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x-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7" r:id="rId2"/>
    <p:sldId id="258" r:id="rId3"/>
    <p:sldId id="259" r:id="rId4"/>
    <p:sldId id="260" r:id="rId5"/>
    <p:sldId id="261" r:id="rId6"/>
    <p:sldId id="263" r:id="rId7"/>
    <p:sldId id="264" r:id="rId8"/>
    <p:sldId id="266" r:id="rId9"/>
    <p:sldId id="267" r:id="rId10"/>
    <p:sldId id="268" r:id="rId11"/>
    <p:sldId id="269" r:id="rId12"/>
    <p:sldId id="270" r:id="rId13"/>
    <p:sldId id="271" r:id="rId14"/>
    <p:sldId id="275" r:id="rId15"/>
    <p:sldId id="277" r:id="rId16"/>
    <p:sldId id="276" r:id="rId17"/>
    <p:sldId id="278" r:id="rId18"/>
    <p:sldId id="279" r:id="rId19"/>
    <p:sldId id="280" r:id="rId20"/>
    <p:sldId id="281" r:id="rId21"/>
    <p:sldId id="28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2" autoAdjust="0"/>
    <p:restoredTop sz="94660"/>
  </p:normalViewPr>
  <p:slideViewPr>
    <p:cSldViewPr snapToGrid="0">
      <p:cViewPr>
        <p:scale>
          <a:sx n="81" d="100"/>
          <a:sy n="81" d="100"/>
        </p:scale>
        <p:origin x="-258"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FD42F7-718C-4B98-AAEC-167E6DDD60A7}" type="datetimeFigureOut">
              <a:rPr lang="en-US" smtClean="0"/>
              <a:t>21-Oct-20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extLst>
      <p:ext uri="{BB962C8B-B14F-4D97-AF65-F5344CB8AC3E}">
        <p14:creationId xmlns:p14="http://schemas.microsoft.com/office/powerpoint/2010/main" val="139519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lvl="0" algn="r"/>
            <a:fld id="{9A0DB2DC-4C9A-4742-B13C-FB6460FD3503}" type="slidenum">
              <a:rPr lang="en-US" sz="1200" dirty="0"/>
              <a:t>1</a:t>
            </a:fld>
            <a:endParaRPr lang="en-US" sz="1200" dirty="0"/>
          </a:p>
        </p:txBody>
      </p:sp>
      <p:sp>
        <p:nvSpPr>
          <p:cNvPr id="47106" name="Slide Image Placeholder 47105"/>
          <p:cNvSpPr>
            <a:spLocks noGrp="1" noRot="1" noChangeAspect="1" noTextEdit="1"/>
          </p:cNvSpPr>
          <p:nvPr>
            <p:ph type="sldImg"/>
          </p:nvPr>
        </p:nvSpPr>
        <p:spPr/>
      </p:sp>
      <p:sp>
        <p:nvSpPr>
          <p:cNvPr id="47107" name="Text Placeholder 47106"/>
          <p:cNvSpPr>
            <a:spLocks noGrp="1"/>
          </p:cNvSpPr>
          <p:nvPr>
            <p:ph type="body" idx="1"/>
          </p:nvPr>
        </p:nvSpPr>
        <p:spPr/>
        <p:txBody>
          <a:bodyPr/>
          <a:lstStyle/>
          <a:p>
            <a:pPr lvl="0"/>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p:sp>
      <p:sp>
        <p:nvSpPr>
          <p:cNvPr id="3" name="Text Placeholder 2"/>
          <p:cNvSpPr>
            <a:spLocks noGrp="1"/>
          </p:cNvSpPr>
          <p:nvPr>
            <p:ph type="body" idx="3"/>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21-Oct-20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t>21-Oct-20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t>21-Oct-20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t>21-Oct-20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21-Oct-20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21-Oct-20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21-Oct-20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GIF"/><Relationship Id="rId3" Type="http://schemas.openxmlformats.org/officeDocument/2006/relationships/slideLayout" Target="../slideLayouts/slideLayout2.xml"/><Relationship Id="rId7" Type="http://schemas.openxmlformats.org/officeDocument/2006/relationships/image" Target="../media/image3.wmf"/><Relationship Id="rId12" Type="http://schemas.openxmlformats.org/officeDocument/2006/relationships/image" Target="../media/image8.wmf"/><Relationship Id="rId2" Type="http://schemas.openxmlformats.org/officeDocument/2006/relationships/audio" Target="file:///F:\Nhac%20&amp;%20phin\Tuoi%20tre%20the%20he%20Bac%20Ho.MP3" TargetMode="External"/><Relationship Id="rId1" Type="http://schemas.microsoft.com/office/2007/relationships/media" Target="file:///F:\Nhac%20&amp;%20phin\Tuoi%20tre%20the%20he%20Bac%20Ho.MP3" TargetMode="External"/><Relationship Id="rId6" Type="http://schemas.openxmlformats.org/officeDocument/2006/relationships/image" Target="../media/image2.png"/><Relationship Id="rId11" Type="http://schemas.openxmlformats.org/officeDocument/2006/relationships/image" Target="../media/image7.GIF"/><Relationship Id="rId5" Type="http://schemas.openxmlformats.org/officeDocument/2006/relationships/image" Target="../media/image1.GIF"/><Relationship Id="rId10" Type="http://schemas.openxmlformats.org/officeDocument/2006/relationships/image" Target="../media/image6.wmf"/><Relationship Id="rId4" Type="http://schemas.openxmlformats.org/officeDocument/2006/relationships/notesSlide" Target="../notesSlides/notesSlide1.xml"/><Relationship Id="rId9" Type="http://schemas.openxmlformats.org/officeDocument/2006/relationships/image" Target="../media/image5.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tags" Target="../tags/tag1.xml"/><Relationship Id="rId4"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audio" Target="../media/audio1.wav"/></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9.jpeg"/><Relationship Id="rId1" Type="http://schemas.openxmlformats.org/officeDocument/2006/relationships/slideLayout" Target="../slideLayouts/slideLayout9.xml"/><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6" name="Picture 38915" descr="EARTH3"/>
          <p:cNvPicPr>
            <a:picLocks noChangeAspect="1"/>
          </p:cNvPicPr>
          <p:nvPr/>
        </p:nvPicPr>
        <p:blipFill>
          <a:blip r:embed="rId5"/>
          <a:stretch>
            <a:fillRect/>
          </a:stretch>
        </p:blipFill>
        <p:spPr>
          <a:xfrm>
            <a:off x="4267200" y="1905000"/>
            <a:ext cx="609600" cy="434975"/>
          </a:xfrm>
          <a:prstGeom prst="rect">
            <a:avLst/>
          </a:prstGeom>
          <a:noFill/>
          <a:ln w="9525">
            <a:noFill/>
          </a:ln>
        </p:spPr>
      </p:pic>
      <p:pic>
        <p:nvPicPr>
          <p:cNvPr id="38918" name="Tuoi tre the he Bac Ho.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6"/>
          <a:stretch>
            <a:fillRect/>
          </a:stretch>
        </p:blipFill>
        <p:spPr>
          <a:xfrm>
            <a:off x="2209800" y="381000"/>
            <a:ext cx="304800" cy="304800"/>
          </a:xfrm>
          <a:prstGeom prst="rect">
            <a:avLst/>
          </a:prstGeom>
          <a:noFill/>
          <a:ln w="9525">
            <a:noFill/>
          </a:ln>
        </p:spPr>
      </p:pic>
      <p:sp>
        <p:nvSpPr>
          <p:cNvPr id="38919" name="Rectangles 38918"/>
          <p:cNvSpPr/>
          <p:nvPr/>
        </p:nvSpPr>
        <p:spPr>
          <a:xfrm>
            <a:off x="1981200" y="1371600"/>
            <a:ext cx="8077200" cy="2209800"/>
          </a:xfrm>
          <a:prstGeom prst="rect">
            <a:avLst/>
          </a:prstGeom>
        </p:spPr>
        <p:txBody>
          <a:bodyPr wrap="none" fromWordArt="1">
            <a:prstTxWarp prst="textWave1">
              <a:avLst>
                <a:gd name="adj1" fmla="val 13005"/>
                <a:gd name="adj2" fmla="val 0"/>
              </a:avLst>
            </a:prstTxWarp>
            <a:normAutofit/>
            <a:scene3d>
              <a:camera prst="legacyObliqueRight">
                <a:rot lat="0" lon="0" rev="0"/>
              </a:camera>
              <a:lightRig rig="legacyHarsh3" dir="t"/>
            </a:scene3d>
            <a:sp3d extrusionH="100000" prstMaterial="legacyMatte">
              <a:extrusionClr>
                <a:srgbClr val="663300"/>
              </a:extrusionClr>
            </a:sp3d>
          </a:bodyPr>
          <a:lstStyle/>
          <a:p>
            <a:pPr algn="ctr"/>
            <a:r>
              <a:rPr lang="en-GB" altLang="en-US" sz="3600">
                <a:gradFill rotWithShape="0">
                  <a:gsLst>
                    <a:gs pos="0">
                      <a:srgbClr val="FFFF00"/>
                    </a:gs>
                    <a:gs pos="100000">
                      <a:srgbClr val="FF3300"/>
                    </a:gs>
                  </a:gsLst>
                  <a:path path="shape">
                    <a:fillToRect l="50000" t="50000" r="50000" b="50000"/>
                  </a:path>
                  <a:tileRect/>
                </a:gradFill>
                <a:latin typeface="Times New Roman" panose="02020603050405020304" charset="0"/>
                <a:ea typeface="Times New Roman" panose="02020603050405020304" charset="0"/>
              </a:rPr>
              <a:t>Ngữ văn 8</a:t>
            </a:r>
          </a:p>
        </p:txBody>
      </p:sp>
      <p:pic>
        <p:nvPicPr>
          <p:cNvPr id="38920" name="Picture 38919" descr="POINSET2"/>
          <p:cNvPicPr>
            <a:picLocks noChangeAspect="1"/>
          </p:cNvPicPr>
          <p:nvPr/>
        </p:nvPicPr>
        <p:blipFill>
          <a:blip r:embed="rId7"/>
          <a:stretch>
            <a:fillRect/>
          </a:stretch>
        </p:blipFill>
        <p:spPr>
          <a:xfrm>
            <a:off x="1524000" y="0"/>
            <a:ext cx="2590800" cy="2579688"/>
          </a:xfrm>
          <a:prstGeom prst="rect">
            <a:avLst/>
          </a:prstGeom>
          <a:noFill/>
          <a:ln w="9525">
            <a:noFill/>
          </a:ln>
        </p:spPr>
      </p:pic>
      <p:pic>
        <p:nvPicPr>
          <p:cNvPr id="38921" name="Picture 38920" descr="Bellcoll"/>
          <p:cNvPicPr>
            <a:picLocks noChangeAspect="1"/>
          </p:cNvPicPr>
          <p:nvPr/>
        </p:nvPicPr>
        <p:blipFill>
          <a:blip r:embed="rId8"/>
          <a:stretch>
            <a:fillRect/>
          </a:stretch>
        </p:blipFill>
        <p:spPr>
          <a:xfrm>
            <a:off x="9296400" y="-76200"/>
            <a:ext cx="1371600" cy="1257300"/>
          </a:xfrm>
          <a:prstGeom prst="rect">
            <a:avLst/>
          </a:prstGeom>
          <a:noFill/>
          <a:ln w="9525">
            <a:noFill/>
          </a:ln>
        </p:spPr>
      </p:pic>
      <p:pic>
        <p:nvPicPr>
          <p:cNvPr id="38922" name="Picture 38921" descr="BOOK1"/>
          <p:cNvPicPr>
            <a:picLocks noChangeAspect="1"/>
          </p:cNvPicPr>
          <p:nvPr/>
        </p:nvPicPr>
        <p:blipFill>
          <a:blip r:embed="rId9"/>
          <a:stretch>
            <a:fillRect/>
          </a:stretch>
        </p:blipFill>
        <p:spPr>
          <a:xfrm rot="-1610799">
            <a:off x="3886200" y="3200400"/>
            <a:ext cx="3429000" cy="1670050"/>
          </a:xfrm>
          <a:prstGeom prst="rect">
            <a:avLst/>
          </a:prstGeom>
          <a:noFill/>
          <a:ln w="9525">
            <a:noFill/>
          </a:ln>
        </p:spPr>
      </p:pic>
      <p:pic>
        <p:nvPicPr>
          <p:cNvPr id="38923" name="Picture 38922" descr="FIREWRK5"/>
          <p:cNvPicPr>
            <a:picLocks noChangeAspect="1"/>
          </p:cNvPicPr>
          <p:nvPr/>
        </p:nvPicPr>
        <p:blipFill>
          <a:blip r:embed="rId10"/>
          <a:stretch>
            <a:fillRect/>
          </a:stretch>
        </p:blipFill>
        <p:spPr>
          <a:xfrm>
            <a:off x="1295400" y="3124200"/>
            <a:ext cx="2471738" cy="2671763"/>
          </a:xfrm>
          <a:prstGeom prst="rect">
            <a:avLst/>
          </a:prstGeom>
          <a:noFill/>
          <a:ln w="9525">
            <a:noFill/>
          </a:ln>
        </p:spPr>
      </p:pic>
      <p:pic>
        <p:nvPicPr>
          <p:cNvPr id="38924" name="Picture 38923" descr="image"/>
          <p:cNvPicPr>
            <a:picLocks noChangeAspect="1"/>
          </p:cNvPicPr>
          <p:nvPr/>
        </p:nvPicPr>
        <p:blipFill>
          <a:blip r:embed="rId11"/>
          <a:stretch>
            <a:fillRect/>
          </a:stretch>
        </p:blipFill>
        <p:spPr>
          <a:xfrm>
            <a:off x="5715000" y="3886200"/>
            <a:ext cx="1376363" cy="1981200"/>
          </a:xfrm>
          <a:prstGeom prst="rect">
            <a:avLst/>
          </a:prstGeom>
          <a:noFill/>
          <a:ln w="9525">
            <a:noFill/>
          </a:ln>
        </p:spPr>
      </p:pic>
      <p:pic>
        <p:nvPicPr>
          <p:cNvPr id="38925" name="Picture 38924" descr="image"/>
          <p:cNvPicPr>
            <a:picLocks noChangeAspect="1"/>
          </p:cNvPicPr>
          <p:nvPr/>
        </p:nvPicPr>
        <p:blipFill>
          <a:blip r:embed="rId11"/>
          <a:stretch>
            <a:fillRect/>
          </a:stretch>
        </p:blipFill>
        <p:spPr>
          <a:xfrm>
            <a:off x="7162800" y="3962400"/>
            <a:ext cx="1376363" cy="1981200"/>
          </a:xfrm>
          <a:prstGeom prst="rect">
            <a:avLst/>
          </a:prstGeom>
          <a:noFill/>
          <a:ln w="9525">
            <a:noFill/>
          </a:ln>
        </p:spPr>
      </p:pic>
      <p:pic>
        <p:nvPicPr>
          <p:cNvPr id="38926" name="Picture 38925" descr="image"/>
          <p:cNvPicPr>
            <a:picLocks noChangeAspect="1"/>
          </p:cNvPicPr>
          <p:nvPr/>
        </p:nvPicPr>
        <p:blipFill>
          <a:blip r:embed="rId11"/>
          <a:stretch>
            <a:fillRect/>
          </a:stretch>
        </p:blipFill>
        <p:spPr>
          <a:xfrm>
            <a:off x="6705600" y="3505200"/>
            <a:ext cx="1376363" cy="1981200"/>
          </a:xfrm>
          <a:prstGeom prst="rect">
            <a:avLst/>
          </a:prstGeom>
          <a:noFill/>
          <a:ln w="9525">
            <a:noFill/>
          </a:ln>
        </p:spPr>
      </p:pic>
      <p:pic>
        <p:nvPicPr>
          <p:cNvPr id="38927" name="Picture 38926" descr="POINSET3"/>
          <p:cNvPicPr>
            <a:picLocks noChangeAspect="1"/>
          </p:cNvPicPr>
          <p:nvPr/>
        </p:nvPicPr>
        <p:blipFill>
          <a:blip r:embed="rId12"/>
          <a:stretch>
            <a:fillRect/>
          </a:stretch>
        </p:blipFill>
        <p:spPr>
          <a:xfrm>
            <a:off x="7239000" y="2819400"/>
            <a:ext cx="3429000" cy="31400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9679" fill="hold"/>
                                        <p:tgtEl>
                                          <p:spTgt spid="38918"/>
                                        </p:tgtEl>
                                      </p:cBhvr>
                                    </p:cmd>
                                  </p:childTnLst>
                                </p:cTn>
                              </p:par>
                              <p:par>
                                <p:cTn id="7" presetID="5" presetClass="entr" presetSubtype="10" fill="hold" nodeType="withEffect">
                                  <p:stCondLst>
                                    <p:cond delay="0"/>
                                  </p:stCondLst>
                                  <p:childTnLst>
                                    <p:set>
                                      <p:cBhvr>
                                        <p:cTn id="8" dur="1" fill="hold">
                                          <p:stCondLst>
                                            <p:cond delay="0"/>
                                          </p:stCondLst>
                                        </p:cTn>
                                        <p:tgtEl>
                                          <p:spTgt spid="38919"/>
                                        </p:tgtEl>
                                        <p:attrNameLst>
                                          <p:attrName>style.visibility</p:attrName>
                                        </p:attrNameLst>
                                      </p:cBhvr>
                                      <p:to>
                                        <p:strVal val="visible"/>
                                      </p:to>
                                    </p:set>
                                    <p:animEffect transition="in" filter="checkerboard(across)">
                                      <p:cBhvr>
                                        <p:cTn id="9" dur="500"/>
                                        <p:tgtEl>
                                          <p:spTgt spid="38919"/>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38918"/>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601470"/>
            <a:ext cx="6518910" cy="4667885"/>
          </a:xfrm>
        </p:spPr>
        <p:txBody>
          <a:bodyPr>
            <a:normAutofit lnSpcReduction="10000"/>
          </a:bodyPr>
          <a:lstStyle/>
          <a:p>
            <a:pPr marL="0" indent="0" algn="ctr" eaLnBrk="1" hangingPunct="1">
              <a:spcBef>
                <a:spcPct val="50000"/>
              </a:spcBef>
              <a:buNone/>
            </a:pPr>
            <a:r>
              <a:rPr lang="en-GB" sz="4800" b="1" i="1" dirty="0" err="1">
                <a:gradFill>
                  <a:gsLst>
                    <a:gs pos="0">
                      <a:srgbClr val="FE4444"/>
                    </a:gs>
                    <a:gs pos="100000">
                      <a:srgbClr val="832B2B"/>
                    </a:gs>
                  </a:gsLst>
                  <a:lin scaled="0"/>
                </a:gradFill>
                <a:latin typeface="Times New Roman" panose="02020603050405020304" charset="0"/>
                <a:cs typeface="Times New Roman" panose="02020603050405020304" charset="0"/>
                <a:sym typeface="+mn-ea"/>
              </a:rPr>
              <a:t>→Yêu thương chăm chút con chó như tình yêu đối với đứa cháu nhỏ, gửi gắm vào đó tình yêu thương, nỗi khắc khoải của người cha đối với con.</a:t>
            </a:r>
            <a:endParaRPr sz="4800" b="1" i="1" dirty="0" err="1">
              <a:gradFill>
                <a:gsLst>
                  <a:gs pos="0">
                    <a:srgbClr val="FE4444"/>
                  </a:gs>
                  <a:gs pos="100000">
                    <a:srgbClr val="832B2B"/>
                  </a:gs>
                </a:gsLst>
                <a:lin scaled="0"/>
              </a:gradFill>
              <a:latin typeface="Times New Roman" panose="02020603050405020304" charset="0"/>
              <a:cs typeface="Times New Roman" panose="02020603050405020304" charset="0"/>
            </a:endParaRPr>
          </a:p>
          <a:p>
            <a:pPr algn="ctr" eaLnBrk="1" hangingPunct="1">
              <a:spcBef>
                <a:spcPct val="50000"/>
              </a:spcBef>
            </a:pPr>
            <a:endParaRPr lang="en-GB" sz="4800" b="1" i="1" dirty="0" err="1">
              <a:gradFill>
                <a:gsLst>
                  <a:gs pos="0">
                    <a:srgbClr val="FE4444"/>
                  </a:gs>
                  <a:gs pos="100000">
                    <a:srgbClr val="832B2B"/>
                  </a:gs>
                </a:gsLst>
                <a:lin scaled="0"/>
              </a:gradFill>
              <a:latin typeface="Times New Roman" panose="02020603050405020304" charset="0"/>
              <a:cs typeface="Times New Roman" panose="02020603050405020304" charset="0"/>
              <a:sym typeface="+mn-ea"/>
            </a:endParaRPr>
          </a:p>
          <a:p>
            <a:pPr marL="0" indent="0">
              <a:buNone/>
            </a:pPr>
            <a:endParaRPr lang="en-GB" altLang="en-US" sz="4800" b="1"/>
          </a:p>
        </p:txBody>
      </p:sp>
      <p:sp>
        <p:nvSpPr>
          <p:cNvPr id="6" name="Rounded Rectangular Callout 5"/>
          <p:cNvSpPr/>
          <p:nvPr/>
        </p:nvSpPr>
        <p:spPr>
          <a:xfrm>
            <a:off x="7534910" y="1469390"/>
            <a:ext cx="4288790" cy="493204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400" b="1">
                <a:solidFill>
                  <a:srgbClr val="FF0000"/>
                </a:solidFill>
                <a:latin typeface="Times New Roman" panose="02020603050405020304" charset="0"/>
                <a:cs typeface="Times New Roman" panose="02020603050405020304" charset="0"/>
              </a:rPr>
              <a:t>Em có nhận xét như thế nào về tình cảm của Lão Hạc dành cho cậu Vàng?</a:t>
            </a:r>
          </a:p>
        </p:txBody>
      </p:sp>
      <p:sp>
        <p:nvSpPr>
          <p:cNvPr id="8" name="Title 7"/>
          <p:cNvSpPr>
            <a:spLocks noGrp="1"/>
          </p:cNvSpPr>
          <p:nvPr>
            <p:ph type="title"/>
          </p:nvPr>
        </p:nvSpPr>
        <p:spPr>
          <a:xfrm>
            <a:off x="2740660" y="236855"/>
            <a:ext cx="7360920" cy="77406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6" grpId="1" animBg="1"/>
      <p:bldP spid="8" grpId="0"/>
      <p:bldP spid="8"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0660" y="0"/>
            <a:ext cx="7360920" cy="80962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
        <p:nvSpPr>
          <p:cNvPr id="5" name="Content Placeholder 4"/>
          <p:cNvSpPr>
            <a:spLocks noGrp="1"/>
          </p:cNvSpPr>
          <p:nvPr>
            <p:ph sz="half" idx="1"/>
          </p:nvPr>
        </p:nvSpPr>
        <p:spPr>
          <a:xfrm>
            <a:off x="160020" y="808990"/>
            <a:ext cx="7042150" cy="6048375"/>
          </a:xfrm>
        </p:spPr>
        <p:txBody>
          <a:bodyPr>
            <a:noAutofit/>
          </a:bodyPr>
          <a:lstStyle/>
          <a:p>
            <a:pPr marL="0" indent="0">
              <a:buNone/>
            </a:pPr>
            <a:r>
              <a:rPr lang="en-GB" altLang="en-US" sz="3600" b="1" i="1">
                <a:solidFill>
                  <a:srgbClr val="FF0000"/>
                </a:solidFill>
                <a:latin typeface="Times New Roman" panose="02020603050405020304" charset="0"/>
                <a:cs typeface="Times New Roman" panose="02020603050405020304" charset="0"/>
              </a:rPr>
              <a:t>* Tình cảm của Lão Hạc với cậu Vàng.</a:t>
            </a:r>
          </a:p>
          <a:p>
            <a:pPr marL="0" indent="0">
              <a:buNone/>
            </a:pPr>
            <a:r>
              <a:rPr lang="en-GB" altLang="en-US" sz="3600" b="1">
                <a:latin typeface="Times New Roman" panose="02020603050405020304" charset="0"/>
                <a:cs typeface="Times New Roman" panose="02020603050405020304" charset="0"/>
              </a:rPr>
              <a:t>- Sau khi bán cậu Vàng: </a:t>
            </a:r>
          </a:p>
          <a:p>
            <a:pPr marL="0" indent="0" algn="l" eaLnBrk="1" hangingPunct="1">
              <a:spcBef>
                <a:spcPct val="50000"/>
              </a:spcBef>
              <a:buNone/>
            </a:pPr>
            <a:r>
              <a:rPr lang="en-GB" sz="3600">
                <a:latin typeface="Times New Roman" panose="02020603050405020304" charset="0"/>
                <a:cs typeface="Times New Roman" panose="02020603050405020304" charset="0"/>
                <a:sym typeface="+mn-ea"/>
              </a:rPr>
              <a:t>+ Lão cố làm ra vui vẻ.</a:t>
            </a:r>
            <a:endParaRPr lang="en-GB" sz="3600">
              <a:solidFill>
                <a:schemeClr val="tx1"/>
              </a:solidFill>
              <a:latin typeface="Times New Roman" panose="02020603050405020304" charset="0"/>
              <a:cs typeface="Times New Roman" panose="02020603050405020304" charset="0"/>
            </a:endParaRPr>
          </a:p>
          <a:p>
            <a:pPr marL="0" indent="0" algn="l" eaLnBrk="1" hangingPunct="1">
              <a:spcBef>
                <a:spcPct val="50000"/>
              </a:spcBef>
              <a:buNone/>
            </a:pPr>
            <a:r>
              <a:rPr lang="en-GB" sz="3600">
                <a:latin typeface="Times New Roman" panose="02020603050405020304" charset="0"/>
                <a:cs typeface="Times New Roman" panose="02020603050405020304" charset="0"/>
                <a:sym typeface="+mn-ea"/>
              </a:rPr>
              <a:t>+ Cười như </a:t>
            </a:r>
            <a:r>
              <a:rPr lang="en-GB" sz="3600" u="sng">
                <a:solidFill>
                  <a:srgbClr val="FF0000"/>
                </a:solidFill>
                <a:latin typeface="Times New Roman" panose="02020603050405020304" charset="0"/>
                <a:cs typeface="Times New Roman" panose="02020603050405020304" charset="0"/>
                <a:sym typeface="+mn-ea"/>
              </a:rPr>
              <a:t>mếu</a:t>
            </a:r>
            <a:r>
              <a:rPr lang="en-GB" sz="3600">
                <a:latin typeface="Times New Roman" panose="02020603050405020304" charset="0"/>
                <a:cs typeface="Times New Roman" panose="02020603050405020304" charset="0"/>
                <a:sym typeface="+mn-ea"/>
              </a:rPr>
              <a:t>, mắt</a:t>
            </a:r>
            <a:r>
              <a:rPr lang="en-GB" sz="3600" u="sng">
                <a:solidFill>
                  <a:srgbClr val="FF0000"/>
                </a:solidFill>
                <a:latin typeface="Times New Roman" panose="02020603050405020304" charset="0"/>
                <a:cs typeface="Times New Roman" panose="02020603050405020304" charset="0"/>
                <a:sym typeface="+mn-ea"/>
              </a:rPr>
              <a:t> ầng ậc</a:t>
            </a:r>
            <a:r>
              <a:rPr lang="en-GB" sz="3600">
                <a:latin typeface="Times New Roman" panose="02020603050405020304" charset="0"/>
                <a:cs typeface="Times New Roman" panose="02020603050405020304" charset="0"/>
                <a:sym typeface="+mn-ea"/>
              </a:rPr>
              <a:t> nước.</a:t>
            </a:r>
            <a:endParaRPr lang="en-GB" sz="3600">
              <a:solidFill>
                <a:schemeClr val="tx1"/>
              </a:solidFill>
              <a:latin typeface="Times New Roman" panose="02020603050405020304" charset="0"/>
              <a:cs typeface="Times New Roman" panose="02020603050405020304" charset="0"/>
            </a:endParaRPr>
          </a:p>
          <a:p>
            <a:pPr marL="0" indent="0" algn="l" eaLnBrk="1" hangingPunct="1">
              <a:spcBef>
                <a:spcPct val="50000"/>
              </a:spcBef>
              <a:buNone/>
            </a:pPr>
            <a:r>
              <a:rPr lang="en-GB" sz="3600">
                <a:latin typeface="Times New Roman" panose="02020603050405020304" charset="0"/>
                <a:cs typeface="Times New Roman" panose="02020603050405020304" charset="0"/>
                <a:sym typeface="+mn-ea"/>
              </a:rPr>
              <a:t>+ Mặt </a:t>
            </a:r>
            <a:r>
              <a:rPr lang="en-GB" sz="3600" u="sng">
                <a:solidFill>
                  <a:srgbClr val="FF0000"/>
                </a:solidFill>
                <a:latin typeface="Times New Roman" panose="02020603050405020304" charset="0"/>
                <a:cs typeface="Times New Roman" panose="02020603050405020304" charset="0"/>
                <a:sym typeface="+mn-ea"/>
              </a:rPr>
              <a:t>co rúm</a:t>
            </a:r>
            <a:r>
              <a:rPr lang="en-GB" sz="3600">
                <a:latin typeface="Times New Roman" panose="02020603050405020304" charset="0"/>
                <a:cs typeface="Times New Roman" panose="02020603050405020304" charset="0"/>
                <a:sym typeface="+mn-ea"/>
              </a:rPr>
              <a:t> lại, nước mắt chảy ra.</a:t>
            </a:r>
            <a:endParaRPr lang="en-GB" sz="3600">
              <a:solidFill>
                <a:schemeClr val="tx1"/>
              </a:solidFill>
              <a:latin typeface="Times New Roman" panose="02020603050405020304" charset="0"/>
              <a:cs typeface="Times New Roman" panose="02020603050405020304" charset="0"/>
            </a:endParaRPr>
          </a:p>
          <a:p>
            <a:pPr marL="0" indent="0" algn="l" eaLnBrk="1" hangingPunct="1">
              <a:spcBef>
                <a:spcPct val="50000"/>
              </a:spcBef>
              <a:buNone/>
            </a:pPr>
            <a:r>
              <a:rPr lang="en-GB" sz="3600">
                <a:latin typeface="Times New Roman" panose="02020603050405020304" charset="0"/>
                <a:cs typeface="Times New Roman" panose="02020603050405020304" charset="0"/>
                <a:sym typeface="+mn-ea"/>
              </a:rPr>
              <a:t>+ Đầu </a:t>
            </a:r>
            <a:r>
              <a:rPr lang="en-GB" sz="3600" u="sng">
                <a:solidFill>
                  <a:srgbClr val="FF0000"/>
                </a:solidFill>
                <a:latin typeface="Times New Roman" panose="02020603050405020304" charset="0"/>
                <a:cs typeface="Times New Roman" panose="02020603050405020304" charset="0"/>
                <a:sym typeface="+mn-ea"/>
              </a:rPr>
              <a:t>ngoẹo</a:t>
            </a:r>
            <a:r>
              <a:rPr lang="en-GB" sz="3600">
                <a:latin typeface="Times New Roman" panose="02020603050405020304" charset="0"/>
                <a:cs typeface="Times New Roman" panose="02020603050405020304" charset="0"/>
                <a:sym typeface="+mn-ea"/>
              </a:rPr>
              <a:t> về một bên.</a:t>
            </a:r>
            <a:endParaRPr lang="en-GB" sz="3600">
              <a:solidFill>
                <a:schemeClr val="tx1"/>
              </a:solidFill>
              <a:latin typeface="Times New Roman" panose="02020603050405020304" charset="0"/>
              <a:cs typeface="Times New Roman" panose="02020603050405020304" charset="0"/>
            </a:endParaRPr>
          </a:p>
          <a:p>
            <a:pPr marL="0" indent="0" algn="l" eaLnBrk="1" hangingPunct="1">
              <a:spcBef>
                <a:spcPct val="50000"/>
              </a:spcBef>
              <a:buNone/>
            </a:pPr>
            <a:r>
              <a:rPr lang="en-GB" sz="3600">
                <a:latin typeface="Times New Roman" panose="02020603050405020304" charset="0"/>
                <a:cs typeface="Times New Roman" panose="02020603050405020304" charset="0"/>
                <a:sym typeface="+mn-ea"/>
              </a:rPr>
              <a:t>+ Mếu, khóc </a:t>
            </a:r>
            <a:r>
              <a:rPr lang="en-GB" sz="3600" u="sng">
                <a:solidFill>
                  <a:srgbClr val="FF0000"/>
                </a:solidFill>
                <a:latin typeface="Times New Roman" panose="02020603050405020304" charset="0"/>
                <a:cs typeface="Times New Roman" panose="02020603050405020304" charset="0"/>
                <a:sym typeface="+mn-ea"/>
              </a:rPr>
              <a:t>huhu</a:t>
            </a:r>
            <a:r>
              <a:rPr lang="en-GB" sz="3600">
                <a:latin typeface="Times New Roman" panose="02020603050405020304" charset="0"/>
                <a:cs typeface="Times New Roman" panose="02020603050405020304" charset="0"/>
                <a:sym typeface="+mn-ea"/>
              </a:rPr>
              <a:t> như một đứa con nít.</a:t>
            </a:r>
            <a:endParaRPr lang="en-GB" sz="3600">
              <a:solidFill>
                <a:schemeClr val="tx1"/>
              </a:solidFill>
              <a:latin typeface="Times New Roman" panose="02020603050405020304" charset="0"/>
              <a:cs typeface="Times New Roman" panose="02020603050405020304" charset="0"/>
            </a:endParaRPr>
          </a:p>
          <a:p>
            <a:pPr marL="0" indent="0">
              <a:buNone/>
            </a:pPr>
            <a:endParaRPr lang="en-GB" altLang="en-US" sz="3600" b="1">
              <a:latin typeface="Times New Roman" panose="02020603050405020304" charset="0"/>
              <a:cs typeface="Times New Roman" panose="02020603050405020304" charset="0"/>
            </a:endParaRPr>
          </a:p>
          <a:p>
            <a:pPr marL="0" indent="0">
              <a:buNone/>
            </a:pPr>
            <a:r>
              <a:rPr lang="en-GB" altLang="en-US" sz="3600" b="1">
                <a:latin typeface="Times New Roman" panose="02020603050405020304" charset="0"/>
                <a:cs typeface="Times New Roman" panose="02020603050405020304" charset="0"/>
              </a:rPr>
              <a:t>	</a:t>
            </a:r>
          </a:p>
        </p:txBody>
      </p:sp>
      <p:sp>
        <p:nvSpPr>
          <p:cNvPr id="7" name="Oval Callout 6"/>
          <p:cNvSpPr/>
          <p:nvPr/>
        </p:nvSpPr>
        <p:spPr>
          <a:xfrm>
            <a:off x="7457440" y="1413510"/>
            <a:ext cx="4734560" cy="464756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000" b="1">
                <a:solidFill>
                  <a:srgbClr val="FF0000"/>
                </a:solidFill>
                <a:latin typeface="Times New Roman" panose="02020603050405020304" charset="0"/>
                <a:cs typeface="Times New Roman" panose="02020603050405020304" charset="0"/>
              </a:rPr>
              <a:t>Tác giả miêu tả vẻ mặt của lão Hạc sau khi bán chó như thế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barn(inVertical)">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heel(1)">
                                      <p:cBhvr>
                                        <p:cTn id="25" dur="2000"/>
                                        <p:tgtEl>
                                          <p:spTgt spid="5">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dissolv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500"/>
                                        <p:tgtEl>
                                          <p:spTgt spid="5">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5">
                                            <p:txEl>
                                              <p:pRg st="5" end="5"/>
                                            </p:txEl>
                                          </p:spTgt>
                                        </p:tgtEl>
                                        <p:attrNameLst>
                                          <p:attrName>style.visibility</p:attrName>
                                        </p:attrNameLst>
                                      </p:cBhvr>
                                      <p:to>
                                        <p:strVal val="visible"/>
                                      </p:to>
                                    </p:set>
                                    <p:animEffect transition="in" filter="wheel(1)">
                                      <p:cBhvr>
                                        <p:cTn id="40" dur="2000"/>
                                        <p:tgtEl>
                                          <p:spTgt spid="5">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nodeType="clickEffect">
                                  <p:stCondLst>
                                    <p:cond delay="0"/>
                                  </p:stCondLst>
                                  <p:childTnLst>
                                    <p:set>
                                      <p:cBhvr>
                                        <p:cTn id="44" dur="1" fill="hold">
                                          <p:stCondLst>
                                            <p:cond delay="0"/>
                                          </p:stCondLst>
                                        </p:cTn>
                                        <p:tgtEl>
                                          <p:spTgt spid="5">
                                            <p:txEl>
                                              <p:pRg st="6" end="6"/>
                                            </p:txEl>
                                          </p:spTgt>
                                        </p:tgtEl>
                                        <p:attrNameLst>
                                          <p:attrName>style.visibility</p:attrName>
                                        </p:attrNameLst>
                                      </p:cBhvr>
                                      <p:to>
                                        <p:strVal val="visible"/>
                                      </p:to>
                                    </p:set>
                                    <p:animEffect transition="in" filter="barn(inVertical)">
                                      <p:cBhvr>
                                        <p:cTn id="45"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animBg="1"/>
      <p:bldP spid="7"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0660" y="0"/>
            <a:ext cx="7360920" cy="80962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
        <p:nvSpPr>
          <p:cNvPr id="5" name="Content Placeholder 4"/>
          <p:cNvSpPr>
            <a:spLocks noGrp="1"/>
          </p:cNvSpPr>
          <p:nvPr>
            <p:ph sz="half" idx="1"/>
          </p:nvPr>
        </p:nvSpPr>
        <p:spPr>
          <a:xfrm>
            <a:off x="160020" y="808990"/>
            <a:ext cx="7042150" cy="6048375"/>
          </a:xfrm>
        </p:spPr>
        <p:txBody>
          <a:bodyPr>
            <a:noAutofit/>
          </a:bodyPr>
          <a:lstStyle/>
          <a:p>
            <a:pPr marL="0" indent="0">
              <a:buNone/>
            </a:pPr>
            <a:r>
              <a:rPr lang="en-GB" altLang="en-US" sz="3600" b="1" i="1">
                <a:solidFill>
                  <a:srgbClr val="FF0000"/>
                </a:solidFill>
                <a:latin typeface="Times New Roman" panose="02020603050405020304" charset="0"/>
                <a:cs typeface="Times New Roman" panose="02020603050405020304" charset="0"/>
              </a:rPr>
              <a:t>*</a:t>
            </a:r>
            <a:r>
              <a:rPr lang="en-GB" altLang="en-US" sz="4000" b="1" i="1">
                <a:solidFill>
                  <a:srgbClr val="FF0000"/>
                </a:solidFill>
                <a:latin typeface="Times New Roman" panose="02020603050405020304" charset="0"/>
                <a:cs typeface="Times New Roman" panose="02020603050405020304" charset="0"/>
              </a:rPr>
              <a:t> Tình cảm của Lão Hạc với cậu Vàng.</a:t>
            </a:r>
          </a:p>
          <a:p>
            <a:pPr marL="0" indent="0">
              <a:buNone/>
            </a:pPr>
            <a:r>
              <a:rPr lang="en-GB" altLang="en-US" sz="4000" b="1">
                <a:latin typeface="Times New Roman" panose="02020603050405020304" charset="0"/>
                <a:cs typeface="Times New Roman" panose="02020603050405020304" charset="0"/>
              </a:rPr>
              <a:t>- Sau khi bán cậu Vàng: </a:t>
            </a:r>
          </a:p>
          <a:p>
            <a:pPr marL="0" indent="0">
              <a:buNone/>
            </a:pPr>
            <a:r>
              <a:rPr sz="4800" i="1">
                <a:latin typeface="Times New Roman" panose="02020603050405020304" charset="0"/>
                <a:cs typeface="Times New Roman" panose="02020603050405020304" charset="0"/>
                <a:sym typeface="+mn-ea"/>
              </a:rPr>
              <a:t>→ </a:t>
            </a:r>
            <a:r>
              <a:rPr lang="en-GB" sz="4800" i="1">
                <a:latin typeface="Times New Roman" panose="02020603050405020304" charset="0"/>
                <a:cs typeface="Times New Roman" panose="02020603050405020304" charset="0"/>
                <a:sym typeface="+mn-ea"/>
              </a:rPr>
              <a:t>Tác giả miêu tả ngoại hình để thể hiện nội tâm đau đớn, giằng xé, mặc cảm tội lỗi của lão Hạc khi phải rời xa con chó.</a:t>
            </a:r>
            <a:endParaRPr lang="en-GB" altLang="en-US" sz="4800" b="1">
              <a:latin typeface="Times New Roman" panose="02020603050405020304" charset="0"/>
              <a:cs typeface="Times New Roman" panose="02020603050405020304" charset="0"/>
            </a:endParaRPr>
          </a:p>
          <a:p>
            <a:pPr marL="0" indent="0">
              <a:buNone/>
            </a:pPr>
            <a:endParaRPr lang="en-GB" altLang="en-US" sz="3600" b="1">
              <a:latin typeface="Times New Roman" panose="02020603050405020304" charset="0"/>
              <a:cs typeface="Times New Roman" panose="02020603050405020304" charset="0"/>
            </a:endParaRPr>
          </a:p>
          <a:p>
            <a:pPr marL="0" indent="0">
              <a:buNone/>
            </a:pPr>
            <a:r>
              <a:rPr lang="en-GB" altLang="en-US" sz="3600" b="1">
                <a:latin typeface="Times New Roman" panose="02020603050405020304" charset="0"/>
                <a:cs typeface="Times New Roman" panose="02020603050405020304" charset="0"/>
              </a:rPr>
              <a:t>	</a:t>
            </a:r>
          </a:p>
        </p:txBody>
      </p:sp>
      <p:sp>
        <p:nvSpPr>
          <p:cNvPr id="7" name="Oval Callout 6"/>
          <p:cNvSpPr/>
          <p:nvPr/>
        </p:nvSpPr>
        <p:spPr>
          <a:xfrm>
            <a:off x="7457440" y="1413510"/>
            <a:ext cx="4734560" cy="464756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5400" b="1">
                <a:solidFill>
                  <a:srgbClr val="FF0000"/>
                </a:solidFill>
                <a:latin typeface="Times New Roman" panose="02020603050405020304" charset="0"/>
                <a:cs typeface="Times New Roman" panose="02020603050405020304" charset="0"/>
              </a:rPr>
              <a:t>Tâm trạng gì ẩn chứa sau nét mặt ấy?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1)">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fade">
                                      <p:cBhvr>
                                        <p:cTn id="20" dur="500"/>
                                        <p:tgtEl>
                                          <p:spTgt spid="5">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dissolve">
                                      <p:cBhvr>
                                        <p:cTn id="25"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161415"/>
            <a:ext cx="6518910" cy="4745990"/>
          </a:xfrm>
        </p:spPr>
        <p:txBody>
          <a:bodyPr>
            <a:normAutofit lnSpcReduction="10000"/>
          </a:bodyPr>
          <a:lstStyle/>
          <a:p>
            <a:pPr marL="0" indent="0" algn="ctr" eaLnBrk="1" hangingPunct="1">
              <a:spcBef>
                <a:spcPct val="50000"/>
              </a:spcBef>
              <a:buNone/>
            </a:pPr>
            <a:r>
              <a:rPr lang="en-GB" sz="4800" i="1">
                <a:solidFill>
                  <a:srgbClr val="FF0000"/>
                </a:solidFill>
                <a:latin typeface="Arial" panose="020B0604020202020204" pitchFamily="34" charset="0"/>
                <a:cs typeface="Arial" panose="020B0604020202020204" pitchFamily="34" charset="0"/>
                <a:sym typeface="+mn-ea"/>
              </a:rPr>
              <a:t>→</a:t>
            </a:r>
            <a:r>
              <a:rPr lang="en-GB" sz="4800" b="1" i="1">
                <a:solidFill>
                  <a:srgbClr val="FF0000"/>
                </a:solidFill>
                <a:latin typeface="Times New Roman" panose="02020603050405020304" charset="0"/>
                <a:cs typeface="Times New Roman" panose="02020603050405020304" charset="0"/>
                <a:sym typeface="+mn-ea"/>
              </a:rPr>
              <a:t> Lão Hạc là người chân thật, giàu tình cảm và vô cùng nhân hậu, biết nâng niu, trân trọng sự sống - một nhân cách trong sáng.</a:t>
            </a:r>
            <a:endParaRPr sz="4800" b="1" i="1">
              <a:solidFill>
                <a:srgbClr val="FF0000"/>
              </a:solidFill>
              <a:latin typeface="Times New Roman" panose="02020603050405020304" charset="0"/>
              <a:cs typeface="Times New Roman" panose="02020603050405020304" charset="0"/>
            </a:endParaRPr>
          </a:p>
          <a:p>
            <a:pPr algn="ctr" eaLnBrk="1" hangingPunct="1">
              <a:spcBef>
                <a:spcPct val="50000"/>
              </a:spcBef>
            </a:pPr>
            <a:endParaRPr lang="en-GB" altLang="en-US" sz="4800" b="1" i="1" dirty="0">
              <a:solidFill>
                <a:srgbClr val="FF0000"/>
              </a:solidFill>
              <a:latin typeface="Times New Roman" panose="02020603050405020304" charset="0"/>
              <a:cs typeface="Times New Roman" panose="02020603050405020304" charset="0"/>
            </a:endParaRPr>
          </a:p>
          <a:p>
            <a:pPr marL="0" indent="0" algn="ctr" eaLnBrk="1" hangingPunct="1">
              <a:spcBef>
                <a:spcPct val="50000"/>
              </a:spcBef>
              <a:buNone/>
            </a:pPr>
            <a:endParaRPr lang="en-GB" sz="4800" b="1" i="1" dirty="0" err="1">
              <a:gradFill>
                <a:gsLst>
                  <a:gs pos="0">
                    <a:srgbClr val="FE4444"/>
                  </a:gs>
                  <a:gs pos="100000">
                    <a:srgbClr val="832B2B"/>
                  </a:gs>
                </a:gsLst>
                <a:lin scaled="0"/>
              </a:gradFill>
              <a:latin typeface="Times New Roman" panose="02020603050405020304" charset="0"/>
              <a:cs typeface="Times New Roman" panose="02020603050405020304" charset="0"/>
              <a:sym typeface="+mn-ea"/>
            </a:endParaRPr>
          </a:p>
          <a:p>
            <a:pPr marL="0" indent="0">
              <a:buNone/>
            </a:pPr>
            <a:endParaRPr lang="en-GB" altLang="en-US" sz="4800" b="1"/>
          </a:p>
        </p:txBody>
      </p:sp>
      <p:sp>
        <p:nvSpPr>
          <p:cNvPr id="6" name="Rounded Rectangular Callout 5"/>
          <p:cNvSpPr/>
          <p:nvPr/>
        </p:nvSpPr>
        <p:spPr>
          <a:xfrm>
            <a:off x="7534910" y="1161415"/>
            <a:ext cx="4288790" cy="493204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400" b="1">
                <a:solidFill>
                  <a:srgbClr val="FF0000"/>
                </a:solidFill>
                <a:latin typeface="Times New Roman" panose="02020603050405020304" charset="0"/>
                <a:cs typeface="Times New Roman" panose="02020603050405020304" charset="0"/>
              </a:rPr>
              <a:t>Qua mối quan hệ với con chó, em hiểu gì về lão Hạc?</a:t>
            </a:r>
          </a:p>
        </p:txBody>
      </p:sp>
      <p:sp>
        <p:nvSpPr>
          <p:cNvPr id="8" name="Title 7"/>
          <p:cNvSpPr>
            <a:spLocks noGrp="1"/>
          </p:cNvSpPr>
          <p:nvPr>
            <p:ph type="title"/>
          </p:nvPr>
        </p:nvSpPr>
        <p:spPr>
          <a:xfrm>
            <a:off x="2740660" y="236855"/>
            <a:ext cx="7360920" cy="77406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animBg="1"/>
      <p:bldP spid="6" grpId="1" animBg="1"/>
      <p:bldP spid="8" grpId="0"/>
      <p:bldP spid="8"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s 7"/>
          <p:cNvSpPr/>
          <p:nvPr/>
        </p:nvSpPr>
        <p:spPr>
          <a:xfrm>
            <a:off x="3255645" y="467360"/>
            <a:ext cx="5902325" cy="8616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000" b="1">
                <a:solidFill>
                  <a:srgbClr val="FFFF00"/>
                </a:solidFill>
                <a:latin typeface="Times New Roman" panose="02020603050405020304" charset="0"/>
                <a:cs typeface="Times New Roman" panose="02020603050405020304" charset="0"/>
              </a:rPr>
              <a:t>THẢO LUẬN NHÓM</a:t>
            </a:r>
          </a:p>
        </p:txBody>
      </p:sp>
      <p:sp>
        <p:nvSpPr>
          <p:cNvPr id="10" name="Rounded Rectangle 9"/>
          <p:cNvSpPr/>
          <p:nvPr/>
        </p:nvSpPr>
        <p:spPr>
          <a:xfrm>
            <a:off x="273050" y="1567815"/>
            <a:ext cx="4454525" cy="21450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000" b="1">
                <a:solidFill>
                  <a:schemeClr val="bg1"/>
                </a:solidFill>
                <a:latin typeface="Times New Roman" panose="02020603050405020304" charset="0"/>
                <a:cs typeface="Times New Roman" panose="02020603050405020304" charset="0"/>
                <a:sym typeface="+mn-ea"/>
              </a:rPr>
              <a:t>Nguyên nhân dẫn tới cái chết của lão Hạc?</a:t>
            </a:r>
          </a:p>
        </p:txBody>
      </p:sp>
      <p:sp>
        <p:nvSpPr>
          <p:cNvPr id="11" name="Rounded Rectangle 10"/>
          <p:cNvSpPr/>
          <p:nvPr/>
        </p:nvSpPr>
        <p:spPr>
          <a:xfrm>
            <a:off x="6379210" y="1567815"/>
            <a:ext cx="4418330" cy="225488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000" b="1">
                <a:solidFill>
                  <a:schemeClr val="bg1"/>
                </a:solidFill>
                <a:latin typeface="Times New Roman" panose="02020603050405020304" charset="0"/>
                <a:cs typeface="Times New Roman" panose="02020603050405020304" charset="0"/>
                <a:sym typeface="+mn-ea"/>
              </a:rPr>
              <a:t>Tác giả đã miêu tả cái chết của lão Hạc như thế nào?</a:t>
            </a:r>
          </a:p>
        </p:txBody>
      </p:sp>
      <p:sp>
        <p:nvSpPr>
          <p:cNvPr id="12" name="Flowchart: Alternate Process 11"/>
          <p:cNvSpPr/>
          <p:nvPr/>
        </p:nvSpPr>
        <p:spPr>
          <a:xfrm>
            <a:off x="529590" y="4482465"/>
            <a:ext cx="4621530" cy="221869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000" b="1">
                <a:solidFill>
                  <a:schemeClr val="bg1"/>
                </a:solidFill>
                <a:latin typeface="Times New Roman" panose="02020603050405020304" charset="0"/>
                <a:cs typeface="Times New Roman" panose="02020603050405020304" charset="0"/>
                <a:sym typeface="+mn-ea"/>
              </a:rPr>
              <a:t>Em có cảm nhận gì về cái chết của lão Hạc?</a:t>
            </a:r>
          </a:p>
        </p:txBody>
      </p:sp>
      <p:sp>
        <p:nvSpPr>
          <p:cNvPr id="13" name="Rounded Rectangle 12"/>
          <p:cNvSpPr/>
          <p:nvPr/>
        </p:nvSpPr>
        <p:spPr>
          <a:xfrm>
            <a:off x="6379210" y="3932555"/>
            <a:ext cx="4876800" cy="2768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000" b="1">
                <a:solidFill>
                  <a:schemeClr val="bg1"/>
                </a:solidFill>
                <a:latin typeface="Times New Roman" panose="02020603050405020304" charset="0"/>
                <a:cs typeface="Times New Roman" panose="02020603050405020304" charset="0"/>
                <a:sym typeface="+mn-ea"/>
              </a:rPr>
              <a:t>Qua cái chết đó em nghĩ gì về lão Hạc và xã hội thực dân nửa phong kiến.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ssolv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1000" fill="hold"/>
                                        <p:tgtEl>
                                          <p:spTgt spid="11"/>
                                        </p:tgtEl>
                                        <p:attrNameLst>
                                          <p:attrName>ppt_w</p:attrName>
                                        </p:attrNameLst>
                                      </p:cBhvr>
                                      <p:tavLst>
                                        <p:tav tm="0">
                                          <p:val>
                                            <p:strVal val="#ppt_w*0.70"/>
                                          </p:val>
                                        </p:tav>
                                        <p:tav tm="100000">
                                          <p:val>
                                            <p:strVal val="#ppt_w"/>
                                          </p:val>
                                        </p:tav>
                                      </p:tavLst>
                                    </p:anim>
                                    <p:anim calcmode="lin" valueType="num">
                                      <p:cBhvr>
                                        <p:cTn id="18" dur="1000" fill="hold"/>
                                        <p:tgtEl>
                                          <p:spTgt spid="11"/>
                                        </p:tgtEl>
                                        <p:attrNameLst>
                                          <p:attrName>ppt_h</p:attrName>
                                        </p:attrNameLst>
                                      </p:cBhvr>
                                      <p:tavLst>
                                        <p:tav tm="0">
                                          <p:val>
                                            <p:strVal val="#ppt_h"/>
                                          </p:val>
                                        </p:tav>
                                        <p:tav tm="100000">
                                          <p:val>
                                            <p:strVal val="#ppt_h"/>
                                          </p:val>
                                        </p:tav>
                                      </p:tavLst>
                                    </p:anim>
                                    <p:animEffect transition="in" filter="fade">
                                      <p:cBhvr>
                                        <p:cTn id="19" dur="1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wipe(down)">
                                      <p:cBhvr>
                                        <p:cTn id="24" dur="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arn(inVertical)">
                                      <p:cBhvr>
                                        <p:cTn id="2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0" grpId="0" animBg="1"/>
      <p:bldP spid="10" grpId="1" animBg="1"/>
      <p:bldP spid="11" grpId="0" animBg="1"/>
      <p:bldP spid="11" grpId="1" animBg="1"/>
      <p:bldP spid="12" grpId="0" animBg="1"/>
      <p:bldP spid="12" grpId="1" animBg="1"/>
      <p:bldP spid="13" grpId="0" animBg="1"/>
      <p:bldP spid="13"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0660" y="236855"/>
            <a:ext cx="7360920" cy="77406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
        <p:nvSpPr>
          <p:cNvPr id="5" name="Content Placeholder 4"/>
          <p:cNvSpPr>
            <a:spLocks noGrp="1"/>
          </p:cNvSpPr>
          <p:nvPr>
            <p:ph sz="half" idx="1"/>
          </p:nvPr>
        </p:nvSpPr>
        <p:spPr>
          <a:xfrm>
            <a:off x="269875" y="2221230"/>
            <a:ext cx="7042150" cy="4469130"/>
          </a:xfrm>
        </p:spPr>
        <p:txBody>
          <a:bodyPr>
            <a:noAutofit/>
          </a:bodyPr>
          <a:lstStyle/>
          <a:p>
            <a:pPr marL="0" indent="0">
              <a:buNone/>
            </a:pPr>
            <a:r>
              <a:rPr lang="en-GB" altLang="en-US" sz="4800" b="1" i="1">
                <a:solidFill>
                  <a:srgbClr val="FF0000"/>
                </a:solidFill>
                <a:latin typeface="Times New Roman" panose="02020603050405020304" charset="0"/>
                <a:cs typeface="Times New Roman" panose="02020603050405020304" charset="0"/>
              </a:rPr>
              <a:t>* Cái chết của Lão Hạc.</a:t>
            </a:r>
          </a:p>
          <a:p>
            <a:pPr marL="0" indent="0">
              <a:buNone/>
            </a:pPr>
            <a:r>
              <a:rPr lang="en-GB" altLang="en-US" sz="4400" b="1" dirty="0">
                <a:latin typeface="Times New Roman" panose="02020603050405020304" charset="0"/>
                <a:sym typeface="+mn-ea"/>
              </a:rPr>
              <a:t>- </a:t>
            </a:r>
            <a:r>
              <a:rPr lang="en-US" altLang="vi-VN" sz="4400" b="1" dirty="0">
                <a:latin typeface="Times New Roman" panose="02020603050405020304" charset="0"/>
                <a:sym typeface="+mn-ea"/>
              </a:rPr>
              <a:t>Tìm đến cái chết để tự giải cứu cho mình</a:t>
            </a:r>
            <a:r>
              <a:rPr lang="en-GB" altLang="en-US" sz="4400" b="1" dirty="0">
                <a:latin typeface="Times New Roman" panose="02020603050405020304" charset="0"/>
                <a:sym typeface="+mn-ea"/>
              </a:rPr>
              <a:t>.</a:t>
            </a:r>
          </a:p>
          <a:p>
            <a:pPr marL="0" indent="0">
              <a:buNone/>
            </a:pPr>
            <a:r>
              <a:rPr lang="en-GB" altLang="en-US" sz="4400" b="1" dirty="0">
                <a:latin typeface="Times New Roman" panose="02020603050405020304" charset="0"/>
                <a:cs typeface="Times New Roman" panose="02020603050405020304" charset="0"/>
                <a:sym typeface="+mn-ea"/>
              </a:rPr>
              <a:t>- Chết để giữ nguyên mảnh vườn cho con và giành phần sống cho con.</a:t>
            </a:r>
          </a:p>
        </p:txBody>
      </p:sp>
      <p:sp>
        <p:nvSpPr>
          <p:cNvPr id="7" name="Oval Callout 6"/>
          <p:cNvSpPr/>
          <p:nvPr/>
        </p:nvSpPr>
        <p:spPr>
          <a:xfrm>
            <a:off x="7457440" y="1010920"/>
            <a:ext cx="4734560" cy="464756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800" b="1">
                <a:solidFill>
                  <a:srgbClr val="FF0000"/>
                </a:solidFill>
                <a:latin typeface="Times New Roman" panose="02020603050405020304" charset="0"/>
                <a:cs typeface="Times New Roman" panose="02020603050405020304" charset="0"/>
              </a:rPr>
              <a:t>Nguyên nhân dẫn tới cái chết của lão Hạc?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ssolve">
                                      <p:cBhvr>
                                        <p:cTn id="17" dur="500"/>
                                        <p:tgtEl>
                                          <p:spTgt spid="5">
                                            <p:txEl>
                                              <p:pRg st="0" end="0"/>
                                            </p:txEl>
                                          </p:spTgt>
                                        </p:tgtEl>
                                      </p:cBhvr>
                                    </p:animEffect>
                                  </p:childTnLst>
                                </p:cTn>
                              </p:par>
                              <p:par>
                                <p:cTn id="18" presetID="9" presetClass="entr" presetSubtype="0" fill="hold" nodeType="with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animEffect transition="in" filter="dissolve">
                                      <p:cBhvr>
                                        <p:cTn id="20" dur="500"/>
                                        <p:tgtEl>
                                          <p:spTgt spid="5">
                                            <p:txEl>
                                              <p:pRg st="1" end="1"/>
                                            </p:txEl>
                                          </p:spTgt>
                                        </p:tgtEl>
                                      </p:cBhvr>
                                    </p:animEffect>
                                  </p:childTnLst>
                                </p:cTn>
                              </p:par>
                              <p:par>
                                <p:cTn id="21" presetID="9"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animEffect transition="in" filter="dissolv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bldLvl="0" animBg="1"/>
      <p:bldP spid="7"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0660" y="236855"/>
            <a:ext cx="7360920" cy="77406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
        <p:nvSpPr>
          <p:cNvPr id="5" name="Content Placeholder 4"/>
          <p:cNvSpPr>
            <a:spLocks noGrp="1"/>
          </p:cNvSpPr>
          <p:nvPr>
            <p:ph sz="half" idx="1"/>
          </p:nvPr>
        </p:nvSpPr>
        <p:spPr>
          <a:xfrm>
            <a:off x="269875" y="1176020"/>
            <a:ext cx="7042150" cy="4764405"/>
          </a:xfrm>
        </p:spPr>
        <p:txBody>
          <a:bodyPr>
            <a:noAutofit/>
          </a:bodyPr>
          <a:lstStyle/>
          <a:p>
            <a:pPr marL="0" indent="0">
              <a:buNone/>
            </a:pPr>
            <a:r>
              <a:rPr lang="en-GB" altLang="en-US" sz="4800" b="1" i="1">
                <a:solidFill>
                  <a:srgbClr val="FF0000"/>
                </a:solidFill>
                <a:latin typeface="Times New Roman" panose="02020603050405020304" charset="0"/>
                <a:cs typeface="Times New Roman" panose="02020603050405020304" charset="0"/>
              </a:rPr>
              <a:t>* Cái chết của Lão Hạc.</a:t>
            </a:r>
          </a:p>
          <a:p>
            <a:pPr marL="0" indent="0">
              <a:buNone/>
            </a:pPr>
            <a:r>
              <a:rPr lang="en-GB" altLang="en-US" sz="4800" b="1" i="1">
                <a:solidFill>
                  <a:schemeClr val="tx1"/>
                </a:solidFill>
                <a:latin typeface="Times New Roman" panose="02020603050405020304" charset="0"/>
                <a:cs typeface="Times New Roman" panose="02020603050405020304" charset="0"/>
              </a:rPr>
              <a:t>-</a:t>
            </a:r>
            <a:r>
              <a:rPr lang="en-GB" altLang="en-US" sz="4800" b="1" i="1">
                <a:solidFill>
                  <a:srgbClr val="FF0000"/>
                </a:solidFill>
                <a:latin typeface="Times New Roman" panose="02020603050405020304" charset="0"/>
                <a:cs typeface="Times New Roman" panose="02020603050405020304" charset="0"/>
              </a:rPr>
              <a:t> </a:t>
            </a:r>
            <a:r>
              <a:rPr lang="en-US" altLang="vi-VN" sz="4800" b="1" dirty="0">
                <a:latin typeface="Times New Roman" panose="02020603050405020304" charset="0"/>
                <a:sym typeface="+mn-ea"/>
              </a:rPr>
              <a:t>Vật vã trên gường, đầu tóc rũ rượi, quần áo xộc xệch, mắt long sòng sọc, sùi bọt mép</a:t>
            </a:r>
            <a:r>
              <a:rPr lang="en-GB" altLang="en-US" sz="4800" b="1" dirty="0">
                <a:latin typeface="Times New Roman" panose="02020603050405020304" charset="0"/>
                <a:sym typeface="+mn-ea"/>
              </a:rPr>
              <a:t>.</a:t>
            </a:r>
          </a:p>
          <a:p>
            <a:pPr marL="0" indent="0">
              <a:buNone/>
            </a:pPr>
            <a:r>
              <a:rPr lang="en-GB" altLang="en-US" sz="4800" b="1" dirty="0">
                <a:latin typeface="Times New Roman" panose="02020603050405020304" charset="0"/>
                <a:sym typeface="+mn-ea"/>
              </a:rPr>
              <a:t>- Vật vã 2 giờ mới chết.</a:t>
            </a:r>
            <a:endParaRPr lang="en-GB" altLang="en-US" sz="4800" b="1" i="1">
              <a:solidFill>
                <a:srgbClr val="FF0000"/>
              </a:solidFill>
              <a:latin typeface="Times New Roman" panose="02020603050405020304" charset="0"/>
              <a:cs typeface="Times New Roman" panose="02020603050405020304" charset="0"/>
            </a:endParaRPr>
          </a:p>
          <a:p>
            <a:pPr marL="0" indent="0">
              <a:buNone/>
            </a:pPr>
            <a:endParaRPr lang="en-GB" altLang="en-US" sz="3600" b="1" i="1">
              <a:solidFill>
                <a:srgbClr val="FF0000"/>
              </a:solidFill>
              <a:latin typeface="Times New Roman" panose="02020603050405020304" charset="0"/>
              <a:cs typeface="Times New Roman" panose="02020603050405020304" charset="0"/>
            </a:endParaRPr>
          </a:p>
          <a:p>
            <a:pPr marL="0" indent="0">
              <a:buNone/>
            </a:pPr>
            <a:endParaRPr lang="en-GB" altLang="en-US" sz="3600" b="1">
              <a:latin typeface="Times New Roman" panose="02020603050405020304" charset="0"/>
              <a:cs typeface="Times New Roman" panose="02020603050405020304" charset="0"/>
            </a:endParaRPr>
          </a:p>
        </p:txBody>
      </p:sp>
      <p:sp>
        <p:nvSpPr>
          <p:cNvPr id="7" name="Oval Callout 6"/>
          <p:cNvSpPr/>
          <p:nvPr/>
        </p:nvSpPr>
        <p:spPr>
          <a:xfrm>
            <a:off x="7457440" y="1010920"/>
            <a:ext cx="4734560" cy="464756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800" b="1">
                <a:solidFill>
                  <a:srgbClr val="FF0000"/>
                </a:solidFill>
                <a:latin typeface="Times New Roman" panose="02020603050405020304" charset="0"/>
                <a:cs typeface="Times New Roman" panose="02020603050405020304" charset="0"/>
              </a:rPr>
              <a:t>Tác giả đã miêu tả cái chết của lão Hạc như thế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2"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Effect transition="in" filter="barn(inVertical)">
                                      <p:cBhvr>
                                        <p:cTn id="27" dur="500"/>
                                        <p:tgtEl>
                                          <p:spTgt spid="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nodeType="click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Effect transition="in" filter="wheel(1)">
                                      <p:cBhvr>
                                        <p:cTn id="3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4" grpId="2"/>
      <p:bldP spid="4" grpId="3"/>
      <p:bldP spid="7" grpId="0" animBg="1"/>
      <p:bldP spid="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0660" y="236855"/>
            <a:ext cx="7360920" cy="77406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
        <p:nvSpPr>
          <p:cNvPr id="5" name="Content Placeholder 4"/>
          <p:cNvSpPr>
            <a:spLocks noGrp="1"/>
          </p:cNvSpPr>
          <p:nvPr>
            <p:ph sz="half" idx="1"/>
          </p:nvPr>
        </p:nvSpPr>
        <p:spPr>
          <a:xfrm>
            <a:off x="269875" y="1176020"/>
            <a:ext cx="7042150" cy="4764405"/>
          </a:xfrm>
        </p:spPr>
        <p:txBody>
          <a:bodyPr>
            <a:noAutofit/>
          </a:bodyPr>
          <a:lstStyle/>
          <a:p>
            <a:pPr marL="0" indent="0">
              <a:buNone/>
            </a:pPr>
            <a:r>
              <a:rPr lang="en-GB" altLang="en-US" sz="4800" b="1" i="1">
                <a:solidFill>
                  <a:srgbClr val="FF0000"/>
                </a:solidFill>
                <a:latin typeface="Times New Roman" panose="02020603050405020304" charset="0"/>
                <a:cs typeface="Times New Roman" panose="02020603050405020304" charset="0"/>
              </a:rPr>
              <a:t>* Cái chết của Lão Hạc.</a:t>
            </a:r>
          </a:p>
          <a:p>
            <a:pPr marL="0" indent="0">
              <a:buNone/>
            </a:pPr>
            <a:r>
              <a:rPr lang="en-GB" altLang="en-US" sz="4000" b="1" dirty="0">
                <a:latin typeface="Times New Roman" panose="02020603050405020304" charset="0"/>
                <a:sym typeface="+mn-ea"/>
              </a:rPr>
              <a:t>- </a:t>
            </a:r>
            <a:r>
              <a:rPr lang="en-US" altLang="vi-VN" sz="4000" b="1" dirty="0">
                <a:latin typeface="Times New Roman" panose="02020603050405020304" charset="0"/>
                <a:sym typeface="+mn-ea"/>
              </a:rPr>
              <a:t>Cái chết vật vã, đau đớn, dữ dội, thảm thương và bất thình lình</a:t>
            </a:r>
            <a:r>
              <a:rPr lang="en-GB" altLang="en-US" sz="4000" b="1" dirty="0">
                <a:latin typeface="Times New Roman" panose="02020603050405020304" charset="0"/>
                <a:sym typeface="+mn-ea"/>
              </a:rPr>
              <a:t>, đầy cảm thương.</a:t>
            </a:r>
          </a:p>
          <a:p>
            <a:pPr marL="0" indent="0">
              <a:buNone/>
            </a:pPr>
            <a:r>
              <a:rPr lang="en-GB" altLang="en-US" sz="4000" b="1" dirty="0">
                <a:latin typeface="Times New Roman" panose="02020603050405020304" charset="0"/>
                <a:sym typeface="+mn-ea"/>
              </a:rPr>
              <a:t>- </a:t>
            </a:r>
            <a:r>
              <a:rPr lang="en-US" altLang="vi-VN" sz="4000" b="1" dirty="0">
                <a:latin typeface="Times New Roman" panose="02020603050405020304" charset="0"/>
                <a:sym typeface="+mn-ea"/>
              </a:rPr>
              <a:t>Làm cho người đọc có cảm giác như cùng chứng kiến cái chết của lão Hạc.</a:t>
            </a:r>
            <a:endParaRPr lang="en-US" altLang="vi-VN" sz="4000" b="1" dirty="0">
              <a:latin typeface="Times New Roman" panose="02020603050405020304" charset="0"/>
            </a:endParaRPr>
          </a:p>
          <a:p>
            <a:pPr marL="0" indent="0">
              <a:buNone/>
            </a:pPr>
            <a:endParaRPr lang="en-US" altLang="vi-VN" sz="4000" b="1" dirty="0">
              <a:latin typeface="Times New Roman" panose="02020603050405020304" charset="0"/>
            </a:endParaRPr>
          </a:p>
          <a:p>
            <a:pPr marL="0" indent="0">
              <a:buNone/>
            </a:pPr>
            <a:endParaRPr lang="en-GB" altLang="en-US" sz="3600" b="1" i="1">
              <a:solidFill>
                <a:srgbClr val="FF0000"/>
              </a:solidFill>
              <a:latin typeface="Times New Roman" panose="02020603050405020304" charset="0"/>
              <a:cs typeface="Times New Roman" panose="02020603050405020304" charset="0"/>
            </a:endParaRPr>
          </a:p>
          <a:p>
            <a:pPr marL="0" indent="0">
              <a:buNone/>
            </a:pPr>
            <a:endParaRPr lang="en-GB" altLang="en-US" sz="3600" b="1">
              <a:latin typeface="Times New Roman" panose="02020603050405020304" charset="0"/>
              <a:cs typeface="Times New Roman" panose="02020603050405020304" charset="0"/>
            </a:endParaRPr>
          </a:p>
        </p:txBody>
      </p:sp>
      <p:sp>
        <p:nvSpPr>
          <p:cNvPr id="7" name="Oval Callout 6"/>
          <p:cNvSpPr/>
          <p:nvPr/>
        </p:nvSpPr>
        <p:spPr>
          <a:xfrm>
            <a:off x="7457440" y="1010920"/>
            <a:ext cx="4734560" cy="464756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800" b="1">
                <a:solidFill>
                  <a:srgbClr val="FF0000"/>
                </a:solidFill>
                <a:latin typeface="Times New Roman" panose="02020603050405020304" charset="0"/>
                <a:cs typeface="Times New Roman" panose="02020603050405020304" charset="0"/>
              </a:rPr>
              <a:t>Em có cảm nhận gì về cái chết của lão Hạc?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wheel(1)">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barn(inVertical)">
                                      <p:cBhvr>
                                        <p:cTn id="22" dur="500"/>
                                        <p:tgtEl>
                                          <p:spTgt spid="5">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ipe(down)">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animBg="1"/>
      <p:bldP spid="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0" y="1161415"/>
            <a:ext cx="6518910" cy="4159250"/>
          </a:xfrm>
        </p:spPr>
        <p:txBody>
          <a:bodyPr>
            <a:normAutofit lnSpcReduction="10000"/>
          </a:bodyPr>
          <a:lstStyle/>
          <a:p>
            <a:pPr marL="0" indent="0" algn="ctr" eaLnBrk="1" hangingPunct="1">
              <a:spcBef>
                <a:spcPct val="50000"/>
              </a:spcBef>
              <a:buNone/>
            </a:pPr>
            <a:r>
              <a:rPr lang="en-GB" sz="4800" b="1" i="1">
                <a:solidFill>
                  <a:srgbClr val="FF0000"/>
                </a:solidFill>
                <a:latin typeface="Times New Roman" panose="02020603050405020304" charset="0"/>
                <a:cs typeface="Times New Roman" panose="02020603050405020304" charset="0"/>
                <a:sym typeface="+mn-ea"/>
              </a:rPr>
              <a:t>→ </a:t>
            </a:r>
            <a:r>
              <a:rPr lang="en-US" altLang="vi-VN" sz="4800" b="1" i="1" dirty="0">
                <a:latin typeface="Times New Roman" panose="02020603050405020304" charset="0"/>
                <a:cs typeface="Times New Roman" panose="02020603050405020304" charset="0"/>
                <a:sym typeface="+mn-ea"/>
              </a:rPr>
              <a:t>Bộc lộ rõ số phận và tính cách của Lão Hạc cũng như những người nông dân. Đồng thời tố cáo hiên thực xã hội lúc bấy giờ.</a:t>
            </a:r>
            <a:endParaRPr lang="en-US" altLang="vi-VN" sz="4800" b="1" i="1" dirty="0">
              <a:latin typeface="Times New Roman" panose="02020603050405020304" charset="0"/>
              <a:cs typeface="Times New Roman" panose="02020603050405020304" charset="0"/>
            </a:endParaRPr>
          </a:p>
          <a:p>
            <a:pPr marL="0" indent="0" algn="ctr" eaLnBrk="1" hangingPunct="1">
              <a:spcBef>
                <a:spcPct val="50000"/>
              </a:spcBef>
              <a:buNone/>
            </a:pPr>
            <a:endParaRPr lang="en-GB" sz="4800" b="1" i="1" dirty="0" err="1">
              <a:gradFill>
                <a:gsLst>
                  <a:gs pos="0">
                    <a:srgbClr val="FE4444"/>
                  </a:gs>
                  <a:gs pos="100000">
                    <a:srgbClr val="832B2B"/>
                  </a:gs>
                </a:gsLst>
                <a:lin scaled="0"/>
              </a:gradFill>
              <a:latin typeface="Times New Roman" panose="02020603050405020304" charset="0"/>
              <a:cs typeface="Times New Roman" panose="02020603050405020304" charset="0"/>
              <a:sym typeface="+mn-ea"/>
            </a:endParaRPr>
          </a:p>
          <a:p>
            <a:pPr marL="0" indent="0">
              <a:buNone/>
            </a:pPr>
            <a:endParaRPr lang="en-GB" altLang="en-US" sz="4800" b="1"/>
          </a:p>
        </p:txBody>
      </p:sp>
      <p:sp>
        <p:nvSpPr>
          <p:cNvPr id="6" name="Rounded Rectangular Callout 5"/>
          <p:cNvSpPr/>
          <p:nvPr/>
        </p:nvSpPr>
        <p:spPr>
          <a:xfrm>
            <a:off x="7534910" y="1161415"/>
            <a:ext cx="4288790" cy="493204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400" b="1">
                <a:solidFill>
                  <a:srgbClr val="FF0000"/>
                </a:solidFill>
                <a:latin typeface="Times New Roman" panose="02020603050405020304" charset="0"/>
                <a:cs typeface="Times New Roman" panose="02020603050405020304" charset="0"/>
              </a:rPr>
              <a:t>Qua cái chết đó em nghĩ gì về lão Hạc và xã hội thực dân nửa phong kiến.</a:t>
            </a:r>
          </a:p>
        </p:txBody>
      </p:sp>
      <p:sp>
        <p:nvSpPr>
          <p:cNvPr id="8" name="Title 7"/>
          <p:cNvSpPr>
            <a:spLocks noGrp="1"/>
          </p:cNvSpPr>
          <p:nvPr>
            <p:ph type="title"/>
          </p:nvPr>
        </p:nvSpPr>
        <p:spPr>
          <a:xfrm>
            <a:off x="2740660" y="236855"/>
            <a:ext cx="7360920" cy="77406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6" grpId="0" bldLvl="0" animBg="1"/>
      <p:bldP spid="6" grpId="1" animBg="1"/>
      <p:bldP spid="8" grpId="0"/>
      <p:bldP spid="8" grpId="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Line 6"/>
          <p:cNvSpPr/>
          <p:nvPr/>
        </p:nvSpPr>
        <p:spPr>
          <a:xfrm>
            <a:off x="2208213" y="1628775"/>
            <a:ext cx="0" cy="0"/>
          </a:xfrm>
          <a:prstGeom prst="line">
            <a:avLst/>
          </a:prstGeom>
          <a:ln w="9525" cap="flat" cmpd="sng">
            <a:solidFill>
              <a:schemeClr val="tx1"/>
            </a:solidFill>
            <a:prstDash val="solid"/>
            <a:headEnd type="none" w="med" len="med"/>
            <a:tailEnd type="none" w="med" len="med"/>
          </a:ln>
        </p:spPr>
      </p:sp>
      <p:sp>
        <p:nvSpPr>
          <p:cNvPr id="35848" name="Line 9"/>
          <p:cNvSpPr/>
          <p:nvPr/>
        </p:nvSpPr>
        <p:spPr>
          <a:xfrm>
            <a:off x="6240463" y="1484313"/>
            <a:ext cx="0" cy="5373687"/>
          </a:xfrm>
          <a:prstGeom prst="line">
            <a:avLst/>
          </a:prstGeom>
          <a:ln w="9525" cap="flat" cmpd="sng">
            <a:solidFill>
              <a:schemeClr val="tx1"/>
            </a:solidFill>
            <a:prstDash val="solid"/>
            <a:headEnd type="none" w="med" len="med"/>
            <a:tailEnd type="none" w="med" len="med"/>
          </a:ln>
        </p:spPr>
      </p:sp>
      <p:sp>
        <p:nvSpPr>
          <p:cNvPr id="36890" name="Text Box 26"/>
          <p:cNvSpPr txBox="1"/>
          <p:nvPr/>
        </p:nvSpPr>
        <p:spPr>
          <a:xfrm>
            <a:off x="480060" y="1010920"/>
            <a:ext cx="4091305" cy="583565"/>
          </a:xfrm>
          <a:prstGeom prst="rect">
            <a:avLst/>
          </a:prstGeom>
          <a:noFill/>
          <a:ln w="9525">
            <a:noFill/>
          </a:ln>
        </p:spPr>
        <p:txBody>
          <a:bodyPr wrap="square">
            <a:spAutoFit/>
          </a:bodyPr>
          <a:lstStyle/>
          <a:p>
            <a:pPr eaLnBrk="1" hangingPunct="1">
              <a:spcBef>
                <a:spcPct val="50000"/>
              </a:spcBef>
            </a:pPr>
            <a:r>
              <a:rPr lang="en-US" altLang="vi-VN" sz="3200" b="1" dirty="0">
                <a:latin typeface="Times New Roman" panose="02020603050405020304" charset="0"/>
              </a:rPr>
              <a:t>b. Nhân vật ông giáo:</a:t>
            </a:r>
          </a:p>
        </p:txBody>
      </p:sp>
      <p:sp>
        <p:nvSpPr>
          <p:cNvPr id="36891" name="Text Box 27"/>
          <p:cNvSpPr txBox="1"/>
          <p:nvPr/>
        </p:nvSpPr>
        <p:spPr>
          <a:xfrm>
            <a:off x="-635" y="1628775"/>
            <a:ext cx="6047740" cy="1383665"/>
          </a:xfrm>
          <a:prstGeom prst="rect">
            <a:avLst/>
          </a:prstGeom>
          <a:noFill/>
          <a:ln w="9525">
            <a:noFill/>
          </a:ln>
        </p:spPr>
        <p:txBody>
          <a:bodyPr wrap="square">
            <a:spAutoFit/>
          </a:bodyPr>
          <a:lstStyle/>
          <a:p>
            <a:pPr eaLnBrk="1" hangingPunct="1">
              <a:spcBef>
                <a:spcPct val="50000"/>
              </a:spcBef>
            </a:pPr>
            <a:r>
              <a:rPr lang="en-US" altLang="vi-VN" sz="2800" dirty="0">
                <a:latin typeface="Times New Roman" panose="02020603050405020304" charset="0"/>
              </a:rPr>
              <a:t>- Tình cảm: An ủi, sẻ chia, xót thương, đồng cảm với tình cảnh khốn khổ của Lão Hạc.</a:t>
            </a:r>
          </a:p>
        </p:txBody>
      </p:sp>
      <p:sp>
        <p:nvSpPr>
          <p:cNvPr id="36892" name="Text Box 28"/>
          <p:cNvSpPr txBox="1"/>
          <p:nvPr/>
        </p:nvSpPr>
        <p:spPr>
          <a:xfrm>
            <a:off x="0" y="2983230"/>
            <a:ext cx="6240145" cy="2891790"/>
          </a:xfrm>
          <a:prstGeom prst="rect">
            <a:avLst/>
          </a:prstGeom>
          <a:noFill/>
          <a:ln w="9525">
            <a:noFill/>
          </a:ln>
        </p:spPr>
        <p:txBody>
          <a:bodyPr wrap="square">
            <a:spAutoFit/>
          </a:bodyPr>
          <a:lstStyle/>
          <a:p>
            <a:pPr eaLnBrk="1" hangingPunct="1">
              <a:spcBef>
                <a:spcPct val="50000"/>
              </a:spcBef>
              <a:buChar char="-"/>
            </a:pPr>
            <a:r>
              <a:rPr lang="en-US" altLang="vi-VN" sz="2800" dirty="0">
                <a:latin typeface="Times New Roman" panose="02020603050405020304" charset="0"/>
              </a:rPr>
              <a:t>Ý nghĩ</a:t>
            </a:r>
            <a:r>
              <a:rPr lang="en-GB" altLang="en-US" sz="2800" dirty="0">
                <a:latin typeface="Times New Roman" panose="02020603050405020304" charset="0"/>
              </a:rPr>
              <a:t>a</a:t>
            </a:r>
            <a:r>
              <a:rPr lang="en-US" altLang="vi-VN" sz="2800" dirty="0">
                <a:latin typeface="Times New Roman" panose="02020603050405020304" charset="0"/>
              </a:rPr>
              <a:t>: + Cuộc đời quả thật đáng buồn vì con người có nhân cách cao đẹp như Lão Hạc mà không được sống.</a:t>
            </a:r>
          </a:p>
          <a:p>
            <a:pPr eaLnBrk="1" hangingPunct="1">
              <a:spcBef>
                <a:spcPct val="50000"/>
              </a:spcBef>
            </a:pPr>
            <a:r>
              <a:rPr lang="en-US" altLang="vi-VN" sz="2800" dirty="0">
                <a:latin typeface="Times New Roman" panose="02020603050405020304" charset="0"/>
              </a:rPr>
              <a:t>+ Chao ôi!....Nói lên một thái độ sống, phải có tình thương và cách nhìn chiều sâu.</a:t>
            </a:r>
          </a:p>
        </p:txBody>
      </p:sp>
      <p:sp>
        <p:nvSpPr>
          <p:cNvPr id="36893" name="AutoShape 29"/>
          <p:cNvSpPr/>
          <p:nvPr/>
        </p:nvSpPr>
        <p:spPr>
          <a:xfrm>
            <a:off x="0" y="6058535"/>
            <a:ext cx="825500" cy="360045"/>
          </a:xfrm>
          <a:prstGeom prst="rightArrow">
            <a:avLst>
              <a:gd name="adj1" fmla="val 50000"/>
              <a:gd name="adj2" fmla="val 62445"/>
            </a:avLst>
          </a:prstGeom>
          <a:solidFill>
            <a:schemeClr val="accent1"/>
          </a:solidFill>
          <a:ln w="9525" cap="flat" cmpd="sng">
            <a:solidFill>
              <a:schemeClr val="tx1"/>
            </a:solidFill>
            <a:prstDash val="solid"/>
            <a:miter/>
            <a:headEnd type="none" w="med" len="med"/>
            <a:tailEnd type="none" w="med" len="med"/>
          </a:ln>
        </p:spPr>
        <p:txBody>
          <a:bodyPr wrap="none" anchor="ctr"/>
          <a:lstStyle/>
          <a:p>
            <a:pPr eaLnBrk="1" hangingPunct="1"/>
            <a:endParaRPr lang="vi-VN" altLang="x-none" dirty="0">
              <a:latin typeface="Tahoma" panose="020B0604030504040204" pitchFamily="34" charset="0"/>
            </a:endParaRPr>
          </a:p>
        </p:txBody>
      </p:sp>
      <p:sp>
        <p:nvSpPr>
          <p:cNvPr id="36894" name="Text Box 30"/>
          <p:cNvSpPr txBox="1"/>
          <p:nvPr/>
        </p:nvSpPr>
        <p:spPr>
          <a:xfrm>
            <a:off x="945515" y="5768975"/>
            <a:ext cx="4692650" cy="953135"/>
          </a:xfrm>
          <a:prstGeom prst="rect">
            <a:avLst/>
          </a:prstGeom>
          <a:solidFill>
            <a:schemeClr val="hlink"/>
          </a:solidFill>
          <a:ln w="9525">
            <a:noFill/>
          </a:ln>
        </p:spPr>
        <p:txBody>
          <a:bodyPr wrap="square">
            <a:spAutoFit/>
          </a:bodyPr>
          <a:lstStyle/>
          <a:p>
            <a:pPr eaLnBrk="1" hangingPunct="1">
              <a:spcBef>
                <a:spcPct val="50000"/>
              </a:spcBef>
            </a:pPr>
            <a:r>
              <a:rPr lang="en-US" altLang="vi-VN" sz="2800" b="1" dirty="0">
                <a:solidFill>
                  <a:schemeClr val="bg1"/>
                </a:solidFill>
                <a:latin typeface="Times New Roman" panose="02020603050405020304" charset="0"/>
              </a:rPr>
              <a:t>Có lòng nhân ái, hiểu đời, hiểu người, trọng nhân cách.</a:t>
            </a:r>
          </a:p>
        </p:txBody>
      </p:sp>
      <p:sp>
        <p:nvSpPr>
          <p:cNvPr id="36897" name="Text Box 33"/>
          <p:cNvSpPr txBox="1"/>
          <p:nvPr/>
        </p:nvSpPr>
        <p:spPr>
          <a:xfrm>
            <a:off x="6365875" y="1628775"/>
            <a:ext cx="5370195" cy="953135"/>
          </a:xfrm>
          <a:prstGeom prst="rect">
            <a:avLst/>
          </a:prstGeom>
          <a:noFill/>
          <a:ln w="9525">
            <a:noFill/>
          </a:ln>
        </p:spPr>
        <p:txBody>
          <a:bodyPr wrap="square">
            <a:spAutoFit/>
          </a:bodyPr>
          <a:lstStyle/>
          <a:p>
            <a:pPr eaLnBrk="1" hangingPunct="1">
              <a:spcBef>
                <a:spcPct val="50000"/>
              </a:spcBef>
            </a:pPr>
            <a:r>
              <a:rPr lang="en-US" altLang="vi-VN" sz="2800" dirty="0">
                <a:latin typeface="Times New Roman" panose="02020603050405020304" charset="0"/>
              </a:rPr>
              <a:t>- Là người hàng xóm đáng tin cậy của Lão Hạc.Là người chứng kiến.</a:t>
            </a:r>
          </a:p>
        </p:txBody>
      </p:sp>
      <p:sp>
        <p:nvSpPr>
          <p:cNvPr id="35855" name="Text Box 35"/>
          <p:cNvSpPr txBox="1"/>
          <p:nvPr/>
        </p:nvSpPr>
        <p:spPr>
          <a:xfrm>
            <a:off x="6527800" y="2997200"/>
            <a:ext cx="3671888" cy="383540"/>
          </a:xfrm>
          <a:prstGeom prst="rect">
            <a:avLst/>
          </a:prstGeom>
          <a:noFill/>
          <a:ln w="9525">
            <a:noFill/>
          </a:ln>
        </p:spPr>
        <p:txBody>
          <a:bodyPr>
            <a:spAutoFit/>
          </a:bodyPr>
          <a:lstStyle/>
          <a:p>
            <a:pPr eaLnBrk="1" hangingPunct="1">
              <a:spcBef>
                <a:spcPct val="50000"/>
              </a:spcBef>
            </a:pPr>
            <a:endParaRPr lang="vi-VN" altLang="vi-VN" sz="1900" dirty="0">
              <a:latin typeface="Times New Roman" panose="02020603050405020304" charset="0"/>
            </a:endParaRPr>
          </a:p>
        </p:txBody>
      </p:sp>
      <p:sp>
        <p:nvSpPr>
          <p:cNvPr id="36900" name="Text Box 36"/>
          <p:cNvSpPr txBox="1"/>
          <p:nvPr/>
        </p:nvSpPr>
        <p:spPr>
          <a:xfrm>
            <a:off x="6420485" y="2693670"/>
            <a:ext cx="5314950" cy="1814830"/>
          </a:xfrm>
          <a:prstGeom prst="rect">
            <a:avLst/>
          </a:prstGeom>
          <a:noFill/>
          <a:ln w="9525">
            <a:noFill/>
          </a:ln>
        </p:spPr>
        <p:txBody>
          <a:bodyPr wrap="square">
            <a:spAutoFit/>
          </a:bodyPr>
          <a:lstStyle/>
          <a:p>
            <a:pPr eaLnBrk="1" hangingPunct="1">
              <a:spcBef>
                <a:spcPct val="50000"/>
              </a:spcBef>
            </a:pPr>
            <a:r>
              <a:rPr lang="en-US" altLang="vi-VN" sz="2800" dirty="0">
                <a:latin typeface="Times New Roman" panose="02020603050405020304" charset="0"/>
              </a:rPr>
              <a:t>- Ôm choàng lấy lão mà òa lên khóc. Mời ăn khoai, uống nước chè, lắng nghe lão Hạc kể chuyện, </a:t>
            </a:r>
            <a:r>
              <a:rPr lang="en-GB" altLang="en-US" sz="2800" dirty="0">
                <a:latin typeface="Times New Roman" panose="02020603050405020304" charset="0"/>
              </a:rPr>
              <a:t>n</a:t>
            </a:r>
            <a:r>
              <a:rPr lang="en-US" altLang="vi-VN" sz="2800" dirty="0">
                <a:latin typeface="Times New Roman" panose="02020603050405020304" charset="0"/>
              </a:rPr>
              <a:t>hận giữ dùm tiền cho lão.</a:t>
            </a:r>
          </a:p>
        </p:txBody>
      </p:sp>
      <p:sp>
        <p:nvSpPr>
          <p:cNvPr id="36903" name="Text Box 39"/>
          <p:cNvSpPr txBox="1"/>
          <p:nvPr/>
        </p:nvSpPr>
        <p:spPr>
          <a:xfrm>
            <a:off x="6527800" y="4646930"/>
            <a:ext cx="5090160" cy="1383665"/>
          </a:xfrm>
          <a:prstGeom prst="rect">
            <a:avLst/>
          </a:prstGeom>
          <a:noFill/>
          <a:ln w="9525">
            <a:noFill/>
          </a:ln>
        </p:spPr>
        <p:txBody>
          <a:bodyPr wrap="square">
            <a:spAutoFit/>
          </a:bodyPr>
          <a:lstStyle/>
          <a:p>
            <a:pPr eaLnBrk="1" hangingPunct="1">
              <a:spcBef>
                <a:spcPct val="50000"/>
              </a:spcBef>
            </a:pPr>
            <a:r>
              <a:rPr lang="en-US" altLang="vi-VN" sz="1900" dirty="0">
                <a:latin typeface="Times New Roman" panose="02020603050405020304" charset="0"/>
              </a:rPr>
              <a:t>-</a:t>
            </a:r>
            <a:r>
              <a:rPr lang="en-US" altLang="vi-VN" sz="2800" dirty="0">
                <a:latin typeface="Times New Roman" panose="02020603050405020304" charset="0"/>
              </a:rPr>
              <a:t> Đây là lời triết lý lẫn cảm xúc trữ tình của Nam Cao, khẳng định một thái độ sống không hời hợt.</a:t>
            </a:r>
          </a:p>
        </p:txBody>
      </p:sp>
      <p:sp>
        <p:nvSpPr>
          <p:cNvPr id="8" name="Title 7"/>
          <p:cNvSpPr>
            <a:spLocks noGrp="1"/>
          </p:cNvSpPr>
          <p:nvPr>
            <p:ph type="title"/>
          </p:nvPr>
        </p:nvSpPr>
        <p:spPr>
          <a:xfrm>
            <a:off x="2740660" y="236855"/>
            <a:ext cx="7360920" cy="77406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GB" altLang="en-US" sz="5335" b="1" dirty="0">
                <a:latin typeface="Times New Roman" panose="02020603050405020304" charset="0"/>
                <a:sym typeface="+mn-ea"/>
              </a:rPr>
              <a:t>b</a:t>
            </a:r>
            <a:r>
              <a:rPr lang="en-US" altLang="vi-VN" sz="5335" b="1" dirty="0">
                <a:latin typeface="Times New Roman" panose="02020603050405020304" charset="0"/>
                <a:sym typeface="+mn-ea"/>
              </a:rPr>
              <a:t>. Nhân vật </a:t>
            </a:r>
            <a:r>
              <a:rPr lang="en-GB" altLang="en-US" sz="5335" b="1" dirty="0">
                <a:latin typeface="Times New Roman" panose="02020603050405020304" charset="0"/>
                <a:sym typeface="+mn-ea"/>
              </a:rPr>
              <a:t>ông Giáo</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6890"/>
                                        </p:tgtEl>
                                        <p:attrNameLst>
                                          <p:attrName>style.visibility</p:attrName>
                                        </p:attrNameLst>
                                      </p:cBhvr>
                                      <p:to>
                                        <p:strVal val="visible"/>
                                      </p:to>
                                    </p:set>
                                    <p:anim calcmode="lin" valueType="num">
                                      <p:cBhvr>
                                        <p:cTn id="7" dur="1000" fill="hold"/>
                                        <p:tgtEl>
                                          <p:spTgt spid="36890"/>
                                        </p:tgtEl>
                                        <p:attrNameLst>
                                          <p:attrName>ppt_w</p:attrName>
                                        </p:attrNameLst>
                                      </p:cBhvr>
                                      <p:tavLst>
                                        <p:tav tm="0">
                                          <p:val>
                                            <p:strVal val="#ppt_w*0.70"/>
                                          </p:val>
                                        </p:tav>
                                        <p:tav tm="100000">
                                          <p:val>
                                            <p:strVal val="#ppt_w"/>
                                          </p:val>
                                        </p:tav>
                                      </p:tavLst>
                                    </p:anim>
                                    <p:anim calcmode="lin" valueType="num">
                                      <p:cBhvr>
                                        <p:cTn id="8" dur="1000" fill="hold"/>
                                        <p:tgtEl>
                                          <p:spTgt spid="36890"/>
                                        </p:tgtEl>
                                        <p:attrNameLst>
                                          <p:attrName>ppt_h</p:attrName>
                                        </p:attrNameLst>
                                      </p:cBhvr>
                                      <p:tavLst>
                                        <p:tav tm="0">
                                          <p:val>
                                            <p:strVal val="#ppt_h"/>
                                          </p:val>
                                        </p:tav>
                                        <p:tav tm="100000">
                                          <p:val>
                                            <p:strVal val="#ppt_h"/>
                                          </p:val>
                                        </p:tav>
                                      </p:tavLst>
                                    </p:anim>
                                    <p:animEffect transition="in" filter="fade">
                                      <p:cBhvr>
                                        <p:cTn id="9" dur="1000"/>
                                        <p:tgtEl>
                                          <p:spTgt spid="36890"/>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6897"/>
                                        </p:tgtEl>
                                        <p:attrNameLst>
                                          <p:attrName>style.visibility</p:attrName>
                                        </p:attrNameLst>
                                      </p:cBhvr>
                                      <p:to>
                                        <p:strVal val="visible"/>
                                      </p:to>
                                    </p:set>
                                    <p:animEffect transition="in" filter="randombar(horizontal)">
                                      <p:cBhvr>
                                        <p:cTn id="14" dur="500"/>
                                        <p:tgtEl>
                                          <p:spTgt spid="36897"/>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36900"/>
                                        </p:tgtEl>
                                        <p:attrNameLst>
                                          <p:attrName>style.visibility</p:attrName>
                                        </p:attrNameLst>
                                      </p:cBhvr>
                                      <p:to>
                                        <p:strVal val="visible"/>
                                      </p:to>
                                    </p:set>
                                    <p:animEffect transition="in" filter="randombar(horizontal)">
                                      <p:cBhvr>
                                        <p:cTn id="19" dur="500"/>
                                        <p:tgtEl>
                                          <p:spTgt spid="36900"/>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4" fill="hold" grpId="0" nodeType="clickEffect">
                                  <p:stCondLst>
                                    <p:cond delay="0"/>
                                  </p:stCondLst>
                                  <p:childTnLst>
                                    <p:set>
                                      <p:cBhvr>
                                        <p:cTn id="23" dur="1" fill="hold">
                                          <p:stCondLst>
                                            <p:cond delay="0"/>
                                          </p:stCondLst>
                                        </p:cTn>
                                        <p:tgtEl>
                                          <p:spTgt spid="36891"/>
                                        </p:tgtEl>
                                        <p:attrNameLst>
                                          <p:attrName>style.visibility</p:attrName>
                                        </p:attrNameLst>
                                      </p:cBhvr>
                                      <p:to>
                                        <p:strVal val="visible"/>
                                      </p:to>
                                    </p:set>
                                    <p:animEffect transition="in" filter="wheel(4)">
                                      <p:cBhvr>
                                        <p:cTn id="24" dur="2000"/>
                                        <p:tgtEl>
                                          <p:spTgt spid="36891"/>
                                        </p:tgtEl>
                                      </p:cBhvr>
                                    </p:animEffect>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grpId="0" nodeType="clickEffect">
                                  <p:stCondLst>
                                    <p:cond delay="0"/>
                                  </p:stCondLst>
                                  <p:childTnLst>
                                    <p:set>
                                      <p:cBhvr>
                                        <p:cTn id="28" dur="1" fill="hold">
                                          <p:stCondLst>
                                            <p:cond delay="0"/>
                                          </p:stCondLst>
                                        </p:cTn>
                                        <p:tgtEl>
                                          <p:spTgt spid="36892"/>
                                        </p:tgtEl>
                                        <p:attrNameLst>
                                          <p:attrName>style.visibility</p:attrName>
                                        </p:attrNameLst>
                                      </p:cBhvr>
                                      <p:to>
                                        <p:strVal val="visible"/>
                                      </p:to>
                                    </p:set>
                                    <p:animEffect transition="in" filter="wedge">
                                      <p:cBhvr>
                                        <p:cTn id="29" dur="2000"/>
                                        <p:tgtEl>
                                          <p:spTgt spid="36892"/>
                                        </p:tgtEl>
                                      </p:cBhvr>
                                    </p:animEffect>
                                  </p:childTnLst>
                                </p:cTn>
                              </p:par>
                            </p:childTnLst>
                          </p:cTn>
                        </p:par>
                      </p:childTnLst>
                    </p:cTn>
                  </p:par>
                  <p:par>
                    <p:cTn id="30" fill="hold">
                      <p:stCondLst>
                        <p:cond delay="indefinite"/>
                      </p:stCondLst>
                      <p:childTnLst>
                        <p:par>
                          <p:cTn id="31" fill="hold">
                            <p:stCondLst>
                              <p:cond delay="0"/>
                            </p:stCondLst>
                            <p:childTnLst>
                              <p:par>
                                <p:cTn id="32" presetID="14" presetClass="entr" presetSubtype="10" fill="hold" grpId="0" nodeType="clickEffect">
                                  <p:stCondLst>
                                    <p:cond delay="0"/>
                                  </p:stCondLst>
                                  <p:childTnLst>
                                    <p:set>
                                      <p:cBhvr>
                                        <p:cTn id="33" dur="1" fill="hold">
                                          <p:stCondLst>
                                            <p:cond delay="0"/>
                                          </p:stCondLst>
                                        </p:cTn>
                                        <p:tgtEl>
                                          <p:spTgt spid="36903"/>
                                        </p:tgtEl>
                                        <p:attrNameLst>
                                          <p:attrName>style.visibility</p:attrName>
                                        </p:attrNameLst>
                                      </p:cBhvr>
                                      <p:to>
                                        <p:strVal val="visible"/>
                                      </p:to>
                                    </p:set>
                                    <p:animEffect transition="in" filter="randombar(horizontal)">
                                      <p:cBhvr>
                                        <p:cTn id="34" dur="500"/>
                                        <p:tgtEl>
                                          <p:spTgt spid="36903"/>
                                        </p:tgtEl>
                                      </p:cBhvr>
                                    </p:animEffect>
                                  </p:childTnLst>
                                </p:cTn>
                              </p:par>
                            </p:childTnLst>
                          </p:cTn>
                        </p:par>
                      </p:childTnLst>
                    </p:cTn>
                  </p:par>
                  <p:par>
                    <p:cTn id="35" fill="hold">
                      <p:stCondLst>
                        <p:cond delay="indefinite"/>
                      </p:stCondLst>
                      <p:childTnLst>
                        <p:par>
                          <p:cTn id="36" fill="hold">
                            <p:stCondLst>
                              <p:cond delay="0"/>
                            </p:stCondLst>
                            <p:childTnLst>
                              <p:par>
                                <p:cTn id="37" presetID="24" presetClass="entr" presetSubtype="0" fill="hold" nodeType="clickEffect">
                                  <p:stCondLst>
                                    <p:cond delay="0"/>
                                  </p:stCondLst>
                                  <p:childTnLst>
                                    <p:set>
                                      <p:cBhvr>
                                        <p:cTn id="38" dur="1" fill="hold">
                                          <p:stCondLst>
                                            <p:cond delay="0"/>
                                          </p:stCondLst>
                                        </p:cTn>
                                        <p:tgtEl>
                                          <p:spTgt spid="36893"/>
                                        </p:tgtEl>
                                        <p:attrNameLst>
                                          <p:attrName>style.visibility</p:attrName>
                                        </p:attrNameLst>
                                      </p:cBhvr>
                                      <p:to>
                                        <p:strVal val="visible"/>
                                      </p:to>
                                    </p:set>
                                    <p:anim to="" calcmode="lin" valueType="num">
                                      <p:cBhvr>
                                        <p:cTn id="39" dur="1" fill="hold"/>
                                        <p:tgtEl>
                                          <p:spTgt spid="36893"/>
                                        </p:tgtEl>
                                        <p:attrNameLst>
                                          <p:attrName>style.visibility</p:attrName>
                                        </p:attrNameLst>
                                      </p:cBhvr>
                                    </p:anim>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grpId="0" nodeType="clickEffect">
                                  <p:stCondLst>
                                    <p:cond delay="0"/>
                                  </p:stCondLst>
                                  <p:childTnLst>
                                    <p:set>
                                      <p:cBhvr>
                                        <p:cTn id="43" dur="1" fill="hold">
                                          <p:stCondLst>
                                            <p:cond delay="0"/>
                                          </p:stCondLst>
                                        </p:cTn>
                                        <p:tgtEl>
                                          <p:spTgt spid="36894"/>
                                        </p:tgtEl>
                                        <p:attrNameLst>
                                          <p:attrName>style.visibility</p:attrName>
                                        </p:attrNameLst>
                                      </p:cBhvr>
                                      <p:to>
                                        <p:strVal val="visible"/>
                                      </p:to>
                                    </p:set>
                                    <p:animEffect transition="in" filter="strips(downLeft)">
                                      <p:cBhvr>
                                        <p:cTn id="44" dur="500"/>
                                        <p:tgtEl>
                                          <p:spTgt spid="36894"/>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barn(inVertical)">
                                      <p:cBhvr>
                                        <p:cTn id="4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90" grpId="0"/>
      <p:bldP spid="36891" grpId="0"/>
      <p:bldP spid="36892" grpId="0"/>
      <p:bldP spid="36894" grpId="0" bldLvl="0" animBg="1"/>
      <p:bldP spid="36897" grpId="0"/>
      <p:bldP spid="36900" grpId="0"/>
      <p:bldP spid="36903" grpId="0"/>
      <p:bldP spid="8" grpId="0"/>
      <p:bldP spid="8" grpId="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342640" y="365125"/>
            <a:ext cx="6147435" cy="1143000"/>
          </a:xfrm>
        </p:spPr>
        <p:txBody>
          <a:bodyPr>
            <a:noAutofit/>
            <a:scene3d>
              <a:camera prst="orthographicFront"/>
              <a:lightRig rig="threePt" dir="t"/>
            </a:scene3d>
          </a:bodyPr>
          <a:lstStyle/>
          <a:p>
            <a:pPr algn="ctr"/>
            <a:r>
              <a:rPr lang="en-GB" altLang="en-US" sz="4800" b="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Times New Roman" panose="02020603050405020304" charset="0"/>
                <a:cs typeface="Times New Roman" panose="02020603050405020304" charset="0"/>
              </a:rPr>
              <a:t>I. TÌM HIỂU CHUNG</a:t>
            </a:r>
          </a:p>
        </p:txBody>
      </p:sp>
      <p:sp>
        <p:nvSpPr>
          <p:cNvPr id="7" name="Content Placeholder 6"/>
          <p:cNvSpPr>
            <a:spLocks noGrp="1"/>
          </p:cNvSpPr>
          <p:nvPr>
            <p:ph sz="half" idx="1"/>
            <p:custDataLst>
              <p:tags r:id="rId1"/>
            </p:custDataLst>
          </p:nvPr>
        </p:nvSpPr>
        <p:spPr>
          <a:xfrm>
            <a:off x="-635" y="1381760"/>
            <a:ext cx="6172835" cy="5345430"/>
          </a:xfrm>
        </p:spPr>
        <p:txBody>
          <a:bodyPr>
            <a:noAutofit/>
          </a:bodyPr>
          <a:lstStyle/>
          <a:p>
            <a:pPr marL="0" indent="0" algn="l">
              <a:buNone/>
            </a:pPr>
            <a:r>
              <a:rPr lang="en-US" altLang="vi-VN" sz="3900" b="1" dirty="0">
                <a:solidFill>
                  <a:srgbClr val="FF0000"/>
                </a:solidFill>
                <a:latin typeface="Times New Roman" panose="02020603050405020304" charset="0"/>
                <a:sym typeface="+mn-ea"/>
              </a:rPr>
              <a:t>1. Tác giả</a:t>
            </a:r>
            <a:r>
              <a:rPr lang="en-GB" altLang="en-US" sz="3900" b="1" dirty="0">
                <a:solidFill>
                  <a:srgbClr val="FF0000"/>
                </a:solidFill>
                <a:latin typeface="Times New Roman" panose="02020603050405020304" charset="0"/>
                <a:sym typeface="+mn-ea"/>
              </a:rPr>
              <a:t>.</a:t>
            </a:r>
            <a:endParaRPr lang="en-US" altLang="vi-VN" sz="3900" b="1" dirty="0">
              <a:solidFill>
                <a:srgbClr val="FF0000"/>
              </a:solidFill>
              <a:latin typeface="Times New Roman" panose="02020603050405020304" charset="0"/>
            </a:endParaRPr>
          </a:p>
          <a:p>
            <a:pPr marL="0" indent="0" algn="ctr" eaLnBrk="1" hangingPunct="1">
              <a:lnSpc>
                <a:spcPct val="110000"/>
              </a:lnSpc>
              <a:buNone/>
            </a:pPr>
            <a:r>
              <a:rPr lang="en-GB" altLang="en-US" sz="3900" b="1" dirty="0">
                <a:latin typeface="Times New Roman" panose="02020603050405020304" charset="0"/>
              </a:rPr>
              <a:t>- Nam Cao ( 1917 - 1951 ), quê ở Hà Nam.</a:t>
            </a:r>
            <a:endParaRPr lang="en-US" altLang="vi-VN" sz="3900" b="1" dirty="0">
              <a:latin typeface="Times New Roman" panose="02020603050405020304" charset="0"/>
            </a:endParaRPr>
          </a:p>
          <a:p>
            <a:pPr marL="0" indent="0" algn="ctr" eaLnBrk="1" hangingPunct="1">
              <a:lnSpc>
                <a:spcPct val="110000"/>
              </a:lnSpc>
              <a:buNone/>
            </a:pPr>
            <a:r>
              <a:rPr lang="en-US" altLang="vi-VN" sz="3900" b="1" dirty="0">
                <a:latin typeface="Times New Roman" panose="02020603050405020304" charset="0"/>
                <a:sym typeface="+mn-ea"/>
              </a:rPr>
              <a:t>- Ông là nhà văn hiện thực  </a:t>
            </a:r>
            <a:r>
              <a:rPr lang="en-GB" altLang="en-US" sz="3900" b="1" dirty="0">
                <a:latin typeface="Times New Roman" panose="02020603050405020304" charset="0"/>
                <a:sym typeface="+mn-ea"/>
              </a:rPr>
              <a:t>viết về chủ đề người nông dân </a:t>
            </a:r>
            <a:r>
              <a:rPr lang="en-US" altLang="vi-VN" sz="3900" b="1" dirty="0">
                <a:latin typeface="Times New Roman" panose="02020603050405020304" charset="0"/>
                <a:sym typeface="+mn-ea"/>
              </a:rPr>
              <a:t>tiêu biểu trước Cách mạng tháng Tám </a:t>
            </a:r>
            <a:endParaRPr lang="en-US" altLang="vi-VN" sz="3900" b="1" dirty="0">
              <a:latin typeface="Times New Roman" panose="02020603050405020304" charset="0"/>
            </a:endParaRPr>
          </a:p>
          <a:p>
            <a:pPr marL="342900" indent="-342900" algn="ctr" eaLnBrk="1" hangingPunct="1">
              <a:lnSpc>
                <a:spcPct val="110000"/>
              </a:lnSpc>
            </a:pPr>
            <a:endParaRPr lang="en-US" altLang="vi-VN" sz="3900" b="1" dirty="0">
              <a:latin typeface="Times New Roman" panose="02020603050405020304" charset="0"/>
            </a:endParaRPr>
          </a:p>
          <a:p>
            <a:pPr marL="0" indent="0" algn="ctr">
              <a:buNone/>
            </a:pPr>
            <a:r>
              <a:rPr lang="en-GB" altLang="en-US" sz="3900">
                <a:latin typeface="Times New Roman" panose="02020603050405020304" charset="0"/>
                <a:cs typeface="Times New Roman" panose="02020603050405020304" charset="0"/>
              </a:rPr>
              <a:t> </a:t>
            </a:r>
          </a:p>
        </p:txBody>
      </p:sp>
      <p:pic>
        <p:nvPicPr>
          <p:cNvPr id="9" name="Content Placeholder 8"/>
          <p:cNvPicPr>
            <a:picLocks noGrp="1" noChangeAspect="1"/>
          </p:cNvPicPr>
          <p:nvPr>
            <p:ph sz="half" idx="2"/>
          </p:nvPr>
        </p:nvPicPr>
        <p:blipFill>
          <a:blip r:embed="rId4"/>
          <a:stretch>
            <a:fillRect/>
          </a:stretch>
        </p:blipFill>
        <p:spPr>
          <a:xfrm>
            <a:off x="7120890" y="1661160"/>
            <a:ext cx="4413885" cy="477393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linds(horizontal)">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blinds(horizontal)">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checkerboard(across)">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circle(in)">
                                      <p:cBhvr>
                                        <p:cTn id="2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p:cNvSpPr>
          <p:nvPr>
            <p:ph type="title"/>
          </p:nvPr>
        </p:nvSpPr>
        <p:spPr>
          <a:xfrm>
            <a:off x="2640013" y="188913"/>
            <a:ext cx="7543800" cy="1431925"/>
          </a:xfrm>
        </p:spPr>
        <p:txBody>
          <a:bodyPr vert="horz" wrap="square" lIns="91440" tIns="45720" rIns="91440" bIns="45720" anchor="t" anchorCtr="1"/>
          <a:lstStyle/>
          <a:p>
            <a:pPr>
              <a:buNone/>
            </a:pPr>
            <a:r>
              <a:rPr lang="en-US" altLang="vi-VN" b="1" dirty="0"/>
              <a:t>	</a:t>
            </a:r>
            <a:r>
              <a:rPr lang="en-US" altLang="vi-VN" sz="4800" b="1" dirty="0">
                <a:solidFill>
                  <a:schemeClr val="accent2"/>
                </a:solidFill>
                <a:latin typeface="Times New Roman" panose="02020603050405020304" charset="0"/>
                <a:cs typeface="Times New Roman" panose="02020603050405020304" charset="0"/>
              </a:rPr>
              <a:t>LÃO HẠC</a:t>
            </a:r>
          </a:p>
        </p:txBody>
      </p:sp>
      <p:sp>
        <p:nvSpPr>
          <p:cNvPr id="36868" name="Rectangle 4"/>
          <p:cNvSpPr/>
          <p:nvPr/>
        </p:nvSpPr>
        <p:spPr>
          <a:xfrm>
            <a:off x="6380798" y="914083"/>
            <a:ext cx="936625" cy="288925"/>
          </a:xfrm>
          <a:prstGeom prst="rect">
            <a:avLst/>
          </a:prstGeom>
          <a:solidFill>
            <a:schemeClr val="bg1"/>
          </a:solidFill>
          <a:ln w="9525" cap="flat" cmpd="sng">
            <a:solidFill>
              <a:schemeClr val="bg1"/>
            </a:solidFill>
            <a:prstDash val="solid"/>
            <a:miter/>
            <a:headEnd type="none" w="med" len="med"/>
            <a:tailEnd type="none" w="med" len="med"/>
          </a:ln>
        </p:spPr>
        <p:txBody>
          <a:bodyPr wrap="none" anchor="ctr"/>
          <a:lstStyle/>
          <a:p>
            <a:pPr algn="ctr" eaLnBrk="1" hangingPunct="1"/>
            <a:r>
              <a:rPr lang="en-US" altLang="vi-VN" i="1" dirty="0">
                <a:latin typeface="Times New Roman" panose="02020603050405020304" charset="0"/>
              </a:rPr>
              <a:t>(Trích)</a:t>
            </a:r>
          </a:p>
        </p:txBody>
      </p:sp>
      <p:sp>
        <p:nvSpPr>
          <p:cNvPr id="36869" name="Text Box 5"/>
          <p:cNvSpPr txBox="1"/>
          <p:nvPr/>
        </p:nvSpPr>
        <p:spPr>
          <a:xfrm>
            <a:off x="8078153" y="1085850"/>
            <a:ext cx="1727200" cy="398780"/>
          </a:xfrm>
          <a:prstGeom prst="rect">
            <a:avLst/>
          </a:prstGeom>
          <a:noFill/>
          <a:ln w="9525">
            <a:noFill/>
          </a:ln>
        </p:spPr>
        <p:txBody>
          <a:bodyPr>
            <a:spAutoFit/>
          </a:bodyPr>
          <a:lstStyle/>
          <a:p>
            <a:pPr eaLnBrk="1" hangingPunct="1">
              <a:spcBef>
                <a:spcPct val="50000"/>
              </a:spcBef>
            </a:pPr>
            <a:r>
              <a:rPr lang="en-US" altLang="vi-VN" sz="2000" b="1" i="1" dirty="0">
                <a:latin typeface=".VnCommercial Script" pitchFamily="34" charset="0"/>
              </a:rPr>
              <a:t>(Nam Cao)</a:t>
            </a:r>
          </a:p>
        </p:txBody>
      </p:sp>
      <p:sp>
        <p:nvSpPr>
          <p:cNvPr id="36870" name="Line 6"/>
          <p:cNvSpPr/>
          <p:nvPr/>
        </p:nvSpPr>
        <p:spPr>
          <a:xfrm>
            <a:off x="2208213" y="1628775"/>
            <a:ext cx="0" cy="0"/>
          </a:xfrm>
          <a:prstGeom prst="line">
            <a:avLst/>
          </a:prstGeom>
          <a:ln w="9525" cap="flat" cmpd="sng">
            <a:solidFill>
              <a:schemeClr val="tx1"/>
            </a:solidFill>
            <a:prstDash val="solid"/>
            <a:headEnd type="none" w="med" len="med"/>
            <a:tailEnd type="none" w="med" len="med"/>
          </a:ln>
        </p:spPr>
      </p:sp>
      <p:sp>
        <p:nvSpPr>
          <p:cNvPr id="41991" name="Rectangle 7"/>
          <p:cNvSpPr>
            <a:spLocks noChangeArrowheads="1"/>
          </p:cNvSpPr>
          <p:nvPr/>
        </p:nvSpPr>
        <p:spPr bwMode="auto">
          <a:xfrm>
            <a:off x="1649413" y="1428433"/>
            <a:ext cx="4572000" cy="156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vi-VN" sz="2400" b="1" i="0" u="none" strike="noStrike" kern="1200" cap="none" spc="0" normalizeH="0" baseline="0" noProof="0">
                <a:ln>
                  <a:noFill/>
                </a:ln>
                <a:solidFill>
                  <a:srgbClr val="FF9900"/>
                </a:solidFill>
                <a:effectLst>
                  <a:outerShdw blurRad="38100" dist="38100" dir="2700000" algn="tl">
                    <a:srgbClr val="000000"/>
                  </a:outerShdw>
                </a:effectLst>
                <a:uLnTx/>
                <a:uFillTx/>
                <a:latin typeface="Times New Roman" panose="02020603050405020304" charset="0"/>
                <a:ea typeface="+mn-ea"/>
                <a:cs typeface="+mn-cs"/>
              </a:rPr>
              <a:t>I.Tìm hiểu chung</a:t>
            </a:r>
            <a:r>
              <a:rPr kumimoji="0" lang="en-GB" altLang="en-US" sz="2400" b="1" i="0" u="none" strike="noStrike" kern="1200" cap="none" spc="0" normalizeH="0" baseline="0" noProof="0">
                <a:ln>
                  <a:noFill/>
                </a:ln>
                <a:solidFill>
                  <a:srgbClr val="FF9900"/>
                </a:solidFill>
                <a:effectLst>
                  <a:outerShdw blurRad="38100" dist="38100" dir="2700000" algn="tl">
                    <a:srgbClr val="000000"/>
                  </a:outerShdw>
                </a:effectLst>
                <a:uLnTx/>
                <a:uFillTx/>
                <a:latin typeface="Times New Roman" panose="02020603050405020304" charset="0"/>
                <a:ea typeface="+mn-ea"/>
                <a:cs typeface="+mn-cs"/>
              </a:rPr>
              <a:t>.</a:t>
            </a:r>
            <a:endParaRPr kumimoji="0" lang="en-US" altLang="vi-VN" sz="2400" b="1" i="0" u="none" strike="noStrike" kern="1200" cap="none" spc="0" normalizeH="0" baseline="0" noProof="0">
              <a:ln>
                <a:noFill/>
              </a:ln>
              <a:solidFill>
                <a:srgbClr val="FF9900"/>
              </a:solidFill>
              <a:effectLst>
                <a:outerShdw blurRad="38100" dist="38100" dir="2700000" algn="tl">
                  <a:srgbClr val="000000"/>
                </a:outerShdw>
              </a:effectLst>
              <a:uLnTx/>
              <a:uFillTx/>
              <a:latin typeface="Times New Roman" panose="0202060305040502030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vi-VN" sz="2400" b="1" i="1" u="none" strike="noStrike" kern="1200" cap="none" spc="0" normalizeH="0" baseline="0" noProof="0">
                <a:ln>
                  <a:noFill/>
                </a:ln>
                <a:solidFill>
                  <a:schemeClr val="hlink"/>
                </a:solidFill>
                <a:effectLst/>
                <a:uLnTx/>
                <a:uFillTx/>
                <a:latin typeface="Times New Roman" panose="02020603050405020304" charset="0"/>
                <a:ea typeface="+mn-ea"/>
                <a:cs typeface="+mn-cs"/>
              </a:rPr>
              <a:t>   </a:t>
            </a:r>
            <a:r>
              <a:rPr kumimoji="0" lang="en-US" altLang="vi-VN" sz="2400" b="0" i="1" u="none" strike="noStrike" kern="1200" cap="none" spc="0" normalizeH="0" baseline="0" noProof="0">
                <a:ln>
                  <a:noFill/>
                </a:ln>
                <a:solidFill>
                  <a:schemeClr val="hlink"/>
                </a:solidFill>
                <a:effectLst/>
                <a:uLnTx/>
                <a:uFillTx/>
                <a:latin typeface="Times New Roman" panose="02020603050405020304" charset="0"/>
                <a:ea typeface="+mn-ea"/>
                <a:cs typeface="+mn-cs"/>
              </a:rPr>
              <a:t>1.Tác giả</a:t>
            </a:r>
            <a:r>
              <a:rPr kumimoji="0" lang="en-US" altLang="vi-VN" sz="2400" b="0" i="1" u="none" strike="noStrike" kern="1200" cap="none" spc="0" normalizeH="0" baseline="0" noProof="0">
                <a:ln>
                  <a:noFill/>
                </a:ln>
                <a:solidFill>
                  <a:schemeClr val="tx1"/>
                </a:solidFill>
                <a:effectLst/>
                <a:uLnTx/>
                <a:uFillTx/>
                <a:latin typeface="Times New Roman" panose="02020603050405020304" charset="0"/>
                <a:ea typeface="+mn-ea"/>
                <a:cs typeface="+mn-cs"/>
              </a:rPr>
              <a:t> :  </a:t>
            </a:r>
          </a:p>
          <a:p>
            <a:pPr marL="0" marR="0" lvl="0" indent="0" algn="l" defTabSz="457200" rtl="0" eaLnBrk="1" fontAlgn="auto" latinLnBrk="0" hangingPunct="1">
              <a:lnSpc>
                <a:spcPct val="100000"/>
              </a:lnSpc>
              <a:spcBef>
                <a:spcPts val="0"/>
              </a:spcBef>
              <a:spcAft>
                <a:spcPts val="0"/>
              </a:spcAft>
              <a:buClrTx/>
              <a:buSzTx/>
              <a:buFontTx/>
              <a:buNone/>
              <a:defRPr/>
            </a:pPr>
            <a:r>
              <a:rPr kumimoji="0" lang="en-US" altLang="vi-VN" sz="2400" b="0" i="1" u="none" strike="noStrike" kern="1200" cap="none" spc="0" normalizeH="0" baseline="0" noProof="0">
                <a:ln>
                  <a:noFill/>
                </a:ln>
                <a:solidFill>
                  <a:schemeClr val="hlink"/>
                </a:solidFill>
                <a:effectLst/>
                <a:uLnTx/>
                <a:uFillTx/>
                <a:latin typeface="Times New Roman" panose="02020603050405020304" charset="0"/>
                <a:ea typeface="+mn-ea"/>
                <a:cs typeface="+mn-cs"/>
              </a:rPr>
              <a:t>   2.Tác phẩm:</a:t>
            </a:r>
            <a:endParaRPr kumimoji="0" lang="en-US" altLang="vi-VN" sz="2400" b="0" i="0" u="none" strike="noStrike" kern="1200" cap="none" spc="0" normalizeH="0" baseline="0" noProof="0">
              <a:ln>
                <a:noFill/>
              </a:ln>
              <a:solidFill>
                <a:srgbClr val="FF9900"/>
              </a:solidFill>
              <a:effectLst>
                <a:outerShdw blurRad="38100" dist="38100" dir="2700000" algn="tl">
                  <a:srgbClr val="000000"/>
                </a:outerShdw>
              </a:effectLst>
              <a:uLnTx/>
              <a:uFillTx/>
              <a:latin typeface="Times New Roman" panose="02020603050405020304" charset="0"/>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defRPr/>
            </a:pPr>
            <a:r>
              <a:rPr kumimoji="0" lang="en-GB" altLang="en-US" sz="2400" b="1" i="0" u="none" strike="noStrike" kern="1200" cap="none" spc="0" normalizeH="0" baseline="0" noProof="0">
                <a:ln>
                  <a:noFill/>
                </a:ln>
                <a:solidFill>
                  <a:srgbClr val="FF9900"/>
                </a:solidFill>
                <a:effectLst>
                  <a:outerShdw blurRad="38100" dist="38100" dir="2700000" algn="tl">
                    <a:srgbClr val="000000"/>
                  </a:outerShdw>
                </a:effectLst>
                <a:uLnTx/>
                <a:uFillTx/>
                <a:latin typeface="Times New Roman" panose="02020603050405020304" charset="0"/>
                <a:ea typeface="+mn-ea"/>
                <a:cs typeface="+mn-cs"/>
              </a:rPr>
              <a:t>II. Tìm hiểu văn bản.</a:t>
            </a:r>
          </a:p>
        </p:txBody>
      </p:sp>
      <p:sp>
        <p:nvSpPr>
          <p:cNvPr id="36872" name="Line 8"/>
          <p:cNvSpPr/>
          <p:nvPr/>
        </p:nvSpPr>
        <p:spPr>
          <a:xfrm>
            <a:off x="6240463" y="1484313"/>
            <a:ext cx="0" cy="5373687"/>
          </a:xfrm>
          <a:prstGeom prst="line">
            <a:avLst/>
          </a:prstGeom>
          <a:ln w="9525" cap="flat" cmpd="sng">
            <a:solidFill>
              <a:schemeClr val="tx1"/>
            </a:solidFill>
            <a:prstDash val="solid"/>
            <a:headEnd type="none" w="med" len="med"/>
            <a:tailEnd type="none" w="med" len="med"/>
          </a:ln>
        </p:spPr>
      </p:sp>
      <p:sp>
        <p:nvSpPr>
          <p:cNvPr id="36873" name="Text Box 17"/>
          <p:cNvSpPr txBox="1"/>
          <p:nvPr/>
        </p:nvSpPr>
        <p:spPr>
          <a:xfrm>
            <a:off x="6527800" y="2997200"/>
            <a:ext cx="3671888" cy="383540"/>
          </a:xfrm>
          <a:prstGeom prst="rect">
            <a:avLst/>
          </a:prstGeom>
          <a:noFill/>
          <a:ln w="9525">
            <a:noFill/>
          </a:ln>
        </p:spPr>
        <p:txBody>
          <a:bodyPr>
            <a:spAutoFit/>
          </a:bodyPr>
          <a:lstStyle/>
          <a:p>
            <a:pPr eaLnBrk="1" hangingPunct="1">
              <a:spcBef>
                <a:spcPct val="50000"/>
              </a:spcBef>
            </a:pPr>
            <a:endParaRPr lang="vi-VN" altLang="vi-VN" sz="1900" dirty="0">
              <a:latin typeface="Times New Roman" panose="02020603050405020304" charset="0"/>
            </a:endParaRPr>
          </a:p>
        </p:txBody>
      </p:sp>
      <p:sp>
        <p:nvSpPr>
          <p:cNvPr id="42009" name="Text Box 25"/>
          <p:cNvSpPr txBox="1"/>
          <p:nvPr/>
        </p:nvSpPr>
        <p:spPr>
          <a:xfrm>
            <a:off x="1246505" y="2997200"/>
            <a:ext cx="4603115" cy="645160"/>
          </a:xfrm>
          <a:prstGeom prst="rect">
            <a:avLst/>
          </a:prstGeom>
          <a:noFill/>
          <a:ln w="9525">
            <a:noFill/>
          </a:ln>
        </p:spPr>
        <p:txBody>
          <a:bodyPr wrap="square">
            <a:spAutoFit/>
          </a:bodyPr>
          <a:lstStyle/>
          <a:p>
            <a:pPr eaLnBrk="1" hangingPunct="1">
              <a:spcBef>
                <a:spcPct val="50000"/>
              </a:spcBef>
            </a:pPr>
            <a:r>
              <a:rPr lang="en-US" altLang="vi-VN" sz="3600" b="1" dirty="0">
                <a:latin typeface="Times New Roman" panose="02020603050405020304" charset="0"/>
              </a:rPr>
              <a:t>c. Nghệ thuật:</a:t>
            </a:r>
          </a:p>
        </p:txBody>
      </p:sp>
      <p:sp>
        <p:nvSpPr>
          <p:cNvPr id="42010" name="Text Box 26"/>
          <p:cNvSpPr txBox="1"/>
          <p:nvPr/>
        </p:nvSpPr>
        <p:spPr>
          <a:xfrm>
            <a:off x="308610" y="3642360"/>
            <a:ext cx="5817870" cy="3291840"/>
          </a:xfrm>
          <a:prstGeom prst="rect">
            <a:avLst/>
          </a:prstGeom>
          <a:noFill/>
          <a:ln w="9525">
            <a:noFill/>
          </a:ln>
        </p:spPr>
        <p:txBody>
          <a:bodyPr wrap="square">
            <a:spAutoFit/>
          </a:bodyPr>
          <a:lstStyle/>
          <a:p>
            <a:pPr indent="0" eaLnBrk="1" hangingPunct="1">
              <a:spcBef>
                <a:spcPct val="50000"/>
              </a:spcBef>
              <a:buNone/>
            </a:pPr>
            <a:r>
              <a:rPr lang="en-GB" altLang="en-US" sz="3200" dirty="0">
                <a:latin typeface="Times New Roman" panose="02020603050405020304" charset="0"/>
              </a:rPr>
              <a:t>- </a:t>
            </a:r>
            <a:r>
              <a:rPr lang="en-US" altLang="vi-VN" sz="3200" dirty="0">
                <a:latin typeface="Times New Roman" panose="02020603050405020304" charset="0"/>
              </a:rPr>
              <a:t>Ngôi kể gần gũi, chân thực.</a:t>
            </a:r>
          </a:p>
          <a:p>
            <a:pPr eaLnBrk="1" hangingPunct="1">
              <a:spcBef>
                <a:spcPct val="50000"/>
              </a:spcBef>
              <a:buChar char="-"/>
            </a:pPr>
            <a:r>
              <a:rPr lang="en-US" altLang="vi-VN" sz="3200" dirty="0">
                <a:latin typeface="Times New Roman" panose="02020603050405020304" charset="0"/>
              </a:rPr>
              <a:t> Cách kể tự nhiên, linh hoạt.</a:t>
            </a:r>
          </a:p>
          <a:p>
            <a:pPr eaLnBrk="1" hangingPunct="1">
              <a:spcBef>
                <a:spcPct val="50000"/>
              </a:spcBef>
              <a:buChar char="-"/>
            </a:pPr>
            <a:r>
              <a:rPr lang="en-US" altLang="vi-VN" sz="3200" dirty="0">
                <a:latin typeface="Times New Roman" panose="02020603050405020304" charset="0"/>
              </a:rPr>
              <a:t> Kết hợp nhuần nhuyễn giữa hiện thực và trữ tình.</a:t>
            </a:r>
          </a:p>
          <a:p>
            <a:pPr eaLnBrk="1" hangingPunct="1">
              <a:spcBef>
                <a:spcPct val="50000"/>
              </a:spcBef>
              <a:buChar char="-"/>
            </a:pPr>
            <a:r>
              <a:rPr lang="en-US" altLang="vi-VN" sz="3200" dirty="0">
                <a:latin typeface="Times New Roman" panose="02020603050405020304" charset="0"/>
              </a:rPr>
              <a:t> Khắc họa nhân vật đậm nét.</a:t>
            </a:r>
          </a:p>
        </p:txBody>
      </p:sp>
      <p:sp>
        <p:nvSpPr>
          <p:cNvPr id="42011" name="Text Box 27"/>
          <p:cNvSpPr txBox="1"/>
          <p:nvPr/>
        </p:nvSpPr>
        <p:spPr>
          <a:xfrm>
            <a:off x="6600825" y="2349500"/>
            <a:ext cx="5150485" cy="4030980"/>
          </a:xfrm>
          <a:prstGeom prst="rect">
            <a:avLst/>
          </a:prstGeom>
          <a:noFill/>
          <a:ln w="9525">
            <a:noFill/>
          </a:ln>
        </p:spPr>
        <p:txBody>
          <a:bodyPr wrap="square">
            <a:spAutoFit/>
          </a:bodyPr>
          <a:lstStyle/>
          <a:p>
            <a:pPr eaLnBrk="1" hangingPunct="1">
              <a:spcBef>
                <a:spcPct val="50000"/>
              </a:spcBef>
            </a:pPr>
            <a:r>
              <a:rPr lang="en-US" altLang="vi-VN" sz="3200" dirty="0">
                <a:latin typeface="Times New Roman" panose="02020603050405020304" charset="0"/>
              </a:rPr>
              <a:t>Nghèo khổ, bế tắc; tâm hồn cao quý, lòng tận tụy hi sinh vì người thân. Trong văn bản tức nước vỡ bờ là sức mạnh của tình thương và sự phản kháng. Còn văn bản lão Hạc là ý thức về nhân cách và lòng tự trọng.</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42009"/>
                                        </p:tgtEl>
                                        <p:attrNameLst>
                                          <p:attrName>style.visibility</p:attrName>
                                        </p:attrNameLst>
                                      </p:cBhvr>
                                      <p:to>
                                        <p:strVal val="visible"/>
                                      </p:to>
                                    </p:set>
                                    <p:animEffect transition="in" filter="strips(downLeft)">
                                      <p:cBhvr>
                                        <p:cTn id="7" dur="500"/>
                                        <p:tgtEl>
                                          <p:spTgt spid="4200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2010"/>
                                        </p:tgtEl>
                                        <p:attrNameLst>
                                          <p:attrName>style.visibility</p:attrName>
                                        </p:attrNameLst>
                                      </p:cBhvr>
                                      <p:to>
                                        <p:strVal val="visible"/>
                                      </p:to>
                                    </p:set>
                                    <p:anim calcmode="lin" valueType="num">
                                      <p:cBhvr>
                                        <p:cTn id="12" dur="500" fill="hold"/>
                                        <p:tgtEl>
                                          <p:spTgt spid="42010"/>
                                        </p:tgtEl>
                                        <p:attrNameLst>
                                          <p:attrName>ppt_w</p:attrName>
                                        </p:attrNameLst>
                                      </p:cBhvr>
                                      <p:tavLst>
                                        <p:tav tm="0">
                                          <p:val>
                                            <p:fltVal val="0"/>
                                          </p:val>
                                        </p:tav>
                                        <p:tav tm="100000">
                                          <p:val>
                                            <p:strVal val="#ppt_w"/>
                                          </p:val>
                                        </p:tav>
                                      </p:tavLst>
                                    </p:anim>
                                    <p:anim calcmode="lin" valueType="num">
                                      <p:cBhvr>
                                        <p:cTn id="13" dur="500" fill="hold"/>
                                        <p:tgtEl>
                                          <p:spTgt spid="42010"/>
                                        </p:tgtEl>
                                        <p:attrNameLst>
                                          <p:attrName>ppt_h</p:attrName>
                                        </p:attrNameLst>
                                      </p:cBhvr>
                                      <p:tavLst>
                                        <p:tav tm="0">
                                          <p:val>
                                            <p:fltVal val="0"/>
                                          </p:val>
                                        </p:tav>
                                        <p:tav tm="100000">
                                          <p:val>
                                            <p:strVal val="#ppt_h"/>
                                          </p:val>
                                        </p:tav>
                                      </p:tavLst>
                                    </p:anim>
                                    <p:animEffect transition="in" filter="fade">
                                      <p:cBhvr>
                                        <p:cTn id="14" dur="500"/>
                                        <p:tgtEl>
                                          <p:spTgt spid="42010"/>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nodeType="clickEffect">
                                  <p:stCondLst>
                                    <p:cond delay="0"/>
                                  </p:stCondLst>
                                  <p:childTnLst>
                                    <p:set>
                                      <p:cBhvr>
                                        <p:cTn id="18" dur="1" fill="hold">
                                          <p:stCondLst>
                                            <p:cond delay="0"/>
                                          </p:stCondLst>
                                        </p:cTn>
                                        <p:tgtEl>
                                          <p:spTgt spid="42011">
                                            <p:txEl>
                                              <p:pRg st="0" end="0"/>
                                            </p:txEl>
                                          </p:spTgt>
                                        </p:tgtEl>
                                        <p:attrNameLst>
                                          <p:attrName>style.visibility</p:attrName>
                                        </p:attrNameLst>
                                      </p:cBhvr>
                                      <p:to>
                                        <p:strVal val="visible"/>
                                      </p:to>
                                    </p:set>
                                    <p:animEffect transition="in" filter="strips(downLeft)">
                                      <p:cBhvr>
                                        <p:cTn id="19" dur="500"/>
                                        <p:tgtEl>
                                          <p:spTgt spid="420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9" grpId="0"/>
      <p:bldP spid="42010"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p:nvPr/>
        </p:nvSpPr>
        <p:spPr>
          <a:xfrm>
            <a:off x="2566988" y="188913"/>
            <a:ext cx="2232025" cy="863600"/>
          </a:xfrm>
          <a:prstGeom prst="rect">
            <a:avLst/>
          </a:prstGeom>
          <a:noFill/>
          <a:ln w="9525">
            <a:noFill/>
          </a:ln>
        </p:spPr>
        <p:txBody>
          <a:bodyPr anchor="ctr" anchorCtr="1"/>
          <a:lstStyle/>
          <a:p>
            <a:pPr algn="ctr"/>
            <a:endParaRPr lang="vi-VN" altLang="vi-VN" sz="2000" i="1" dirty="0">
              <a:latin typeface="Times New Roman" panose="02020603050405020304" charset="0"/>
            </a:endParaRPr>
          </a:p>
        </p:txBody>
      </p:sp>
      <p:sp>
        <p:nvSpPr>
          <p:cNvPr id="37891" name="Line 9"/>
          <p:cNvSpPr/>
          <p:nvPr/>
        </p:nvSpPr>
        <p:spPr>
          <a:xfrm>
            <a:off x="2063750" y="1484313"/>
            <a:ext cx="0" cy="5373687"/>
          </a:xfrm>
          <a:prstGeom prst="line">
            <a:avLst/>
          </a:prstGeom>
          <a:ln w="9525" cap="flat" cmpd="sng">
            <a:solidFill>
              <a:srgbClr val="3D15D1"/>
            </a:solidFill>
            <a:prstDash val="solid"/>
            <a:headEnd type="none" w="med" len="med"/>
            <a:tailEnd type="none" w="med" len="med"/>
          </a:ln>
        </p:spPr>
      </p:sp>
      <p:sp>
        <p:nvSpPr>
          <p:cNvPr id="37892" name="Text Box 13"/>
          <p:cNvSpPr txBox="1"/>
          <p:nvPr/>
        </p:nvSpPr>
        <p:spPr>
          <a:xfrm>
            <a:off x="1992313" y="260350"/>
            <a:ext cx="3382962" cy="645160"/>
          </a:xfrm>
          <a:prstGeom prst="rect">
            <a:avLst/>
          </a:prstGeom>
          <a:noFill/>
          <a:ln w="9525">
            <a:noFill/>
          </a:ln>
        </p:spPr>
        <p:txBody>
          <a:bodyPr>
            <a:spAutoFit/>
          </a:bodyPr>
          <a:lstStyle/>
          <a:p>
            <a:pPr eaLnBrk="1" hangingPunct="1">
              <a:spcBef>
                <a:spcPct val="50000"/>
              </a:spcBef>
            </a:pPr>
            <a:r>
              <a:rPr lang="en-US" altLang="vi-VN" sz="3600" b="1" dirty="0">
                <a:latin typeface="Times New Roman" panose="02020603050405020304" charset="0"/>
              </a:rPr>
              <a:t>CỦNG CỐ:</a:t>
            </a:r>
          </a:p>
        </p:txBody>
      </p:sp>
      <p:sp>
        <p:nvSpPr>
          <p:cNvPr id="43022" name="Text Box 14"/>
          <p:cNvSpPr txBox="1"/>
          <p:nvPr/>
        </p:nvSpPr>
        <p:spPr>
          <a:xfrm>
            <a:off x="2171700" y="741680"/>
            <a:ext cx="8557260" cy="583565"/>
          </a:xfrm>
          <a:prstGeom prst="rect">
            <a:avLst/>
          </a:prstGeom>
          <a:noFill/>
          <a:ln w="9525">
            <a:noFill/>
          </a:ln>
        </p:spPr>
        <p:txBody>
          <a:bodyPr wrap="square">
            <a:spAutoFit/>
          </a:bodyPr>
          <a:lstStyle/>
          <a:p>
            <a:pPr eaLnBrk="1" hangingPunct="1">
              <a:spcBef>
                <a:spcPct val="50000"/>
              </a:spcBef>
            </a:pPr>
            <a:r>
              <a:rPr lang="en-US" altLang="vi-VN" sz="3200" dirty="0">
                <a:latin typeface="Times New Roman" panose="02020603050405020304" charset="0"/>
              </a:rPr>
              <a:t>Câu 1: Truyện Lão Hạc được viết theo thể loại nào?</a:t>
            </a:r>
          </a:p>
        </p:txBody>
      </p:sp>
      <p:sp>
        <p:nvSpPr>
          <p:cNvPr id="43023" name="Text Box 15"/>
          <p:cNvSpPr txBox="1"/>
          <p:nvPr/>
        </p:nvSpPr>
        <p:spPr>
          <a:xfrm>
            <a:off x="2063750" y="1484313"/>
            <a:ext cx="7056438" cy="583565"/>
          </a:xfrm>
          <a:prstGeom prst="rect">
            <a:avLst/>
          </a:prstGeom>
          <a:noFill/>
          <a:ln w="9525">
            <a:noFill/>
          </a:ln>
        </p:spPr>
        <p:txBody>
          <a:bodyPr>
            <a:spAutoFit/>
          </a:bodyPr>
          <a:lstStyle/>
          <a:p>
            <a:pPr eaLnBrk="1" hangingPunct="1">
              <a:spcBef>
                <a:spcPct val="50000"/>
              </a:spcBef>
            </a:pPr>
            <a:r>
              <a:rPr lang="en-US" altLang="vi-VN" sz="3200" dirty="0">
                <a:latin typeface="Times New Roman" panose="02020603050405020304" charset="0"/>
              </a:rPr>
              <a:t>a. Truyện dài</a:t>
            </a:r>
          </a:p>
        </p:txBody>
      </p:sp>
      <p:sp>
        <p:nvSpPr>
          <p:cNvPr id="43024" name="Text Box 16"/>
          <p:cNvSpPr txBox="1"/>
          <p:nvPr/>
        </p:nvSpPr>
        <p:spPr>
          <a:xfrm>
            <a:off x="5303838" y="1557338"/>
            <a:ext cx="2663825" cy="583565"/>
          </a:xfrm>
          <a:prstGeom prst="rect">
            <a:avLst/>
          </a:prstGeom>
          <a:noFill/>
          <a:ln w="9525">
            <a:noFill/>
          </a:ln>
        </p:spPr>
        <p:txBody>
          <a:bodyPr>
            <a:spAutoFit/>
          </a:bodyPr>
          <a:lstStyle/>
          <a:p>
            <a:pPr eaLnBrk="1" hangingPunct="1">
              <a:spcBef>
                <a:spcPct val="50000"/>
              </a:spcBef>
            </a:pPr>
            <a:r>
              <a:rPr lang="en-US" altLang="vi-VN" sz="3200" dirty="0">
                <a:latin typeface="Times New Roman" panose="02020603050405020304" charset="0"/>
              </a:rPr>
              <a:t>b. Truyện ngắn</a:t>
            </a:r>
          </a:p>
        </p:txBody>
      </p:sp>
      <p:sp>
        <p:nvSpPr>
          <p:cNvPr id="43025" name="Text Box 17"/>
          <p:cNvSpPr txBox="1"/>
          <p:nvPr/>
        </p:nvSpPr>
        <p:spPr>
          <a:xfrm>
            <a:off x="2063750" y="1989455"/>
            <a:ext cx="2735580" cy="583565"/>
          </a:xfrm>
          <a:prstGeom prst="rect">
            <a:avLst/>
          </a:prstGeom>
          <a:noFill/>
          <a:ln w="9525">
            <a:noFill/>
          </a:ln>
        </p:spPr>
        <p:txBody>
          <a:bodyPr wrap="square">
            <a:spAutoFit/>
          </a:bodyPr>
          <a:lstStyle/>
          <a:p>
            <a:pPr eaLnBrk="1" hangingPunct="1">
              <a:spcBef>
                <a:spcPct val="50000"/>
              </a:spcBef>
            </a:pPr>
            <a:r>
              <a:rPr lang="en-US" altLang="vi-VN" sz="3200" dirty="0">
                <a:latin typeface="Times New Roman" panose="02020603050405020304" charset="0"/>
              </a:rPr>
              <a:t>c. Truyện vừa</a:t>
            </a:r>
          </a:p>
        </p:txBody>
      </p:sp>
      <p:sp>
        <p:nvSpPr>
          <p:cNvPr id="43026" name="Text Box 18"/>
          <p:cNvSpPr txBox="1"/>
          <p:nvPr/>
        </p:nvSpPr>
        <p:spPr>
          <a:xfrm>
            <a:off x="5375275" y="2060575"/>
            <a:ext cx="2592070" cy="583565"/>
          </a:xfrm>
          <a:prstGeom prst="rect">
            <a:avLst/>
          </a:prstGeom>
          <a:noFill/>
          <a:ln w="9525">
            <a:noFill/>
          </a:ln>
        </p:spPr>
        <p:txBody>
          <a:bodyPr wrap="square">
            <a:spAutoFit/>
          </a:bodyPr>
          <a:lstStyle/>
          <a:p>
            <a:pPr eaLnBrk="1" hangingPunct="1">
              <a:spcBef>
                <a:spcPct val="50000"/>
              </a:spcBef>
            </a:pPr>
            <a:r>
              <a:rPr lang="en-US" altLang="vi-VN" sz="3200" dirty="0">
                <a:latin typeface="Times New Roman" panose="02020603050405020304" charset="0"/>
              </a:rPr>
              <a:t>d.Tiểu thuyết</a:t>
            </a:r>
          </a:p>
        </p:txBody>
      </p:sp>
      <p:sp>
        <p:nvSpPr>
          <p:cNvPr id="43027" name="Text Box 19"/>
          <p:cNvSpPr txBox="1"/>
          <p:nvPr/>
        </p:nvSpPr>
        <p:spPr>
          <a:xfrm>
            <a:off x="2063750" y="2781300"/>
            <a:ext cx="9268460" cy="583565"/>
          </a:xfrm>
          <a:prstGeom prst="rect">
            <a:avLst/>
          </a:prstGeom>
          <a:noFill/>
          <a:ln w="9525">
            <a:noFill/>
          </a:ln>
        </p:spPr>
        <p:txBody>
          <a:bodyPr wrap="square">
            <a:spAutoFit/>
          </a:bodyPr>
          <a:lstStyle/>
          <a:p>
            <a:pPr eaLnBrk="1" hangingPunct="1">
              <a:spcBef>
                <a:spcPct val="50000"/>
              </a:spcBef>
            </a:pPr>
            <a:r>
              <a:rPr lang="en-US" altLang="vi-VN" sz="3200" dirty="0">
                <a:latin typeface="Times New Roman" panose="02020603050405020304" charset="0"/>
              </a:rPr>
              <a:t>Câu 2: Ý nào nói đúng nhất về nội dung truyện lão Hạc.</a:t>
            </a:r>
          </a:p>
        </p:txBody>
      </p:sp>
      <p:sp>
        <p:nvSpPr>
          <p:cNvPr id="43028" name="Text Box 20"/>
          <p:cNvSpPr txBox="1"/>
          <p:nvPr/>
        </p:nvSpPr>
        <p:spPr>
          <a:xfrm>
            <a:off x="2135505" y="3357880"/>
            <a:ext cx="10056495" cy="583565"/>
          </a:xfrm>
          <a:prstGeom prst="rect">
            <a:avLst/>
          </a:prstGeom>
          <a:noFill/>
          <a:ln w="9525">
            <a:noFill/>
          </a:ln>
        </p:spPr>
        <p:txBody>
          <a:bodyPr wrap="square">
            <a:spAutoFit/>
          </a:bodyPr>
          <a:lstStyle/>
          <a:p>
            <a:pPr eaLnBrk="1" hangingPunct="1">
              <a:spcBef>
                <a:spcPct val="50000"/>
              </a:spcBef>
            </a:pPr>
            <a:r>
              <a:rPr lang="en-US" altLang="vi-VN" sz="3200" dirty="0">
                <a:latin typeface="Times New Roman" panose="02020603050405020304" charset="0"/>
              </a:rPr>
              <a:t>a. Tác động của cái đói, miếng ăn đến đời sống con người.</a:t>
            </a:r>
          </a:p>
        </p:txBody>
      </p:sp>
      <p:sp>
        <p:nvSpPr>
          <p:cNvPr id="43029" name="Text Box 21"/>
          <p:cNvSpPr txBox="1"/>
          <p:nvPr/>
        </p:nvSpPr>
        <p:spPr>
          <a:xfrm>
            <a:off x="2208213" y="4005263"/>
            <a:ext cx="7272337" cy="583565"/>
          </a:xfrm>
          <a:prstGeom prst="rect">
            <a:avLst/>
          </a:prstGeom>
          <a:noFill/>
          <a:ln w="9525">
            <a:noFill/>
          </a:ln>
        </p:spPr>
        <p:txBody>
          <a:bodyPr>
            <a:spAutoFit/>
          </a:bodyPr>
          <a:lstStyle/>
          <a:p>
            <a:pPr eaLnBrk="1" hangingPunct="1">
              <a:spcBef>
                <a:spcPct val="50000"/>
              </a:spcBef>
            </a:pPr>
            <a:r>
              <a:rPr lang="en-US" altLang="vi-VN" sz="3200" dirty="0">
                <a:latin typeface="Times New Roman" panose="02020603050405020304" charset="0"/>
              </a:rPr>
              <a:t>b. Phẩm giá cao quý của người nông dân.</a:t>
            </a:r>
          </a:p>
        </p:txBody>
      </p:sp>
      <p:sp>
        <p:nvSpPr>
          <p:cNvPr id="43030" name="Text Box 22"/>
          <p:cNvSpPr txBox="1"/>
          <p:nvPr/>
        </p:nvSpPr>
        <p:spPr>
          <a:xfrm>
            <a:off x="2208530" y="4581525"/>
            <a:ext cx="8110855" cy="583565"/>
          </a:xfrm>
          <a:prstGeom prst="rect">
            <a:avLst/>
          </a:prstGeom>
          <a:noFill/>
          <a:ln w="9525">
            <a:noFill/>
          </a:ln>
        </p:spPr>
        <p:txBody>
          <a:bodyPr wrap="square">
            <a:spAutoFit/>
          </a:bodyPr>
          <a:lstStyle/>
          <a:p>
            <a:pPr eaLnBrk="1" hangingPunct="1">
              <a:spcBef>
                <a:spcPct val="50000"/>
              </a:spcBef>
            </a:pPr>
            <a:r>
              <a:rPr lang="en-US" altLang="vi-VN" sz="3200" dirty="0">
                <a:latin typeface="Times New Roman" panose="02020603050405020304" charset="0"/>
              </a:rPr>
              <a:t>c. Số phận đau thương của người nông dân.</a:t>
            </a:r>
          </a:p>
        </p:txBody>
      </p:sp>
      <p:sp>
        <p:nvSpPr>
          <p:cNvPr id="43031" name="Text Box 23"/>
          <p:cNvSpPr txBox="1"/>
          <p:nvPr/>
        </p:nvSpPr>
        <p:spPr>
          <a:xfrm>
            <a:off x="2208213" y="5229225"/>
            <a:ext cx="6551612" cy="583565"/>
          </a:xfrm>
          <a:prstGeom prst="rect">
            <a:avLst/>
          </a:prstGeom>
          <a:noFill/>
          <a:ln w="9525">
            <a:noFill/>
          </a:ln>
        </p:spPr>
        <p:txBody>
          <a:bodyPr>
            <a:spAutoFit/>
          </a:bodyPr>
          <a:lstStyle/>
          <a:p>
            <a:pPr eaLnBrk="1" hangingPunct="1">
              <a:spcBef>
                <a:spcPct val="50000"/>
              </a:spcBef>
            </a:pPr>
            <a:r>
              <a:rPr lang="en-US" altLang="vi-VN" sz="3200" dirty="0">
                <a:latin typeface="Times New Roman" panose="02020603050405020304" charset="0"/>
              </a:rPr>
              <a:t>d. Cả 3 ý trên đều đúng.</a:t>
            </a:r>
          </a:p>
        </p:txBody>
      </p:sp>
      <p:sp>
        <p:nvSpPr>
          <p:cNvPr id="43032" name="Oval 24"/>
          <p:cNvSpPr/>
          <p:nvPr/>
        </p:nvSpPr>
        <p:spPr>
          <a:xfrm>
            <a:off x="5232400" y="1484313"/>
            <a:ext cx="503238" cy="576262"/>
          </a:xfrm>
          <a:prstGeom prst="ellipse">
            <a:avLst/>
          </a:prstGeom>
          <a:noFill/>
          <a:ln w="28575" cap="flat" cmpd="sng">
            <a:solidFill>
              <a:srgbClr val="FF9900"/>
            </a:solidFill>
            <a:prstDash val="solid"/>
            <a:headEnd type="none" w="med" len="med"/>
            <a:tailEnd type="none" w="med" len="med"/>
          </a:ln>
        </p:spPr>
        <p:txBody>
          <a:bodyPr wrap="none" anchor="ctr"/>
          <a:lstStyle/>
          <a:p>
            <a:pPr eaLnBrk="1" hangingPunct="1"/>
            <a:endParaRPr lang="vi-VN" altLang="x-none" dirty="0">
              <a:latin typeface="Tahoma" panose="020B0604030504040204" pitchFamily="34" charset="0"/>
            </a:endParaRPr>
          </a:p>
        </p:txBody>
      </p:sp>
      <p:sp>
        <p:nvSpPr>
          <p:cNvPr id="43033" name="Oval 25"/>
          <p:cNvSpPr/>
          <p:nvPr/>
        </p:nvSpPr>
        <p:spPr>
          <a:xfrm>
            <a:off x="2063750" y="5157788"/>
            <a:ext cx="576263" cy="576262"/>
          </a:xfrm>
          <a:prstGeom prst="ellipse">
            <a:avLst/>
          </a:prstGeom>
          <a:noFill/>
          <a:ln w="28575" cap="flat" cmpd="sng">
            <a:solidFill>
              <a:srgbClr val="FF9900"/>
            </a:solidFill>
            <a:prstDash val="solid"/>
            <a:headEnd type="none" w="med" len="med"/>
            <a:tailEnd type="none" w="med" len="med"/>
          </a:ln>
        </p:spPr>
        <p:txBody>
          <a:bodyPr wrap="none" anchor="ctr"/>
          <a:lstStyle/>
          <a:p>
            <a:pPr eaLnBrk="1" hangingPunct="1"/>
            <a:endParaRPr lang="vi-VN" altLang="x-none" dirty="0">
              <a:latin typeface="Tahoma" panose="020B0604030504040204" pitchFamily="34" charset="0"/>
            </a:endParaRPr>
          </a:p>
        </p:txBody>
      </p:sp>
      <p:pic>
        <p:nvPicPr>
          <p:cNvPr id="43034" name="Picture 26">
            <a:hlinkClick r:id="" action="ppaction://media"/>
          </p:cNvPr>
          <p:cNvPicPr>
            <a:picLocks noRot="1" noChangeAspect="1"/>
          </p:cNvPicPr>
          <p:nvPr>
            <a:wavAudioFile r:embed="rId1" name="j0214098.wav"/>
          </p:nvPr>
        </p:nvPicPr>
        <p:blipFill>
          <a:blip r:embed="rId3"/>
          <a:stretch>
            <a:fillRect/>
          </a:stretch>
        </p:blipFill>
        <p:spPr>
          <a:xfrm>
            <a:off x="9912350" y="260350"/>
            <a:ext cx="304800" cy="304800"/>
          </a:xfrm>
          <a:prstGeom prst="rect">
            <a:avLst/>
          </a:prstGeom>
          <a:noFill/>
          <a:ln w="9525">
            <a:noFill/>
          </a:ln>
        </p:spPr>
      </p:pic>
    </p:spTree>
  </p:cSld>
  <p:clrMapOvr>
    <a:masterClrMapping/>
  </p:clrMapOvr>
  <p:transition>
    <p:comb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3022"/>
                                        </p:tgtEl>
                                        <p:attrNameLst>
                                          <p:attrName>style.visibility</p:attrName>
                                        </p:attrNameLst>
                                      </p:cBhvr>
                                      <p:to>
                                        <p:strVal val="visible"/>
                                      </p:to>
                                    </p:set>
                                    <p:anim calcmode="lin" valueType="num">
                                      <p:cBhvr>
                                        <p:cTn id="7" dur="1000" fill="hold"/>
                                        <p:tgtEl>
                                          <p:spTgt spid="43022"/>
                                        </p:tgtEl>
                                        <p:attrNameLst>
                                          <p:attrName>ppt_w</p:attrName>
                                        </p:attrNameLst>
                                      </p:cBhvr>
                                      <p:tavLst>
                                        <p:tav tm="0">
                                          <p:val>
                                            <p:strVal val="#ppt_w*0.70"/>
                                          </p:val>
                                        </p:tav>
                                        <p:tav tm="100000">
                                          <p:val>
                                            <p:strVal val="#ppt_w"/>
                                          </p:val>
                                        </p:tav>
                                      </p:tavLst>
                                    </p:anim>
                                    <p:anim calcmode="lin" valueType="num">
                                      <p:cBhvr>
                                        <p:cTn id="8" dur="1000" fill="hold"/>
                                        <p:tgtEl>
                                          <p:spTgt spid="43022"/>
                                        </p:tgtEl>
                                        <p:attrNameLst>
                                          <p:attrName>ppt_h</p:attrName>
                                        </p:attrNameLst>
                                      </p:cBhvr>
                                      <p:tavLst>
                                        <p:tav tm="0">
                                          <p:val>
                                            <p:strVal val="#ppt_h"/>
                                          </p:val>
                                        </p:tav>
                                        <p:tav tm="100000">
                                          <p:val>
                                            <p:strVal val="#ppt_h"/>
                                          </p:val>
                                        </p:tav>
                                      </p:tavLst>
                                    </p:anim>
                                    <p:animEffect transition="in" filter="fade">
                                      <p:cBhvr>
                                        <p:cTn id="9" dur="1000"/>
                                        <p:tgtEl>
                                          <p:spTgt spid="4302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3023"/>
                                        </p:tgtEl>
                                        <p:attrNameLst>
                                          <p:attrName>style.visibility</p:attrName>
                                        </p:attrNameLst>
                                      </p:cBhvr>
                                      <p:to>
                                        <p:strVal val="visible"/>
                                      </p:to>
                                    </p:set>
                                    <p:anim calcmode="lin" valueType="num">
                                      <p:cBhvr>
                                        <p:cTn id="14" dur="1000" fill="hold"/>
                                        <p:tgtEl>
                                          <p:spTgt spid="43023"/>
                                        </p:tgtEl>
                                        <p:attrNameLst>
                                          <p:attrName>ppt_w</p:attrName>
                                        </p:attrNameLst>
                                      </p:cBhvr>
                                      <p:tavLst>
                                        <p:tav tm="0">
                                          <p:val>
                                            <p:strVal val="#ppt_w*0.70"/>
                                          </p:val>
                                        </p:tav>
                                        <p:tav tm="100000">
                                          <p:val>
                                            <p:strVal val="#ppt_w"/>
                                          </p:val>
                                        </p:tav>
                                      </p:tavLst>
                                    </p:anim>
                                    <p:anim calcmode="lin" valueType="num">
                                      <p:cBhvr>
                                        <p:cTn id="15" dur="1000" fill="hold"/>
                                        <p:tgtEl>
                                          <p:spTgt spid="43023"/>
                                        </p:tgtEl>
                                        <p:attrNameLst>
                                          <p:attrName>ppt_h</p:attrName>
                                        </p:attrNameLst>
                                      </p:cBhvr>
                                      <p:tavLst>
                                        <p:tav tm="0">
                                          <p:val>
                                            <p:strVal val="#ppt_h"/>
                                          </p:val>
                                        </p:tav>
                                        <p:tav tm="100000">
                                          <p:val>
                                            <p:strVal val="#ppt_h"/>
                                          </p:val>
                                        </p:tav>
                                      </p:tavLst>
                                    </p:anim>
                                    <p:animEffect transition="in" filter="fade">
                                      <p:cBhvr>
                                        <p:cTn id="16" dur="1000"/>
                                        <p:tgtEl>
                                          <p:spTgt spid="43023"/>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3024"/>
                                        </p:tgtEl>
                                        <p:attrNameLst>
                                          <p:attrName>style.visibility</p:attrName>
                                        </p:attrNameLst>
                                      </p:cBhvr>
                                      <p:to>
                                        <p:strVal val="visible"/>
                                      </p:to>
                                    </p:set>
                                    <p:anim calcmode="lin" valueType="num">
                                      <p:cBhvr additive="base">
                                        <p:cTn id="21" dur="500" fill="hold"/>
                                        <p:tgtEl>
                                          <p:spTgt spid="43024"/>
                                        </p:tgtEl>
                                        <p:attrNameLst>
                                          <p:attrName>ppt_x</p:attrName>
                                        </p:attrNameLst>
                                      </p:cBhvr>
                                      <p:tavLst>
                                        <p:tav tm="0">
                                          <p:val>
                                            <p:strVal val="#ppt_x"/>
                                          </p:val>
                                        </p:tav>
                                        <p:tav tm="100000">
                                          <p:val>
                                            <p:strVal val="#ppt_x"/>
                                          </p:val>
                                        </p:tav>
                                      </p:tavLst>
                                    </p:anim>
                                    <p:anim calcmode="lin" valueType="num">
                                      <p:cBhvr additive="base">
                                        <p:cTn id="22" dur="500" fill="hold"/>
                                        <p:tgtEl>
                                          <p:spTgt spid="4302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4" presetClass="entr" presetSubtype="0" fill="hold" grpId="0" nodeType="clickEffect">
                                  <p:stCondLst>
                                    <p:cond delay="0"/>
                                  </p:stCondLst>
                                  <p:childTnLst>
                                    <p:set>
                                      <p:cBhvr>
                                        <p:cTn id="26" dur="1" fill="hold">
                                          <p:stCondLst>
                                            <p:cond delay="0"/>
                                          </p:stCondLst>
                                        </p:cTn>
                                        <p:tgtEl>
                                          <p:spTgt spid="43025"/>
                                        </p:tgtEl>
                                        <p:attrNameLst>
                                          <p:attrName>style.visibility</p:attrName>
                                        </p:attrNameLst>
                                      </p:cBhvr>
                                      <p:to>
                                        <p:strVal val="visible"/>
                                      </p:to>
                                    </p:set>
                                    <p:anim to="" calcmode="lin" valueType="num">
                                      <p:cBhvr>
                                        <p:cTn id="27" dur="1" fill="hold"/>
                                        <p:tgtEl>
                                          <p:spTgt spid="43025"/>
                                        </p:tgtEl>
                                        <p:attrNameLst>
                                          <p:attrName>style.visibility</p:attrName>
                                        </p:attrNameLst>
                                      </p:cBhvr>
                                    </p:anim>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43026"/>
                                        </p:tgtEl>
                                        <p:attrNameLst>
                                          <p:attrName>style.visibility</p:attrName>
                                        </p:attrNameLst>
                                      </p:cBhvr>
                                      <p:to>
                                        <p:strVal val="visible"/>
                                      </p:to>
                                    </p:set>
                                    <p:animEffect transition="in" filter="strips(downLeft)">
                                      <p:cBhvr>
                                        <p:cTn id="32" dur="500"/>
                                        <p:tgtEl>
                                          <p:spTgt spid="43026"/>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3032"/>
                                        </p:tgtEl>
                                        <p:attrNameLst>
                                          <p:attrName>style.visibility</p:attrName>
                                        </p:attrNameLst>
                                      </p:cBhvr>
                                      <p:to>
                                        <p:strVal val="visible"/>
                                      </p:to>
                                    </p:set>
                                    <p:anim calcmode="lin" valueType="num">
                                      <p:cBhvr additive="base">
                                        <p:cTn id="37" dur="500" fill="hold"/>
                                        <p:tgtEl>
                                          <p:spTgt spid="43032"/>
                                        </p:tgtEl>
                                        <p:attrNameLst>
                                          <p:attrName>ppt_x</p:attrName>
                                        </p:attrNameLst>
                                      </p:cBhvr>
                                      <p:tavLst>
                                        <p:tav tm="0">
                                          <p:val>
                                            <p:strVal val="#ppt_x"/>
                                          </p:val>
                                        </p:tav>
                                        <p:tav tm="100000">
                                          <p:val>
                                            <p:strVal val="#ppt_x"/>
                                          </p:val>
                                        </p:tav>
                                      </p:tavLst>
                                    </p:anim>
                                    <p:anim calcmode="lin" valueType="num">
                                      <p:cBhvr additive="base">
                                        <p:cTn id="38" dur="500" fill="hold"/>
                                        <p:tgtEl>
                                          <p:spTgt spid="4303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1" presetClass="entr" presetSubtype="4" fill="hold" grpId="0" nodeType="clickEffect">
                                  <p:stCondLst>
                                    <p:cond delay="0"/>
                                  </p:stCondLst>
                                  <p:childTnLst>
                                    <p:set>
                                      <p:cBhvr>
                                        <p:cTn id="42" dur="1" fill="hold">
                                          <p:stCondLst>
                                            <p:cond delay="0"/>
                                          </p:stCondLst>
                                        </p:cTn>
                                        <p:tgtEl>
                                          <p:spTgt spid="43027"/>
                                        </p:tgtEl>
                                        <p:attrNameLst>
                                          <p:attrName>style.visibility</p:attrName>
                                        </p:attrNameLst>
                                      </p:cBhvr>
                                      <p:to>
                                        <p:strVal val="visible"/>
                                      </p:to>
                                    </p:set>
                                    <p:animEffect transition="in" filter="wheel(4)">
                                      <p:cBhvr>
                                        <p:cTn id="43" dur="2000"/>
                                        <p:tgtEl>
                                          <p:spTgt spid="43027"/>
                                        </p:tgtEl>
                                      </p:cBhvr>
                                    </p:animEffect>
                                  </p:childTnLst>
                                </p:cTn>
                              </p:par>
                            </p:childTnLst>
                          </p:cTn>
                        </p:par>
                      </p:childTnLst>
                    </p:cTn>
                  </p:par>
                  <p:par>
                    <p:cTn id="44" fill="hold">
                      <p:stCondLst>
                        <p:cond delay="indefinite"/>
                      </p:stCondLst>
                      <p:childTnLst>
                        <p:par>
                          <p:cTn id="45" fill="hold">
                            <p:stCondLst>
                              <p:cond delay="0"/>
                            </p:stCondLst>
                            <p:childTnLst>
                              <p:par>
                                <p:cTn id="46" presetID="20" presetClass="entr" presetSubtype="0" fill="hold" grpId="0" nodeType="clickEffect">
                                  <p:stCondLst>
                                    <p:cond delay="0"/>
                                  </p:stCondLst>
                                  <p:childTnLst>
                                    <p:set>
                                      <p:cBhvr>
                                        <p:cTn id="47" dur="1" fill="hold">
                                          <p:stCondLst>
                                            <p:cond delay="0"/>
                                          </p:stCondLst>
                                        </p:cTn>
                                        <p:tgtEl>
                                          <p:spTgt spid="43028"/>
                                        </p:tgtEl>
                                        <p:attrNameLst>
                                          <p:attrName>style.visibility</p:attrName>
                                        </p:attrNameLst>
                                      </p:cBhvr>
                                      <p:to>
                                        <p:strVal val="visible"/>
                                      </p:to>
                                    </p:set>
                                    <p:animEffect transition="in" filter="wedge">
                                      <p:cBhvr>
                                        <p:cTn id="48" dur="2000"/>
                                        <p:tgtEl>
                                          <p:spTgt spid="43028"/>
                                        </p:tgtEl>
                                      </p:cBhvr>
                                    </p:animEffect>
                                  </p:childTnLst>
                                </p:cTn>
                              </p:par>
                            </p:childTnLst>
                          </p:cTn>
                        </p:par>
                      </p:childTnLst>
                    </p:cTn>
                  </p:par>
                  <p:par>
                    <p:cTn id="49" fill="hold">
                      <p:stCondLst>
                        <p:cond delay="indefinite"/>
                      </p:stCondLst>
                      <p:childTnLst>
                        <p:par>
                          <p:cTn id="50" fill="hold">
                            <p:stCondLst>
                              <p:cond delay="0"/>
                            </p:stCondLst>
                            <p:childTnLst>
                              <p:par>
                                <p:cTn id="51" presetID="18" presetClass="entr" presetSubtype="12" fill="hold" grpId="0" nodeType="clickEffect">
                                  <p:stCondLst>
                                    <p:cond delay="0"/>
                                  </p:stCondLst>
                                  <p:childTnLst>
                                    <p:set>
                                      <p:cBhvr>
                                        <p:cTn id="52" dur="1" fill="hold">
                                          <p:stCondLst>
                                            <p:cond delay="0"/>
                                          </p:stCondLst>
                                        </p:cTn>
                                        <p:tgtEl>
                                          <p:spTgt spid="43029"/>
                                        </p:tgtEl>
                                        <p:attrNameLst>
                                          <p:attrName>style.visibility</p:attrName>
                                        </p:attrNameLst>
                                      </p:cBhvr>
                                      <p:to>
                                        <p:strVal val="visible"/>
                                      </p:to>
                                    </p:set>
                                    <p:animEffect transition="in" filter="strips(downLeft)">
                                      <p:cBhvr>
                                        <p:cTn id="53" dur="500"/>
                                        <p:tgtEl>
                                          <p:spTgt spid="43029"/>
                                        </p:tgtEl>
                                      </p:cBhvr>
                                    </p:animEffect>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43030"/>
                                        </p:tgtEl>
                                        <p:attrNameLst>
                                          <p:attrName>style.visibility</p:attrName>
                                        </p:attrNameLst>
                                      </p:cBhvr>
                                      <p:to>
                                        <p:strVal val="visible"/>
                                      </p:to>
                                    </p:set>
                                    <p:anim calcmode="lin" valueType="num">
                                      <p:cBhvr additive="base">
                                        <p:cTn id="58" dur="500" fill="hold"/>
                                        <p:tgtEl>
                                          <p:spTgt spid="43030"/>
                                        </p:tgtEl>
                                        <p:attrNameLst>
                                          <p:attrName>ppt_x</p:attrName>
                                        </p:attrNameLst>
                                      </p:cBhvr>
                                      <p:tavLst>
                                        <p:tav tm="0">
                                          <p:val>
                                            <p:strVal val="#ppt_x"/>
                                          </p:val>
                                        </p:tav>
                                        <p:tav tm="100000">
                                          <p:val>
                                            <p:strVal val="#ppt_x"/>
                                          </p:val>
                                        </p:tav>
                                      </p:tavLst>
                                    </p:anim>
                                    <p:anim calcmode="lin" valueType="num">
                                      <p:cBhvr additive="base">
                                        <p:cTn id="59" dur="500" fill="hold"/>
                                        <p:tgtEl>
                                          <p:spTgt spid="43030"/>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0" presetClass="entr" presetSubtype="0" fill="hold" grpId="0" nodeType="clickEffect">
                                  <p:stCondLst>
                                    <p:cond delay="0"/>
                                  </p:stCondLst>
                                  <p:childTnLst>
                                    <p:set>
                                      <p:cBhvr>
                                        <p:cTn id="63" dur="1" fill="hold">
                                          <p:stCondLst>
                                            <p:cond delay="0"/>
                                          </p:stCondLst>
                                        </p:cTn>
                                        <p:tgtEl>
                                          <p:spTgt spid="43031"/>
                                        </p:tgtEl>
                                        <p:attrNameLst>
                                          <p:attrName>style.visibility</p:attrName>
                                        </p:attrNameLst>
                                      </p:cBhvr>
                                      <p:to>
                                        <p:strVal val="visible"/>
                                      </p:to>
                                    </p:set>
                                    <p:animEffect transition="in" filter="wedge">
                                      <p:cBhvr>
                                        <p:cTn id="64" dur="2000"/>
                                        <p:tgtEl>
                                          <p:spTgt spid="43031"/>
                                        </p:tgtEl>
                                      </p:cBhvr>
                                    </p:animEffect>
                                  </p:childTnLst>
                                </p:cTn>
                              </p:par>
                            </p:childTnLst>
                          </p:cTn>
                        </p:par>
                      </p:childTnLst>
                    </p:cTn>
                  </p:par>
                  <p:par>
                    <p:cTn id="65" fill="hold">
                      <p:stCondLst>
                        <p:cond delay="indefinite"/>
                      </p:stCondLst>
                      <p:childTnLst>
                        <p:par>
                          <p:cTn id="66" fill="hold">
                            <p:stCondLst>
                              <p:cond delay="0"/>
                            </p:stCondLst>
                            <p:childTnLst>
                              <p:par>
                                <p:cTn id="67" presetID="24" presetClass="entr" presetSubtype="0" fill="hold" nodeType="clickEffect">
                                  <p:stCondLst>
                                    <p:cond delay="0"/>
                                  </p:stCondLst>
                                  <p:childTnLst>
                                    <p:set>
                                      <p:cBhvr>
                                        <p:cTn id="68" dur="1" fill="hold">
                                          <p:stCondLst>
                                            <p:cond delay="0"/>
                                          </p:stCondLst>
                                        </p:cTn>
                                        <p:tgtEl>
                                          <p:spTgt spid="43033"/>
                                        </p:tgtEl>
                                        <p:attrNameLst>
                                          <p:attrName>style.visibility</p:attrName>
                                        </p:attrNameLst>
                                      </p:cBhvr>
                                      <p:to>
                                        <p:strVal val="visible"/>
                                      </p:to>
                                    </p:set>
                                    <p:anim to="" calcmode="lin" valueType="num">
                                      <p:cBhvr>
                                        <p:cTn id="69" dur="1" fill="hold"/>
                                        <p:tgtEl>
                                          <p:spTgt spid="43033"/>
                                        </p:tgtEl>
                                        <p:attrNameLst>
                                          <p:attrName>style.visibility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70" restart="whenNotActive" fill="hold" evtFilter="cancelBubble" nodeType="interactiveSeq">
                <p:stCondLst>
                  <p:cond evt="onClick" delay="0">
                    <p:tgtEl>
                      <p:spTgt spid="43034"/>
                    </p:tgtEl>
                  </p:cond>
                </p:stCondLst>
                <p:endSync evt="end" delay="0">
                  <p:rtn val="all"/>
                </p:endSync>
                <p:childTnLst>
                  <p:par>
                    <p:cTn id="71" fill="hold">
                      <p:stCondLst>
                        <p:cond delay="0"/>
                      </p:stCondLst>
                      <p:childTnLst>
                        <p:par>
                          <p:cTn id="72" fill="hold">
                            <p:stCondLst>
                              <p:cond delay="0"/>
                            </p:stCondLst>
                            <p:childTnLst>
                              <p:par>
                                <p:cTn id="73" presetID="1" presetClass="mediacall" presetSubtype="0" fill="hold" nodeType="clickEffect">
                                  <p:stCondLst>
                                    <p:cond delay="0"/>
                                  </p:stCondLst>
                                  <p:childTnLst>
                                    <p:cmd type="call" cmd="playFrom(0.0)">
                                      <p:cBhvr>
                                        <p:cTn id="74" dur="4745" fill="hold"/>
                                        <p:tgtEl>
                                          <p:spTgt spid="43034"/>
                                        </p:tgtEl>
                                      </p:cBhvr>
                                    </p:cmd>
                                  </p:childTnLst>
                                </p:cTn>
                              </p:par>
                            </p:childTnLst>
                          </p:cTn>
                        </p:par>
                      </p:childTnLst>
                    </p:cTn>
                  </p:par>
                </p:childTnLst>
              </p:cTn>
              <p:nextCondLst>
                <p:cond evt="onClick" delay="0">
                  <p:tgtEl>
                    <p:spTgt spid="43034"/>
                  </p:tgtEl>
                </p:cond>
              </p:nextCondLst>
            </p:seq>
            <p:audio>
              <p:cMediaNode>
                <p:cTn id="75" fill="hold" display="0">
                  <p:stCondLst>
                    <p:cond delay="indefinite"/>
                  </p:stCondLst>
                  <p:endCondLst>
                    <p:cond evt="onNext" delay="0">
                      <p:tgtEl>
                        <p:sldTgt/>
                      </p:tgtEl>
                    </p:cond>
                    <p:cond evt="onPrev" delay="0">
                      <p:tgtEl>
                        <p:sldTgt/>
                      </p:tgtEl>
                    </p:cond>
                    <p:cond evt="onStopAudio" delay="0">
                      <p:tgtEl>
                        <p:sldTgt/>
                      </p:tgtEl>
                    </p:cond>
                  </p:endCondLst>
                </p:cTn>
                <p:tgtEl>
                  <p:spTgt spid="43034"/>
                </p:tgtEl>
              </p:cMediaNode>
            </p:audio>
          </p:childTnLst>
        </p:cTn>
      </p:par>
    </p:tnLst>
    <p:bldLst>
      <p:bldP spid="43022" grpId="0"/>
      <p:bldP spid="43023" grpId="0"/>
      <p:bldP spid="43024" grpId="0"/>
      <p:bldP spid="43025" grpId="0"/>
      <p:bldP spid="43026" grpId="0"/>
      <p:bldP spid="43027" grpId="0"/>
      <p:bldP spid="43028" grpId="0"/>
      <p:bldP spid="43029" grpId="0"/>
      <p:bldP spid="43030" grpId="0"/>
      <p:bldP spid="4303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733425" y="987425"/>
            <a:ext cx="4634230" cy="4873625"/>
          </a:xfrm>
        </p:spPr>
        <p:txBody>
          <a:bodyPr>
            <a:noAutofit/>
          </a:bodyPr>
          <a:lstStyle/>
          <a:p>
            <a:r>
              <a:rPr lang="en-US" altLang="vi-VN" sz="4000" b="1" dirty="0">
                <a:solidFill>
                  <a:srgbClr val="FF9900"/>
                </a:solidFill>
                <a:latin typeface="Times New Roman" panose="02020603050405020304" charset="0"/>
                <a:cs typeface="Times New Roman" panose="02020603050405020304" charset="0"/>
                <a:sym typeface="+mn-ea"/>
              </a:rPr>
              <a:t>I.T</a:t>
            </a:r>
            <a:r>
              <a:rPr lang="en-GB" altLang="en-US" sz="4000" b="1" dirty="0">
                <a:solidFill>
                  <a:srgbClr val="FF9900"/>
                </a:solidFill>
                <a:latin typeface="Times New Roman" panose="02020603050405020304" charset="0"/>
                <a:cs typeface="Times New Roman" panose="02020603050405020304" charset="0"/>
                <a:sym typeface="+mn-ea"/>
              </a:rPr>
              <a:t>ÌM HIỂU CHUNG.</a:t>
            </a:r>
            <a:endParaRPr lang="en-GB" altLang="en-US" sz="4000" b="1" dirty="0">
              <a:solidFill>
                <a:srgbClr val="FF9900"/>
              </a:solidFill>
              <a:latin typeface="Times New Roman" panose="02020603050405020304" charset="0"/>
              <a:cs typeface="Times New Roman" panose="02020603050405020304" charset="0"/>
            </a:endParaRPr>
          </a:p>
          <a:p>
            <a:pPr lvl="1" algn="just" eaLnBrk="1" hangingPunct="1"/>
            <a:r>
              <a:rPr lang="en-GB" altLang="en-US" sz="4000" b="1" i="1" dirty="0">
                <a:latin typeface="Times New Roman" panose="02020603050405020304" charset="0"/>
                <a:sym typeface="+mn-ea"/>
              </a:rPr>
              <a:t> </a:t>
            </a:r>
            <a:r>
              <a:rPr lang="en-GB" altLang="en-US" sz="4000" b="1" i="1" dirty="0">
                <a:solidFill>
                  <a:srgbClr val="FF0000"/>
                </a:solidFill>
                <a:latin typeface="Times New Roman" panose="02020603050405020304" charset="0"/>
                <a:sym typeface="+mn-ea"/>
              </a:rPr>
              <a:t>1. Tác giả:</a:t>
            </a:r>
            <a:endParaRPr lang="en-US" altLang="vi-VN" sz="4000" b="1" i="1" dirty="0">
              <a:solidFill>
                <a:srgbClr val="FF0000"/>
              </a:solidFill>
              <a:latin typeface="Times New Roman" panose="02020603050405020304" charset="0"/>
            </a:endParaRPr>
          </a:p>
          <a:p>
            <a:pPr marL="342900" indent="-342900" algn="l" eaLnBrk="1" hangingPunct="1"/>
            <a:r>
              <a:rPr lang="en-US" altLang="vi-VN" sz="4000" b="1" i="1" dirty="0">
                <a:solidFill>
                  <a:srgbClr val="FF0000"/>
                </a:solidFill>
                <a:latin typeface="Times New Roman" panose="02020603050405020304" charset="0"/>
                <a:sym typeface="+mn-ea"/>
              </a:rPr>
              <a:t>    2. </a:t>
            </a:r>
            <a:r>
              <a:rPr lang="en-US" altLang="vi-VN" sz="4000" b="1" i="1" u="sng" dirty="0">
                <a:solidFill>
                  <a:srgbClr val="FF0000"/>
                </a:solidFill>
                <a:latin typeface="Times New Roman" panose="02020603050405020304" charset="0"/>
                <a:sym typeface="+mn-ea"/>
              </a:rPr>
              <a:t>Tác phẩm</a:t>
            </a:r>
            <a:r>
              <a:rPr lang="en-US" altLang="vi-VN" sz="4000" b="1" i="1" dirty="0">
                <a:solidFill>
                  <a:srgbClr val="FF0000"/>
                </a:solidFill>
                <a:latin typeface="Times New Roman" panose="02020603050405020304" charset="0"/>
                <a:sym typeface="+mn-ea"/>
              </a:rPr>
              <a:t>:</a:t>
            </a:r>
            <a:endParaRPr lang="en-US" altLang="vi-VN" sz="4000" b="1" i="1" dirty="0">
              <a:solidFill>
                <a:srgbClr val="FF0000"/>
              </a:solidFill>
              <a:latin typeface="Times New Roman" panose="02020603050405020304" charset="0"/>
            </a:endParaRPr>
          </a:p>
          <a:p>
            <a:pPr marL="342900" indent="-342900" algn="ctr" eaLnBrk="1" hangingPunct="1"/>
            <a:r>
              <a:rPr lang="en-US" altLang="vi-VN" sz="4000" b="1" i="1" dirty="0">
                <a:solidFill>
                  <a:srgbClr val="FF0000"/>
                </a:solidFill>
                <a:latin typeface="Times New Roman" panose="02020603050405020304" charset="0"/>
                <a:sym typeface="+mn-ea"/>
              </a:rPr>
              <a:t>   </a:t>
            </a:r>
            <a:r>
              <a:rPr lang="en-US" altLang="vi-VN" sz="4000" b="1" dirty="0">
                <a:latin typeface="Times New Roman" panose="02020603050405020304" charset="0"/>
                <a:sym typeface="+mn-ea"/>
              </a:rPr>
              <a:t> </a:t>
            </a:r>
            <a:r>
              <a:rPr lang="en-GB" altLang="en-US" sz="4000" b="1" dirty="0">
                <a:latin typeface="Times New Roman" panose="02020603050405020304" charset="0"/>
                <a:sym typeface="+mn-ea"/>
              </a:rPr>
              <a:t>- </a:t>
            </a:r>
            <a:r>
              <a:rPr lang="en-US" altLang="vi-VN" sz="4000" b="1" dirty="0">
                <a:latin typeface="Times New Roman" panose="02020603050405020304" charset="0"/>
                <a:sym typeface="+mn-ea"/>
              </a:rPr>
              <a:t>Truyện ngắn   </a:t>
            </a:r>
            <a:r>
              <a:rPr lang="en-GB" altLang="en-US" sz="4000" b="1" dirty="0">
                <a:latin typeface="Times New Roman" panose="02020603050405020304" charset="0"/>
                <a:sym typeface="+mn-ea"/>
              </a:rPr>
              <a:t>“</a:t>
            </a:r>
            <a:r>
              <a:rPr lang="en-US" altLang="vi-VN" sz="4000" b="1" dirty="0">
                <a:latin typeface="Times New Roman" panose="02020603050405020304" charset="0"/>
                <a:sym typeface="+mn-ea"/>
              </a:rPr>
              <a:t>Lão Hạc</a:t>
            </a:r>
            <a:r>
              <a:rPr lang="en-GB" altLang="en-US" sz="4000" b="1" dirty="0">
                <a:latin typeface="Times New Roman" panose="02020603050405020304" charset="0"/>
                <a:sym typeface="+mn-ea"/>
              </a:rPr>
              <a:t>”</a:t>
            </a:r>
            <a:r>
              <a:rPr lang="en-US" altLang="vi-VN" sz="4000" b="1" dirty="0">
                <a:latin typeface="Times New Roman" panose="02020603050405020304" charset="0"/>
                <a:sym typeface="+mn-ea"/>
              </a:rPr>
              <a:t> sáng tác năm 1943</a:t>
            </a:r>
            <a:r>
              <a:rPr lang="en-GB" altLang="en-US" sz="4000" b="1" dirty="0">
                <a:latin typeface="Times New Roman" panose="02020603050405020304" charset="0"/>
                <a:sym typeface="+mn-ea"/>
              </a:rPr>
              <a:t>.</a:t>
            </a:r>
            <a:endParaRPr lang="en-GB" altLang="en-US" sz="4000" b="1" dirty="0">
              <a:solidFill>
                <a:schemeClr val="tx1"/>
              </a:solidFill>
              <a:latin typeface="Times New Roman" panose="02020603050405020304" charset="0"/>
            </a:endParaRPr>
          </a:p>
          <a:p>
            <a:endParaRPr lang="en-GB" altLang="en-US" sz="4000" b="1" dirty="0">
              <a:solidFill>
                <a:schemeClr val="tx1"/>
              </a:solidFill>
              <a:latin typeface="Times New Roman" panose="02020603050405020304" charset="0"/>
            </a:endParaRPr>
          </a:p>
        </p:txBody>
      </p:sp>
      <p:pic>
        <p:nvPicPr>
          <p:cNvPr id="16398" name="Picture 14" descr="Lao Hac2"/>
          <p:cNvPicPr>
            <a:picLocks noGrp="1" noChangeAspect="1"/>
          </p:cNvPicPr>
          <p:nvPr>
            <p:ph type="pic" idx="1"/>
          </p:nvPr>
        </p:nvPicPr>
        <p:blipFill>
          <a:blip r:embed="rId3">
            <a:lum bright="1999"/>
          </a:blip>
          <a:stretch>
            <a:fillRect/>
          </a:stretch>
        </p:blipFill>
        <p:spPr>
          <a:xfrm>
            <a:off x="5839460" y="1664335"/>
            <a:ext cx="3147060" cy="3901440"/>
          </a:xfrm>
          <a:prstGeom prst="rect">
            <a:avLst/>
          </a:prstGeom>
          <a:solidFill>
            <a:srgbClr val="FF0000"/>
          </a:solidFill>
          <a:ln w="9525" cap="flat" cmpd="sng">
            <a:solidFill>
              <a:srgbClr val="FF0000"/>
            </a:solidFill>
            <a:prstDash val="solid"/>
            <a:miter/>
            <a:headEnd type="none" w="med" len="med"/>
            <a:tailEnd type="none" w="med" len="med"/>
          </a:ln>
        </p:spPr>
      </p:pic>
      <p:pic>
        <p:nvPicPr>
          <p:cNvPr id="16396" name="Picture 12" descr="Chi Pheo"/>
          <p:cNvPicPr>
            <a:picLocks noChangeAspect="1"/>
          </p:cNvPicPr>
          <p:nvPr/>
        </p:nvPicPr>
        <p:blipFill>
          <a:blip r:embed="rId4"/>
          <a:stretch>
            <a:fillRect/>
          </a:stretch>
        </p:blipFill>
        <p:spPr>
          <a:xfrm>
            <a:off x="9178290" y="1663700"/>
            <a:ext cx="2878455" cy="3902075"/>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7" presetClass="entr" presetSubtype="4"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anim calcmode="lin" valueType="num">
                                      <p:cBhvr additive="base">
                                        <p:cTn id="15" dur="50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16398"/>
                                        </p:tgtEl>
                                        <p:attrNameLst>
                                          <p:attrName>style.visibility</p:attrName>
                                        </p:attrNameLst>
                                      </p:cBhvr>
                                      <p:to>
                                        <p:strVal val="visible"/>
                                      </p:to>
                                    </p:set>
                                    <p:animEffect transition="in" filter="blinds(horizontal)">
                                      <p:cBhvr>
                                        <p:cTn id="21" dur="500"/>
                                        <p:tgtEl>
                                          <p:spTgt spid="16398"/>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16396"/>
                                        </p:tgtEl>
                                        <p:attrNameLst>
                                          <p:attrName>style.visibility</p:attrName>
                                        </p:attrNameLst>
                                      </p:cBhvr>
                                      <p:to>
                                        <p:strVal val="visible"/>
                                      </p:to>
                                    </p:set>
                                    <p:anim calcmode="lin" valueType="num">
                                      <p:cBhvr>
                                        <p:cTn id="26" dur="1000" fill="hold"/>
                                        <p:tgtEl>
                                          <p:spTgt spid="16396"/>
                                        </p:tgtEl>
                                        <p:attrNameLst>
                                          <p:attrName>ppt_w</p:attrName>
                                        </p:attrNameLst>
                                      </p:cBhvr>
                                      <p:tavLst>
                                        <p:tav tm="0">
                                          <p:val>
                                            <p:strVal val="#ppt_w*0.70"/>
                                          </p:val>
                                        </p:tav>
                                        <p:tav tm="100000">
                                          <p:val>
                                            <p:strVal val="#ppt_w"/>
                                          </p:val>
                                        </p:tav>
                                      </p:tavLst>
                                    </p:anim>
                                    <p:anim calcmode="lin" valueType="num">
                                      <p:cBhvr>
                                        <p:cTn id="27" dur="1000" fill="hold"/>
                                        <p:tgtEl>
                                          <p:spTgt spid="16396"/>
                                        </p:tgtEl>
                                        <p:attrNameLst>
                                          <p:attrName>ppt_h</p:attrName>
                                        </p:attrNameLst>
                                      </p:cBhvr>
                                      <p:tavLst>
                                        <p:tav tm="0">
                                          <p:val>
                                            <p:strVal val="#ppt_h"/>
                                          </p:val>
                                        </p:tav>
                                        <p:tav tm="100000">
                                          <p:val>
                                            <p:strVal val="#ppt_h"/>
                                          </p:val>
                                        </p:tav>
                                      </p:tavLst>
                                    </p:anim>
                                    <p:animEffect transition="in" filter="fade">
                                      <p:cBhvr>
                                        <p:cTn id="28" dur="1000"/>
                                        <p:tgtEl>
                                          <p:spTgt spid="16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46735" y="426085"/>
            <a:ext cx="5276215" cy="981710"/>
          </a:xfrm>
        </p:spPr>
        <p:txBody>
          <a:bodyPr>
            <a:noAutofit/>
          </a:bodyPr>
          <a:lstStyle/>
          <a:p>
            <a:pPr algn="ctr"/>
            <a:r>
              <a:rPr lang="en-GB" altLang="en-US" sz="4000" b="1">
                <a:solidFill>
                  <a:srgbClr val="FFC000"/>
                </a:solidFill>
                <a:latin typeface="Times New Roman" panose="02020603050405020304" charset="0"/>
                <a:cs typeface="Times New Roman" panose="02020603050405020304" charset="0"/>
              </a:rPr>
              <a:t>I. TÌM HIỂU CHUNG</a:t>
            </a:r>
          </a:p>
        </p:txBody>
      </p:sp>
      <p:pic>
        <p:nvPicPr>
          <p:cNvPr id="6" name="Picture Placeholder 5" descr="download (2)"/>
          <p:cNvPicPr>
            <a:picLocks noGrp="1" noChangeAspect="1"/>
          </p:cNvPicPr>
          <p:nvPr>
            <p:ph type="pic" idx="1"/>
          </p:nvPr>
        </p:nvPicPr>
        <p:blipFill>
          <a:blip r:embed="rId3"/>
          <a:stretch>
            <a:fillRect/>
          </a:stretch>
        </p:blipFill>
        <p:spPr>
          <a:xfrm>
            <a:off x="6981190" y="1049655"/>
            <a:ext cx="4757420" cy="4958715"/>
          </a:xfrm>
          <a:prstGeom prst="rect">
            <a:avLst/>
          </a:prstGeom>
        </p:spPr>
      </p:pic>
      <p:sp>
        <p:nvSpPr>
          <p:cNvPr id="4" name="Text Placeholder 3"/>
          <p:cNvSpPr>
            <a:spLocks noGrp="1"/>
          </p:cNvSpPr>
          <p:nvPr>
            <p:ph type="body" sz="half" idx="2"/>
          </p:nvPr>
        </p:nvSpPr>
        <p:spPr>
          <a:xfrm>
            <a:off x="840105" y="1717040"/>
            <a:ext cx="4349115" cy="4152265"/>
          </a:xfrm>
        </p:spPr>
        <p:txBody>
          <a:bodyPr/>
          <a:lstStyle/>
          <a:p>
            <a:pPr lvl="1" algn="just" eaLnBrk="1" hangingPunct="1"/>
            <a:r>
              <a:rPr lang="en-GB" altLang="en-US" sz="4000" b="1" i="1" dirty="0">
                <a:solidFill>
                  <a:srgbClr val="FF0000"/>
                </a:solidFill>
                <a:latin typeface="Times New Roman" panose="02020603050405020304" charset="0"/>
                <a:sym typeface="+mn-ea"/>
              </a:rPr>
              <a:t>1. Tác giả:</a:t>
            </a:r>
            <a:endParaRPr lang="en-US" altLang="vi-VN" sz="4000" b="1" i="1" dirty="0">
              <a:solidFill>
                <a:srgbClr val="FF0000"/>
              </a:solidFill>
              <a:latin typeface="Times New Roman" panose="02020603050405020304" charset="0"/>
            </a:endParaRPr>
          </a:p>
          <a:p>
            <a:pPr marL="342900" indent="-342900" algn="just" eaLnBrk="1" hangingPunct="1"/>
            <a:r>
              <a:rPr lang="en-US" altLang="vi-VN" sz="4000" b="1" i="1" dirty="0">
                <a:solidFill>
                  <a:srgbClr val="FF0000"/>
                </a:solidFill>
                <a:latin typeface="Times New Roman" panose="02020603050405020304" charset="0"/>
                <a:sym typeface="+mn-ea"/>
              </a:rPr>
              <a:t>   2. Tác phẩm:</a:t>
            </a:r>
            <a:endParaRPr lang="en-US" altLang="vi-VN" sz="4000" b="1" i="1" dirty="0">
              <a:solidFill>
                <a:srgbClr val="FF0000"/>
              </a:solidFill>
              <a:latin typeface="Times New Roman" panose="02020603050405020304" charset="0"/>
            </a:endParaRPr>
          </a:p>
          <a:p>
            <a:pPr marL="342900" indent="-342900" algn="just" eaLnBrk="1" hangingPunct="1"/>
            <a:r>
              <a:rPr lang="en-US" altLang="vi-VN" sz="4000" b="1" i="1" dirty="0">
                <a:solidFill>
                  <a:srgbClr val="FF0000"/>
                </a:solidFill>
                <a:latin typeface="Times New Roman" panose="02020603050405020304" charset="0"/>
                <a:sym typeface="+mn-ea"/>
              </a:rPr>
              <a:t>   </a:t>
            </a:r>
            <a:r>
              <a:rPr lang="en-GB" altLang="en-US" sz="4000" b="1" i="1" dirty="0">
                <a:solidFill>
                  <a:srgbClr val="FF0000"/>
                </a:solidFill>
                <a:latin typeface="Times New Roman" panose="02020603050405020304" charset="0"/>
                <a:sym typeface="+mn-ea"/>
              </a:rPr>
              <a:t>3. Tóm tắt văn bản: </a:t>
            </a:r>
            <a:endParaRPr lang="en-GB" altLang="en-US" sz="4000" b="1" i="1" dirty="0">
              <a:solidFill>
                <a:srgbClr val="FF0000"/>
              </a:solidFill>
              <a:latin typeface="Times New Roman" panose="02020603050405020304" charset="0"/>
            </a:endParaRPr>
          </a:p>
          <a:p>
            <a:endParaRPr lang="en-GB" altLang="en-US" sz="40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2771775" y="365760"/>
            <a:ext cx="6059805" cy="847090"/>
          </a:xfrm>
        </p:spPr>
        <p:txBody>
          <a:bodyPr>
            <a:scene3d>
              <a:camera prst="orthographicFront"/>
              <a:lightRig rig="threePt" dir="t"/>
            </a:scene3d>
          </a:bodyPr>
          <a:lstStyle/>
          <a:p>
            <a:pPr algn="ctr"/>
            <a:r>
              <a:rPr lang="en-GB" altLang="en-US" b="1">
                <a:ln w="12700">
                  <a:solidFill>
                    <a:schemeClr val="tx2">
                      <a:lumMod val="75000"/>
                    </a:schemeClr>
                  </a:solidFill>
                  <a:prstDash val="solid"/>
                </a:ln>
                <a:gradFill>
                  <a:gsLst>
                    <a:gs pos="0">
                      <a:srgbClr val="14CD68"/>
                    </a:gs>
                    <a:gs pos="100000">
                      <a:srgbClr val="0B6E38"/>
                    </a:gs>
                  </a:gsLst>
                  <a:lin scaled="0"/>
                </a:gradFill>
                <a:effectLst>
                  <a:outerShdw dist="38100" dir="2640000" algn="bl" rotWithShape="0">
                    <a:schemeClr val="tx2">
                      <a:lumMod val="75000"/>
                    </a:schemeClr>
                  </a:outerShdw>
                </a:effectLst>
                <a:latin typeface="Times New Roman" panose="02020603050405020304" charset="0"/>
                <a:cs typeface="Times New Roman" panose="02020603050405020304" charset="0"/>
              </a:rPr>
              <a:t>TÓM TẮT VĂN BẢN</a:t>
            </a:r>
          </a:p>
        </p:txBody>
      </p:sp>
      <p:sp>
        <p:nvSpPr>
          <p:cNvPr id="6" name="Content Placeholder 5"/>
          <p:cNvSpPr>
            <a:spLocks noGrp="1"/>
          </p:cNvSpPr>
          <p:nvPr>
            <p:ph idx="1"/>
          </p:nvPr>
        </p:nvSpPr>
        <p:spPr>
          <a:xfrm>
            <a:off x="126365" y="1212850"/>
            <a:ext cx="11969750" cy="5459730"/>
          </a:xfrm>
        </p:spPr>
        <p:txBody>
          <a:bodyPr/>
          <a:lstStyle/>
          <a:p>
            <a:pPr algn="just" eaLnBrk="1" hangingPunct="1">
              <a:buChar char="-"/>
            </a:pPr>
            <a:r>
              <a:rPr lang="en-US" altLang="vi-VN" sz="4000" b="1" i="1" dirty="0">
                <a:solidFill>
                  <a:schemeClr val="hlink"/>
                </a:solidFill>
                <a:latin typeface="Times New Roman" panose="02020603050405020304" charset="0"/>
                <a:sym typeface="+mn-ea"/>
              </a:rPr>
              <a:t> Tình cảnh của gia đình Lão Hạc: </a:t>
            </a:r>
            <a:r>
              <a:rPr lang="en-US" altLang="vi-VN" sz="4000" b="1" i="1" dirty="0">
                <a:latin typeface="Times New Roman" panose="02020603050405020304" charset="0"/>
                <a:sym typeface="+mn-ea"/>
              </a:rPr>
              <a:t>nhà nghèo, vợ chết, có còn đứa con trai lại phẫn chí bỏ đi vì không có tiền cưới vợ…</a:t>
            </a:r>
            <a:endParaRPr lang="en-US" altLang="vi-VN" sz="4000" b="1" i="1" dirty="0">
              <a:latin typeface="Times New Roman" panose="02020603050405020304" charset="0"/>
            </a:endParaRPr>
          </a:p>
          <a:p>
            <a:pPr algn="just" eaLnBrk="1" hangingPunct="1">
              <a:buChar char="-"/>
            </a:pPr>
            <a:r>
              <a:rPr lang="en-US" altLang="vi-VN" sz="4000" b="1" i="1" dirty="0">
                <a:solidFill>
                  <a:schemeClr val="hlink"/>
                </a:solidFill>
                <a:latin typeface="Times New Roman" panose="02020603050405020304" charset="0"/>
                <a:sym typeface="+mn-ea"/>
              </a:rPr>
              <a:t> Chỉ còn Lão Hạc với con chó Vàng: </a:t>
            </a:r>
            <a:r>
              <a:rPr lang="en-US" altLang="vi-VN" sz="4000" b="1" i="1" dirty="0">
                <a:latin typeface="Times New Roman" panose="02020603050405020304" charset="0"/>
                <a:sym typeface="+mn-ea"/>
              </a:rPr>
              <a:t>lão coi con chó như con, âu yếm gọi nó là “cậu Vàng”, coi nó như người bạn, như kỉ vật của đứa con trai </a:t>
            </a:r>
            <a:endParaRPr lang="en-US" altLang="vi-VN" sz="4000" b="1" i="1" dirty="0">
              <a:latin typeface="Times New Roman" panose="02020603050405020304" charset="0"/>
            </a:endParaRPr>
          </a:p>
          <a:p>
            <a:pPr algn="just" eaLnBrk="1" hangingPunct="1">
              <a:buChar char="-"/>
            </a:pPr>
            <a:r>
              <a:rPr lang="en-US" altLang="vi-VN" sz="4000" b="1" i="1" dirty="0">
                <a:solidFill>
                  <a:schemeClr val="hlink"/>
                </a:solidFill>
                <a:latin typeface="Times New Roman" panose="02020603050405020304" charset="0"/>
                <a:sym typeface="+mn-ea"/>
              </a:rPr>
              <a:t> Nhưng sự túng quẫn ngày càng đe doạ Lão Hạc:  </a:t>
            </a:r>
            <a:r>
              <a:rPr lang="en-US" altLang="vi-VN" sz="4000" b="1" i="1" dirty="0">
                <a:latin typeface="Times New Roman" panose="02020603050405020304" charset="0"/>
                <a:sym typeface="+mn-ea"/>
              </a:rPr>
              <a:t>hết viêc làm, laị đau ốm liên miên, bão gió, hết mọi nguồn thu, không đủ tiền nuôi“cậu Vàng”...</a:t>
            </a:r>
            <a:endParaRPr lang="en-GB" altLang="en-US" sz="4000" b="1" i="1" dirty="0">
              <a:latin typeface="Times New Roman" panose="02020603050405020304" charset="0"/>
            </a:endParaRPr>
          </a:p>
          <a:p>
            <a:pPr marL="0" indent="0">
              <a:buNone/>
            </a:pPr>
            <a:endParaRPr lang="en-GB" altLang="en-US" sz="40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p:cTn id="12" dur="1000" fill="hold"/>
                                        <p:tgtEl>
                                          <p:spTgt spid="6">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6">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p:cTn id="19" dur="1000" fill="hold"/>
                                        <p:tgtEl>
                                          <p:spTgt spid="6">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6">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nodeType="clickEffect">
                                  <p:stCondLst>
                                    <p:cond delay="0"/>
                                  </p:stCondLst>
                                  <p:childTnLst>
                                    <p:set>
                                      <p:cBhvr>
                                        <p:cTn id="25" dur="1" fill="hold">
                                          <p:stCondLst>
                                            <p:cond delay="0"/>
                                          </p:stCondLst>
                                        </p:cTn>
                                        <p:tgtEl>
                                          <p:spTgt spid="6">
                                            <p:txEl>
                                              <p:pRg st="2" end="2"/>
                                            </p:txEl>
                                          </p:spTgt>
                                        </p:tgtEl>
                                        <p:attrNameLst>
                                          <p:attrName>style.visibility</p:attrName>
                                        </p:attrNameLst>
                                      </p:cBhvr>
                                      <p:to>
                                        <p:strVal val="visible"/>
                                      </p:to>
                                    </p:set>
                                    <p:anim calcmode="lin" valueType="num">
                                      <p:cBhvr>
                                        <p:cTn id="26" dur="1000" fill="hold"/>
                                        <p:tgtEl>
                                          <p:spTgt spid="6">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6">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9702" name="Line 12"/>
          <p:cNvSpPr/>
          <p:nvPr/>
        </p:nvSpPr>
        <p:spPr>
          <a:xfrm>
            <a:off x="6309995" y="1412875"/>
            <a:ext cx="0" cy="5445125"/>
          </a:xfrm>
          <a:prstGeom prst="line">
            <a:avLst/>
          </a:prstGeom>
          <a:ln w="9525" cap="flat" cmpd="sng">
            <a:solidFill>
              <a:schemeClr val="tx1"/>
            </a:solidFill>
            <a:prstDash val="solid"/>
            <a:headEnd type="none" w="med" len="med"/>
            <a:tailEnd type="none" w="med" len="med"/>
          </a:ln>
        </p:spPr>
      </p:sp>
      <p:sp>
        <p:nvSpPr>
          <p:cNvPr id="29703" name="Rectangle 13"/>
          <p:cNvSpPr/>
          <p:nvPr/>
        </p:nvSpPr>
        <p:spPr>
          <a:xfrm>
            <a:off x="1524000" y="0"/>
            <a:ext cx="4785995" cy="1474470"/>
          </a:xfrm>
          <a:prstGeom prst="rect">
            <a:avLst/>
          </a:prstGeom>
          <a:noFill/>
          <a:ln w="9525">
            <a:noFill/>
          </a:ln>
        </p:spPr>
        <p:txBody>
          <a:bodyPr/>
          <a:lstStyle/>
          <a:p>
            <a:pPr marL="533400" indent="-533400" algn="ctr" eaLnBrk="1" hangingPunct="1">
              <a:spcBef>
                <a:spcPct val="20000"/>
              </a:spcBef>
              <a:buClr>
                <a:schemeClr val="folHlink"/>
              </a:buClr>
              <a:buSzPct val="90000"/>
              <a:buFont typeface="Wingdings" panose="05000000000000000000" pitchFamily="2" charset="2"/>
            </a:pPr>
            <a:r>
              <a:rPr lang="en-GB" altLang="en-US" sz="4000" b="1" dirty="0">
                <a:solidFill>
                  <a:srgbClr val="FF9900"/>
                </a:solidFill>
                <a:latin typeface="Times New Roman" panose="02020603050405020304" charset="0"/>
                <a:ea typeface="Arial" panose="020B0604020202020204" pitchFamily="34" charset="0"/>
                <a:cs typeface="Times New Roman" panose="02020603050405020304" charset="0"/>
              </a:rPr>
              <a:t>II. TÌM HIỂU VĂN BẢN.</a:t>
            </a:r>
          </a:p>
        </p:txBody>
      </p:sp>
      <p:sp>
        <p:nvSpPr>
          <p:cNvPr id="19476" name="Text Box 20"/>
          <p:cNvSpPr txBox="1"/>
          <p:nvPr/>
        </p:nvSpPr>
        <p:spPr>
          <a:xfrm>
            <a:off x="1524000" y="1474470"/>
            <a:ext cx="4514850" cy="1322070"/>
          </a:xfrm>
          <a:prstGeom prst="rect">
            <a:avLst/>
          </a:prstGeom>
          <a:noFill/>
          <a:ln w="9525">
            <a:noFill/>
          </a:ln>
        </p:spPr>
        <p:txBody>
          <a:bodyPr wrap="square">
            <a:spAutoFit/>
          </a:bodyPr>
          <a:lstStyle/>
          <a:p>
            <a:pPr algn="ctr" eaLnBrk="1" hangingPunct="1">
              <a:spcBef>
                <a:spcPct val="50000"/>
              </a:spcBef>
            </a:pPr>
            <a:r>
              <a:rPr lang="en-GB" altLang="en-US" sz="4000" b="1" i="1" dirty="0">
                <a:solidFill>
                  <a:srgbClr val="FF0000"/>
                </a:solidFill>
                <a:latin typeface="Times New Roman" panose="02020603050405020304" charset="0"/>
                <a:cs typeface="Times New Roman" panose="02020603050405020304" charset="0"/>
              </a:rPr>
              <a:t>1.</a:t>
            </a:r>
            <a:r>
              <a:rPr lang="en-US" altLang="vi-VN" sz="4000" b="1" i="1" dirty="0">
                <a:solidFill>
                  <a:srgbClr val="FF0000"/>
                </a:solidFill>
                <a:latin typeface="Times New Roman" panose="02020603050405020304" charset="0"/>
                <a:cs typeface="Times New Roman" panose="02020603050405020304" charset="0"/>
              </a:rPr>
              <a:t> Phương thức biểu đạt và ngôi kể</a:t>
            </a:r>
            <a:r>
              <a:rPr lang="en-GB" altLang="en-US" sz="4000" b="1" i="1" dirty="0">
                <a:solidFill>
                  <a:srgbClr val="FF0000"/>
                </a:solidFill>
                <a:latin typeface="Times New Roman" panose="02020603050405020304" charset="0"/>
                <a:cs typeface="Times New Roman" panose="02020603050405020304" charset="0"/>
              </a:rPr>
              <a:t>.</a:t>
            </a:r>
          </a:p>
        </p:txBody>
      </p:sp>
      <p:sp>
        <p:nvSpPr>
          <p:cNvPr id="19477" name="Text Box 21"/>
          <p:cNvSpPr txBox="1"/>
          <p:nvPr/>
        </p:nvSpPr>
        <p:spPr>
          <a:xfrm>
            <a:off x="1524000" y="2961005"/>
            <a:ext cx="4784725" cy="1938020"/>
          </a:xfrm>
          <a:prstGeom prst="rect">
            <a:avLst/>
          </a:prstGeom>
          <a:noFill/>
          <a:ln w="9525">
            <a:noFill/>
          </a:ln>
        </p:spPr>
        <p:txBody>
          <a:bodyPr wrap="square">
            <a:spAutoFit/>
          </a:bodyPr>
          <a:lstStyle/>
          <a:p>
            <a:pPr eaLnBrk="1" hangingPunct="1">
              <a:spcBef>
                <a:spcPct val="50000"/>
              </a:spcBef>
            </a:pPr>
            <a:r>
              <a:rPr lang="en-US" altLang="vi-VN" sz="4000" dirty="0">
                <a:latin typeface="Times New Roman" panose="02020603050405020304" charset="0"/>
              </a:rPr>
              <a:t> -  </a:t>
            </a:r>
            <a:r>
              <a:rPr lang="en-US" altLang="vi-VN" sz="4000" b="1" dirty="0">
                <a:latin typeface="Times New Roman" panose="02020603050405020304" charset="0"/>
              </a:rPr>
              <a:t>Phương thức biểu đạt: Tự sự kết hợp trữ tình.</a:t>
            </a:r>
          </a:p>
        </p:txBody>
      </p:sp>
      <p:sp>
        <p:nvSpPr>
          <p:cNvPr id="19479" name="AutoShape 23"/>
          <p:cNvSpPr/>
          <p:nvPr/>
        </p:nvSpPr>
        <p:spPr>
          <a:xfrm>
            <a:off x="6913245" y="1297305"/>
            <a:ext cx="4358005" cy="4591050"/>
          </a:xfrm>
          <a:prstGeom prst="cloudCallout">
            <a:avLst>
              <a:gd name="adj1" fmla="val -43750"/>
              <a:gd name="adj2" fmla="val 70000"/>
            </a:avLst>
          </a:prstGeom>
          <a:solidFill>
            <a:schemeClr val="accent1"/>
          </a:solidFill>
          <a:ln w="9525" cap="flat" cmpd="sng">
            <a:solidFill>
              <a:schemeClr val="tx1"/>
            </a:solidFill>
            <a:prstDash val="solid"/>
            <a:headEnd type="none" w="med" len="med"/>
            <a:tailEnd type="none" w="med" len="med"/>
          </a:ln>
        </p:spPr>
        <p:txBody>
          <a:bodyPr/>
          <a:lstStyle/>
          <a:p>
            <a:pPr algn="ctr" eaLnBrk="1" hangingPunct="1"/>
            <a:r>
              <a:rPr lang="en-US" altLang="vi-VN" sz="4000" b="1" dirty="0">
                <a:solidFill>
                  <a:schemeClr val="bg1"/>
                </a:solidFill>
                <a:latin typeface="Times New Roman" panose="02020603050405020304" charset="0"/>
              </a:rPr>
              <a:t>Em hãy xác định phương thức biểu đạt và ngôi kể?</a:t>
            </a:r>
          </a:p>
        </p:txBody>
      </p:sp>
      <p:sp>
        <p:nvSpPr>
          <p:cNvPr id="19480" name="Text Box 24"/>
          <p:cNvSpPr txBox="1"/>
          <p:nvPr/>
        </p:nvSpPr>
        <p:spPr>
          <a:xfrm>
            <a:off x="1757680" y="5064125"/>
            <a:ext cx="4281805" cy="706755"/>
          </a:xfrm>
          <a:prstGeom prst="rect">
            <a:avLst/>
          </a:prstGeom>
          <a:noFill/>
          <a:ln w="9525">
            <a:noFill/>
          </a:ln>
        </p:spPr>
        <p:txBody>
          <a:bodyPr wrap="square">
            <a:spAutoFit/>
          </a:bodyPr>
          <a:lstStyle/>
          <a:p>
            <a:pPr algn="ctr" eaLnBrk="1" hangingPunct="1">
              <a:spcBef>
                <a:spcPct val="50000"/>
              </a:spcBef>
            </a:pPr>
            <a:r>
              <a:rPr lang="en-US" altLang="vi-VN" sz="4000" dirty="0">
                <a:latin typeface="Times New Roman" panose="02020603050405020304" charset="0"/>
              </a:rPr>
              <a:t>-  </a:t>
            </a:r>
            <a:r>
              <a:rPr lang="en-US" altLang="vi-VN" sz="4000" b="1" dirty="0">
                <a:latin typeface="Times New Roman" panose="02020603050405020304" charset="0"/>
              </a:rPr>
              <a:t>Ngôi kể thứ nhất</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blinds(horizontal)">
                                      <p:cBhvr>
                                        <p:cTn id="7" dur="500"/>
                                        <p:tgtEl>
                                          <p:spTgt spid="29703"/>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grpId="0" nodeType="clickEffect">
                                  <p:stCondLst>
                                    <p:cond delay="0"/>
                                  </p:stCondLst>
                                  <p:childTnLst>
                                    <p:set>
                                      <p:cBhvr>
                                        <p:cTn id="11" dur="1" fill="hold">
                                          <p:stCondLst>
                                            <p:cond delay="0"/>
                                          </p:stCondLst>
                                        </p:cTn>
                                        <p:tgtEl>
                                          <p:spTgt spid="19476"/>
                                        </p:tgtEl>
                                        <p:attrNameLst>
                                          <p:attrName>style.visibility</p:attrName>
                                        </p:attrNameLst>
                                      </p:cBhvr>
                                      <p:to>
                                        <p:strVal val="visible"/>
                                      </p:to>
                                    </p:set>
                                    <p:anim calcmode="lin" valueType="num">
                                      <p:cBhvr additive="base">
                                        <p:cTn id="12" dur="5000" fill="hold"/>
                                        <p:tgtEl>
                                          <p:spTgt spid="19476"/>
                                        </p:tgtEl>
                                        <p:attrNameLst>
                                          <p:attrName>ppt_x</p:attrName>
                                        </p:attrNameLst>
                                      </p:cBhvr>
                                      <p:tavLst>
                                        <p:tav tm="0">
                                          <p:val>
                                            <p:strVal val="#ppt_x"/>
                                          </p:val>
                                        </p:tav>
                                        <p:tav tm="100000">
                                          <p:val>
                                            <p:strVal val="#ppt_x"/>
                                          </p:val>
                                        </p:tav>
                                      </p:tavLst>
                                    </p:anim>
                                    <p:anim calcmode="lin" valueType="num">
                                      <p:cBhvr additive="base">
                                        <p:cTn id="13" dur="5000" fill="hold"/>
                                        <p:tgtEl>
                                          <p:spTgt spid="1947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19479"/>
                                        </p:tgtEl>
                                        <p:attrNameLst>
                                          <p:attrName>style.visibility</p:attrName>
                                        </p:attrNameLst>
                                      </p:cBhvr>
                                      <p:to>
                                        <p:strVal val="visible"/>
                                      </p:to>
                                    </p:set>
                                    <p:animEffect transition="in" filter="dissolve">
                                      <p:cBhvr>
                                        <p:cTn id="18" dur="500"/>
                                        <p:tgtEl>
                                          <p:spTgt spid="19479"/>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19477"/>
                                        </p:tgtEl>
                                        <p:attrNameLst>
                                          <p:attrName>style.visibility</p:attrName>
                                        </p:attrNameLst>
                                      </p:cBhvr>
                                      <p:to>
                                        <p:strVal val="visible"/>
                                      </p:to>
                                    </p:set>
                                    <p:animEffect transition="in" filter="blinds(horizontal)">
                                      <p:cBhvr>
                                        <p:cTn id="23" dur="500"/>
                                        <p:tgtEl>
                                          <p:spTgt spid="19477"/>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grpId="0" nodeType="clickEffect">
                                  <p:stCondLst>
                                    <p:cond delay="0"/>
                                  </p:stCondLst>
                                  <p:childTnLst>
                                    <p:set>
                                      <p:cBhvr>
                                        <p:cTn id="27" dur="1" fill="hold">
                                          <p:stCondLst>
                                            <p:cond delay="0"/>
                                          </p:stCondLst>
                                        </p:cTn>
                                        <p:tgtEl>
                                          <p:spTgt spid="19480"/>
                                        </p:tgtEl>
                                        <p:attrNameLst>
                                          <p:attrName>style.visibility</p:attrName>
                                        </p:attrNameLst>
                                      </p:cBhvr>
                                      <p:to>
                                        <p:strVal val="visible"/>
                                      </p:to>
                                    </p:set>
                                    <p:animEffect transition="in" filter="wedge">
                                      <p:cBhvr>
                                        <p:cTn id="28" dur="2000"/>
                                        <p:tgtEl>
                                          <p:spTgt spid="194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3" grpId="0"/>
      <p:bldP spid="29703" grpId="1"/>
      <p:bldP spid="19476" grpId="0"/>
      <p:bldP spid="19476" grpId="1"/>
      <p:bldP spid="19477" grpId="0"/>
      <p:bldP spid="19477" grpId="1"/>
      <p:bldP spid="19479" grpId="0" animBg="1"/>
      <p:bldP spid="19479" grpId="1" animBg="1"/>
      <p:bldP spid="19480" grpId="0"/>
      <p:bldP spid="19480" grpId="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32783" name="Text Box 15"/>
          <p:cNvSpPr txBox="1"/>
          <p:nvPr/>
        </p:nvSpPr>
        <p:spPr>
          <a:xfrm>
            <a:off x="1524000" y="267970"/>
            <a:ext cx="3474085" cy="706755"/>
          </a:xfrm>
          <a:prstGeom prst="rect">
            <a:avLst/>
          </a:prstGeom>
          <a:noFill/>
          <a:ln w="9525">
            <a:noFill/>
          </a:ln>
        </p:spPr>
        <p:txBody>
          <a:bodyPr wrap="square">
            <a:spAutoFit/>
          </a:bodyPr>
          <a:lstStyle/>
          <a:p>
            <a:pPr algn="ctr" eaLnBrk="1" hangingPunct="1">
              <a:spcBef>
                <a:spcPct val="50000"/>
              </a:spcBef>
            </a:pPr>
            <a:r>
              <a:rPr lang="en-GB" altLang="en-US" sz="4000" b="1" dirty="0">
                <a:solidFill>
                  <a:srgbClr val="FF0000"/>
                </a:solidFill>
                <a:latin typeface="Times New Roman" panose="02020603050405020304" charset="0"/>
              </a:rPr>
              <a:t>2</a:t>
            </a:r>
            <a:r>
              <a:rPr lang="en-US" altLang="vi-VN" sz="4000" b="1" dirty="0">
                <a:solidFill>
                  <a:srgbClr val="FF0000"/>
                </a:solidFill>
                <a:latin typeface="Times New Roman" panose="02020603050405020304" charset="0"/>
              </a:rPr>
              <a:t>. Bố cục:</a:t>
            </a:r>
          </a:p>
        </p:txBody>
      </p:sp>
      <p:sp>
        <p:nvSpPr>
          <p:cNvPr id="32791" name="Rectangle 23"/>
          <p:cNvSpPr/>
          <p:nvPr/>
        </p:nvSpPr>
        <p:spPr>
          <a:xfrm>
            <a:off x="4998085" y="974725"/>
            <a:ext cx="2815590" cy="504825"/>
          </a:xfrm>
          <a:prstGeom prst="rect">
            <a:avLst/>
          </a:prstGeom>
          <a:solidFill>
            <a:srgbClr val="1A0AF0"/>
          </a:solidFill>
          <a:ln w="9525" cap="flat" cmpd="sng">
            <a:solidFill>
              <a:schemeClr val="tx1"/>
            </a:solidFill>
            <a:prstDash val="solid"/>
            <a:miter/>
            <a:headEnd type="none" w="med" len="med"/>
            <a:tailEnd type="none" w="med" len="med"/>
          </a:ln>
        </p:spPr>
        <p:txBody>
          <a:bodyPr wrap="none" anchor="ctr"/>
          <a:lstStyle/>
          <a:p>
            <a:pPr algn="ctr" eaLnBrk="1" hangingPunct="1"/>
            <a:r>
              <a:rPr lang="en-US" altLang="vi-VN" sz="4000" b="1" dirty="0">
                <a:solidFill>
                  <a:srgbClr val="FFFF00"/>
                </a:solidFill>
                <a:latin typeface="Times New Roman" panose="02020603050405020304" charset="0"/>
              </a:rPr>
              <a:t>Bố cục</a:t>
            </a:r>
          </a:p>
        </p:txBody>
      </p:sp>
      <p:sp>
        <p:nvSpPr>
          <p:cNvPr id="32793" name="Rectangle 25"/>
          <p:cNvSpPr/>
          <p:nvPr/>
        </p:nvSpPr>
        <p:spPr>
          <a:xfrm>
            <a:off x="967105" y="1995170"/>
            <a:ext cx="3471545" cy="1304925"/>
          </a:xfrm>
          <a:prstGeom prst="rect">
            <a:avLst/>
          </a:prstGeom>
          <a:solidFill>
            <a:srgbClr val="FF0000"/>
          </a:solidFill>
          <a:ln w="9525" cap="flat" cmpd="sng">
            <a:solidFill>
              <a:schemeClr val="tx1"/>
            </a:solidFill>
            <a:prstDash val="solid"/>
            <a:miter/>
            <a:headEnd type="none" w="med" len="med"/>
            <a:tailEnd type="none" w="med" len="med"/>
          </a:ln>
        </p:spPr>
        <p:txBody>
          <a:bodyPr wrap="none" anchor="ctr"/>
          <a:lstStyle/>
          <a:p>
            <a:pPr algn="ctr" eaLnBrk="1" hangingPunct="1"/>
            <a:r>
              <a:rPr lang="en-US" altLang="vi-VN" sz="2800" b="1" dirty="0">
                <a:solidFill>
                  <a:srgbClr val="FFFF00"/>
                </a:solidFill>
                <a:latin typeface="Times New Roman" panose="02020603050405020304" charset="0"/>
              </a:rPr>
              <a:t>Hôm sau….cũng xong</a:t>
            </a:r>
          </a:p>
        </p:txBody>
      </p:sp>
      <p:sp>
        <p:nvSpPr>
          <p:cNvPr id="32795" name="Rectangle 27"/>
          <p:cNvSpPr/>
          <p:nvPr/>
        </p:nvSpPr>
        <p:spPr>
          <a:xfrm>
            <a:off x="5087620" y="1995170"/>
            <a:ext cx="3239770" cy="1260475"/>
          </a:xfrm>
          <a:prstGeom prst="rect">
            <a:avLst/>
          </a:prstGeom>
          <a:solidFill>
            <a:srgbClr val="FF0000"/>
          </a:solidFill>
          <a:ln w="9525" cap="flat" cmpd="sng">
            <a:solidFill>
              <a:schemeClr val="accent1"/>
            </a:solidFill>
            <a:prstDash val="solid"/>
            <a:miter/>
            <a:headEnd type="none" w="med" len="med"/>
            <a:tailEnd type="none" w="med" len="med"/>
          </a:ln>
        </p:spPr>
        <p:txBody>
          <a:bodyPr wrap="none" anchor="ctr"/>
          <a:lstStyle/>
          <a:p>
            <a:pPr algn="ctr" eaLnBrk="1" hangingPunct="1"/>
            <a:r>
              <a:rPr lang="en-US" altLang="vi-VN" sz="2800" b="1" dirty="0">
                <a:solidFill>
                  <a:srgbClr val="FFFF00"/>
                </a:solidFill>
                <a:latin typeface="Times New Roman" panose="02020603050405020304" charset="0"/>
              </a:rPr>
              <a:t>Luôn mấy hôm…</a:t>
            </a:r>
          </a:p>
          <a:p>
            <a:pPr algn="ctr" eaLnBrk="1" hangingPunct="1"/>
            <a:r>
              <a:rPr lang="en-US" altLang="vi-VN" sz="2800" b="1" dirty="0">
                <a:solidFill>
                  <a:srgbClr val="FFFF00"/>
                </a:solidFill>
                <a:latin typeface="Times New Roman" panose="02020603050405020304" charset="0"/>
              </a:rPr>
              <a:t>đáng buồn</a:t>
            </a:r>
          </a:p>
        </p:txBody>
      </p:sp>
      <p:sp>
        <p:nvSpPr>
          <p:cNvPr id="32797" name="Rectangle 29"/>
          <p:cNvSpPr/>
          <p:nvPr/>
        </p:nvSpPr>
        <p:spPr>
          <a:xfrm>
            <a:off x="8962390" y="1995170"/>
            <a:ext cx="3051175" cy="1431925"/>
          </a:xfrm>
          <a:prstGeom prst="rect">
            <a:avLst/>
          </a:prstGeom>
          <a:solidFill>
            <a:srgbClr val="FF0000"/>
          </a:solidFill>
          <a:ln w="9525" cap="flat" cmpd="sng">
            <a:solidFill>
              <a:schemeClr val="tx1"/>
            </a:solidFill>
            <a:prstDash val="solid"/>
            <a:miter/>
            <a:headEnd type="none" w="med" len="med"/>
            <a:tailEnd type="none" w="med" len="med"/>
          </a:ln>
        </p:spPr>
        <p:txBody>
          <a:bodyPr wrap="none" anchor="ctr"/>
          <a:lstStyle/>
          <a:p>
            <a:pPr algn="ctr" eaLnBrk="1" hangingPunct="1"/>
            <a:r>
              <a:rPr lang="en-US" altLang="vi-VN" sz="2800" b="1" dirty="0">
                <a:solidFill>
                  <a:srgbClr val="FFFF00"/>
                </a:solidFill>
                <a:latin typeface="Times New Roman" panose="02020603050405020304" charset="0"/>
              </a:rPr>
              <a:t>Không! Cuộc đời</a:t>
            </a:r>
          </a:p>
          <a:p>
            <a:pPr algn="ctr" eaLnBrk="1" hangingPunct="1"/>
            <a:r>
              <a:rPr lang="en-US" altLang="vi-VN" sz="2800" b="1" dirty="0">
                <a:solidFill>
                  <a:srgbClr val="FFFF00"/>
                </a:solidFill>
                <a:latin typeface="Times New Roman" panose="02020603050405020304" charset="0"/>
              </a:rPr>
              <a:t>…Một sào</a:t>
            </a:r>
          </a:p>
        </p:txBody>
      </p:sp>
      <p:sp>
        <p:nvSpPr>
          <p:cNvPr id="32801" name="AutoShape 33"/>
          <p:cNvSpPr/>
          <p:nvPr/>
        </p:nvSpPr>
        <p:spPr>
          <a:xfrm>
            <a:off x="657225" y="4068445"/>
            <a:ext cx="3657600" cy="2132330"/>
          </a:xfrm>
          <a:prstGeom prst="flowChartAlternateProcess">
            <a:avLst/>
          </a:prstGeom>
          <a:solidFill>
            <a:srgbClr val="FF9900"/>
          </a:solidFill>
          <a:ln w="9525" cap="flat" cmpd="sng">
            <a:solidFill>
              <a:schemeClr val="tx1"/>
            </a:solidFill>
            <a:prstDash val="solid"/>
            <a:miter/>
            <a:headEnd type="none" w="med" len="med"/>
            <a:tailEnd type="none" w="med" len="med"/>
          </a:ln>
        </p:spPr>
        <p:txBody>
          <a:bodyPr wrap="none" anchor="ctr"/>
          <a:lstStyle/>
          <a:p>
            <a:pPr algn="ctr" eaLnBrk="1" hangingPunct="1"/>
            <a:r>
              <a:rPr lang="en-US" altLang="vi-VN" sz="2800" b="1" dirty="0">
                <a:solidFill>
                  <a:srgbClr val="FF0000"/>
                </a:solidFill>
                <a:latin typeface="Times New Roman" panose="02020603050405020304" charset="0"/>
                <a:cs typeface="Times New Roman" panose="02020603050405020304" charset="0"/>
              </a:rPr>
              <a:t>Lão Hạc kể chuyện bán</a:t>
            </a:r>
          </a:p>
          <a:p>
            <a:pPr algn="ctr" eaLnBrk="1" hangingPunct="1"/>
            <a:r>
              <a:rPr lang="en-US" altLang="vi-VN" sz="2800" b="1" dirty="0">
                <a:solidFill>
                  <a:srgbClr val="FF0000"/>
                </a:solidFill>
                <a:latin typeface="Times New Roman" panose="02020603050405020304" charset="0"/>
                <a:cs typeface="Times New Roman" panose="02020603050405020304" charset="0"/>
              </a:rPr>
              <a:t> chó,</a:t>
            </a:r>
          </a:p>
          <a:p>
            <a:pPr algn="ctr" eaLnBrk="1" hangingPunct="1"/>
            <a:r>
              <a:rPr lang="en-US" altLang="vi-VN" sz="2800" b="1" dirty="0">
                <a:solidFill>
                  <a:srgbClr val="FF0000"/>
                </a:solidFill>
                <a:latin typeface="Times New Roman" panose="02020603050405020304" charset="0"/>
                <a:cs typeface="Times New Roman" panose="02020603050405020304" charset="0"/>
              </a:rPr>
              <a:t>Ông giáo an ủi lão Hạc</a:t>
            </a:r>
          </a:p>
        </p:txBody>
      </p:sp>
      <p:sp>
        <p:nvSpPr>
          <p:cNvPr id="32802" name="AutoShape 34"/>
          <p:cNvSpPr/>
          <p:nvPr/>
        </p:nvSpPr>
        <p:spPr>
          <a:xfrm>
            <a:off x="4609465" y="4068445"/>
            <a:ext cx="4058285" cy="2132330"/>
          </a:xfrm>
          <a:prstGeom prst="flowChartAlternateProcess">
            <a:avLst/>
          </a:prstGeom>
          <a:solidFill>
            <a:srgbClr val="FF9900"/>
          </a:solidFill>
          <a:ln w="9525" cap="flat" cmpd="sng">
            <a:solidFill>
              <a:schemeClr val="tx1"/>
            </a:solidFill>
            <a:prstDash val="solid"/>
            <a:miter/>
            <a:headEnd type="none" w="med" len="med"/>
            <a:tailEnd type="none" w="med" len="med"/>
          </a:ln>
        </p:spPr>
        <p:txBody>
          <a:bodyPr wrap="none" anchor="ctr"/>
          <a:lstStyle/>
          <a:p>
            <a:pPr algn="ctr" eaLnBrk="1" hangingPunct="1"/>
            <a:r>
              <a:rPr lang="en-US" altLang="vi-VN" sz="2800" b="1" dirty="0">
                <a:solidFill>
                  <a:srgbClr val="FF0000"/>
                </a:solidFill>
                <a:latin typeface="Times New Roman" panose="02020603050405020304" charset="0"/>
              </a:rPr>
              <a:t>Cuộc sống lão Hạc, thái độ </a:t>
            </a:r>
          </a:p>
          <a:p>
            <a:pPr algn="ctr" eaLnBrk="1" hangingPunct="1"/>
            <a:r>
              <a:rPr lang="en-US" altLang="vi-VN" sz="2800" b="1" dirty="0">
                <a:solidFill>
                  <a:srgbClr val="FF0000"/>
                </a:solidFill>
                <a:latin typeface="Times New Roman" panose="02020603050405020304" charset="0"/>
              </a:rPr>
              <a:t>Binh Tư và Ông giáo</a:t>
            </a:r>
          </a:p>
        </p:txBody>
      </p:sp>
      <p:sp>
        <p:nvSpPr>
          <p:cNvPr id="32803" name="AutoShape 35"/>
          <p:cNvSpPr/>
          <p:nvPr/>
        </p:nvSpPr>
        <p:spPr>
          <a:xfrm>
            <a:off x="8962390" y="4068445"/>
            <a:ext cx="3051175" cy="2132330"/>
          </a:xfrm>
          <a:prstGeom prst="flowChartAlternateProcess">
            <a:avLst/>
          </a:prstGeom>
          <a:solidFill>
            <a:srgbClr val="FF9900"/>
          </a:solidFill>
          <a:ln w="9525" cap="flat" cmpd="sng">
            <a:solidFill>
              <a:schemeClr val="tx1"/>
            </a:solidFill>
            <a:prstDash val="solid"/>
            <a:miter/>
            <a:headEnd type="none" w="med" len="med"/>
            <a:tailEnd type="none" w="med" len="med"/>
          </a:ln>
        </p:spPr>
        <p:txBody>
          <a:bodyPr wrap="none" anchor="ctr"/>
          <a:lstStyle/>
          <a:p>
            <a:pPr algn="ctr" eaLnBrk="1" hangingPunct="1"/>
            <a:r>
              <a:rPr lang="en-US" altLang="vi-VN" sz="2800" b="1" dirty="0">
                <a:solidFill>
                  <a:srgbClr val="FF0000"/>
                </a:solidFill>
                <a:latin typeface="Times New Roman" panose="02020603050405020304" charset="0"/>
              </a:rPr>
              <a:t>Cái chết lão Hạc</a:t>
            </a:r>
          </a:p>
        </p:txBody>
      </p:sp>
      <p:cxnSp>
        <p:nvCxnSpPr>
          <p:cNvPr id="2" name="Straight Arrow Connector 1"/>
          <p:cNvCxnSpPr>
            <a:stCxn id="32791" idx="2"/>
          </p:cNvCxnSpPr>
          <p:nvPr/>
        </p:nvCxnSpPr>
        <p:spPr>
          <a:xfrm>
            <a:off x="6405880" y="1479550"/>
            <a:ext cx="3232150" cy="486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a:stCxn id="32791" idx="2"/>
            <a:endCxn id="32793" idx="0"/>
          </p:cNvCxnSpPr>
          <p:nvPr/>
        </p:nvCxnSpPr>
        <p:spPr>
          <a:xfrm flipH="1">
            <a:off x="2703195" y="1479550"/>
            <a:ext cx="3702685" cy="5156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a:endCxn id="32795" idx="0"/>
          </p:cNvCxnSpPr>
          <p:nvPr/>
        </p:nvCxnSpPr>
        <p:spPr>
          <a:xfrm>
            <a:off x="6342380" y="1486535"/>
            <a:ext cx="365125" cy="5086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a:stCxn id="32793" idx="2"/>
            <a:endCxn id="32801" idx="0"/>
          </p:cNvCxnSpPr>
          <p:nvPr/>
        </p:nvCxnSpPr>
        <p:spPr>
          <a:xfrm flipH="1">
            <a:off x="2486025" y="3300095"/>
            <a:ext cx="217170" cy="768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32795" idx="2"/>
            <a:endCxn id="32802" idx="0"/>
          </p:cNvCxnSpPr>
          <p:nvPr/>
        </p:nvCxnSpPr>
        <p:spPr>
          <a:xfrm flipH="1">
            <a:off x="6638925" y="3255645"/>
            <a:ext cx="68580" cy="812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32797" idx="2"/>
            <a:endCxn id="32803" idx="0"/>
          </p:cNvCxnSpPr>
          <p:nvPr/>
        </p:nvCxnSpPr>
        <p:spPr>
          <a:xfrm>
            <a:off x="10488295" y="3427095"/>
            <a:ext cx="0" cy="641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2783"/>
                                        </p:tgtEl>
                                        <p:attrNameLst>
                                          <p:attrName>style.visibility</p:attrName>
                                        </p:attrNameLst>
                                      </p:cBhvr>
                                      <p:to>
                                        <p:strVal val="visible"/>
                                      </p:to>
                                    </p:set>
                                    <p:anim calcmode="lin" valueType="num">
                                      <p:cBhvr additive="base">
                                        <p:cTn id="7" dur="5000" fill="hold"/>
                                        <p:tgtEl>
                                          <p:spTgt spid="32783"/>
                                        </p:tgtEl>
                                        <p:attrNameLst>
                                          <p:attrName>ppt_x</p:attrName>
                                        </p:attrNameLst>
                                      </p:cBhvr>
                                      <p:tavLst>
                                        <p:tav tm="0">
                                          <p:val>
                                            <p:strVal val="#ppt_x"/>
                                          </p:val>
                                        </p:tav>
                                        <p:tav tm="100000">
                                          <p:val>
                                            <p:strVal val="#ppt_x"/>
                                          </p:val>
                                        </p:tav>
                                      </p:tavLst>
                                    </p:anim>
                                    <p:anim calcmode="lin" valueType="num">
                                      <p:cBhvr additive="base">
                                        <p:cTn id="8" dur="5000" fill="hold"/>
                                        <p:tgtEl>
                                          <p:spTgt spid="3278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32791"/>
                                        </p:tgtEl>
                                        <p:attrNameLst>
                                          <p:attrName>style.visibility</p:attrName>
                                        </p:attrNameLst>
                                      </p:cBhvr>
                                      <p:to>
                                        <p:strVal val="visible"/>
                                      </p:to>
                                    </p:set>
                                    <p:animEffect transition="in" filter="strips(downLeft)">
                                      <p:cBhvr>
                                        <p:cTn id="13" dur="500"/>
                                        <p:tgtEl>
                                          <p:spTgt spid="32791"/>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linds(horizontal)">
                                      <p:cBhvr>
                                        <p:cTn id="18" dur="500"/>
                                        <p:tgtEl>
                                          <p:spTgt spid="3"/>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2793"/>
                                        </p:tgtEl>
                                        <p:attrNameLst>
                                          <p:attrName>style.visibility</p:attrName>
                                        </p:attrNameLst>
                                      </p:cBhvr>
                                      <p:to>
                                        <p:strVal val="visible"/>
                                      </p:to>
                                    </p:set>
                                    <p:animEffect transition="in" filter="diamond(in)">
                                      <p:cBhvr>
                                        <p:cTn id="23" dur="2000"/>
                                        <p:tgtEl>
                                          <p:spTgt spid="3279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blinds(horizontal)">
                                      <p:cBhvr>
                                        <p:cTn id="28" dur="5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2795"/>
                                        </p:tgtEl>
                                        <p:attrNameLst>
                                          <p:attrName>style.visibility</p:attrName>
                                        </p:attrNameLst>
                                      </p:cBhvr>
                                      <p:to>
                                        <p:strVal val="visible"/>
                                      </p:to>
                                    </p:set>
                                    <p:animEffect transition="in" filter="wipe(down)">
                                      <p:cBhvr>
                                        <p:cTn id="33" dur="500"/>
                                        <p:tgtEl>
                                          <p:spTgt spid="32795"/>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nodeType="clickEffect">
                                  <p:stCondLst>
                                    <p:cond delay="0"/>
                                  </p:stCondLst>
                                  <p:childTnLst>
                                    <p:set>
                                      <p:cBhvr>
                                        <p:cTn id="37" dur="1" fill="hold">
                                          <p:stCondLst>
                                            <p:cond delay="0"/>
                                          </p:stCondLst>
                                        </p:cTn>
                                        <p:tgtEl>
                                          <p:spTgt spid="2"/>
                                        </p:tgtEl>
                                        <p:attrNameLst>
                                          <p:attrName>style.visibility</p:attrName>
                                        </p:attrNameLst>
                                      </p:cBhvr>
                                      <p:to>
                                        <p:strVal val="visible"/>
                                      </p:to>
                                    </p:set>
                                    <p:animEffect transition="in" filter="diamond(in)">
                                      <p:cBhvr>
                                        <p:cTn id="38" dur="2000"/>
                                        <p:tgtEl>
                                          <p:spTgt spid="2"/>
                                        </p:tgtEl>
                                      </p:cBhvr>
                                    </p:animEffect>
                                  </p:childTnLst>
                                </p:cTn>
                              </p:par>
                            </p:childTnLst>
                          </p:cTn>
                        </p:par>
                      </p:childTnLst>
                    </p:cTn>
                  </p:par>
                  <p:par>
                    <p:cTn id="39" fill="hold">
                      <p:stCondLst>
                        <p:cond delay="indefinite"/>
                      </p:stCondLst>
                      <p:childTnLst>
                        <p:par>
                          <p:cTn id="40" fill="hold">
                            <p:stCondLst>
                              <p:cond delay="0"/>
                            </p:stCondLst>
                            <p:childTnLst>
                              <p:par>
                                <p:cTn id="41" presetID="20" presetClass="entr" presetSubtype="0" fill="hold" grpId="0" nodeType="clickEffect">
                                  <p:stCondLst>
                                    <p:cond delay="0"/>
                                  </p:stCondLst>
                                  <p:childTnLst>
                                    <p:set>
                                      <p:cBhvr>
                                        <p:cTn id="42" dur="1" fill="hold">
                                          <p:stCondLst>
                                            <p:cond delay="0"/>
                                          </p:stCondLst>
                                        </p:cTn>
                                        <p:tgtEl>
                                          <p:spTgt spid="32797"/>
                                        </p:tgtEl>
                                        <p:attrNameLst>
                                          <p:attrName>style.visibility</p:attrName>
                                        </p:attrNameLst>
                                      </p:cBhvr>
                                      <p:to>
                                        <p:strVal val="visible"/>
                                      </p:to>
                                    </p:set>
                                    <p:animEffect transition="in" filter="wedge">
                                      <p:cBhvr>
                                        <p:cTn id="43" dur="2000"/>
                                        <p:tgtEl>
                                          <p:spTgt spid="32797"/>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blinds(horizontal)">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grpId="0" nodeType="clickEffect">
                                  <p:stCondLst>
                                    <p:cond delay="0"/>
                                  </p:stCondLst>
                                  <p:childTnLst>
                                    <p:set>
                                      <p:cBhvr>
                                        <p:cTn id="52" dur="1" fill="hold">
                                          <p:stCondLst>
                                            <p:cond delay="0"/>
                                          </p:stCondLst>
                                        </p:cTn>
                                        <p:tgtEl>
                                          <p:spTgt spid="32801"/>
                                        </p:tgtEl>
                                        <p:attrNameLst>
                                          <p:attrName>style.visibility</p:attrName>
                                        </p:attrNameLst>
                                      </p:cBhvr>
                                      <p:to>
                                        <p:strVal val="visible"/>
                                      </p:to>
                                    </p:set>
                                    <p:animEffect transition="in" filter="barn(inVertical)">
                                      <p:cBhvr>
                                        <p:cTn id="53" dur="500"/>
                                        <p:tgtEl>
                                          <p:spTgt spid="32801"/>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6"/>
                                        </p:tgtEl>
                                        <p:attrNameLst>
                                          <p:attrName>style.visibility</p:attrName>
                                        </p:attrNameLst>
                                      </p:cBhvr>
                                      <p:to>
                                        <p:strVal val="visible"/>
                                      </p:to>
                                    </p:set>
                                    <p:animEffect transition="in" filter="wipe(down)">
                                      <p:cBhvr>
                                        <p:cTn id="58" dur="50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21" presetClass="entr" presetSubtype="1" fill="hold" grpId="0" nodeType="clickEffect">
                                  <p:stCondLst>
                                    <p:cond delay="0"/>
                                  </p:stCondLst>
                                  <p:childTnLst>
                                    <p:set>
                                      <p:cBhvr>
                                        <p:cTn id="62" dur="1" fill="hold">
                                          <p:stCondLst>
                                            <p:cond delay="0"/>
                                          </p:stCondLst>
                                        </p:cTn>
                                        <p:tgtEl>
                                          <p:spTgt spid="32802"/>
                                        </p:tgtEl>
                                        <p:attrNameLst>
                                          <p:attrName>style.visibility</p:attrName>
                                        </p:attrNameLst>
                                      </p:cBhvr>
                                      <p:to>
                                        <p:strVal val="visible"/>
                                      </p:to>
                                    </p:set>
                                    <p:animEffect transition="in" filter="wheel(1)">
                                      <p:cBhvr>
                                        <p:cTn id="63" dur="2000"/>
                                        <p:tgtEl>
                                          <p:spTgt spid="32802"/>
                                        </p:tgtEl>
                                      </p:cBhvr>
                                    </p:animEffect>
                                  </p:childTnLst>
                                </p:cTn>
                              </p:par>
                            </p:childTnLst>
                          </p:cTn>
                        </p:par>
                      </p:childTnLst>
                    </p:cTn>
                  </p:par>
                  <p:par>
                    <p:cTn id="64" fill="hold">
                      <p:stCondLst>
                        <p:cond delay="indefinite"/>
                      </p:stCondLst>
                      <p:childTnLst>
                        <p:par>
                          <p:cTn id="65" fill="hold">
                            <p:stCondLst>
                              <p:cond delay="0"/>
                            </p:stCondLst>
                            <p:childTnLst>
                              <p:par>
                                <p:cTn id="66" presetID="8" presetClass="entr" presetSubtype="16" fill="hold"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diamond(in)">
                                      <p:cBhvr>
                                        <p:cTn id="68" dur="2000"/>
                                        <p:tgtEl>
                                          <p:spTgt spid="7"/>
                                        </p:tgtEl>
                                      </p:cBhvr>
                                    </p:animEffect>
                                  </p:childTnLst>
                                </p:cTn>
                              </p:par>
                            </p:childTnLst>
                          </p:cTn>
                        </p:par>
                      </p:childTnLst>
                    </p:cTn>
                  </p:par>
                  <p:par>
                    <p:cTn id="69" fill="hold">
                      <p:stCondLst>
                        <p:cond delay="indefinite"/>
                      </p:stCondLst>
                      <p:childTnLst>
                        <p:par>
                          <p:cTn id="70" fill="hold">
                            <p:stCondLst>
                              <p:cond delay="0"/>
                            </p:stCondLst>
                            <p:childTnLst>
                              <p:par>
                                <p:cTn id="71" presetID="55" presetClass="entr" presetSubtype="0" fill="hold" grpId="0" nodeType="clickEffect">
                                  <p:stCondLst>
                                    <p:cond delay="0"/>
                                  </p:stCondLst>
                                  <p:childTnLst>
                                    <p:set>
                                      <p:cBhvr>
                                        <p:cTn id="72" dur="1" fill="hold">
                                          <p:stCondLst>
                                            <p:cond delay="0"/>
                                          </p:stCondLst>
                                        </p:cTn>
                                        <p:tgtEl>
                                          <p:spTgt spid="32803"/>
                                        </p:tgtEl>
                                        <p:attrNameLst>
                                          <p:attrName>style.visibility</p:attrName>
                                        </p:attrNameLst>
                                      </p:cBhvr>
                                      <p:to>
                                        <p:strVal val="visible"/>
                                      </p:to>
                                    </p:set>
                                    <p:anim calcmode="lin" valueType="num">
                                      <p:cBhvr>
                                        <p:cTn id="73" dur="1000" fill="hold"/>
                                        <p:tgtEl>
                                          <p:spTgt spid="32803"/>
                                        </p:tgtEl>
                                        <p:attrNameLst>
                                          <p:attrName>ppt_w</p:attrName>
                                        </p:attrNameLst>
                                      </p:cBhvr>
                                      <p:tavLst>
                                        <p:tav tm="0">
                                          <p:val>
                                            <p:strVal val="#ppt_w*0.70"/>
                                          </p:val>
                                        </p:tav>
                                        <p:tav tm="100000">
                                          <p:val>
                                            <p:strVal val="#ppt_w"/>
                                          </p:val>
                                        </p:tav>
                                      </p:tavLst>
                                    </p:anim>
                                    <p:anim calcmode="lin" valueType="num">
                                      <p:cBhvr>
                                        <p:cTn id="74" dur="1000" fill="hold"/>
                                        <p:tgtEl>
                                          <p:spTgt spid="32803"/>
                                        </p:tgtEl>
                                        <p:attrNameLst>
                                          <p:attrName>ppt_h</p:attrName>
                                        </p:attrNameLst>
                                      </p:cBhvr>
                                      <p:tavLst>
                                        <p:tav tm="0">
                                          <p:val>
                                            <p:strVal val="#ppt_h"/>
                                          </p:val>
                                        </p:tav>
                                        <p:tav tm="100000">
                                          <p:val>
                                            <p:strVal val="#ppt_h"/>
                                          </p:val>
                                        </p:tav>
                                      </p:tavLst>
                                    </p:anim>
                                    <p:animEffect transition="in" filter="fade">
                                      <p:cBhvr>
                                        <p:cTn id="75" dur="1000"/>
                                        <p:tgtEl>
                                          <p:spTgt spid="328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3" grpId="0"/>
      <p:bldP spid="32783" grpId="1"/>
      <p:bldP spid="32791" grpId="0" animBg="1"/>
      <p:bldP spid="32791" grpId="1" animBg="1"/>
      <p:bldP spid="32793" grpId="0" animBg="1"/>
      <p:bldP spid="32793" grpId="1" animBg="1"/>
      <p:bldP spid="32795" grpId="0" animBg="1"/>
      <p:bldP spid="32795" grpId="1" animBg="1"/>
      <p:bldP spid="32797" grpId="0" animBg="1"/>
      <p:bldP spid="32797" grpId="1" animBg="1"/>
      <p:bldP spid="32801" grpId="0" animBg="1"/>
      <p:bldP spid="32801" grpId="1" animBg="1"/>
      <p:bldP spid="32802" grpId="0" animBg="1"/>
      <p:bldP spid="32802" grpId="1" animBg="1"/>
      <p:bldP spid="32803" grpId="0" animBg="1"/>
      <p:bldP spid="32803"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p:cNvSpPr>
          <p:nvPr>
            <p:ph type="title"/>
          </p:nvPr>
        </p:nvSpPr>
        <p:spPr>
          <a:xfrm>
            <a:off x="2640330" y="189230"/>
            <a:ext cx="7543800" cy="1058545"/>
          </a:xfrm>
        </p:spPr>
        <p:txBody>
          <a:bodyPr vert="horz" wrap="square" lIns="91440" tIns="45720" rIns="91440" bIns="45720" anchor="t" anchorCtr="1">
            <a:normAutofit fontScale="90000"/>
            <a:scene3d>
              <a:camera prst="orthographicFront"/>
              <a:lightRig rig="threePt" dir="t"/>
            </a:scene3d>
          </a:bodyPr>
          <a:lstStyle/>
          <a:p>
            <a:pPr algn="ctr">
              <a:buNone/>
            </a:pPr>
            <a:r>
              <a:rPr lang="en-GB" altLang="en-US" sz="7335" b="1" dirty="0">
                <a:ln w="12700">
                  <a:solidFill>
                    <a:schemeClr val="tx2">
                      <a:lumMod val="75000"/>
                    </a:schemeClr>
                  </a:solidFill>
                  <a:prstDash val="solid"/>
                </a:ln>
                <a:gradFill>
                  <a:gsLst>
                    <a:gs pos="0">
                      <a:srgbClr val="FE4444"/>
                    </a:gs>
                    <a:gs pos="100000">
                      <a:srgbClr val="832B2B"/>
                    </a:gs>
                  </a:gsLst>
                  <a:lin scaled="0"/>
                </a:gradFill>
                <a:effectLst>
                  <a:outerShdw dist="38100" dir="2640000" algn="bl" rotWithShape="0">
                    <a:schemeClr val="tx2">
                      <a:lumMod val="75000"/>
                    </a:schemeClr>
                  </a:outerShdw>
                </a:effectLst>
                <a:latin typeface="Times New Roman" panose="02020603050405020304" charset="0"/>
                <a:cs typeface="Times New Roman" panose="02020603050405020304" charset="0"/>
                <a:sym typeface="+mn-ea"/>
              </a:rPr>
              <a:t>LÃO HẠC</a:t>
            </a:r>
            <a:r>
              <a:rPr lang="en-GB" altLang="en-US" sz="7335" b="1" dirty="0">
                <a:ln w="12700">
                  <a:solidFill>
                    <a:schemeClr val="tx2">
                      <a:lumMod val="75000"/>
                    </a:schemeClr>
                  </a:solidFill>
                  <a:prstDash val="solid"/>
                </a:ln>
                <a:gradFill>
                  <a:gsLst>
                    <a:gs pos="0">
                      <a:srgbClr val="FE4444"/>
                    </a:gs>
                    <a:gs pos="100000">
                      <a:srgbClr val="832B2B"/>
                    </a:gs>
                  </a:gsLst>
                  <a:lin scaled="0"/>
                </a:gradFill>
                <a:effectLst>
                  <a:outerShdw dist="38100" dir="2640000" algn="bl" rotWithShape="0">
                    <a:schemeClr val="tx2">
                      <a:lumMod val="75000"/>
                    </a:schemeClr>
                  </a:outerShdw>
                </a:effectLst>
                <a:latin typeface="Times New Roman" panose="02020603050405020304" charset="0"/>
                <a:cs typeface="Times New Roman" panose="02020603050405020304" charset="0"/>
              </a:rPr>
              <a:t/>
            </a:r>
            <a:br>
              <a:rPr lang="en-GB" altLang="en-US" sz="7335" b="1" dirty="0">
                <a:ln w="12700">
                  <a:solidFill>
                    <a:schemeClr val="tx2">
                      <a:lumMod val="75000"/>
                    </a:schemeClr>
                  </a:solidFill>
                  <a:prstDash val="solid"/>
                </a:ln>
                <a:gradFill>
                  <a:gsLst>
                    <a:gs pos="0">
                      <a:srgbClr val="FE4444"/>
                    </a:gs>
                    <a:gs pos="100000">
                      <a:srgbClr val="832B2B"/>
                    </a:gs>
                  </a:gsLst>
                  <a:lin scaled="0"/>
                </a:gradFill>
                <a:effectLst>
                  <a:outerShdw dist="38100" dir="2640000" algn="bl" rotWithShape="0">
                    <a:schemeClr val="tx2">
                      <a:lumMod val="75000"/>
                    </a:schemeClr>
                  </a:outerShdw>
                </a:effectLst>
                <a:latin typeface="Times New Roman" panose="02020603050405020304" charset="0"/>
                <a:cs typeface="Times New Roman" panose="02020603050405020304" charset="0"/>
              </a:rPr>
            </a:br>
            <a:endParaRPr lang="en-GB" altLang="en-US" sz="7335" b="1" dirty="0">
              <a:ln w="12700">
                <a:solidFill>
                  <a:schemeClr val="tx2">
                    <a:lumMod val="75000"/>
                  </a:schemeClr>
                </a:solidFill>
                <a:prstDash val="solid"/>
              </a:ln>
              <a:gradFill>
                <a:gsLst>
                  <a:gs pos="0">
                    <a:srgbClr val="FE4444"/>
                  </a:gs>
                  <a:gs pos="100000">
                    <a:srgbClr val="832B2B"/>
                  </a:gs>
                </a:gsLst>
                <a:lin scaled="0"/>
              </a:gradFill>
              <a:effectLst>
                <a:outerShdw dist="38100" dir="2640000" algn="bl" rotWithShape="0">
                  <a:schemeClr val="tx2">
                    <a:lumMod val="75000"/>
                  </a:schemeClr>
                </a:outerShdw>
              </a:effectLst>
              <a:latin typeface="Times New Roman" panose="02020603050405020304" charset="0"/>
              <a:cs typeface="Times New Roman" panose="02020603050405020304" charset="0"/>
            </a:endParaRPr>
          </a:p>
        </p:txBody>
      </p:sp>
      <p:sp>
        <p:nvSpPr>
          <p:cNvPr id="31750" name="Rectangle 6"/>
          <p:cNvSpPr/>
          <p:nvPr/>
        </p:nvSpPr>
        <p:spPr>
          <a:xfrm>
            <a:off x="1703705" y="1773555"/>
            <a:ext cx="4319270" cy="3318510"/>
          </a:xfrm>
          <a:prstGeom prst="rect">
            <a:avLst/>
          </a:prstGeom>
          <a:noFill/>
          <a:ln w="9525">
            <a:noFill/>
          </a:ln>
        </p:spPr>
        <p:txBody>
          <a:bodyPr/>
          <a:lstStyle/>
          <a:p>
            <a:pPr marL="711200" indent="-711200" eaLnBrk="1" hangingPunct="1">
              <a:spcBef>
                <a:spcPct val="20000"/>
              </a:spcBef>
              <a:buClr>
                <a:schemeClr val="folHlink"/>
              </a:buClr>
              <a:buSzPct val="90000"/>
              <a:buFont typeface="Wingdings" panose="05000000000000000000" pitchFamily="2" charset="2"/>
            </a:pPr>
            <a:r>
              <a:rPr lang="en-US" altLang="vi-VN" sz="2800" b="1" dirty="0">
                <a:solidFill>
                  <a:srgbClr val="FF9900"/>
                </a:solidFill>
                <a:latin typeface="Times New Roman" panose="02020603050405020304" charset="0"/>
                <a:cs typeface="Times New Roman" panose="02020603050405020304" charset="0"/>
              </a:rPr>
              <a:t>I.Tìm hiểu chung</a:t>
            </a:r>
          </a:p>
          <a:p>
            <a:pPr marL="711200" indent="-711200" eaLnBrk="1" hangingPunct="1">
              <a:spcBef>
                <a:spcPct val="20000"/>
              </a:spcBef>
              <a:buClr>
                <a:schemeClr val="folHlink"/>
              </a:buClr>
              <a:buSzPct val="90000"/>
              <a:buFont typeface="Wingdings" panose="05000000000000000000" pitchFamily="2" charset="2"/>
            </a:pPr>
            <a:r>
              <a:rPr lang="en-US" altLang="vi-VN" sz="2800" b="1" i="1" dirty="0">
                <a:solidFill>
                  <a:schemeClr val="hlink"/>
                </a:solidFill>
                <a:latin typeface="Times New Roman" panose="02020603050405020304" charset="0"/>
                <a:cs typeface="Times New Roman" panose="02020603050405020304" charset="0"/>
              </a:rPr>
              <a:t>   1.Tác giả</a:t>
            </a:r>
            <a:r>
              <a:rPr lang="en-US" altLang="vi-VN" sz="2800" b="1" i="1" dirty="0">
                <a:latin typeface="Times New Roman" panose="02020603050405020304" charset="0"/>
                <a:cs typeface="Times New Roman" panose="02020603050405020304" charset="0"/>
              </a:rPr>
              <a:t> :  </a:t>
            </a:r>
          </a:p>
          <a:p>
            <a:pPr marL="711200" indent="-711200" eaLnBrk="1" hangingPunct="1">
              <a:spcBef>
                <a:spcPct val="20000"/>
              </a:spcBef>
              <a:buClr>
                <a:schemeClr val="folHlink"/>
              </a:buClr>
              <a:buSzPct val="90000"/>
              <a:buFont typeface="Wingdings" panose="05000000000000000000" pitchFamily="2" charset="2"/>
            </a:pPr>
            <a:r>
              <a:rPr lang="en-US" altLang="vi-VN" sz="2800" b="1" i="1" dirty="0">
                <a:solidFill>
                  <a:schemeClr val="hlink"/>
                </a:solidFill>
                <a:latin typeface="Times New Roman" panose="02020603050405020304" charset="0"/>
                <a:cs typeface="Times New Roman" panose="02020603050405020304" charset="0"/>
              </a:rPr>
              <a:t>   2.Tác phẩm:</a:t>
            </a:r>
            <a:endParaRPr lang="en-US" altLang="vi-VN" sz="2800" b="1" dirty="0">
              <a:solidFill>
                <a:srgbClr val="FF9900"/>
              </a:solidFill>
              <a:latin typeface="Times New Roman" panose="02020603050405020304" charset="0"/>
              <a:cs typeface="Times New Roman" panose="02020603050405020304" charset="0"/>
            </a:endParaRPr>
          </a:p>
          <a:p>
            <a:pPr marL="711200" indent="-711200" eaLnBrk="1" hangingPunct="1">
              <a:spcBef>
                <a:spcPct val="20000"/>
              </a:spcBef>
              <a:buClr>
                <a:schemeClr val="folHlink"/>
              </a:buClr>
              <a:buSzPct val="90000"/>
              <a:buFont typeface="Wingdings" panose="05000000000000000000" pitchFamily="2" charset="2"/>
            </a:pPr>
            <a:r>
              <a:rPr lang="en-US" altLang="vi-VN" sz="2800" b="1" dirty="0">
                <a:solidFill>
                  <a:srgbClr val="FF9900"/>
                </a:solidFill>
                <a:latin typeface="Times New Roman" panose="02020603050405020304" charset="0"/>
                <a:cs typeface="Times New Roman" panose="02020603050405020304" charset="0"/>
              </a:rPr>
              <a:t>II. </a:t>
            </a:r>
            <a:r>
              <a:rPr lang="en-GB" altLang="en-US" sz="2800" b="1" dirty="0">
                <a:solidFill>
                  <a:srgbClr val="FF9900"/>
                </a:solidFill>
                <a:latin typeface="Times New Roman" panose="02020603050405020304" charset="0"/>
                <a:cs typeface="Times New Roman" panose="02020603050405020304" charset="0"/>
              </a:rPr>
              <a:t>Tìm hiểu văn bản</a:t>
            </a:r>
            <a:endParaRPr lang="en-GB" altLang="en-US" sz="2800" b="1" dirty="0">
              <a:solidFill>
                <a:srgbClr val="FF9900"/>
              </a:solidFill>
              <a:latin typeface="Times New Roman" panose="02020603050405020304" charset="0"/>
              <a:ea typeface="Arial" panose="020B0604020202020204" pitchFamily="34" charset="0"/>
              <a:cs typeface="Times New Roman" panose="02020603050405020304" charset="0"/>
            </a:endParaRPr>
          </a:p>
        </p:txBody>
      </p:sp>
      <p:sp>
        <p:nvSpPr>
          <p:cNvPr id="31751" name="Line 7"/>
          <p:cNvSpPr/>
          <p:nvPr/>
        </p:nvSpPr>
        <p:spPr>
          <a:xfrm>
            <a:off x="5087938" y="6858000"/>
            <a:ext cx="0" cy="0"/>
          </a:xfrm>
          <a:prstGeom prst="line">
            <a:avLst/>
          </a:prstGeom>
          <a:ln w="9525" cap="flat" cmpd="sng">
            <a:solidFill>
              <a:schemeClr val="tx1"/>
            </a:solidFill>
            <a:prstDash val="solid"/>
            <a:headEnd type="none" w="med" len="med"/>
            <a:tailEnd type="triangle" w="med" len="med"/>
          </a:ln>
        </p:spPr>
      </p:sp>
      <p:sp>
        <p:nvSpPr>
          <p:cNvPr id="31752" name="Line 8"/>
          <p:cNvSpPr/>
          <p:nvPr/>
        </p:nvSpPr>
        <p:spPr>
          <a:xfrm>
            <a:off x="2208213" y="1628775"/>
            <a:ext cx="0" cy="0"/>
          </a:xfrm>
          <a:prstGeom prst="line">
            <a:avLst/>
          </a:prstGeom>
          <a:ln w="9525" cap="flat" cmpd="sng">
            <a:solidFill>
              <a:schemeClr val="tx1"/>
            </a:solidFill>
            <a:prstDash val="solid"/>
            <a:headEnd type="none" w="med" len="med"/>
            <a:tailEnd type="none" w="med" len="med"/>
          </a:ln>
        </p:spPr>
      </p:sp>
      <p:sp>
        <p:nvSpPr>
          <p:cNvPr id="31753" name="Rectangle 10"/>
          <p:cNvSpPr/>
          <p:nvPr/>
        </p:nvSpPr>
        <p:spPr>
          <a:xfrm>
            <a:off x="1774825" y="5516563"/>
            <a:ext cx="4306888" cy="433387"/>
          </a:xfrm>
          <a:prstGeom prst="rect">
            <a:avLst/>
          </a:prstGeom>
          <a:noFill/>
          <a:ln w="9525">
            <a:noFill/>
          </a:ln>
        </p:spPr>
        <p:txBody>
          <a:bodyPr/>
          <a:lstStyle>
            <a:lvl1pPr marL="342900" indent="-342900" algn="l" defTabSz="457200" rtl="0" eaLnBrk="1" latinLnBrk="0" hangingPunct="1">
              <a:spcBef>
                <a:spcPts val="1000"/>
              </a:spcBef>
              <a:spcAft>
                <a:spcPts val="0"/>
              </a:spcAft>
              <a:buClr>
                <a:schemeClr val="accent1"/>
              </a:buClr>
              <a:buFont typeface="Wingdings 3" panose="05040102010807070707" pitchFamily="18"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panose="05040102010807070707" pitchFamily="18"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panose="05040102010807070707" pitchFamily="18"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panose="05040102010807070707" pitchFamily="18"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panose="05040102010807070707" pitchFamily="18" charset="2"/>
              <a:buChar char=""/>
              <a:defRPr sz="1200" kern="1200">
                <a:solidFill>
                  <a:schemeClr val="tx1">
                    <a:lumMod val="75000"/>
                    <a:lumOff val="25000"/>
                  </a:schemeClr>
                </a:solidFill>
                <a:latin typeface="+mn-lt"/>
                <a:ea typeface="+mn-ea"/>
                <a:cs typeface="+mn-cs"/>
              </a:defRPr>
            </a:lvl5pPr>
          </a:lstStyle>
          <a:p>
            <a:pPr marL="342900" lvl="0" indent="-342900">
              <a:spcBef>
                <a:spcPct val="50000"/>
              </a:spcBef>
              <a:buClr>
                <a:schemeClr val="folHlink"/>
              </a:buClr>
              <a:buSzPct val="90000"/>
              <a:buFont typeface="Wingdings" panose="05000000000000000000" pitchFamily="2" charset="2"/>
              <a:buNone/>
            </a:pPr>
            <a:endParaRPr lang="vi-VN" altLang="vi-VN" sz="2200" b="1" dirty="0">
              <a:solidFill>
                <a:schemeClr val="tx1"/>
              </a:solidFill>
              <a:latin typeface="Arial" panose="020B0604020202020204" pitchFamily="34" charset="0"/>
              <a:ea typeface="Arial" panose="020B0604020202020204" pitchFamily="34" charset="0"/>
            </a:endParaRPr>
          </a:p>
        </p:txBody>
      </p:sp>
      <p:sp>
        <p:nvSpPr>
          <p:cNvPr id="31754" name="Line 11"/>
          <p:cNvSpPr/>
          <p:nvPr/>
        </p:nvSpPr>
        <p:spPr>
          <a:xfrm>
            <a:off x="6240780" y="1412875"/>
            <a:ext cx="0" cy="5445125"/>
          </a:xfrm>
          <a:prstGeom prst="line">
            <a:avLst/>
          </a:prstGeom>
          <a:ln w="9525" cap="flat" cmpd="sng">
            <a:solidFill>
              <a:schemeClr val="tx1"/>
            </a:solidFill>
            <a:prstDash val="solid"/>
            <a:headEnd type="none" w="med" len="med"/>
            <a:tailEnd type="none" w="med" len="med"/>
          </a:ln>
        </p:spPr>
      </p:sp>
      <p:pic>
        <p:nvPicPr>
          <p:cNvPr id="20492" name="Picture 12" descr="hinhLH046"/>
          <p:cNvPicPr>
            <a:picLocks noChangeAspect="1"/>
          </p:cNvPicPr>
          <p:nvPr/>
        </p:nvPicPr>
        <p:blipFill>
          <a:blip r:embed="rId2"/>
          <a:stretch>
            <a:fillRect/>
          </a:stretch>
        </p:blipFill>
        <p:spPr>
          <a:xfrm>
            <a:off x="6565265" y="1629410"/>
            <a:ext cx="4470400" cy="4828540"/>
          </a:xfrm>
          <a:prstGeom prst="rect">
            <a:avLst/>
          </a:prstGeom>
          <a:noFill/>
          <a:ln w="9525">
            <a:noFill/>
          </a:ln>
        </p:spPr>
      </p:pic>
      <p:sp>
        <p:nvSpPr>
          <p:cNvPr id="31756" name="Text Box 13"/>
          <p:cNvSpPr txBox="1"/>
          <p:nvPr/>
        </p:nvSpPr>
        <p:spPr>
          <a:xfrm>
            <a:off x="1703388" y="4076700"/>
            <a:ext cx="4537075" cy="1383665"/>
          </a:xfrm>
          <a:prstGeom prst="rect">
            <a:avLst/>
          </a:prstGeom>
          <a:noFill/>
          <a:ln w="9525">
            <a:noFill/>
          </a:ln>
        </p:spPr>
        <p:txBody>
          <a:bodyPr>
            <a:spAutoFit/>
          </a:bodyPr>
          <a:lstStyle/>
          <a:p>
            <a:pPr marL="342900" indent="-342900" eaLnBrk="1" hangingPunct="1">
              <a:spcBef>
                <a:spcPct val="50000"/>
              </a:spcBef>
              <a:buAutoNum type="arabicPeriod"/>
            </a:pPr>
            <a:r>
              <a:rPr lang="en-GB" altLang="en-US" sz="2400" b="1" i="1" dirty="0">
                <a:solidFill>
                  <a:srgbClr val="FF0000"/>
                </a:solidFill>
                <a:latin typeface="Times New Roman" panose="02020603050405020304" charset="0"/>
              </a:rPr>
              <a:t>Phương thức biểu đạt và ngôi kể.</a:t>
            </a:r>
            <a:endParaRPr lang="en-US" altLang="vi-VN" sz="2400" b="1" i="1" dirty="0">
              <a:solidFill>
                <a:srgbClr val="FF0000"/>
              </a:solidFill>
              <a:latin typeface="Times New Roman" panose="02020603050405020304" charset="0"/>
            </a:endParaRPr>
          </a:p>
          <a:p>
            <a:pPr marL="342900" indent="-342900" eaLnBrk="1" hangingPunct="1">
              <a:spcBef>
                <a:spcPct val="50000"/>
              </a:spcBef>
            </a:pPr>
            <a:r>
              <a:rPr lang="en-US" altLang="vi-VN" sz="2400" b="1" i="1" dirty="0">
                <a:solidFill>
                  <a:srgbClr val="FF0000"/>
                </a:solidFill>
                <a:latin typeface="Times New Roman" panose="02020603050405020304" charset="0"/>
              </a:rPr>
              <a:t>2. </a:t>
            </a:r>
            <a:r>
              <a:rPr lang="en-GB" altLang="en-US" sz="2400" b="1" i="1" dirty="0">
                <a:solidFill>
                  <a:srgbClr val="FF0000"/>
                </a:solidFill>
                <a:latin typeface="Times New Roman" panose="02020603050405020304" charset="0"/>
              </a:rPr>
              <a:t>Bố cục.</a:t>
            </a:r>
          </a:p>
        </p:txBody>
      </p:sp>
      <p:sp>
        <p:nvSpPr>
          <p:cNvPr id="20494" name="Text Box 14"/>
          <p:cNvSpPr txBox="1"/>
          <p:nvPr/>
        </p:nvSpPr>
        <p:spPr>
          <a:xfrm>
            <a:off x="1703705" y="5516880"/>
            <a:ext cx="3887470" cy="706755"/>
          </a:xfrm>
          <a:prstGeom prst="rect">
            <a:avLst/>
          </a:prstGeom>
          <a:noFill/>
          <a:ln w="9525">
            <a:noFill/>
          </a:ln>
        </p:spPr>
        <p:txBody>
          <a:bodyPr wrap="square">
            <a:spAutoFit/>
          </a:bodyPr>
          <a:lstStyle/>
          <a:p>
            <a:pPr eaLnBrk="1" hangingPunct="1">
              <a:spcBef>
                <a:spcPct val="50000"/>
              </a:spcBef>
            </a:pPr>
            <a:r>
              <a:rPr lang="en-GB" altLang="en-US" sz="4000" b="1" i="1" dirty="0">
                <a:solidFill>
                  <a:srgbClr val="FF0000"/>
                </a:solidFill>
                <a:latin typeface="Times New Roman" panose="02020603050405020304" charset="0"/>
              </a:rPr>
              <a:t>3</a:t>
            </a:r>
            <a:r>
              <a:rPr lang="en-US" altLang="vi-VN" sz="4000" b="1" i="1" dirty="0">
                <a:solidFill>
                  <a:srgbClr val="FF0000"/>
                </a:solidFill>
                <a:latin typeface="Times New Roman" panose="02020603050405020304" charset="0"/>
              </a:rPr>
              <a:t>. Phân tích</a:t>
            </a: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arn(inVertical)">
                                      <p:cBhvr>
                                        <p:cTn id="7" dur="500"/>
                                        <p:tgtEl>
                                          <p:spTgt spid="3174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1750"/>
                                        </p:tgtEl>
                                        <p:attrNameLst>
                                          <p:attrName>style.visibility</p:attrName>
                                        </p:attrNameLst>
                                      </p:cBhvr>
                                      <p:to>
                                        <p:strVal val="visible"/>
                                      </p:to>
                                    </p:set>
                                    <p:animEffect transition="in" filter="wipe(down)">
                                      <p:cBhvr>
                                        <p:cTn id="12" dur="500"/>
                                        <p:tgtEl>
                                          <p:spTgt spid="3175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1756"/>
                                        </p:tgtEl>
                                        <p:attrNameLst>
                                          <p:attrName>style.visibility</p:attrName>
                                        </p:attrNameLst>
                                      </p:cBhvr>
                                      <p:to>
                                        <p:strVal val="visible"/>
                                      </p:to>
                                    </p:set>
                                    <p:animEffect transition="in" filter="wheel(1)">
                                      <p:cBhvr>
                                        <p:cTn id="17" dur="2000"/>
                                        <p:tgtEl>
                                          <p:spTgt spid="31756"/>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0494"/>
                                        </p:tgtEl>
                                        <p:attrNameLst>
                                          <p:attrName>style.visibility</p:attrName>
                                        </p:attrNameLst>
                                      </p:cBhvr>
                                      <p:to>
                                        <p:strVal val="visible"/>
                                      </p:to>
                                    </p:set>
                                    <p:animEffect transition="in" filter="dissolve">
                                      <p:cBhvr>
                                        <p:cTn id="22" dur="500"/>
                                        <p:tgtEl>
                                          <p:spTgt spid="2049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0492"/>
                                        </p:tgtEl>
                                        <p:attrNameLst>
                                          <p:attrName>style.visibility</p:attrName>
                                        </p:attrNameLst>
                                      </p:cBhvr>
                                      <p:to>
                                        <p:strVal val="visible"/>
                                      </p:to>
                                    </p:set>
                                    <p:animEffect transition="in" filter="fade">
                                      <p:cBhvr>
                                        <p:cTn id="27" dur="500"/>
                                        <p:tgtEl>
                                          <p:spTgt spid="204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6" grpId="1"/>
      <p:bldP spid="31750" grpId="0"/>
      <p:bldP spid="31750" grpId="1"/>
      <p:bldP spid="31756" grpId="0"/>
      <p:bldP spid="31756" grpId="1"/>
      <p:bldP spid="20494" grpId="0"/>
      <p:bldP spid="20494"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740660" y="236855"/>
            <a:ext cx="7360920" cy="774065"/>
          </a:xfrm>
        </p:spPr>
        <p:txBody>
          <a:bodyPr>
            <a:normAutofit fontScale="90000"/>
          </a:bodyPr>
          <a:lstStyle/>
          <a:p>
            <a:pPr algn="ctr"/>
            <a:r>
              <a:rPr lang="en-US" altLang="vi-VN" b="1" dirty="0">
                <a:latin typeface="Times New Roman" panose="02020603050405020304" charset="0"/>
                <a:sym typeface="+mn-ea"/>
              </a:rPr>
              <a:t/>
            </a:r>
            <a:br>
              <a:rPr lang="en-US" altLang="vi-VN" b="1" dirty="0">
                <a:latin typeface="Times New Roman" panose="02020603050405020304" charset="0"/>
                <a:sym typeface="+mn-ea"/>
              </a:rPr>
            </a:br>
            <a:r>
              <a:rPr lang="en-US" altLang="vi-VN" sz="5335" b="1" dirty="0">
                <a:latin typeface="Times New Roman" panose="02020603050405020304" charset="0"/>
                <a:sym typeface="+mn-ea"/>
              </a:rPr>
              <a:t>a. Nhân vật Lão Hạc</a:t>
            </a:r>
            <a:r>
              <a:rPr lang="en-US" altLang="vi-VN" sz="5335" b="1" dirty="0">
                <a:latin typeface="Times New Roman" panose="02020603050405020304" charset="0"/>
              </a:rPr>
              <a:t/>
            </a:r>
            <a:br>
              <a:rPr lang="en-US" altLang="vi-VN" sz="5335" b="1" dirty="0">
                <a:latin typeface="Times New Roman" panose="02020603050405020304" charset="0"/>
              </a:rPr>
            </a:br>
            <a:endParaRPr lang="en-GB" altLang="en-US" sz="5335"/>
          </a:p>
        </p:txBody>
      </p:sp>
      <p:sp>
        <p:nvSpPr>
          <p:cNvPr id="5" name="Content Placeholder 4"/>
          <p:cNvSpPr>
            <a:spLocks noGrp="1"/>
          </p:cNvSpPr>
          <p:nvPr>
            <p:ph sz="half" idx="1"/>
          </p:nvPr>
        </p:nvSpPr>
        <p:spPr>
          <a:xfrm>
            <a:off x="269875" y="1176020"/>
            <a:ext cx="7042150" cy="5572125"/>
          </a:xfrm>
        </p:spPr>
        <p:txBody>
          <a:bodyPr>
            <a:noAutofit/>
          </a:bodyPr>
          <a:lstStyle/>
          <a:p>
            <a:pPr marL="0" indent="0">
              <a:buNone/>
            </a:pPr>
            <a:r>
              <a:rPr lang="en-GB" altLang="en-US" sz="3600" b="1" i="1">
                <a:solidFill>
                  <a:srgbClr val="FF0000"/>
                </a:solidFill>
                <a:latin typeface="Times New Roman" panose="02020603050405020304" charset="0"/>
                <a:cs typeface="Times New Roman" panose="02020603050405020304" charset="0"/>
              </a:rPr>
              <a:t>* Tình cảm của Lão Hạc với cậu Vàng.</a:t>
            </a:r>
          </a:p>
          <a:p>
            <a:pPr marL="0" indent="0">
              <a:buNone/>
            </a:pPr>
            <a:r>
              <a:rPr lang="en-GB" altLang="en-US" sz="3600" b="1">
                <a:latin typeface="Times New Roman" panose="02020603050405020304" charset="0"/>
                <a:cs typeface="Times New Roman" panose="02020603050405020304" charset="0"/>
              </a:rPr>
              <a:t>- Trước khi bán cậu Vàng : </a:t>
            </a:r>
          </a:p>
          <a:p>
            <a:pPr marL="0" indent="0">
              <a:buNone/>
            </a:pPr>
            <a:r>
              <a:rPr lang="en-GB" altLang="en-US" sz="3600" b="1">
                <a:latin typeface="Times New Roman" panose="02020603050405020304" charset="0"/>
                <a:cs typeface="Times New Roman" panose="02020603050405020304" charset="0"/>
              </a:rPr>
              <a:t>	+ Gọi con chó là “ cậu Vàng” như một bà hiếm hoi gọi đứa con cầu tự.</a:t>
            </a:r>
          </a:p>
          <a:p>
            <a:pPr marL="0" indent="0">
              <a:buNone/>
            </a:pPr>
            <a:r>
              <a:rPr lang="en-GB" altLang="en-US" sz="3600" b="1">
                <a:latin typeface="Times New Roman" panose="02020603050405020304" charset="0"/>
                <a:cs typeface="Times New Roman" panose="02020603050405020304" charset="0"/>
              </a:rPr>
              <a:t>	+ Bắt rận, tắm, cho ăn vào cái bát nhà giàu ( ăn một miếng, lại gắp cho nó một miếng).</a:t>
            </a:r>
          </a:p>
          <a:p>
            <a:pPr marL="0" indent="0">
              <a:buNone/>
            </a:pPr>
            <a:r>
              <a:rPr lang="en-GB" altLang="en-US" sz="3600" b="1">
                <a:latin typeface="Times New Roman" panose="02020603050405020304" charset="0"/>
                <a:cs typeface="Times New Roman" panose="02020603050405020304" charset="0"/>
              </a:rPr>
              <a:t>	+ Chửi yêu trò chuyện với nó.</a:t>
            </a:r>
          </a:p>
          <a:p>
            <a:pPr marL="0" indent="0">
              <a:buNone/>
            </a:pPr>
            <a:endParaRPr lang="en-GB" altLang="en-US" sz="3600" b="1">
              <a:latin typeface="Times New Roman" panose="02020603050405020304" charset="0"/>
              <a:cs typeface="Times New Roman" panose="02020603050405020304" charset="0"/>
            </a:endParaRPr>
          </a:p>
        </p:txBody>
      </p:sp>
      <p:sp>
        <p:nvSpPr>
          <p:cNvPr id="7" name="Oval Callout 6"/>
          <p:cNvSpPr/>
          <p:nvPr/>
        </p:nvSpPr>
        <p:spPr>
          <a:xfrm>
            <a:off x="7457440" y="1413510"/>
            <a:ext cx="4734560" cy="4647565"/>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ltLang="en-US" sz="4000" b="1">
                <a:solidFill>
                  <a:srgbClr val="FF0000"/>
                </a:solidFill>
                <a:latin typeface="Times New Roman" panose="02020603050405020304" charset="0"/>
                <a:cs typeface="Times New Roman" panose="02020603050405020304" charset="0"/>
              </a:rPr>
              <a:t>Tình cảm của Lão Hạc dành cho cậu Vàng được tác giả miêu tả qua những chi tiết nào?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wheel(1)">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ssolve">
                                      <p:cBhvr>
                                        <p:cTn id="17" dur="5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wheel(1)">
                                      <p:cBhvr>
                                        <p:cTn id="27" dur="2000"/>
                                        <p:tgtEl>
                                          <p:spTgt spid="5">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5">
                                            <p:txEl>
                                              <p:pRg st="3" end="3"/>
                                            </p:txEl>
                                          </p:spTgt>
                                        </p:tgtEl>
                                        <p:attrNameLst>
                                          <p:attrName>style.visibility</p:attrName>
                                        </p:attrNameLst>
                                      </p:cBhvr>
                                      <p:to>
                                        <p:strVal val="visible"/>
                                      </p:to>
                                    </p:set>
                                    <p:animEffect transition="in" filter="dissolve">
                                      <p:cBhvr>
                                        <p:cTn id="32" dur="500"/>
                                        <p:tgtEl>
                                          <p:spTgt spid="5">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wipe(down)">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7" grpId="0" animBg="1"/>
      <p:bldP spid="7"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UNIT_DIAGRAM_MODELTYPE" val="dynamicNum"/>
  <p:tag name="KSO_WM_BEAUTIFY_FLAG" val="#wm#"/>
  <p:tag name="KSO_WM_UNIT_TYPE" val="ζ_h_f"/>
  <p:tag name="KSO_WM_UNIT_DYNMNUM_TYPE" val="1"/>
  <p:tag name="KSO_WM_DYNAMICNUM_SPEED" val="3"/>
  <p:tag name="KSO_WM_UNIT_DYNMNUM_DGM_ANIMTYPE" val="5"/>
  <p:tag name="KSO_WM_UNIT_INDEX" val="1599987805515_1_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1278</Words>
  <Application>Microsoft Office PowerPoint</Application>
  <PresentationFormat>Custom</PresentationFormat>
  <Paragraphs>135</Paragraphs>
  <Slides>21</Slides>
  <Notes>3</Notes>
  <HiddenSlides>0</HiddenSlides>
  <MMClips>2</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I. TÌM HIỂU CHUNG</vt:lpstr>
      <vt:lpstr>PowerPoint Presentation</vt:lpstr>
      <vt:lpstr>I. TÌM HIỂU CHUNG</vt:lpstr>
      <vt:lpstr>TÓM TẮT VĂN BẢN</vt:lpstr>
      <vt:lpstr>PowerPoint Presentation</vt:lpstr>
      <vt:lpstr>PowerPoint Presentation</vt:lpstr>
      <vt:lpstr>LÃO HẠC </vt:lpstr>
      <vt:lpstr> a. Nhân vật Lão Hạc </vt:lpstr>
      <vt:lpstr> a. Nhân vật Lão Hạc </vt:lpstr>
      <vt:lpstr> a. Nhân vật Lão Hạc </vt:lpstr>
      <vt:lpstr> a. Nhân vật Lão Hạc </vt:lpstr>
      <vt:lpstr> a. Nhân vật Lão Hạc </vt:lpstr>
      <vt:lpstr>PowerPoint Presentation</vt:lpstr>
      <vt:lpstr> a. Nhân vật Lão Hạc </vt:lpstr>
      <vt:lpstr> a. Nhân vật Lão Hạc </vt:lpstr>
      <vt:lpstr> a. Nhân vật Lão Hạc </vt:lpstr>
      <vt:lpstr> a. Nhân vật Lão Hạc </vt:lpstr>
      <vt:lpstr> b. Nhân vật ông Giáo </vt:lpstr>
      <vt:lpstr> LÃO HẠC</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ADMIN</dc:creator>
  <cp:lastModifiedBy>ADMIN</cp:lastModifiedBy>
  <cp:revision>43</cp:revision>
  <dcterms:created xsi:type="dcterms:W3CDTF">2020-09-13T08:49:00Z</dcterms:created>
  <dcterms:modified xsi:type="dcterms:W3CDTF">2020-10-21T09:53:33Z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2057-11.2.0.9665</vt:lpwstr>
  </property>
</Properties>
</file>