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5" r:id="rId4"/>
    <p:sldId id="260" r:id="rId5"/>
    <p:sldId id="266" r:id="rId6"/>
    <p:sldId id="262" r:id="rId7"/>
    <p:sldId id="264" r:id="rId8"/>
    <p:sldId id="267" r:id="rId9"/>
    <p:sldId id="268" r:id="rId10"/>
    <p:sldId id="269" r:id="rId11"/>
    <p:sldId id="272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>
      <p:cViewPr>
        <p:scale>
          <a:sx n="62" d="100"/>
          <a:sy n="62" d="100"/>
        </p:scale>
        <p:origin x="-1590" y="-246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5F502-6026-4639-B7F1-2DAC6A5AB484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045E-2230-4755-86C1-27EDB569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E045E-2230-4755-86C1-27EDB569C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7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9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5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2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6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4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E6C7-E700-4C51-BECF-729A43F268F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1E57-8339-4114-A653-CF6B3DAE8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/>
          <a:stretch/>
        </p:blipFill>
        <p:spPr bwMode="auto">
          <a:xfrm>
            <a:off x="-380999" y="1"/>
            <a:ext cx="112014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16544"/>
            <a:ext cx="757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NHỮNG CÂU HÁT CHÂM BIẾM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537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86200"/>
            <a:ext cx="71176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bói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ịp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bợm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689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81000" y="4572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3.Nghệ </a:t>
            </a:r>
            <a:r>
              <a:rPr lang="en-US" b="1" dirty="0" err="1" smtClean="0">
                <a:solidFill>
                  <a:srgbClr val="FF0000"/>
                </a:solidFill>
              </a:rPr>
              <a:t>thuật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229600" cy="28194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1143000"/>
          </a:xfrm>
        </p:spPr>
        <p:txBody>
          <a:bodyPr/>
          <a:lstStyle/>
          <a:p>
            <a:r>
              <a:rPr lang="en-US" dirty="0" smtClean="0"/>
              <a:t>4. Ý </a:t>
            </a:r>
            <a:r>
              <a:rPr lang="en-US" dirty="0" err="1" smtClean="0"/>
              <a:t>Nghĩa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33528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8851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BÀI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7102" y="2057400"/>
            <a:ext cx="510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Hay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259" y="2821696"/>
            <a:ext cx="72672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Hay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246" y="3404651"/>
            <a:ext cx="72672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6297" y="2223299"/>
            <a:ext cx="1345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8496" y="2790918"/>
            <a:ext cx="144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5459" y="3327706"/>
            <a:ext cx="3531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7374" y="3789371"/>
            <a:ext cx="3690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4748" y="4818755"/>
            <a:ext cx="70202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ớc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5214" y="4482062"/>
            <a:ext cx="2453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0200" y="5144338"/>
            <a:ext cx="3022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096968" y="3148250"/>
            <a:ext cx="492478" cy="641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72797" y="3789371"/>
            <a:ext cx="492478" cy="1244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272981" y="2475193"/>
            <a:ext cx="492478" cy="561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</p:cNvCxnSpPr>
          <p:nvPr/>
        </p:nvCxnSpPr>
        <p:spPr>
          <a:xfrm flipV="1">
            <a:off x="2272981" y="3037139"/>
            <a:ext cx="3682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2272981" y="3037140"/>
            <a:ext cx="368200" cy="557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2272981" y="3037140"/>
            <a:ext cx="350568" cy="1117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304800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218" y="854096"/>
            <a:ext cx="72218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là lời của “cái cò lặn lội bờ ao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hỏi “cô yếm đào” cho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316768" y="4724400"/>
            <a:ext cx="655032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>
            <a:off x="2316768" y="4953000"/>
            <a:ext cx="655032" cy="382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388080" y="1700482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70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24" grpId="0"/>
      <p:bldP spid="25" grpId="0"/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19910" y="647221"/>
            <a:ext cx="509081" cy="238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519" y="304800"/>
            <a:ext cx="7859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Điệp </a:t>
            </a:r>
            <a:r>
              <a:rPr lang="vi-VN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ngữ, nói ngược để giễu cợt, châm biếm nhân vật. </a:t>
            </a:r>
            <a:endParaRPr lang="en-US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vi-VN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Là </a:t>
            </a:r>
            <a:r>
              <a:rPr lang="vi-VN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người đàn ông </a:t>
            </a:r>
            <a:r>
              <a:rPr lang="vi-VN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vô </a:t>
            </a:r>
            <a:r>
              <a:rPr lang="vi-VN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tích sự, lười biếng, nghiện ngập, thích ăn </a:t>
            </a:r>
            <a:r>
              <a:rPr lang="vi-VN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chơi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r>
              <a:rPr lang="vi-VN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hưởng thụ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143000" y="228600"/>
            <a:ext cx="100519" cy="99953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644453"/>
            <a:ext cx="91999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200" dirty="0" smtClean="0">
                <a:latin typeface="+mj-lt"/>
              </a:rPr>
              <a:t>Dân </a:t>
            </a:r>
            <a:r>
              <a:rPr lang="vi-VN" sz="2200" dirty="0">
                <a:latin typeface="+mj-lt"/>
              </a:rPr>
              <a:t>gian đã đặt nhân vật chú tôi bên cạnh hình ảnh cô yếm đào như một </a:t>
            </a:r>
            <a:endParaRPr lang="en-US" sz="2200" dirty="0">
              <a:latin typeface="+mj-lt"/>
            </a:endParaRPr>
          </a:p>
          <a:p>
            <a:r>
              <a:rPr lang="vi-VN" sz="2200" dirty="0" smtClean="0">
                <a:latin typeface="+mj-lt"/>
              </a:rPr>
              <a:t>phép tương </a:t>
            </a:r>
            <a:r>
              <a:rPr lang="vi-VN" sz="2200" dirty="0">
                <a:latin typeface="+mj-lt"/>
              </a:rPr>
              <a:t>phản, ngầm ý mỉa mai, giễu cợt, phê phán những con người lười </a:t>
            </a:r>
            <a:endParaRPr lang="en-US" sz="2200" dirty="0">
              <a:latin typeface="+mj-lt"/>
            </a:endParaRPr>
          </a:p>
          <a:p>
            <a:r>
              <a:rPr lang="vi-VN" sz="2200" dirty="0" smtClean="0">
                <a:latin typeface="+mj-lt"/>
              </a:rPr>
              <a:t>nhác nhưn</a:t>
            </a:r>
            <a:r>
              <a:rPr lang="en-US" sz="2200" dirty="0" smtClean="0">
                <a:latin typeface="+mj-lt"/>
              </a:rPr>
              <a:t>g </a:t>
            </a:r>
            <a:r>
              <a:rPr lang="vi-VN" sz="2200" dirty="0" smtClean="0">
                <a:latin typeface="+mj-lt"/>
              </a:rPr>
              <a:t>lại </a:t>
            </a:r>
            <a:r>
              <a:rPr lang="vi-VN" sz="2200" dirty="0">
                <a:latin typeface="+mj-lt"/>
              </a:rPr>
              <a:t>đòi cao sang và khẳng định, đề cao giá trị của người lao động.</a:t>
            </a:r>
            <a:endParaRPr lang="en-US" sz="2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31546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53155"/>
            <a:ext cx="2971800" cy="293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1989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6019800" cy="436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09600"/>
            <a:ext cx="176195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97974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Cái cò là một sự hoá thân của người nông dân để thuận tiện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việc giãi bày tâm tư. Cô yếm đào là người con gái đẹp đẽ,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nết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na.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mai mối tưởng chừng như là một tin mừng nhưng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xong bài ca dao lại thấy đó là lời mỉa mai, chua chát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/>
              <a:buChar char="Þ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2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752600"/>
            <a:ext cx="45574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291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72063"/>
            <a:ext cx="62616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65" y="3352800"/>
            <a:ext cx="985643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430" y="3471751"/>
            <a:ext cx="8483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3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11408" y="3124200"/>
            <a:ext cx="903192" cy="347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0" y="2851699"/>
            <a:ext cx="32889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11408" y="3471751"/>
            <a:ext cx="903192" cy="33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4600" y="3640875"/>
            <a:ext cx="29145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cha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69193" y="3385268"/>
            <a:ext cx="590620" cy="511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9193" y="3864013"/>
            <a:ext cx="666820" cy="57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59813" y="3162130"/>
            <a:ext cx="16530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6013" y="4087151"/>
            <a:ext cx="18245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Cha: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8336" y="4152899"/>
            <a:ext cx="3494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endCxn id="29" idx="1"/>
          </p:cNvCxnSpPr>
          <p:nvPr/>
        </p:nvCxnSpPr>
        <p:spPr>
          <a:xfrm>
            <a:off x="1609787" y="3537499"/>
            <a:ext cx="468549" cy="838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/>
          <p:nvPr/>
        </p:nvCxnSpPr>
        <p:spPr>
          <a:xfrm>
            <a:off x="1609787" y="3864013"/>
            <a:ext cx="154707" cy="1012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1810497" y="4786886"/>
            <a:ext cx="33073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7" grpId="0"/>
      <p:bldP spid="20" grpId="0"/>
      <p:bldP spid="26" grpId="0"/>
      <p:bldP spid="29" grpId="0"/>
      <p:bldP spid="20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381000"/>
            <a:ext cx="86517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/>
              <a:buChar char="Þ"/>
            </a:pP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đoan</a:t>
            </a:r>
            <a:endParaRPr lang="en-US" sz="23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6223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07608"/>
            <a:ext cx="4297660" cy="281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473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3.Nghệ thuật </vt:lpstr>
      <vt:lpstr>4. Ý Nghĩa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LENLOVO</dc:creator>
  <cp:lastModifiedBy>ADMIN</cp:lastModifiedBy>
  <cp:revision>34</cp:revision>
  <dcterms:created xsi:type="dcterms:W3CDTF">2020-09-29T12:42:55Z</dcterms:created>
  <dcterms:modified xsi:type="dcterms:W3CDTF">2020-10-21T09:11:12Z</dcterms:modified>
</cp:coreProperties>
</file>