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5" r:id="rId3"/>
    <p:sldId id="261" r:id="rId4"/>
    <p:sldId id="266" r:id="rId5"/>
    <p:sldId id="263" r:id="rId6"/>
    <p:sldId id="264" r:id="rId7"/>
    <p:sldId id="267" r:id="rId8"/>
    <p:sldId id="256" r:id="rId9"/>
    <p:sldId id="257" r:id="rId10"/>
    <p:sldId id="258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1" clrIdx="0">
    <p:extLst>
      <p:ext uri="{19B8F6BF-5375-455C-9EA6-DF929625EA0E}">
        <p15:presenceInfo xmlns:p15="http://schemas.microsoft.com/office/powerpoint/2012/main" xmlns="" userId="58c81d64aef7524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EE927"/>
    <a:srgbClr val="DCD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095" autoAdjust="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8T22:19:45.869" idx="1">
    <p:pos x="22" y="16"/>
    <p:text/>
    <p:extLst mod="1">
      <p:ext uri="{C676402C-5697-4E1C-873F-D02D1690AC5C}">
        <p15:threadingInfo xmlns:p15="http://schemas.microsoft.com/office/powerpoint/2012/main" xmlns="" timeZoneBias="-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CA97E-DDCA-4AA8-AEE5-5797DC30F384}" type="doc">
      <dgm:prSet loTypeId="urn:microsoft.com/office/officeart/2005/8/layout/lProcess3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FEBF407-7EFB-4374-9B57-0BB97ACB3379}">
      <dgm:prSet/>
      <dgm:spPr/>
      <dgm:t>
        <a:bodyPr/>
        <a:lstStyle/>
        <a:p>
          <a:pPr rtl="0"/>
          <a:r>
            <a:rPr lang="en-US" dirty="0" smtClean="0">
              <a:latin typeface="Verdana" panose="020B0604030504040204" pitchFamily="34" charset="0"/>
              <a:ea typeface="Verdana" panose="020B0604030504040204" pitchFamily="34" charset="0"/>
            </a:rPr>
            <a:t>ĐẶC ĐIỂM, CÔNG DỤNG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B018FEE-FB4A-4030-95EE-D2E1E2E23C4C}" type="parTrans" cxnId="{6D8E6BF1-9205-414B-BB4C-5025FA7FB2DB}">
      <dgm:prSet/>
      <dgm:spPr/>
      <dgm:t>
        <a:bodyPr/>
        <a:lstStyle/>
        <a:p>
          <a:endParaRPr lang="en-US"/>
        </a:p>
      </dgm:t>
    </dgm:pt>
    <dgm:pt modelId="{67E7EFCD-14BE-42D9-8679-126E49532956}" type="sibTrans" cxnId="{6D8E6BF1-9205-414B-BB4C-5025FA7FB2DB}">
      <dgm:prSet/>
      <dgm:spPr/>
      <dgm:t>
        <a:bodyPr/>
        <a:lstStyle/>
        <a:p>
          <a:endParaRPr lang="en-US"/>
        </a:p>
      </dgm:t>
    </dgm:pt>
    <dgm:pt modelId="{6E00707B-6EE8-4580-8ADF-F2A781649083}" type="pres">
      <dgm:prSet presAssocID="{013CA97E-DDCA-4AA8-AEE5-5797DC30F38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F3FDBD-D875-4796-83B9-4C9028B5B23B}" type="pres">
      <dgm:prSet presAssocID="{CFEBF407-7EFB-4374-9B57-0BB97ACB3379}" presName="horFlow" presStyleCnt="0"/>
      <dgm:spPr/>
    </dgm:pt>
    <dgm:pt modelId="{D1D59383-762F-497B-BE3D-798BDC2ACB2E}" type="pres">
      <dgm:prSet presAssocID="{CFEBF407-7EFB-4374-9B57-0BB97ACB3379}" presName="bigChev" presStyleLbl="node1" presStyleIdx="0" presStyleCnt="1" custLinFactNeighborY="1416"/>
      <dgm:spPr/>
      <dgm:t>
        <a:bodyPr/>
        <a:lstStyle/>
        <a:p>
          <a:endParaRPr lang="en-US"/>
        </a:p>
      </dgm:t>
    </dgm:pt>
  </dgm:ptLst>
  <dgm:cxnLst>
    <dgm:cxn modelId="{57903190-65CB-490B-A3A5-590685B1D4F0}" type="presOf" srcId="{CFEBF407-7EFB-4374-9B57-0BB97ACB3379}" destId="{D1D59383-762F-497B-BE3D-798BDC2ACB2E}" srcOrd="0" destOrd="0" presId="urn:microsoft.com/office/officeart/2005/8/layout/lProcess3"/>
    <dgm:cxn modelId="{94483FCF-3E5B-420F-B244-E8B72E5231CC}" type="presOf" srcId="{013CA97E-DDCA-4AA8-AEE5-5797DC30F384}" destId="{6E00707B-6EE8-4580-8ADF-F2A781649083}" srcOrd="0" destOrd="0" presId="urn:microsoft.com/office/officeart/2005/8/layout/lProcess3"/>
    <dgm:cxn modelId="{6D8E6BF1-9205-414B-BB4C-5025FA7FB2DB}" srcId="{013CA97E-DDCA-4AA8-AEE5-5797DC30F384}" destId="{CFEBF407-7EFB-4374-9B57-0BB97ACB3379}" srcOrd="0" destOrd="0" parTransId="{0B018FEE-FB4A-4030-95EE-D2E1E2E23C4C}" sibTransId="{67E7EFCD-14BE-42D9-8679-126E49532956}"/>
    <dgm:cxn modelId="{4A2637DF-876F-437E-9BD1-1E65FBEE3AE4}" type="presParOf" srcId="{6E00707B-6EE8-4580-8ADF-F2A781649083}" destId="{3BF3FDBD-D875-4796-83B9-4C9028B5B23B}" srcOrd="0" destOrd="0" presId="urn:microsoft.com/office/officeart/2005/8/layout/lProcess3"/>
    <dgm:cxn modelId="{1EF9FE5F-A188-4751-A0F3-C4B480CFD0C4}" type="presParOf" srcId="{3BF3FDBD-D875-4796-83B9-4C9028B5B23B}" destId="{D1D59383-762F-497B-BE3D-798BDC2ACB2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3CA97E-DDCA-4AA8-AEE5-5797DC30F384}" type="doc">
      <dgm:prSet loTypeId="urn:microsoft.com/office/officeart/2005/8/layout/lProcess3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FEBF407-7EFB-4374-9B57-0BB97ACB3379}">
      <dgm:prSet/>
      <dgm:spPr/>
      <dgm:t>
        <a:bodyPr/>
        <a:lstStyle/>
        <a:p>
          <a:pPr rtl="0"/>
          <a:r>
            <a:rPr lang="en-US" dirty="0" smtClean="0">
              <a:latin typeface="Verdana" panose="020B0604030504040204" pitchFamily="34" charset="0"/>
              <a:ea typeface="Verdana" panose="020B0604030504040204" pitchFamily="34" charset="0"/>
            </a:rPr>
            <a:t>CỦNG CỐ KIẾN THỨC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B018FEE-FB4A-4030-95EE-D2E1E2E23C4C}" type="parTrans" cxnId="{6D8E6BF1-9205-414B-BB4C-5025FA7FB2DB}">
      <dgm:prSet/>
      <dgm:spPr/>
      <dgm:t>
        <a:bodyPr/>
        <a:lstStyle/>
        <a:p>
          <a:endParaRPr lang="en-US"/>
        </a:p>
      </dgm:t>
    </dgm:pt>
    <dgm:pt modelId="{67E7EFCD-14BE-42D9-8679-126E49532956}" type="sibTrans" cxnId="{6D8E6BF1-9205-414B-BB4C-5025FA7FB2DB}">
      <dgm:prSet/>
      <dgm:spPr/>
      <dgm:t>
        <a:bodyPr/>
        <a:lstStyle/>
        <a:p>
          <a:endParaRPr lang="en-US"/>
        </a:p>
      </dgm:t>
    </dgm:pt>
    <dgm:pt modelId="{6E00707B-6EE8-4580-8ADF-F2A781649083}" type="pres">
      <dgm:prSet presAssocID="{013CA97E-DDCA-4AA8-AEE5-5797DC30F38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F3FDBD-D875-4796-83B9-4C9028B5B23B}" type="pres">
      <dgm:prSet presAssocID="{CFEBF407-7EFB-4374-9B57-0BB97ACB3379}" presName="horFlow" presStyleCnt="0"/>
      <dgm:spPr/>
    </dgm:pt>
    <dgm:pt modelId="{D1D59383-762F-497B-BE3D-798BDC2ACB2E}" type="pres">
      <dgm:prSet presAssocID="{CFEBF407-7EFB-4374-9B57-0BB97ACB3379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D32CA1A6-36AE-4A74-9EAB-1A22160EF4FE}" type="presOf" srcId="{CFEBF407-7EFB-4374-9B57-0BB97ACB3379}" destId="{D1D59383-762F-497B-BE3D-798BDC2ACB2E}" srcOrd="0" destOrd="0" presId="urn:microsoft.com/office/officeart/2005/8/layout/lProcess3"/>
    <dgm:cxn modelId="{6D8E6BF1-9205-414B-BB4C-5025FA7FB2DB}" srcId="{013CA97E-DDCA-4AA8-AEE5-5797DC30F384}" destId="{CFEBF407-7EFB-4374-9B57-0BB97ACB3379}" srcOrd="0" destOrd="0" parTransId="{0B018FEE-FB4A-4030-95EE-D2E1E2E23C4C}" sibTransId="{67E7EFCD-14BE-42D9-8679-126E49532956}"/>
    <dgm:cxn modelId="{1ED1FB49-85ED-4857-8D95-2D6466AB74C8}" type="presOf" srcId="{013CA97E-DDCA-4AA8-AEE5-5797DC30F384}" destId="{6E00707B-6EE8-4580-8ADF-F2A781649083}" srcOrd="0" destOrd="0" presId="urn:microsoft.com/office/officeart/2005/8/layout/lProcess3"/>
    <dgm:cxn modelId="{88969C72-0B2F-4280-BE6C-638EC3EEE954}" type="presParOf" srcId="{6E00707B-6EE8-4580-8ADF-F2A781649083}" destId="{3BF3FDBD-D875-4796-83B9-4C9028B5B23B}" srcOrd="0" destOrd="0" presId="urn:microsoft.com/office/officeart/2005/8/layout/lProcess3"/>
    <dgm:cxn modelId="{45C974C9-B1AC-4A3B-A158-08C1E59A8405}" type="presParOf" srcId="{3BF3FDBD-D875-4796-83B9-4C9028B5B23B}" destId="{D1D59383-762F-497B-BE3D-798BDC2ACB2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59383-762F-497B-BE3D-798BDC2ACB2E}">
      <dsp:nvSpPr>
        <dsp:cNvPr id="0" name=""/>
        <dsp:cNvSpPr/>
      </dsp:nvSpPr>
      <dsp:spPr>
        <a:xfrm>
          <a:off x="0" y="133286"/>
          <a:ext cx="5328591" cy="21314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ĐẶC ĐIỂM, CÔNG DỤNG</a:t>
          </a:r>
          <a:endParaRPr lang="en-US" sz="4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065718" y="133286"/>
        <a:ext cx="3197155" cy="2131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59383-762F-497B-BE3D-798BDC2ACB2E}">
      <dsp:nvSpPr>
        <dsp:cNvPr id="0" name=""/>
        <dsp:cNvSpPr/>
      </dsp:nvSpPr>
      <dsp:spPr>
        <a:xfrm>
          <a:off x="0" y="103105"/>
          <a:ext cx="5328591" cy="21314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230" tIns="31115" rIns="0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CỦNG CỐ KIẾN THỨC</a:t>
          </a:r>
          <a:endParaRPr lang="en-US" sz="4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065718" y="103105"/>
        <a:ext cx="3197155" cy="2131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476B6-9B22-4EEB-A262-41748AF5D139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C69B7-0107-47B8-AC3A-903DE735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0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C69B7-0107-47B8-AC3A-903DE7350E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8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C69B7-0107-47B8-AC3A-903DE7350E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7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4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4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2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1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7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1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7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9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3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3D4F1-BA19-4055-B81D-E964D1FECFA5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40F09-FC80-4F79-9B50-FBA401B78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rọn bộ 50 phông nền powerpoint dễ thương, ấn tượng | ADV Solu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31" y="-14304"/>
            <a:ext cx="9144000" cy="687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0520" y="2544685"/>
            <a:ext cx="91393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40">
                  <a:fgClr>
                    <a:srgbClr val="FF0000"/>
                  </a:fgClr>
                  <a:bgClr>
                    <a:schemeClr val="accent2">
                      <a:lumMod val="20000"/>
                      <a:lumOff val="80000"/>
                    </a:schemeClr>
                  </a:bgClr>
                </a:pattFill>
                <a:effectLst>
                  <a:outerShdw blurRad="190500" dist="127000" dir="17400000" algn="bl" rotWithShape="0">
                    <a:schemeClr val="accent1"/>
                  </a:outerShdw>
                </a:effectLst>
              </a:rPr>
              <a:t>TỪ TƯỜNG HÌNH, TỪ TƯỢNG THANH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40">
                <a:fgClr>
                  <a:srgbClr val="FF0000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effectLst>
                <a:outerShdw blurRad="190500" dist="127000" dir="1740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276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9662" y="1667967"/>
            <a:ext cx="60846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Ao thu lạnh lẽo nước trong veo,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Một chiếc thuyền câu bé tẻo teo.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Sóng biếc theo làn hơi gợn tí,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Lá vàng trước gió sẽ đưa vèo.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Tầng mây lơ lửng trời xanh ngắt,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Ngõ trúc quanh co khách vắng teo.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Tựa gối, ôm cần lâu chẳng được,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Cá đâu đớp động dưới chân bèo.</a:t>
            </a:r>
            <a:endParaRPr lang="en-US" sz="32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4352" y="623731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MTO  Astro City" pitchFamily="2" charset="0"/>
              </a:rPr>
              <a:t>Trích</a:t>
            </a:r>
            <a:r>
              <a:rPr lang="en-US" dirty="0" smtClean="0">
                <a:latin typeface="MTO  Astro City" pitchFamily="2" charset="0"/>
              </a:rPr>
              <a:t> “Thu </a:t>
            </a:r>
            <a:r>
              <a:rPr lang="en-US" dirty="0" err="1" smtClean="0">
                <a:latin typeface="MTO  Astro City" pitchFamily="2" charset="0"/>
              </a:rPr>
              <a:t>Điếu</a:t>
            </a:r>
            <a:r>
              <a:rPr lang="en-US" dirty="0" smtClean="0">
                <a:latin typeface="MTO  Astro City" pitchFamily="2" charset="0"/>
              </a:rPr>
              <a:t>” – </a:t>
            </a:r>
            <a:r>
              <a:rPr lang="en-US" dirty="0" err="1" smtClean="0">
                <a:latin typeface="MTO  Astro City" pitchFamily="2" charset="0"/>
              </a:rPr>
              <a:t>Nguyễn</a:t>
            </a:r>
            <a:r>
              <a:rPr lang="en-US" dirty="0" smtClean="0">
                <a:latin typeface="MTO  Astro City" pitchFamily="2" charset="0"/>
              </a:rPr>
              <a:t> </a:t>
            </a:r>
            <a:r>
              <a:rPr lang="en-US" dirty="0" err="1" smtClean="0">
                <a:latin typeface="MTO  Astro City" pitchFamily="2" charset="0"/>
              </a:rPr>
              <a:t>Khuyến</a:t>
            </a:r>
            <a:endParaRPr lang="en-US" dirty="0">
              <a:latin typeface="MTO  Astro City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1650" y="1667966"/>
            <a:ext cx="63007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Ao thu lạnh lẽo nước </a:t>
            </a:r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trong veo</a:t>
            </a: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,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Một chiếc thuyền câu bé </a:t>
            </a:r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tẻo teo</a:t>
            </a: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.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Sóng biếc </a:t>
            </a: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theo làn hơi </a:t>
            </a:r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gợn tí</a:t>
            </a: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,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Lá vàng trước gió sẽ </a:t>
            </a:r>
            <a:r>
              <a:rPr lang="vi-VN" sz="3200" b="0" i="0" dirty="0" smtClean="0">
                <a:solidFill>
                  <a:schemeClr val="accent1"/>
                </a:solidFill>
                <a:effectLst/>
                <a:latin typeface="+mj-lt"/>
                <a:cs typeface="Times New Roman" pitchFamily="18" charset="0"/>
              </a:rPr>
              <a:t>đưa vèo</a:t>
            </a: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.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Tầng mây lơ lửng trời </a:t>
            </a:r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xanh ngắt</a:t>
            </a: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,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Ngõ trúc quanh co khách </a:t>
            </a:r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vắng teo</a:t>
            </a: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.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Tựa gối, ôm cần lâu chẳng được,</a:t>
            </a:r>
            <a:r>
              <a:rPr lang="vi-VN" sz="3200" dirty="0" smtClean="0">
                <a:latin typeface="+mj-lt"/>
                <a:cs typeface="Times New Roman" pitchFamily="18" charset="0"/>
              </a:rPr>
              <a:t/>
            </a:r>
            <a:br>
              <a:rPr lang="vi-VN" sz="3200" dirty="0" smtClean="0">
                <a:latin typeface="+mj-lt"/>
                <a:cs typeface="Times New Roman" pitchFamily="18" charset="0"/>
              </a:rPr>
            </a:b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Cá đâu </a:t>
            </a:r>
            <a:r>
              <a:rPr lang="vi-VN" sz="3200" b="0" i="0" dirty="0" smtClean="0">
                <a:solidFill>
                  <a:schemeClr val="accent1"/>
                </a:solidFill>
                <a:effectLst/>
                <a:latin typeface="+mj-lt"/>
                <a:cs typeface="Times New Roman" pitchFamily="18" charset="0"/>
              </a:rPr>
              <a:t>đớp động</a:t>
            </a:r>
            <a:r>
              <a:rPr lang="vi-VN" sz="3200" b="0" i="0" dirty="0" smtClean="0">
                <a:effectLst/>
                <a:latin typeface="+mj-lt"/>
                <a:cs typeface="Times New Roman" pitchFamily="18" charset="0"/>
              </a:rPr>
              <a:t> dưới chân bèo.</a:t>
            </a:r>
            <a:endParaRPr lang="en-US" sz="32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1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1079612" y="27463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MTO  Astro City" pitchFamily="2" charset="0"/>
              </a:rPr>
              <a:t>Miêu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tả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dáng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đi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của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người</a:t>
            </a:r>
            <a:endParaRPr lang="en-US" sz="2000" dirty="0">
              <a:latin typeface="MTO  Astro City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22164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MTO  Astro City" pitchFamily="2" charset="0"/>
              </a:rPr>
              <a:t>M</a:t>
            </a:r>
            <a:r>
              <a:rPr lang="en-US" sz="2000" dirty="0" err="1" smtClean="0">
                <a:latin typeface="MTO  Astro City" pitchFamily="2" charset="0"/>
              </a:rPr>
              <a:t>iêu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tả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giọng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nói</a:t>
            </a:r>
            <a:endParaRPr lang="en-US" sz="2000" dirty="0">
              <a:latin typeface="MTO  Astro City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3068959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MTO  Astro City" pitchFamily="2" charset="0"/>
              </a:rPr>
              <a:t>Miêu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tả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màu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sắc</a:t>
            </a:r>
            <a:endParaRPr lang="en-US" sz="2000" dirty="0">
              <a:latin typeface="MTO  Astro City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4975" y="3438291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MTO  Astro City" pitchFamily="2" charset="0"/>
              </a:rPr>
              <a:t>Miêu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tả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tiếng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nước</a:t>
            </a:r>
            <a:r>
              <a:rPr lang="en-US" sz="2000" dirty="0" smtClean="0">
                <a:latin typeface="MTO  Astro City" pitchFamily="2" charset="0"/>
              </a:rPr>
              <a:t> </a:t>
            </a:r>
            <a:r>
              <a:rPr lang="en-US" sz="2000" dirty="0" err="1" smtClean="0">
                <a:latin typeface="MTO  Astro City" pitchFamily="2" charset="0"/>
              </a:rPr>
              <a:t>chảy</a:t>
            </a:r>
            <a:endParaRPr lang="en-US" sz="2000" dirty="0">
              <a:latin typeface="MTO  Astro City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134076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Rón</a:t>
            </a:r>
            <a:r>
              <a:rPr lang="en-US" sz="2400" dirty="0" smtClean="0"/>
              <a:t> </a:t>
            </a:r>
            <a:r>
              <a:rPr lang="en-US" sz="2400" dirty="0" err="1" smtClean="0"/>
              <a:t>rén</a:t>
            </a:r>
            <a:r>
              <a:rPr lang="en-US" sz="2400" dirty="0" smtClean="0"/>
              <a:t>, </a:t>
            </a:r>
            <a:r>
              <a:rPr lang="en-US" sz="2400" dirty="0" err="1" smtClean="0"/>
              <a:t>thướt</a:t>
            </a:r>
            <a:r>
              <a:rPr lang="en-US" sz="2400" dirty="0" smtClean="0"/>
              <a:t> </a:t>
            </a:r>
            <a:r>
              <a:rPr lang="en-US" sz="2400" dirty="0" err="1" smtClean="0"/>
              <a:t>tha</a:t>
            </a:r>
            <a:r>
              <a:rPr lang="en-US" sz="2400" dirty="0" smtClean="0"/>
              <a:t>, </a:t>
            </a:r>
            <a:r>
              <a:rPr lang="en-US" sz="2400" dirty="0" err="1" smtClean="0"/>
              <a:t>ngả</a:t>
            </a:r>
            <a:r>
              <a:rPr lang="en-US" sz="2400" dirty="0" smtClean="0"/>
              <a:t> </a:t>
            </a:r>
            <a:r>
              <a:rPr lang="en-US" sz="2400" dirty="0" err="1" smtClean="0"/>
              <a:t>nghiêng</a:t>
            </a:r>
            <a:r>
              <a:rPr lang="en-US" sz="2400" dirty="0" smtClean="0"/>
              <a:t>, </a:t>
            </a:r>
            <a:r>
              <a:rPr lang="en-US" sz="2400" dirty="0" err="1" smtClean="0"/>
              <a:t>lò</a:t>
            </a:r>
            <a:r>
              <a:rPr lang="en-US" sz="2400" dirty="0" smtClean="0"/>
              <a:t> </a:t>
            </a:r>
            <a:r>
              <a:rPr lang="en-US" sz="2400" dirty="0" err="1" smtClean="0"/>
              <a:t>dò</a:t>
            </a:r>
            <a:r>
              <a:rPr lang="en-US" sz="2400" dirty="0" smtClean="0"/>
              <a:t>, </a:t>
            </a:r>
            <a:r>
              <a:rPr lang="en-US" sz="2400" dirty="0" err="1" smtClean="0"/>
              <a:t>thoăn</a:t>
            </a:r>
            <a:r>
              <a:rPr lang="en-US" sz="2400" dirty="0" smtClean="0"/>
              <a:t> </a:t>
            </a:r>
            <a:r>
              <a:rPr lang="en-US" sz="2400" dirty="0" err="1" smtClean="0"/>
              <a:t>thoắt</a:t>
            </a:r>
            <a:r>
              <a:rPr lang="en-US" sz="2400" dirty="0" smtClean="0"/>
              <a:t>,…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97833" y="1301474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Lảnh lót, líu lo, chiêm chiếp, ríu rít, quang quác, thánh thót,…</a:t>
            </a:r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1620207" y="4282721"/>
            <a:ext cx="2470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Sặc sỡ, lòe loẹt, chói chang, chon chót, trong, nhạt, đục, đậm,…</a:t>
            </a:r>
            <a:endParaRPr lang="en-US" sz="2400"/>
          </a:p>
        </p:txBody>
      </p:sp>
      <p:sp>
        <p:nvSpPr>
          <p:cNvPr id="16" name="TextBox 15"/>
          <p:cNvSpPr txBox="1"/>
          <p:nvPr/>
        </p:nvSpPr>
        <p:spPr>
          <a:xfrm>
            <a:off x="5436096" y="465205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Róc rách, ầm ầm, lộp độp, rào rào, ọc ạch, tồ tồ,…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863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85384"/>
          </a:xfrm>
        </p:spPr>
      </p:pic>
      <p:sp>
        <p:nvSpPr>
          <p:cNvPr id="16" name="TextBox 15"/>
          <p:cNvSpPr txBox="1"/>
          <p:nvPr/>
        </p:nvSpPr>
        <p:spPr>
          <a:xfrm>
            <a:off x="1583668" y="908719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3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Phân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biệt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thanh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chỉ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giọng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nói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dưới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đây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đặt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rõ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9458" y="1887950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endParaRPr lang="en-US" sz="2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219539" y="180049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539" y="3370830"/>
            <a:ext cx="3198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4941168"/>
            <a:ext cx="3454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501008"/>
            <a:ext cx="63714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385444"/>
            <a:ext cx="7642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nhẹ,vô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4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42470091"/>
              </p:ext>
            </p:extLst>
          </p:nvPr>
        </p:nvGraphicFramePr>
        <p:xfrm>
          <a:off x="1979712" y="2431626"/>
          <a:ext cx="5328592" cy="2337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9586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41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9816" y="1412776"/>
            <a:ext cx="76306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 các đoạn trích và trả lời câu hỏi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lão đột nhiên co rúm lại. Những vết nhăn xô lại với nhau, ép cho nước mắt chảy ra. Cái đầu lão ngoẹo về một bên và cái miệng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móm mém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lão mếu như con nít. Lão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 hu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khóc…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Ông giáo ạ ! Cái giống nó cũng khôn ! Nó cứ làm in như nó trách tôi; nó kêu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 ử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nhìn tôi, như muốn bảo tôi rằng: “A ! Lão già tệ lắm ! Tôi ăn ở với lão như thế mà lão xử với tôi như thế này à?”.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 ở nhà Binh Tư về được một lúc lâu thì thấy những tiếng nhốn nháo ở bên nhà lão Hạc. Tôi mải mốt chạy sang. Mấy người hàng xóm đến trước tôi đang xôn xao ở trong nhà. Tôi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xồng xộc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 vào. Lão Hạc đang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 vã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trên giường, đầu tóc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rũ rượi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quần áo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xộc xệch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hai mắt long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sòng sọc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807095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hiểu</a:t>
            </a:r>
            <a:r>
              <a:rPr lang="en-US" sz="2400" dirty="0" smtClean="0"/>
              <a:t>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 1</a:t>
            </a:r>
            <a:endParaRPr lang="en-US" sz="2400" dirty="0"/>
          </a:p>
        </p:txBody>
      </p:sp>
      <p:sp>
        <p:nvSpPr>
          <p:cNvPr id="8" name="Cloud Callout 7"/>
          <p:cNvSpPr/>
          <p:nvPr/>
        </p:nvSpPr>
        <p:spPr>
          <a:xfrm>
            <a:off x="6219831" y="-30287"/>
            <a:ext cx="2930771" cy="1720340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gợi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tả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ảnh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dáng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vẻ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trạng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6228184" y="-30287"/>
            <a:ext cx="2930771" cy="1720340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phỏng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âm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nhiên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524328" y="2348880"/>
            <a:ext cx="5760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87624" y="2636912"/>
            <a:ext cx="5760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60032" y="2636912"/>
            <a:ext cx="57606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15816" y="3284984"/>
            <a:ext cx="43204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11966" y="4509120"/>
            <a:ext cx="95232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99792" y="4797152"/>
            <a:ext cx="6480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24128" y="4797152"/>
            <a:ext cx="7920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452320" y="4797152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87624" y="5085184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31840" y="5085184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123021" y="6123713"/>
            <a:ext cx="20168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Định</a:t>
            </a:r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nghĩa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43127" y="5346362"/>
            <a:ext cx="2665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tượng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87624" y="6102181"/>
            <a:ext cx="2657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tượng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thanh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0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23021" y="6123713"/>
            <a:ext cx="20168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Định</a:t>
            </a:r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nghĩa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680" y="3349441"/>
            <a:ext cx="76690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Nhận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xét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872" y="807095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hiểu</a:t>
            </a:r>
            <a:r>
              <a:rPr lang="en-US" sz="2400" dirty="0" smtClean="0"/>
              <a:t>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 1</a:t>
            </a:r>
            <a:endParaRPr lang="en-US" sz="2400" dirty="0"/>
          </a:p>
        </p:txBody>
      </p:sp>
      <p:sp>
        <p:nvSpPr>
          <p:cNvPr id="11" name="Horizontal Scroll 10"/>
          <p:cNvSpPr/>
          <p:nvPr/>
        </p:nvSpPr>
        <p:spPr>
          <a:xfrm>
            <a:off x="2770441" y="4255657"/>
            <a:ext cx="3888432" cy="981394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Tìm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thêm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một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tự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tượng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hình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tượng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thanh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4253026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6974" y="5229200"/>
            <a:ext cx="7661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Tượng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lênh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khênh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rón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lò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dò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khúc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khuỷu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vùn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vụt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,...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Tượng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ầm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ầm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róc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rách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bốp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đoành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xào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xạc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rì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rào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loẹt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quẹt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chát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,...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1268760"/>
            <a:ext cx="56108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tượng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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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Xồng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xộc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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vã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quằn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quại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Symbol" panose="05050102010706020507" pitchFamily="18" charset="2"/>
              <a:buChar char="+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+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ử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6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9872" y="807095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hiểu</a:t>
            </a:r>
            <a:r>
              <a:rPr lang="en-US" sz="2400" dirty="0" smtClean="0"/>
              <a:t>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 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3660" y="1417638"/>
            <a:ext cx="762677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…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xồng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xộc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xộc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xệch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sòng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…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chớp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93227" y="6123713"/>
            <a:ext cx="16764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Tác</a:t>
            </a:r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dụng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07215" y="3914758"/>
            <a:ext cx="7679661" cy="113296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Nhận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xét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2: </a:t>
            </a:r>
            <a:r>
              <a:rPr lang="en-US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Công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dụng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r>
              <a:rPr lang="vi-VN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</a:t>
            </a:r>
            <a:r>
              <a:rPr lang="vi-VN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Từ tượng </a:t>
            </a:r>
            <a:r>
              <a:rPr lang="vi-VN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hình, từ tượng thanh gợi được hình ảnh, âm thanh cụ thể, sinh động, có giá trị biểu cảm cao; thường được dùng trong văn miêu tả và tự sự.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300192" y="3538"/>
            <a:ext cx="3096344" cy="1697270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Những từ tượng hình, tượng thanh có tác dụng gì trong văn miêu tả và tự sự?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3660" y="5322801"/>
            <a:ext cx="3187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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Ghi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nhớ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: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SGK (T49)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9872" y="81573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340768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Thong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Cao,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gầy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6705" y="1340768"/>
            <a:ext cx="232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1700808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đủng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2780928"/>
            <a:ext cx="1830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736" y="2814027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khêu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7008" y="3543399"/>
            <a:ext cx="159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choắt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2987" y="1687448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nính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3861048"/>
            <a:ext cx="7620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4523636"/>
            <a:ext cx="7620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8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" y="0"/>
            <a:ext cx="9144000" cy="68580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27584" y="1268760"/>
            <a:ext cx="76328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400" b="1" dirty="0" smtClean="0">
                <a:latin typeface="Times New Roman" pitchFamily="18" charset="0"/>
              </a:rPr>
              <a:t>3. Cho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</a:rPr>
              <a:t>: </a:t>
            </a:r>
            <a:r>
              <a:rPr lang="en-US" sz="2400" b="1" i="1" dirty="0" err="1">
                <a:latin typeface="Times New Roman" pitchFamily="18" charset="0"/>
              </a:rPr>
              <a:t>ào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ào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bát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ngát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chênh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vênh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chiêm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chiếp</a:t>
            </a:r>
            <a:r>
              <a:rPr lang="en-US" sz="2400" b="1" i="1" dirty="0">
                <a:latin typeface="Times New Roman" pitchFamily="18" charset="0"/>
              </a:rPr>
              <a:t>, um </a:t>
            </a:r>
            <a:r>
              <a:rPr lang="en-US" sz="2400" b="1" i="1" dirty="0" err="1">
                <a:latin typeface="Times New Roman" pitchFamily="18" charset="0"/>
              </a:rPr>
              <a:t>tùm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rì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rầm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lốm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đốm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rì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rầm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lấp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lánh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quang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quác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thoang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thoảng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đẹp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đẽ</a:t>
            </a:r>
            <a:r>
              <a:rPr lang="en-US" sz="2400" b="1" i="1" dirty="0">
                <a:latin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loại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thành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</a:rPr>
              <a:t>: </a:t>
            </a:r>
            <a:r>
              <a:rPr lang="en-US" sz="2400" b="1" dirty="0" err="1">
                <a:latin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tượng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tượng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thanh</a:t>
            </a:r>
            <a:r>
              <a:rPr lang="en-US" sz="2400" b="1" dirty="0" smtClean="0">
                <a:latin typeface="Times New Roman" pitchFamily="18" charset="0"/>
              </a:rPr>
              <a:t>.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81573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858071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1598" y="28295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27584" y="3427403"/>
            <a:ext cx="373550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bát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ngát</a:t>
            </a: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chênh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vênh</a:t>
            </a: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um </a:t>
            </a:r>
            <a:r>
              <a:rPr lang="en-US" sz="2400" dirty="0" err="1" smtClean="0">
                <a:latin typeface="Times New Roman" pitchFamily="18" charset="0"/>
              </a:rPr>
              <a:t>tùm</a:t>
            </a: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lốm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đốm</a:t>
            </a: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lấp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lánh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94332" y="3415640"/>
            <a:ext cx="38661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ào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ào</a:t>
            </a: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chiêm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chiếp</a:t>
            </a: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rì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rầm</a:t>
            </a: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quang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quác</a:t>
            </a: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rầm</a:t>
            </a:r>
            <a:endParaRPr lang="en-US" sz="2400" dirty="0"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3381292"/>
            <a:ext cx="7632848" cy="47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63089" y="2829580"/>
            <a:ext cx="31242" cy="32727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80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7766263"/>
              </p:ext>
            </p:extLst>
          </p:nvPr>
        </p:nvGraphicFramePr>
        <p:xfrm>
          <a:off x="1979712" y="2431626"/>
          <a:ext cx="5328592" cy="2337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95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" y="0"/>
            <a:ext cx="9144000" cy="6858000"/>
          </a:xfrm>
        </p:spPr>
      </p:pic>
      <p:sp>
        <p:nvSpPr>
          <p:cNvPr id="10" name="TextBox 9"/>
          <p:cNvSpPr txBox="1"/>
          <p:nvPr/>
        </p:nvSpPr>
        <p:spPr>
          <a:xfrm>
            <a:off x="932724" y="1391772"/>
            <a:ext cx="7549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Bài</a:t>
            </a:r>
            <a:r>
              <a:rPr lang="en-US" sz="20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 1: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Tìm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từ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tượng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hình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tượng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thanh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những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câu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sau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385" y="2055747"/>
            <a:ext cx="73894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lẻo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khoẻo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chỏng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quèo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thét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6945" y="2055747"/>
            <a:ext cx="73894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Thằng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soàn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rón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trói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dúi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xô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chỏng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quèo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nham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nhảm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thét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trói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4048" y="6210730"/>
            <a:ext cx="347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TO  Astro City" pitchFamily="2" charset="0"/>
                <a:cs typeface="Times New Roman" pitchFamily="18" charset="0"/>
              </a:rPr>
              <a:t> </a:t>
            </a:r>
            <a:r>
              <a:rPr lang="en-US" dirty="0" err="1">
                <a:latin typeface="MTO  Astro City" pitchFamily="2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MTO  Astro City" pitchFamily="2" charset="0"/>
                <a:cs typeface="Times New Roman" pitchFamily="18" charset="0"/>
              </a:rPr>
              <a:t>rích</a:t>
            </a:r>
            <a:r>
              <a:rPr lang="en-US" dirty="0" smtClean="0">
                <a:latin typeface="MTO  Astro City" pitchFamily="2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MTO  Astro City" pitchFamily="2" charset="0"/>
                <a:cs typeface="Times New Roman" pitchFamily="18" charset="0"/>
              </a:rPr>
              <a:t>Tắt</a:t>
            </a:r>
            <a:r>
              <a:rPr lang="en-US" dirty="0" smtClean="0">
                <a:latin typeface="MTO  Astro City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MTO  Astro City" pitchFamily="2" charset="0"/>
                <a:cs typeface="Times New Roman" pitchFamily="18" charset="0"/>
              </a:rPr>
              <a:t>đèn</a:t>
            </a:r>
            <a:r>
              <a:rPr lang="en-US" dirty="0" smtClean="0">
                <a:latin typeface="MTO  Astro City" pitchFamily="2" charset="0"/>
                <a:cs typeface="Times New Roman" pitchFamily="18" charset="0"/>
              </a:rPr>
              <a:t>” – </a:t>
            </a:r>
            <a:r>
              <a:rPr lang="en-US" dirty="0" err="1">
                <a:latin typeface="MTO  Astro City" pitchFamily="2" charset="0"/>
                <a:cs typeface="Times New Roman" pitchFamily="18" charset="0"/>
              </a:rPr>
              <a:t>N</a:t>
            </a:r>
            <a:r>
              <a:rPr lang="en-US" dirty="0" err="1" smtClean="0">
                <a:latin typeface="MTO  Astro City" pitchFamily="2" charset="0"/>
                <a:cs typeface="Times New Roman" pitchFamily="18" charset="0"/>
              </a:rPr>
              <a:t>gô</a:t>
            </a:r>
            <a:r>
              <a:rPr lang="en-US" dirty="0" smtClean="0">
                <a:latin typeface="MTO  Astro City" pitchFamily="2" charset="0"/>
                <a:cs typeface="Times New Roman" pitchFamily="18" charset="0"/>
              </a:rPr>
              <a:t> </a:t>
            </a:r>
            <a:r>
              <a:rPr lang="en-US" dirty="0" err="1">
                <a:latin typeface="MTO  Astro City" pitchFamily="2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MTO  Astro City" pitchFamily="2" charset="0"/>
                <a:cs typeface="Times New Roman" pitchFamily="18" charset="0"/>
              </a:rPr>
              <a:t>ất</a:t>
            </a:r>
            <a:r>
              <a:rPr lang="en-US" dirty="0" smtClean="0">
                <a:latin typeface="MTO  Astro City" pitchFamily="2" charset="0"/>
                <a:cs typeface="Times New Roman" pitchFamily="18" charset="0"/>
              </a:rPr>
              <a:t> </a:t>
            </a:r>
            <a:r>
              <a:rPr lang="en-US" dirty="0" err="1">
                <a:latin typeface="MTO  Astro City" pitchFamily="2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MTO  Astro City" pitchFamily="2" charset="0"/>
                <a:cs typeface="Times New Roman" pitchFamily="18" charset="0"/>
              </a:rPr>
              <a:t>ố</a:t>
            </a:r>
            <a:endParaRPr lang="en-US" dirty="0">
              <a:latin typeface="MTO  Astro City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2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1324</Words>
  <Application>Microsoft Office PowerPoint</Application>
  <PresentationFormat>On-screen Show (4:3)</PresentationFormat>
  <Paragraphs>109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</dc:creator>
  <cp:lastModifiedBy>ADMIN</cp:lastModifiedBy>
  <cp:revision>47</cp:revision>
  <dcterms:created xsi:type="dcterms:W3CDTF">2020-10-16T14:14:28Z</dcterms:created>
  <dcterms:modified xsi:type="dcterms:W3CDTF">2020-10-21T09:53:47Z</dcterms:modified>
</cp:coreProperties>
</file>