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  <p:sldMasterId id="2147483667" r:id="rId3"/>
  </p:sldMasterIdLst>
  <p:notesMasterIdLst>
    <p:notesMasterId r:id="rId21"/>
  </p:notesMasterIdLst>
  <p:sldIdLst>
    <p:sldId id="256" r:id="rId4"/>
    <p:sldId id="257" r:id="rId5"/>
    <p:sldId id="351" r:id="rId6"/>
    <p:sldId id="258" r:id="rId7"/>
    <p:sldId id="263" r:id="rId8"/>
    <p:sldId id="266" r:id="rId9"/>
    <p:sldId id="342" r:id="rId10"/>
    <p:sldId id="343" r:id="rId11"/>
    <p:sldId id="341" r:id="rId12"/>
    <p:sldId id="344" r:id="rId13"/>
    <p:sldId id="269" r:id="rId14"/>
    <p:sldId id="270" r:id="rId15"/>
    <p:sldId id="268" r:id="rId16"/>
    <p:sldId id="265" r:id="rId17"/>
    <p:sldId id="345" r:id="rId18"/>
    <p:sldId id="294" r:id="rId19"/>
    <p:sldId id="350" r:id="rId20"/>
  </p:sldIdLst>
  <p:sldSz cx="9144000" cy="5143500" type="screen16x9"/>
  <p:notesSz cx="6858000" cy="9144000"/>
  <p:embeddedFontLst>
    <p:embeddedFont>
      <p:font typeface="Bellota Text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Didact Gothic" panose="020B0604020202020204" charset="0"/>
      <p:regular r:id="rId32"/>
    </p:embeddedFont>
    <p:embeddedFont>
      <p:font typeface="Fredoka One" panose="020B0604020202020204" charset="0"/>
      <p:regular r:id="rId33"/>
    </p:embeddedFont>
    <p:embeddedFont>
      <p:font typeface="Odibee Sans" panose="020B0604020202020204" charset="0"/>
      <p:regular r:id="rId34"/>
    </p:embeddedFont>
    <p:embeddedFont>
      <p:font typeface="Proxima Nova" panose="020B0604020202020204" charset="0"/>
      <p:regular r:id="rId35"/>
      <p:bold r:id="rId36"/>
      <p:italic r:id="rId37"/>
      <p:boldItalic r:id="rId38"/>
    </p:embeddedFont>
    <p:embeddedFont>
      <p:font typeface="Proxima Nova Semibold" panose="020B0604020202020204" charset="0"/>
      <p:regular r:id="rId39"/>
      <p:bold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7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858eee2c94_1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858eee2c94_1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47387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08313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E2EE-D13C-B44C-B5E0-B0F539F5F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DED25-764F-3A41-A91E-6BE1063F1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C2AC1-33F9-154A-B8A9-D0950AEEF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10/8/2021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9A240-2804-8043-82A6-E8E1E70C0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DB0D-D37D-3E49-B1C5-16F599A7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219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D6D7-3C16-BB43-908B-98DE9B02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717FF-AEE2-A24E-AE1C-F51813DC0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73DF2-222E-5D4F-8CDE-A6D382C0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10/8/2021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B5808-DAEE-524F-8DEE-ABCF47F2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D8BDE-F96C-A841-BE9A-73C6EA4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0323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4942-7A22-344E-8375-673BA66F1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CDB52-E474-6740-98BE-F5FA0070F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8A755-6BF9-644C-9BA5-C8E5B216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10/8/2021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4BDBF-DB2F-8448-B6E3-DD998851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9B4D2-42B5-3B4E-9125-9DF87BC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9034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D517F-15FC-054D-899F-98CFCDCD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F0769-F0F6-F244-864F-048C4C0C0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3D322-A8A8-7544-BE97-15B724AB1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153E6-79D5-2148-80FC-FCD8A91D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10/8/2021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12896-6D9B-8F4F-9D6F-1219B063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80925-45F4-A04F-9781-D0834E6F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076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AA3-F32E-9D4D-8D22-43661F34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811A5-60AD-1F42-8684-88B48AEED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A9A72-41CD-9546-9641-F15FE3DC1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965B2-FC50-BF48-81E7-12552156D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A478B-CB0C-704E-A6F3-33403331E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F9EA5-9803-D44F-962C-A98429BC4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10/8/2021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CCEBF7-3466-0A48-826D-66610D25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0B2EE-B413-8343-9DC2-04C1FF6F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7654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1C34-79B9-C148-8233-4C3F8523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293E7-99D9-0642-91AE-EC7C610E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10/8/2021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6B7A4-F67D-F542-8E90-55463B55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ECF05-4BB0-E24C-A8AA-771E78C9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75162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21590-72F6-5E45-B2BA-FCF6F68A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10/8/2021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F6A724-DA80-1043-B7EF-88B240EE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4AC62-1906-B546-A6F6-58779D6D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5907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962E-24AF-6143-835C-27AAED1A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49D72-6F3F-1A45-BF4D-A20D97AA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7D60E-CED5-2242-9FAC-9F3493F1A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358DC-966E-8646-89A5-A2083449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10/8/2021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27EF1-4AF2-E843-8C24-95D2B7B5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D8C2D-2425-5B45-9192-8793AFB1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1959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21665-6A82-E943-AD00-CBF71F88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DCC414-4586-354E-9799-A439DC7CE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087F3-ED7E-774D-B817-DA649CFC6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CAF36-370D-9E4C-AEFF-A21F58AF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10/8/2021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4026C-46C5-6C4A-BE64-1E42D390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9EB94-9E6D-A94A-90A6-8B3CD968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284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B3C8-60FE-7E41-986F-D2DF6CB7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F5C30-2170-0B49-A5FD-3410CC8B5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DD29A-4CB9-B94A-AC75-8F9D1392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10/8/2021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FB180-B106-D54D-8A57-0C3AE8E4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76E6C-E0B9-4848-8C61-0540126D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364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1DAC0-0424-9248-A090-4294C1B28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E5B12-BEB1-984D-856C-A6771A7C2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49A27-F7A1-BC48-9AC3-D2BD7381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10/8/2021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7F464-D6DF-BA48-BEC2-F617DCB6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A1354-55CA-3B49-B8A2-E4F58359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647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97" name="Google Shape;297;p1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DD9509-1445-5E4D-9636-FFE27E687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BCD61-30BA-C647-85A9-DCA230C9B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EE65B-8E51-6549-AF5C-43CBA01BB919}" type="datetimeFigureOut">
              <a:rPr lang="x-none" smtClean="0"/>
              <a:t>10/8/2021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6632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2168180" y="1388590"/>
            <a:ext cx="6036020" cy="2567052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>
            <a:off x="2401980" y="1876906"/>
            <a:ext cx="5683667" cy="16496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854556" y="106723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59" y="842036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16467" y="31354"/>
            <a:ext cx="865246" cy="46782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HĐ2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92448"/>
              </p:ext>
            </p:extLst>
          </p:nvPr>
        </p:nvGraphicFramePr>
        <p:xfrm>
          <a:off x="1050330" y="742410"/>
          <a:ext cx="7962904" cy="1523121"/>
        </p:xfrm>
        <a:graphic>
          <a:graphicData uri="http://schemas.openxmlformats.org/drawingml/2006/table">
            <a:tbl>
              <a:tblPr firstRow="1" bandRow="1">
                <a:tableStyleId>{0E1BE92D-8BE5-4443-8892-37689FE3B34C}</a:tableStyleId>
              </a:tblPr>
              <a:tblGrid>
                <a:gridCol w="3981452">
                  <a:extLst>
                    <a:ext uri="{9D8B030D-6E8A-4147-A177-3AD203B41FA5}">
                      <a16:colId xmlns:a16="http://schemas.microsoft.com/office/drawing/2014/main" val="2612681991"/>
                    </a:ext>
                  </a:extLst>
                </a:gridCol>
                <a:gridCol w="3981452">
                  <a:extLst>
                    <a:ext uri="{9D8B030D-6E8A-4147-A177-3AD203B41FA5}">
                      <a16:colId xmlns:a16="http://schemas.microsoft.com/office/drawing/2014/main" val="2726155902"/>
                    </a:ext>
                  </a:extLst>
                </a:gridCol>
              </a:tblGrid>
              <a:tr h="63825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dirty="0" err="1"/>
                        <a:t>Nhóm</a:t>
                      </a:r>
                      <a:r>
                        <a:rPr lang="en-US" sz="2000" b="1" baseline="0" dirty="0"/>
                        <a:t> A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baseline="0" dirty="0"/>
                        <a:t>(</a:t>
                      </a:r>
                      <a:r>
                        <a:rPr lang="en-US" sz="2000" b="1" baseline="0" dirty="0" err="1"/>
                        <a:t>Các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số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chỉ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có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hai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ước</a:t>
                      </a:r>
                      <a:r>
                        <a:rPr lang="en-US" sz="2000" b="1" baseline="0" dirty="0"/>
                        <a:t>)</a:t>
                      </a:r>
                      <a:endParaRPr lang="vi-VN" sz="2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dirty="0" err="1"/>
                        <a:t>Nhóm</a:t>
                      </a:r>
                      <a:r>
                        <a:rPr lang="en-US" sz="2000" b="1" baseline="0" dirty="0"/>
                        <a:t> B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baseline="0" dirty="0"/>
                        <a:t>(</a:t>
                      </a:r>
                      <a:r>
                        <a:rPr lang="en-US" sz="2000" b="1" baseline="0" dirty="0" err="1"/>
                        <a:t>Các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số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có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nhiều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hơn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hai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ước</a:t>
                      </a:r>
                      <a:r>
                        <a:rPr lang="en-US" sz="2000" b="1" baseline="0" dirty="0"/>
                        <a:t>)</a:t>
                      </a:r>
                      <a:endParaRPr lang="vi-VN" sz="2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23543"/>
                  </a:ext>
                </a:extLst>
              </a:tr>
              <a:tr h="733752"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1948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5263" y="13164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9184" y="142958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3;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2734" y="158146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4971" y="159485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5;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8521" y="158431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6;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0387" y="162021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7;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1082" y="15704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8;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2948" y="15704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9;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8040" y="157044"/>
            <a:ext cx="73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85509" y="161688"/>
            <a:ext cx="73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11.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04718" y="2362322"/>
            <a:ext cx="720952" cy="28286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HĐ3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81713" y="2261210"/>
            <a:ext cx="3300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dirty="0"/>
              <a:t>a)  </a:t>
            </a:r>
            <a:r>
              <a:rPr lang="en-US" sz="2000" dirty="0" err="1"/>
              <a:t>Số</a:t>
            </a:r>
            <a:r>
              <a:rPr lang="en-US" sz="2000" dirty="0"/>
              <a:t> 1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?</a:t>
            </a:r>
            <a:endParaRPr lang="vi-VN" sz="2000" dirty="0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3551" y="3239116"/>
            <a:ext cx="7400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b)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0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chia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hết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cho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2;  5; 7; 2017; 2018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không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?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Em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nhận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xét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gì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về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ước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0?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52643" y="2808584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2643" y="4157614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2643" y="4703282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24718" y="2747384"/>
            <a:ext cx="2388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b="1" dirty="0" err="1"/>
              <a:t>Số</a:t>
            </a:r>
            <a:r>
              <a:rPr lang="en-US" sz="2000" b="1" dirty="0"/>
              <a:t> 1 </a:t>
            </a:r>
            <a:r>
              <a:rPr lang="en-US" sz="2000" b="1" dirty="0" err="1"/>
              <a:t>có</a:t>
            </a:r>
            <a:r>
              <a:rPr lang="en-US" sz="2000" b="1" dirty="0"/>
              <a:t> 1 </a:t>
            </a:r>
            <a:r>
              <a:rPr lang="en-US" sz="2000" b="1" dirty="0" err="1"/>
              <a:t>ước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1</a:t>
            </a:r>
            <a:endParaRPr lang="vi-VN" sz="2000" b="1" dirty="0"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94386" y="4046394"/>
            <a:ext cx="6289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 err="1"/>
              <a:t>Số</a:t>
            </a:r>
            <a:r>
              <a:rPr lang="en-US" sz="2000" b="1" dirty="0"/>
              <a:t> 0 chia </a:t>
            </a:r>
            <a:r>
              <a:rPr lang="en-US" sz="2000" b="1" dirty="0" err="1"/>
              <a:t>hết</a:t>
            </a:r>
            <a:r>
              <a:rPr lang="en-US" sz="2000" b="1" dirty="0"/>
              <a:t> </a:t>
            </a:r>
            <a:r>
              <a:rPr lang="en-US" sz="2000" b="1" dirty="0" err="1"/>
              <a:t>cho</a:t>
            </a:r>
            <a:r>
              <a:rPr lang="en-US" sz="2000" b="1" dirty="0"/>
              <a:t> 2; 5; 7; 2017; 2018.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171095" y="4540118"/>
            <a:ext cx="6289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 err="1"/>
              <a:t>Số</a:t>
            </a:r>
            <a:r>
              <a:rPr lang="en-US" sz="2000" b="1" dirty="0"/>
              <a:t> 0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vô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ước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87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82716E-6 L -0.1382 0.2932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14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1 0.2910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08642E-6 L 0.18958 0.2879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1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8642E-6 L -0.12083 0.287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1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08642E-6 L 0.16458 0.2879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1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1434 0.2873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0.01698 L 0.1092 0.290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13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679 L 0.14097 0.292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1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6961 0.2993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1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30417 0.2873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1065774" y="359968"/>
            <a:ext cx="7441892" cy="2428581"/>
          </a:xfrm>
          <a:prstGeom prst="roundRect">
            <a:avLst/>
          </a:prstGeom>
          <a:solidFill>
            <a:srgbClr val="FBF8C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nguyên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tố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tự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1,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ước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chính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E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Hợp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tự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1,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nhiều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ước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E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0872" y="2937249"/>
            <a:ext cx="5893326" cy="2019566"/>
            <a:chOff x="1130872" y="2937249"/>
            <a:chExt cx="5893326" cy="2019566"/>
          </a:xfrm>
        </p:grpSpPr>
        <p:sp>
          <p:nvSpPr>
            <p:cNvPr id="1252" name="Google Shape;1252;p33"/>
            <p:cNvSpPr/>
            <p:nvPr/>
          </p:nvSpPr>
          <p:spPr>
            <a:xfrm rot="16200000">
              <a:off x="3149997" y="1082614"/>
              <a:ext cx="1855076" cy="5893326"/>
            </a:xfrm>
            <a:prstGeom prst="wedgeRectCallout">
              <a:avLst>
                <a:gd name="adj1" fmla="val -15810"/>
                <a:gd name="adj2" fmla="val 5982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8575" dist="28575" dir="19320000" algn="bl" rotWithShape="0">
                <a:srgbClr val="434343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33"/>
            <p:cNvSpPr/>
            <p:nvPr/>
          </p:nvSpPr>
          <p:spPr>
            <a:xfrm rot="3605273">
              <a:off x="6415615" y="3234837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7791998">
              <a:off x="969464" y="3228730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4" name="Google Shape;1254;p33"/>
          <p:cNvSpPr/>
          <p:nvPr/>
        </p:nvSpPr>
        <p:spPr>
          <a:xfrm rot="333202">
            <a:off x="1147671" y="363516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7939175" y="218280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2275" y="3101227"/>
            <a:ext cx="1628775" cy="1209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6884" y="3434612"/>
            <a:ext cx="5161302" cy="100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>
                <a:latin typeface="+mn-lt"/>
                <a:ea typeface="Calibri" panose="020F0502020204030204" pitchFamily="34" charset="0"/>
              </a:rPr>
              <a:t>* </a:t>
            </a:r>
            <a:r>
              <a:rPr lang="en-US" sz="2400" b="1" u="sng" dirty="0" err="1">
                <a:latin typeface="+mn-lt"/>
                <a:ea typeface="Calibri" panose="020F0502020204030204" pitchFamily="34" charset="0"/>
              </a:rPr>
              <a:t>Chú</a:t>
            </a:r>
            <a:r>
              <a:rPr lang="en-US" sz="2400" b="1" u="sng" dirty="0">
                <a:latin typeface="+mn-lt"/>
                <a:ea typeface="Calibri" panose="020F0502020204030204" pitchFamily="34" charset="0"/>
              </a:rPr>
              <a:t> ý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uiExpand="1" build="allAtOnce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4"/>
          <p:cNvSpPr/>
          <p:nvPr/>
        </p:nvSpPr>
        <p:spPr>
          <a:xfrm rot="-1519528">
            <a:off x="837073" y="-75678"/>
            <a:ext cx="619332" cy="5658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9" name="Google Shape;1269;p34"/>
          <p:cNvGrpSpPr/>
          <p:nvPr/>
        </p:nvGrpSpPr>
        <p:grpSpPr>
          <a:xfrm rot="-1352267">
            <a:off x="7979575" y="4920306"/>
            <a:ext cx="1353013" cy="312835"/>
            <a:chOff x="1777900" y="2356875"/>
            <a:chExt cx="5003236" cy="814081"/>
          </a:xfrm>
        </p:grpSpPr>
        <p:sp>
          <p:nvSpPr>
            <p:cNvPr id="1270" name="Google Shape;1270;p34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4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4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4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4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34"/>
          <p:cNvGrpSpPr/>
          <p:nvPr/>
        </p:nvGrpSpPr>
        <p:grpSpPr>
          <a:xfrm rot="1361789">
            <a:off x="8413952" y="-27245"/>
            <a:ext cx="984286" cy="934632"/>
            <a:chOff x="5259675" y="2069875"/>
            <a:chExt cx="914926" cy="868771"/>
          </a:xfrm>
        </p:grpSpPr>
        <p:sp>
          <p:nvSpPr>
            <p:cNvPr id="1308" name="Google Shape;1308;p3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34"/>
          <p:cNvGrpSpPr/>
          <p:nvPr/>
        </p:nvGrpSpPr>
        <p:grpSpPr>
          <a:xfrm rot="-1665533">
            <a:off x="126034" y="1414673"/>
            <a:ext cx="515096" cy="303149"/>
            <a:chOff x="3684525" y="1809375"/>
            <a:chExt cx="334225" cy="196700"/>
          </a:xfrm>
        </p:grpSpPr>
        <p:sp>
          <p:nvSpPr>
            <p:cNvPr id="1321" name="Google Shape;1321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34"/>
          <p:cNvGrpSpPr/>
          <p:nvPr/>
        </p:nvGrpSpPr>
        <p:grpSpPr>
          <a:xfrm rot="-1665533">
            <a:off x="53329" y="3483389"/>
            <a:ext cx="515096" cy="303149"/>
            <a:chOff x="3684525" y="1809375"/>
            <a:chExt cx="334225" cy="196700"/>
          </a:xfrm>
        </p:grpSpPr>
        <p:sp>
          <p:nvSpPr>
            <p:cNvPr id="1335" name="Google Shape;1335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4"/>
          <p:cNvGrpSpPr/>
          <p:nvPr/>
        </p:nvGrpSpPr>
        <p:grpSpPr>
          <a:xfrm>
            <a:off x="180054" y="4500454"/>
            <a:ext cx="565756" cy="549441"/>
            <a:chOff x="-2648475" y="3766325"/>
            <a:chExt cx="733700" cy="712450"/>
          </a:xfrm>
        </p:grpSpPr>
        <p:sp>
          <p:nvSpPr>
            <p:cNvPr id="1349" name="Google Shape;1349;p34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34"/>
          <p:cNvGrpSpPr/>
          <p:nvPr/>
        </p:nvGrpSpPr>
        <p:grpSpPr>
          <a:xfrm rot="1578939">
            <a:off x="116536" y="2423544"/>
            <a:ext cx="515078" cy="303137"/>
            <a:chOff x="3684525" y="1809375"/>
            <a:chExt cx="334225" cy="196700"/>
          </a:xfrm>
        </p:grpSpPr>
        <p:sp>
          <p:nvSpPr>
            <p:cNvPr id="1370" name="Google Shape;1370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5658;p46"/>
          <p:cNvSpPr txBox="1">
            <a:spLocks/>
          </p:cNvSpPr>
          <p:nvPr/>
        </p:nvSpPr>
        <p:spPr>
          <a:xfrm>
            <a:off x="1291253" y="49236"/>
            <a:ext cx="2860374" cy="608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80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Fredoka One"/>
                <a:cs typeface="Arial" panose="020B0604020202020204" pitchFamily="34" charset="0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2000"/>
              <a:buFont typeface="Fredoka One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Luyện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tập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 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97422" y="835670"/>
            <a:ext cx="7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hãy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tìm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thích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hợp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các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trong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Bảng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2.1.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771" y="1612297"/>
            <a:ext cx="2929467" cy="3025517"/>
            <a:chOff x="914771" y="1612297"/>
            <a:chExt cx="2929467" cy="3025517"/>
          </a:xfrm>
        </p:grpSpPr>
        <p:sp>
          <p:nvSpPr>
            <p:cNvPr id="141" name="Freeform 140"/>
            <p:cNvSpPr/>
            <p:nvPr/>
          </p:nvSpPr>
          <p:spPr>
            <a:xfrm>
              <a:off x="914771" y="1612297"/>
              <a:ext cx="2929467" cy="3025517"/>
            </a:xfrm>
            <a:custGeom>
              <a:avLst/>
              <a:gdLst>
                <a:gd name="connsiteX0" fmla="*/ 1464734 w 2929467"/>
                <a:gd name="connsiteY0" fmla="*/ 0 h 3025517"/>
                <a:gd name="connsiteX1" fmla="*/ 2929467 w 2929467"/>
                <a:gd name="connsiteY1" fmla="*/ 1435440 h 3025517"/>
                <a:gd name="connsiteX2" fmla="*/ 2540000 w 2929467"/>
                <a:gd name="connsiteY2" fmla="*/ 1435440 h 3025517"/>
                <a:gd name="connsiteX3" fmla="*/ 2540000 w 2929467"/>
                <a:gd name="connsiteY3" fmla="*/ 3025517 h 3025517"/>
                <a:gd name="connsiteX4" fmla="*/ 389467 w 2929467"/>
                <a:gd name="connsiteY4" fmla="*/ 3025517 h 3025517"/>
                <a:gd name="connsiteX5" fmla="*/ 389467 w 2929467"/>
                <a:gd name="connsiteY5" fmla="*/ 1435440 h 3025517"/>
                <a:gd name="connsiteX6" fmla="*/ 0 w 2929467"/>
                <a:gd name="connsiteY6" fmla="*/ 1435440 h 302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9467" h="3025517">
                  <a:moveTo>
                    <a:pt x="1464734" y="0"/>
                  </a:moveTo>
                  <a:lnTo>
                    <a:pt x="2929467" y="1435440"/>
                  </a:lnTo>
                  <a:lnTo>
                    <a:pt x="2540000" y="1435440"/>
                  </a:lnTo>
                  <a:lnTo>
                    <a:pt x="2540000" y="3025517"/>
                  </a:lnTo>
                  <a:lnTo>
                    <a:pt x="389467" y="3025517"/>
                  </a:lnTo>
                  <a:lnTo>
                    <a:pt x="389467" y="1435440"/>
                  </a:lnTo>
                  <a:lnTo>
                    <a:pt x="0" y="143544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6215" y="2462655"/>
              <a:ext cx="229657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</a:rPr>
                <a:t>Số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</a:rPr>
                <a:t>nguyên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</a:rPr>
                <a:t>tố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800" dirty="0"/>
                <a:t>11;… </a:t>
              </a:r>
              <a:endParaRPr lang="vi-VN" sz="2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91117" y="1628927"/>
            <a:ext cx="2929467" cy="3025517"/>
            <a:chOff x="5291117" y="1628927"/>
            <a:chExt cx="2929467" cy="3025517"/>
          </a:xfrm>
        </p:grpSpPr>
        <p:sp>
          <p:nvSpPr>
            <p:cNvPr id="142" name="Freeform 141"/>
            <p:cNvSpPr/>
            <p:nvPr/>
          </p:nvSpPr>
          <p:spPr>
            <a:xfrm>
              <a:off x="5291117" y="1628927"/>
              <a:ext cx="2929467" cy="3025517"/>
            </a:xfrm>
            <a:custGeom>
              <a:avLst/>
              <a:gdLst>
                <a:gd name="connsiteX0" fmla="*/ 1464734 w 2929467"/>
                <a:gd name="connsiteY0" fmla="*/ 0 h 3025517"/>
                <a:gd name="connsiteX1" fmla="*/ 2929467 w 2929467"/>
                <a:gd name="connsiteY1" fmla="*/ 1435440 h 3025517"/>
                <a:gd name="connsiteX2" fmla="*/ 2540000 w 2929467"/>
                <a:gd name="connsiteY2" fmla="*/ 1435440 h 3025517"/>
                <a:gd name="connsiteX3" fmla="*/ 2540000 w 2929467"/>
                <a:gd name="connsiteY3" fmla="*/ 3025517 h 3025517"/>
                <a:gd name="connsiteX4" fmla="*/ 389467 w 2929467"/>
                <a:gd name="connsiteY4" fmla="*/ 3025517 h 3025517"/>
                <a:gd name="connsiteX5" fmla="*/ 389467 w 2929467"/>
                <a:gd name="connsiteY5" fmla="*/ 1435440 h 3025517"/>
                <a:gd name="connsiteX6" fmla="*/ 0 w 2929467"/>
                <a:gd name="connsiteY6" fmla="*/ 1435440 h 302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9467" h="3025517">
                  <a:moveTo>
                    <a:pt x="1464734" y="0"/>
                  </a:moveTo>
                  <a:lnTo>
                    <a:pt x="2929467" y="1435440"/>
                  </a:lnTo>
                  <a:lnTo>
                    <a:pt x="2540000" y="1435440"/>
                  </a:lnTo>
                  <a:lnTo>
                    <a:pt x="2540000" y="3025517"/>
                  </a:lnTo>
                  <a:lnTo>
                    <a:pt x="389467" y="3025517"/>
                  </a:lnTo>
                  <a:lnTo>
                    <a:pt x="389467" y="1435440"/>
                  </a:lnTo>
                  <a:lnTo>
                    <a:pt x="0" y="14354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607565" y="2412489"/>
              <a:ext cx="229657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 err="1">
                  <a:solidFill>
                    <a:srgbClr val="002060"/>
                  </a:solidFill>
                </a:rPr>
                <a:t>Hợp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số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800" dirty="0"/>
                <a:t>10;… </a:t>
              </a:r>
              <a:endParaRPr lang="vi-VN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99483" y="3453423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7;</a:t>
            </a:r>
            <a:endParaRPr lang="vi-VN" sz="2800" dirty="0"/>
          </a:p>
        </p:txBody>
      </p:sp>
      <p:sp>
        <p:nvSpPr>
          <p:cNvPr id="148" name="TextBox 147"/>
          <p:cNvSpPr txBox="1"/>
          <p:nvPr/>
        </p:nvSpPr>
        <p:spPr>
          <a:xfrm>
            <a:off x="2440250" y="3453423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5;</a:t>
            </a:r>
            <a:endParaRPr lang="vi-VN" sz="2800" dirty="0"/>
          </a:p>
        </p:txBody>
      </p:sp>
      <p:sp>
        <p:nvSpPr>
          <p:cNvPr id="149" name="TextBox 148"/>
          <p:cNvSpPr txBox="1"/>
          <p:nvPr/>
        </p:nvSpPr>
        <p:spPr>
          <a:xfrm>
            <a:off x="1699483" y="3996571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3;</a:t>
            </a:r>
            <a:endParaRPr lang="vi-VN" sz="2800" dirty="0"/>
          </a:p>
        </p:txBody>
      </p:sp>
      <p:sp>
        <p:nvSpPr>
          <p:cNvPr id="150" name="TextBox 149"/>
          <p:cNvSpPr txBox="1"/>
          <p:nvPr/>
        </p:nvSpPr>
        <p:spPr>
          <a:xfrm>
            <a:off x="2440250" y="4004534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</a:t>
            </a:r>
            <a:endParaRPr lang="vi-VN" sz="2800" dirty="0"/>
          </a:p>
        </p:txBody>
      </p:sp>
      <p:sp>
        <p:nvSpPr>
          <p:cNvPr id="162" name="TextBox 161"/>
          <p:cNvSpPr txBox="1"/>
          <p:nvPr/>
        </p:nvSpPr>
        <p:spPr>
          <a:xfrm>
            <a:off x="6166716" y="3463133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9;</a:t>
            </a:r>
            <a:endParaRPr lang="vi-VN" sz="2800" dirty="0"/>
          </a:p>
        </p:txBody>
      </p:sp>
      <p:sp>
        <p:nvSpPr>
          <p:cNvPr id="163" name="TextBox 162"/>
          <p:cNvSpPr txBox="1"/>
          <p:nvPr/>
        </p:nvSpPr>
        <p:spPr>
          <a:xfrm>
            <a:off x="6907483" y="3463133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8;</a:t>
            </a:r>
            <a:endParaRPr lang="vi-VN" sz="2800" dirty="0"/>
          </a:p>
        </p:txBody>
      </p:sp>
      <p:sp>
        <p:nvSpPr>
          <p:cNvPr id="164" name="TextBox 163"/>
          <p:cNvSpPr txBox="1"/>
          <p:nvPr/>
        </p:nvSpPr>
        <p:spPr>
          <a:xfrm>
            <a:off x="6166716" y="4006281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6;</a:t>
            </a:r>
            <a:endParaRPr lang="vi-VN" sz="2800" dirty="0"/>
          </a:p>
        </p:txBody>
      </p:sp>
      <p:sp>
        <p:nvSpPr>
          <p:cNvPr id="165" name="TextBox 164"/>
          <p:cNvSpPr txBox="1"/>
          <p:nvPr/>
        </p:nvSpPr>
        <p:spPr>
          <a:xfrm>
            <a:off x="6907483" y="4014244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</a:t>
            </a:r>
            <a:endParaRPr lang="vi-VN" sz="2800" dirty="0"/>
          </a:p>
        </p:txBody>
      </p:sp>
      <p:grpSp>
        <p:nvGrpSpPr>
          <p:cNvPr id="166" name="Google Shape;955;p32"/>
          <p:cNvGrpSpPr/>
          <p:nvPr/>
        </p:nvGrpSpPr>
        <p:grpSpPr>
          <a:xfrm rot="-167487">
            <a:off x="-193392" y="372609"/>
            <a:ext cx="1038848" cy="169029"/>
            <a:chOff x="4254988" y="1429701"/>
            <a:chExt cx="1038862" cy="169031"/>
          </a:xfrm>
        </p:grpSpPr>
        <p:sp>
          <p:nvSpPr>
            <p:cNvPr id="167" name="Google Shape;956;p32"/>
            <p:cNvSpPr/>
            <p:nvPr/>
          </p:nvSpPr>
          <p:spPr>
            <a:xfrm>
              <a:off x="4254988" y="1429701"/>
              <a:ext cx="1038862" cy="16903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8" dist="9525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957;p32"/>
            <p:cNvGrpSpPr/>
            <p:nvPr/>
          </p:nvGrpSpPr>
          <p:grpSpPr>
            <a:xfrm>
              <a:off x="4350723" y="1458858"/>
              <a:ext cx="900841" cy="112150"/>
              <a:chOff x="4350723" y="1458858"/>
              <a:chExt cx="900841" cy="112150"/>
            </a:xfrm>
          </p:grpSpPr>
          <p:sp>
            <p:nvSpPr>
              <p:cNvPr id="169" name="Google Shape;958;p32"/>
              <p:cNvSpPr/>
              <p:nvPr/>
            </p:nvSpPr>
            <p:spPr>
              <a:xfrm>
                <a:off x="4350723" y="1458858"/>
                <a:ext cx="240653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959;p32"/>
              <p:cNvSpPr/>
              <p:nvPr/>
            </p:nvSpPr>
            <p:spPr>
              <a:xfrm>
                <a:off x="4366606" y="1458975"/>
                <a:ext cx="208505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960;p32"/>
              <p:cNvSpPr/>
              <p:nvPr/>
            </p:nvSpPr>
            <p:spPr>
              <a:xfrm>
                <a:off x="4453551" y="1521393"/>
                <a:ext cx="33964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961;p32"/>
              <p:cNvSpPr/>
              <p:nvPr/>
            </p:nvSpPr>
            <p:spPr>
              <a:xfrm>
                <a:off x="4495514" y="1490946"/>
                <a:ext cx="34052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962;p32"/>
              <p:cNvSpPr/>
              <p:nvPr/>
            </p:nvSpPr>
            <p:spPr>
              <a:xfrm>
                <a:off x="4416628" y="1490565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963;p32"/>
              <p:cNvSpPr/>
              <p:nvPr/>
            </p:nvSpPr>
            <p:spPr>
              <a:xfrm>
                <a:off x="4381258" y="1464192"/>
                <a:ext cx="33994" cy="26199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964;p32"/>
              <p:cNvSpPr/>
              <p:nvPr/>
            </p:nvSpPr>
            <p:spPr>
              <a:xfrm>
                <a:off x="4453844" y="1464602"/>
                <a:ext cx="33964" cy="261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965;p32"/>
              <p:cNvSpPr/>
              <p:nvPr/>
            </p:nvSpPr>
            <p:spPr>
              <a:xfrm>
                <a:off x="4528422" y="1465071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966;p32"/>
              <p:cNvSpPr/>
              <p:nvPr/>
            </p:nvSpPr>
            <p:spPr>
              <a:xfrm>
                <a:off x="4401097" y="1467972"/>
                <a:ext cx="65555" cy="48090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967;p32"/>
              <p:cNvSpPr/>
              <p:nvPr/>
            </p:nvSpPr>
            <p:spPr>
              <a:xfrm>
                <a:off x="4426328" y="1490565"/>
                <a:ext cx="10286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968;p32"/>
              <p:cNvSpPr/>
              <p:nvPr/>
            </p:nvSpPr>
            <p:spPr>
              <a:xfrm>
                <a:off x="4398987" y="1472543"/>
                <a:ext cx="9436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969;p32"/>
              <p:cNvSpPr/>
              <p:nvPr/>
            </p:nvSpPr>
            <p:spPr>
              <a:xfrm>
                <a:off x="4462635" y="1472631"/>
                <a:ext cx="12630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970;p32"/>
              <p:cNvSpPr/>
              <p:nvPr/>
            </p:nvSpPr>
            <p:spPr>
              <a:xfrm>
                <a:off x="4680891" y="1458888"/>
                <a:ext cx="240623" cy="112121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971;p32"/>
              <p:cNvSpPr/>
              <p:nvPr/>
            </p:nvSpPr>
            <p:spPr>
              <a:xfrm>
                <a:off x="4697154" y="1475942"/>
                <a:ext cx="208476" cy="94978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972;p32"/>
              <p:cNvSpPr/>
              <p:nvPr/>
            </p:nvSpPr>
            <p:spPr>
              <a:xfrm>
                <a:off x="4784627" y="1482507"/>
                <a:ext cx="34082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973;p32"/>
              <p:cNvSpPr/>
              <p:nvPr/>
            </p:nvSpPr>
            <p:spPr>
              <a:xfrm>
                <a:off x="4742663" y="1512953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974;p32"/>
              <p:cNvSpPr/>
              <p:nvPr/>
            </p:nvSpPr>
            <p:spPr>
              <a:xfrm>
                <a:off x="4821520" y="1513334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975;p32"/>
              <p:cNvSpPr/>
              <p:nvPr/>
            </p:nvSpPr>
            <p:spPr>
              <a:xfrm>
                <a:off x="4856978" y="1539591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976;p32"/>
              <p:cNvSpPr/>
              <p:nvPr/>
            </p:nvSpPr>
            <p:spPr>
              <a:xfrm>
                <a:off x="4784304" y="1539210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977;p32"/>
              <p:cNvSpPr/>
              <p:nvPr/>
            </p:nvSpPr>
            <p:spPr>
              <a:xfrm>
                <a:off x="4709814" y="1538829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978;p32"/>
              <p:cNvSpPr/>
              <p:nvPr/>
            </p:nvSpPr>
            <p:spPr>
              <a:xfrm>
                <a:off x="4805579" y="1513920"/>
                <a:ext cx="65438" cy="4806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979;p32"/>
              <p:cNvSpPr/>
              <p:nvPr/>
            </p:nvSpPr>
            <p:spPr>
              <a:xfrm>
                <a:off x="4835615" y="1522331"/>
                <a:ext cx="10198" cy="17114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980;p32"/>
              <p:cNvSpPr/>
              <p:nvPr/>
            </p:nvSpPr>
            <p:spPr>
              <a:xfrm>
                <a:off x="4863806" y="1539884"/>
                <a:ext cx="9436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981;p32"/>
              <p:cNvSpPr/>
              <p:nvPr/>
            </p:nvSpPr>
            <p:spPr>
              <a:xfrm>
                <a:off x="4796846" y="1543752"/>
                <a:ext cx="12748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982;p32"/>
              <p:cNvSpPr/>
              <p:nvPr/>
            </p:nvSpPr>
            <p:spPr>
              <a:xfrm>
                <a:off x="5010911" y="1458858"/>
                <a:ext cx="240653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983;p32"/>
              <p:cNvSpPr/>
              <p:nvPr/>
            </p:nvSpPr>
            <p:spPr>
              <a:xfrm>
                <a:off x="5026823" y="1458975"/>
                <a:ext cx="208446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984;p32"/>
              <p:cNvSpPr/>
              <p:nvPr/>
            </p:nvSpPr>
            <p:spPr>
              <a:xfrm>
                <a:off x="5113827" y="1521393"/>
                <a:ext cx="33964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985;p32"/>
              <p:cNvSpPr/>
              <p:nvPr/>
            </p:nvSpPr>
            <p:spPr>
              <a:xfrm>
                <a:off x="5155761" y="1490946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986;p32"/>
              <p:cNvSpPr/>
              <p:nvPr/>
            </p:nvSpPr>
            <p:spPr>
              <a:xfrm>
                <a:off x="5076904" y="1490565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987;p32"/>
              <p:cNvSpPr/>
              <p:nvPr/>
            </p:nvSpPr>
            <p:spPr>
              <a:xfrm>
                <a:off x="5041534" y="1464192"/>
                <a:ext cx="33964" cy="2619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988;p32"/>
              <p:cNvSpPr/>
              <p:nvPr/>
            </p:nvSpPr>
            <p:spPr>
              <a:xfrm>
                <a:off x="5114120" y="1464602"/>
                <a:ext cx="33964" cy="261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989;p32"/>
              <p:cNvSpPr/>
              <p:nvPr/>
            </p:nvSpPr>
            <p:spPr>
              <a:xfrm>
                <a:off x="5188640" y="1465071"/>
                <a:ext cx="34082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990;p32"/>
              <p:cNvSpPr/>
              <p:nvPr/>
            </p:nvSpPr>
            <p:spPr>
              <a:xfrm>
                <a:off x="5061402" y="1467972"/>
                <a:ext cx="65438" cy="4809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991;p32"/>
              <p:cNvSpPr/>
              <p:nvPr/>
            </p:nvSpPr>
            <p:spPr>
              <a:xfrm>
                <a:off x="5086574" y="1490565"/>
                <a:ext cx="10227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992;p32"/>
              <p:cNvSpPr/>
              <p:nvPr/>
            </p:nvSpPr>
            <p:spPr>
              <a:xfrm>
                <a:off x="5059175" y="1472543"/>
                <a:ext cx="9407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993;p32"/>
              <p:cNvSpPr/>
              <p:nvPr/>
            </p:nvSpPr>
            <p:spPr>
              <a:xfrm>
                <a:off x="5122940" y="1472631"/>
                <a:ext cx="12630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0" grpId="0"/>
      <p:bldP spid="8" grpId="0"/>
      <p:bldP spid="148" grpId="0"/>
      <p:bldP spid="149" grpId="0"/>
      <p:bldP spid="150" grpId="0"/>
      <p:bldP spid="162" grpId="0"/>
      <p:bldP spid="163" grpId="0"/>
      <p:bldP spid="164" grpId="0"/>
      <p:bldP spid="1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32"/>
          <p:cNvGrpSpPr/>
          <p:nvPr/>
        </p:nvGrpSpPr>
        <p:grpSpPr>
          <a:xfrm>
            <a:off x="-44598" y="4562676"/>
            <a:ext cx="886300" cy="169025"/>
            <a:chOff x="1752138" y="1442100"/>
            <a:chExt cx="886300" cy="169025"/>
          </a:xfrm>
        </p:grpSpPr>
        <p:sp>
          <p:nvSpPr>
            <p:cNvPr id="947" name="Google Shape;947;p32"/>
            <p:cNvSpPr/>
            <p:nvPr/>
          </p:nvSpPr>
          <p:spPr>
            <a:xfrm>
              <a:off x="2630413" y="1515025"/>
              <a:ext cx="450" cy="367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1752138" y="1442100"/>
              <a:ext cx="886300" cy="16902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231791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2428763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2097188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22080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187646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19872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32"/>
          <p:cNvGrpSpPr/>
          <p:nvPr/>
        </p:nvGrpSpPr>
        <p:grpSpPr>
          <a:xfrm rot="-167487">
            <a:off x="-156861" y="3520110"/>
            <a:ext cx="1038848" cy="169029"/>
            <a:chOff x="4254988" y="1429701"/>
            <a:chExt cx="1038862" cy="169031"/>
          </a:xfrm>
        </p:grpSpPr>
        <p:sp>
          <p:nvSpPr>
            <p:cNvPr id="956" name="Google Shape;956;p32"/>
            <p:cNvSpPr/>
            <p:nvPr/>
          </p:nvSpPr>
          <p:spPr>
            <a:xfrm>
              <a:off x="4254988" y="1429701"/>
              <a:ext cx="1038862" cy="16903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8" dist="9525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7" name="Google Shape;957;p32"/>
            <p:cNvGrpSpPr/>
            <p:nvPr/>
          </p:nvGrpSpPr>
          <p:grpSpPr>
            <a:xfrm>
              <a:off x="4350723" y="1458858"/>
              <a:ext cx="900841" cy="112150"/>
              <a:chOff x="4350723" y="1458858"/>
              <a:chExt cx="900841" cy="112150"/>
            </a:xfrm>
          </p:grpSpPr>
          <p:sp>
            <p:nvSpPr>
              <p:cNvPr id="958" name="Google Shape;958;p32"/>
              <p:cNvSpPr/>
              <p:nvPr/>
            </p:nvSpPr>
            <p:spPr>
              <a:xfrm>
                <a:off x="4350723" y="1458858"/>
                <a:ext cx="240653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2"/>
              <p:cNvSpPr/>
              <p:nvPr/>
            </p:nvSpPr>
            <p:spPr>
              <a:xfrm>
                <a:off x="4366606" y="1458975"/>
                <a:ext cx="208505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2"/>
              <p:cNvSpPr/>
              <p:nvPr/>
            </p:nvSpPr>
            <p:spPr>
              <a:xfrm>
                <a:off x="4453551" y="1521393"/>
                <a:ext cx="33964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2"/>
              <p:cNvSpPr/>
              <p:nvPr/>
            </p:nvSpPr>
            <p:spPr>
              <a:xfrm>
                <a:off x="4495514" y="1490946"/>
                <a:ext cx="34052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2"/>
              <p:cNvSpPr/>
              <p:nvPr/>
            </p:nvSpPr>
            <p:spPr>
              <a:xfrm>
                <a:off x="4416628" y="1490565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2"/>
              <p:cNvSpPr/>
              <p:nvPr/>
            </p:nvSpPr>
            <p:spPr>
              <a:xfrm>
                <a:off x="4381258" y="1464192"/>
                <a:ext cx="33994" cy="26199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2"/>
              <p:cNvSpPr/>
              <p:nvPr/>
            </p:nvSpPr>
            <p:spPr>
              <a:xfrm>
                <a:off x="4453844" y="1464602"/>
                <a:ext cx="33964" cy="261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2"/>
              <p:cNvSpPr/>
              <p:nvPr/>
            </p:nvSpPr>
            <p:spPr>
              <a:xfrm>
                <a:off x="4528422" y="1465071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2"/>
              <p:cNvSpPr/>
              <p:nvPr/>
            </p:nvSpPr>
            <p:spPr>
              <a:xfrm>
                <a:off x="4401097" y="1467972"/>
                <a:ext cx="65555" cy="48090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2"/>
              <p:cNvSpPr/>
              <p:nvPr/>
            </p:nvSpPr>
            <p:spPr>
              <a:xfrm>
                <a:off x="4426328" y="1490565"/>
                <a:ext cx="10286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2"/>
              <p:cNvSpPr/>
              <p:nvPr/>
            </p:nvSpPr>
            <p:spPr>
              <a:xfrm>
                <a:off x="4398987" y="1472543"/>
                <a:ext cx="9436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2"/>
              <p:cNvSpPr/>
              <p:nvPr/>
            </p:nvSpPr>
            <p:spPr>
              <a:xfrm>
                <a:off x="4462635" y="1472631"/>
                <a:ext cx="12630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2"/>
              <p:cNvSpPr/>
              <p:nvPr/>
            </p:nvSpPr>
            <p:spPr>
              <a:xfrm>
                <a:off x="4680891" y="1458888"/>
                <a:ext cx="240623" cy="112121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2"/>
              <p:cNvSpPr/>
              <p:nvPr/>
            </p:nvSpPr>
            <p:spPr>
              <a:xfrm>
                <a:off x="4697154" y="1475942"/>
                <a:ext cx="208476" cy="94978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2"/>
              <p:cNvSpPr/>
              <p:nvPr/>
            </p:nvSpPr>
            <p:spPr>
              <a:xfrm>
                <a:off x="4784627" y="1482507"/>
                <a:ext cx="34082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2"/>
              <p:cNvSpPr/>
              <p:nvPr/>
            </p:nvSpPr>
            <p:spPr>
              <a:xfrm>
                <a:off x="4742663" y="1512953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2"/>
              <p:cNvSpPr/>
              <p:nvPr/>
            </p:nvSpPr>
            <p:spPr>
              <a:xfrm>
                <a:off x="4821520" y="1513334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2"/>
              <p:cNvSpPr/>
              <p:nvPr/>
            </p:nvSpPr>
            <p:spPr>
              <a:xfrm>
                <a:off x="4856978" y="1539591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2"/>
              <p:cNvSpPr/>
              <p:nvPr/>
            </p:nvSpPr>
            <p:spPr>
              <a:xfrm>
                <a:off x="4784304" y="1539210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2"/>
              <p:cNvSpPr/>
              <p:nvPr/>
            </p:nvSpPr>
            <p:spPr>
              <a:xfrm>
                <a:off x="4709814" y="1538829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2"/>
              <p:cNvSpPr/>
              <p:nvPr/>
            </p:nvSpPr>
            <p:spPr>
              <a:xfrm>
                <a:off x="4805579" y="1513920"/>
                <a:ext cx="65438" cy="4806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2"/>
              <p:cNvSpPr/>
              <p:nvPr/>
            </p:nvSpPr>
            <p:spPr>
              <a:xfrm>
                <a:off x="4835615" y="1522331"/>
                <a:ext cx="10198" cy="17114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2"/>
              <p:cNvSpPr/>
              <p:nvPr/>
            </p:nvSpPr>
            <p:spPr>
              <a:xfrm>
                <a:off x="4863806" y="1539884"/>
                <a:ext cx="9436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2"/>
              <p:cNvSpPr/>
              <p:nvPr/>
            </p:nvSpPr>
            <p:spPr>
              <a:xfrm>
                <a:off x="4796846" y="1543752"/>
                <a:ext cx="12748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2"/>
              <p:cNvSpPr/>
              <p:nvPr/>
            </p:nvSpPr>
            <p:spPr>
              <a:xfrm>
                <a:off x="5010911" y="1458858"/>
                <a:ext cx="240653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2"/>
              <p:cNvSpPr/>
              <p:nvPr/>
            </p:nvSpPr>
            <p:spPr>
              <a:xfrm>
                <a:off x="5026823" y="1458975"/>
                <a:ext cx="208446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2"/>
              <p:cNvSpPr/>
              <p:nvPr/>
            </p:nvSpPr>
            <p:spPr>
              <a:xfrm>
                <a:off x="5113827" y="1521393"/>
                <a:ext cx="33964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2"/>
              <p:cNvSpPr/>
              <p:nvPr/>
            </p:nvSpPr>
            <p:spPr>
              <a:xfrm>
                <a:off x="5155761" y="1490946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2"/>
              <p:cNvSpPr/>
              <p:nvPr/>
            </p:nvSpPr>
            <p:spPr>
              <a:xfrm>
                <a:off x="5076904" y="1490565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2"/>
              <p:cNvSpPr/>
              <p:nvPr/>
            </p:nvSpPr>
            <p:spPr>
              <a:xfrm>
                <a:off x="5041534" y="1464192"/>
                <a:ext cx="33964" cy="2619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2"/>
              <p:cNvSpPr/>
              <p:nvPr/>
            </p:nvSpPr>
            <p:spPr>
              <a:xfrm>
                <a:off x="5114120" y="1464602"/>
                <a:ext cx="33964" cy="261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2"/>
              <p:cNvSpPr/>
              <p:nvPr/>
            </p:nvSpPr>
            <p:spPr>
              <a:xfrm>
                <a:off x="5188640" y="1465071"/>
                <a:ext cx="34082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2"/>
              <p:cNvSpPr/>
              <p:nvPr/>
            </p:nvSpPr>
            <p:spPr>
              <a:xfrm>
                <a:off x="5061402" y="1467972"/>
                <a:ext cx="65438" cy="4809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2"/>
              <p:cNvSpPr/>
              <p:nvPr/>
            </p:nvSpPr>
            <p:spPr>
              <a:xfrm>
                <a:off x="5086574" y="1490565"/>
                <a:ext cx="10227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2"/>
              <p:cNvSpPr/>
              <p:nvPr/>
            </p:nvSpPr>
            <p:spPr>
              <a:xfrm>
                <a:off x="5059175" y="1472543"/>
                <a:ext cx="9407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2"/>
              <p:cNvSpPr/>
              <p:nvPr/>
            </p:nvSpPr>
            <p:spPr>
              <a:xfrm>
                <a:off x="5122940" y="1472631"/>
                <a:ext cx="12630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07" name="Google Shape;1007;p32"/>
          <p:cNvGrpSpPr/>
          <p:nvPr/>
        </p:nvGrpSpPr>
        <p:grpSpPr>
          <a:xfrm rot="-167487">
            <a:off x="-81063" y="1207811"/>
            <a:ext cx="886288" cy="169023"/>
            <a:chOff x="1752138" y="1442100"/>
            <a:chExt cx="886300" cy="169025"/>
          </a:xfrm>
        </p:grpSpPr>
        <p:sp>
          <p:nvSpPr>
            <p:cNvPr id="1008" name="Google Shape;1008;p32"/>
            <p:cNvSpPr/>
            <p:nvPr/>
          </p:nvSpPr>
          <p:spPr>
            <a:xfrm>
              <a:off x="2630413" y="1515025"/>
              <a:ext cx="450" cy="367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1752138" y="1442100"/>
              <a:ext cx="886300" cy="16902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231791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2428763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2097188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22080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187646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19872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32"/>
          <p:cNvGrpSpPr/>
          <p:nvPr/>
        </p:nvGrpSpPr>
        <p:grpSpPr>
          <a:xfrm rot="-167487">
            <a:off x="-46933" y="241381"/>
            <a:ext cx="886288" cy="169023"/>
            <a:chOff x="1752138" y="1442100"/>
            <a:chExt cx="886300" cy="169025"/>
          </a:xfrm>
        </p:grpSpPr>
        <p:sp>
          <p:nvSpPr>
            <p:cNvPr id="1069" name="Google Shape;1069;p32"/>
            <p:cNvSpPr/>
            <p:nvPr/>
          </p:nvSpPr>
          <p:spPr>
            <a:xfrm>
              <a:off x="2630413" y="1515025"/>
              <a:ext cx="450" cy="367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1752138" y="1442100"/>
              <a:ext cx="886300" cy="16902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231791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2428763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2097188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22080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187646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19872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32"/>
          <p:cNvGrpSpPr/>
          <p:nvPr/>
        </p:nvGrpSpPr>
        <p:grpSpPr>
          <a:xfrm rot="-167487">
            <a:off x="-40383" y="2362101"/>
            <a:ext cx="745844" cy="169027"/>
            <a:chOff x="6980613" y="1447325"/>
            <a:chExt cx="745854" cy="169030"/>
          </a:xfrm>
        </p:grpSpPr>
        <p:sp>
          <p:nvSpPr>
            <p:cNvPr id="1178" name="Google Shape;1178;p32"/>
            <p:cNvSpPr/>
            <p:nvPr/>
          </p:nvSpPr>
          <p:spPr>
            <a:xfrm>
              <a:off x="6980613" y="1447325"/>
              <a:ext cx="745854" cy="169030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9" name="Google Shape;1179;p32"/>
            <p:cNvGrpSpPr/>
            <p:nvPr/>
          </p:nvGrpSpPr>
          <p:grpSpPr>
            <a:xfrm>
              <a:off x="7000488" y="1467163"/>
              <a:ext cx="707825" cy="118900"/>
              <a:chOff x="7000488" y="1467163"/>
              <a:chExt cx="707825" cy="118900"/>
            </a:xfrm>
          </p:grpSpPr>
          <p:sp>
            <p:nvSpPr>
              <p:cNvPr id="1180" name="Google Shape;1180;p32"/>
              <p:cNvSpPr/>
              <p:nvPr/>
            </p:nvSpPr>
            <p:spPr>
              <a:xfrm>
                <a:off x="7000488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2"/>
              <p:cNvSpPr/>
              <p:nvPr/>
            </p:nvSpPr>
            <p:spPr>
              <a:xfrm>
                <a:off x="7074313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2"/>
              <p:cNvSpPr/>
              <p:nvPr/>
            </p:nvSpPr>
            <p:spPr>
              <a:xfrm>
                <a:off x="7145863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2"/>
              <p:cNvSpPr/>
              <p:nvPr/>
            </p:nvSpPr>
            <p:spPr>
              <a:xfrm>
                <a:off x="7219688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2"/>
              <p:cNvSpPr/>
              <p:nvPr/>
            </p:nvSpPr>
            <p:spPr>
              <a:xfrm>
                <a:off x="7291238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2"/>
              <p:cNvSpPr/>
              <p:nvPr/>
            </p:nvSpPr>
            <p:spPr>
              <a:xfrm>
                <a:off x="7365063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2"/>
              <p:cNvSpPr/>
              <p:nvPr/>
            </p:nvSpPr>
            <p:spPr>
              <a:xfrm>
                <a:off x="7436613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7510438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7581988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7655813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8" name="Google Shape;5658;p46"/>
          <p:cNvSpPr txBox="1">
            <a:spLocks/>
          </p:cNvSpPr>
          <p:nvPr/>
        </p:nvSpPr>
        <p:spPr>
          <a:xfrm>
            <a:off x="1291253" y="49236"/>
            <a:ext cx="2860374" cy="608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80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Fredoka One"/>
                <a:cs typeface="Arial" panose="020B0604020202020204" pitchFamily="34" charset="0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2000"/>
              <a:buFont typeface="Fredoka One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Luyện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tập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 2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784053" y="716904"/>
            <a:ext cx="827104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các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dưới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đây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nguyên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hợp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Vì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1291253" y="1730307"/>
            <a:ext cx="162095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a) 1930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5939185" y="1730307"/>
            <a:ext cx="162095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b) 23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9018" y="1934987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rgbClr val="FF0000"/>
                </a:solidFill>
              </a:rPr>
              <a:t>Giải</a:t>
            </a:r>
            <a:r>
              <a:rPr lang="en-US" sz="2400" b="1" i="1" u="sng" dirty="0">
                <a:solidFill>
                  <a:srgbClr val="FF0000"/>
                </a:solidFill>
              </a:rPr>
              <a:t>:</a:t>
            </a:r>
            <a:endParaRPr lang="vi-VN" sz="2400" b="1" i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4772" y="2300512"/>
            <a:ext cx="7689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1930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nên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2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5. Do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ngoài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1930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còn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thêm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2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5.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Vậy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1930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2897" y="4239510"/>
            <a:ext cx="7813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23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vì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chỉ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23.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  <p:bldP spid="259" grpId="0"/>
      <p:bldP spid="260" grpId="0"/>
      <p:bldP spid="261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9"/>
          <p:cNvSpPr/>
          <p:nvPr/>
        </p:nvSpPr>
        <p:spPr>
          <a:xfrm>
            <a:off x="849873" y="188620"/>
            <a:ext cx="2350528" cy="658047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727" name="Google Shape;727;p29"/>
          <p:cNvSpPr txBox="1">
            <a:spLocks noGrp="1"/>
          </p:cNvSpPr>
          <p:nvPr>
            <p:ph type="title"/>
          </p:nvPr>
        </p:nvSpPr>
        <p:spPr>
          <a:xfrm>
            <a:off x="833020" y="228268"/>
            <a:ext cx="2110572" cy="685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lt1"/>
                </a:solidFill>
              </a:rPr>
              <a:t>Chú ý:</a:t>
            </a:r>
            <a:endParaRPr sz="3200" b="1" dirty="0">
              <a:solidFill>
                <a:schemeClr val="lt1"/>
              </a:solidFill>
            </a:endParaRPr>
          </a:p>
        </p:txBody>
      </p:sp>
      <p:grpSp>
        <p:nvGrpSpPr>
          <p:cNvPr id="731" name="Google Shape;731;p29"/>
          <p:cNvGrpSpPr/>
          <p:nvPr/>
        </p:nvGrpSpPr>
        <p:grpSpPr>
          <a:xfrm rot="-2123940">
            <a:off x="1523434" y="4016221"/>
            <a:ext cx="670391" cy="838400"/>
            <a:chOff x="7086900" y="2742275"/>
            <a:chExt cx="1912041" cy="2352039"/>
          </a:xfrm>
        </p:grpSpPr>
        <p:sp>
          <p:nvSpPr>
            <p:cNvPr id="732" name="Google Shape;732;p29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342570" y="1432736"/>
            <a:ext cx="5893326" cy="2466810"/>
            <a:chOff x="1130872" y="2937249"/>
            <a:chExt cx="5893326" cy="2466810"/>
          </a:xfrm>
        </p:grpSpPr>
        <p:sp>
          <p:nvSpPr>
            <p:cNvPr id="141" name="Google Shape;1252;p33"/>
            <p:cNvSpPr/>
            <p:nvPr/>
          </p:nvSpPr>
          <p:spPr>
            <a:xfrm rot="16200000">
              <a:off x="2926374" y="1306236"/>
              <a:ext cx="2302321" cy="5893326"/>
            </a:xfrm>
            <a:prstGeom prst="wedgeRectCallout">
              <a:avLst>
                <a:gd name="adj1" fmla="val -15810"/>
                <a:gd name="adj2" fmla="val 5982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8575" dist="28575" dir="19320000" algn="bl" rotWithShape="0">
                <a:srgbClr val="434343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196;p33"/>
            <p:cNvSpPr/>
            <p:nvPr/>
          </p:nvSpPr>
          <p:spPr>
            <a:xfrm rot="3605273">
              <a:off x="6415615" y="3234837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197;p33"/>
            <p:cNvSpPr/>
            <p:nvPr/>
          </p:nvSpPr>
          <p:spPr>
            <a:xfrm rot="7791998">
              <a:off x="969464" y="3228730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4" name="Picture 14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3973" y="1596714"/>
            <a:ext cx="1628775" cy="1209675"/>
          </a:xfrm>
          <a:prstGeom prst="rect">
            <a:avLst/>
          </a:prstGeom>
        </p:spPr>
      </p:pic>
      <p:sp>
        <p:nvSpPr>
          <p:cNvPr id="145" name="Rectangle 144"/>
          <p:cNvSpPr/>
          <p:nvPr/>
        </p:nvSpPr>
        <p:spPr>
          <a:xfrm>
            <a:off x="1820445" y="1814901"/>
            <a:ext cx="5161302" cy="196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Để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khẳng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định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, ta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thường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sử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sụng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dấu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hiệu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để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tìm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khác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chính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" grpId="0" animBg="1"/>
      <p:bldP spid="727" grpId="0"/>
      <p:bldP spid="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36;p32"/>
          <p:cNvSpPr/>
          <p:nvPr/>
        </p:nvSpPr>
        <p:spPr>
          <a:xfrm>
            <a:off x="2753842" y="75245"/>
            <a:ext cx="2800291" cy="694335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1813699" y="-118497"/>
            <a:ext cx="4170560" cy="774819"/>
            <a:chOff x="2243638" y="285671"/>
            <a:chExt cx="4193295" cy="7964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43638" y="285671"/>
              <a:ext cx="945268" cy="79640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024975" y="575855"/>
              <a:ext cx="3411958" cy="474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</a:rPr>
                <a:t>Thử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thách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nhỏ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0155" y="706489"/>
            <a:ext cx="8273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đang</a:t>
            </a:r>
            <a:r>
              <a:rPr lang="en-US" sz="2000" dirty="0"/>
              <a:t> ở ô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phòng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r>
              <a:rPr lang="en-US" sz="2000" dirty="0"/>
              <a:t> </a:t>
            </a:r>
            <a:r>
              <a:rPr lang="en-US" sz="2000" dirty="0" err="1"/>
              <a:t>phim</a:t>
            </a:r>
            <a:r>
              <a:rPr lang="en-US" sz="2000" dirty="0"/>
              <a:t>.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ô sang ô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chứa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giúp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phòng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r>
              <a:rPr lang="en-US" sz="2000" dirty="0"/>
              <a:t> </a:t>
            </a:r>
            <a:r>
              <a:rPr lang="en-US" sz="2000" dirty="0" err="1"/>
              <a:t>phim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2042453"/>
            <a:ext cx="7649105" cy="29051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48203" y="262668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2000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2437" y="416560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7</a:t>
            </a:r>
            <a:endParaRPr lang="vi-VN" sz="2400" b="1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77404" y="-1761067"/>
            <a:ext cx="408995" cy="343474"/>
            <a:chOff x="4890454" y="-2093047"/>
            <a:chExt cx="790212" cy="457298"/>
          </a:xfrm>
        </p:grpSpPr>
        <p:sp>
          <p:nvSpPr>
            <p:cNvPr id="16" name="Rectangle 15"/>
            <p:cNvSpPr/>
            <p:nvPr/>
          </p:nvSpPr>
          <p:spPr>
            <a:xfrm>
              <a:off x="5139267" y="-2040468"/>
              <a:ext cx="310896" cy="2377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Trapezoid 16"/>
            <p:cNvSpPr/>
            <p:nvPr/>
          </p:nvSpPr>
          <p:spPr>
            <a:xfrm rot="5400000" flipV="1">
              <a:off x="5390683" y="-2040129"/>
              <a:ext cx="342900" cy="237066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Trapezoid 17"/>
            <p:cNvSpPr/>
            <p:nvPr/>
          </p:nvSpPr>
          <p:spPr>
            <a:xfrm rot="5400000">
              <a:off x="4843409" y="-2046002"/>
              <a:ext cx="342900" cy="24881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/>
            <p:cNvSpPr/>
            <p:nvPr/>
          </p:nvSpPr>
          <p:spPr>
            <a:xfrm>
              <a:off x="5122331" y="-1744128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/>
            <p:cNvSpPr/>
            <p:nvPr/>
          </p:nvSpPr>
          <p:spPr>
            <a:xfrm>
              <a:off x="5257798" y="-172719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Oval 20"/>
            <p:cNvSpPr/>
            <p:nvPr/>
          </p:nvSpPr>
          <p:spPr>
            <a:xfrm>
              <a:off x="5393265" y="-1727189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352437" y="3773079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102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52437" y="3401614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73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2437" y="3012148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104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86969" y="4141489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19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86968" y="3768037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86968" y="339458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423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86967" y="302015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251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6966" y="2631178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21495" y="265816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135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21494" y="303221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29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21493" y="3421122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21492" y="3794612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86959" y="4537797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56024" y="416896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1954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56023" y="3795514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81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56023" y="3422062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1945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56022" y="3047632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56021" y="265865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105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56014" y="454834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21490" y="418239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21489" y="455588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2018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25068" y="4141489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63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25067" y="3768037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71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25067" y="339458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62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25066" y="302015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57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25065" y="2631178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89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25058" y="4537797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1975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98460" y="340962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17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98459" y="303519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98458" y="2646214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111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90533" y="415887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90523" y="4555183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37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"/>
                            </p:stCondLst>
                            <p:childTnLst>
                              <p:par>
                                <p:cTn id="1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750"/>
                            </p:stCondLst>
                            <p:childTnLst>
                              <p:par>
                                <p:cTn id="1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750"/>
                            </p:stCondLst>
                            <p:childTnLst>
                              <p:par>
                                <p:cTn id="1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0808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4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059213" y="97480"/>
            <a:ext cx="7640343" cy="5005539"/>
            <a:chOff x="1080009" y="88960"/>
            <a:chExt cx="7640343" cy="5005539"/>
          </a:xfrm>
        </p:grpSpPr>
        <p:sp>
          <p:nvSpPr>
            <p:cNvPr id="2415" name="Google Shape;2415;p58"/>
            <p:cNvSpPr/>
            <p:nvPr/>
          </p:nvSpPr>
          <p:spPr>
            <a:xfrm>
              <a:off x="1080009" y="425070"/>
              <a:ext cx="7640343" cy="4178426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692978" y="416001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745301" y="55015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848175" y="-18589"/>
            <a:ext cx="804234" cy="959346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7550798" y="3965546"/>
            <a:ext cx="1277208" cy="1034110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352588" y="1524762"/>
            <a:ext cx="7314392" cy="1958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+mn-lt"/>
                <a:ea typeface="Calibri" panose="020F0502020204030204" pitchFamily="34" charset="0"/>
              </a:rPr>
              <a:t>Xem lại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lí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thuyết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+mn-lt"/>
                <a:ea typeface="Calibri" panose="020F0502020204030204" pitchFamily="34" charset="0"/>
              </a:rPr>
              <a:t>Hoàn thành nốt các bài tập còn lại trên lớp và luyện tập thêm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SBT.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+mn-lt"/>
                <a:ea typeface="Calibri" panose="020F0502020204030204" pitchFamily="34" charset="0"/>
              </a:rPr>
              <a:t>Xem trước mục 2. Phân tích một số ra thừa số nguyên tố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5" name="Google Shape;2265;p56"/>
          <p:cNvSpPr/>
          <p:nvPr/>
        </p:nvSpPr>
        <p:spPr>
          <a:xfrm>
            <a:off x="2236228" y="406300"/>
            <a:ext cx="4846369" cy="1010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" name="Google Shape;2266;p56"/>
          <p:cNvGrpSpPr/>
          <p:nvPr/>
        </p:nvGrpSpPr>
        <p:grpSpPr>
          <a:xfrm rot="889286">
            <a:off x="6335671" y="-8037"/>
            <a:ext cx="1112916" cy="995615"/>
            <a:chOff x="5862862" y="867279"/>
            <a:chExt cx="1912829" cy="1010210"/>
          </a:xfrm>
        </p:grpSpPr>
        <p:sp>
          <p:nvSpPr>
            <p:cNvPr id="187" name="Google Shape;2267;p56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68;p56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69;p56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70;p56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271;p56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72;p56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73;p56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74;p56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2275;p56"/>
          <p:cNvGrpSpPr/>
          <p:nvPr/>
        </p:nvGrpSpPr>
        <p:grpSpPr>
          <a:xfrm>
            <a:off x="2150399" y="838349"/>
            <a:ext cx="809508" cy="712396"/>
            <a:chOff x="1292108" y="3397926"/>
            <a:chExt cx="1762332" cy="1404699"/>
          </a:xfrm>
        </p:grpSpPr>
        <p:sp>
          <p:nvSpPr>
            <p:cNvPr id="196" name="Google Shape;2276;p56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" name="Google Shape;2277;p56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219" name="Google Shape;2278;p56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48" name="Google Shape;2279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280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281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282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283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284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0" name="Google Shape;2285;p56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42" name="Google Shape;2286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287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288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289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290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291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1" name="Google Shape;2292;p56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36" name="Google Shape;2293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294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295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296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297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298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" name="Google Shape;2299;p56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30" name="Google Shape;2300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01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02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03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04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05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" name="Google Shape;2306;p56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24" name="Google Shape;2307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308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309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310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311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312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8" name="Google Shape;2313;p56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213" name="Google Shape;2314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315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316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317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318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319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" name="Google Shape;2320;p56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207" name="Google Shape;2321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322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323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324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325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326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" name="Google Shape;2327;p56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01" name="Google Shape;2328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329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330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331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332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333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4" name="Google Shape;2334;p56"/>
          <p:cNvSpPr txBox="1">
            <a:spLocks/>
          </p:cNvSpPr>
          <p:nvPr/>
        </p:nvSpPr>
        <p:spPr>
          <a:xfrm rot="-159">
            <a:off x="1536280" y="338720"/>
            <a:ext cx="64956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Odibee Sans"/>
                <a:cs typeface="Arial" panose="020B0604020202020204" pitchFamily="34" charset="0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vi-VN" sz="3200" b="1">
                <a:solidFill>
                  <a:srgbClr val="FFFFFF"/>
                </a:solidFill>
              </a:rPr>
              <a:t>HƯỚNG DẪN VỀ NHÀ</a:t>
            </a:r>
            <a:endParaRPr lang="vi-VN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185" grpId="0" animBg="1"/>
      <p:bldP spid="2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844;p81"/>
          <p:cNvGrpSpPr/>
          <p:nvPr/>
        </p:nvGrpSpPr>
        <p:grpSpPr>
          <a:xfrm>
            <a:off x="7891575" y="1023044"/>
            <a:ext cx="1204946" cy="985385"/>
            <a:chOff x="1269179" y="800254"/>
            <a:chExt cx="1204946" cy="985385"/>
          </a:xfrm>
        </p:grpSpPr>
        <p:sp>
          <p:nvSpPr>
            <p:cNvPr id="3" name="Google Shape;3845;p81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846;p81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847;p81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848;p81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849;p81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50;p81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51;p81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2352;p56"/>
          <p:cNvGrpSpPr/>
          <p:nvPr/>
        </p:nvGrpSpPr>
        <p:grpSpPr>
          <a:xfrm rot="-1332500">
            <a:off x="461860" y="4102510"/>
            <a:ext cx="668144" cy="660271"/>
            <a:chOff x="1560678" y="386628"/>
            <a:chExt cx="1762332" cy="1726722"/>
          </a:xfrm>
        </p:grpSpPr>
        <p:sp>
          <p:nvSpPr>
            <p:cNvPr id="11" name="Google Shape;2353;p56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54;p56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55;p56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56;p56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57;p56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58;p56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59;p56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60;p56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61;p56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62;p56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63;p56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64;p56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65;p56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66;p56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67;p56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68;p56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69;p56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70;p56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371;p56"/>
          <p:cNvGrpSpPr/>
          <p:nvPr/>
        </p:nvGrpSpPr>
        <p:grpSpPr>
          <a:xfrm rot="-268815">
            <a:off x="8020932" y="4225091"/>
            <a:ext cx="535042" cy="607335"/>
            <a:chOff x="4257150" y="439500"/>
            <a:chExt cx="496378" cy="634217"/>
          </a:xfrm>
        </p:grpSpPr>
        <p:sp>
          <p:nvSpPr>
            <p:cNvPr id="30" name="Google Shape;2372;p56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73;p56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74;p56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75;p56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76;p56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77;p56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78;p56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2379;p56"/>
          <p:cNvGrpSpPr/>
          <p:nvPr/>
        </p:nvGrpSpPr>
        <p:grpSpPr>
          <a:xfrm>
            <a:off x="8361949" y="280782"/>
            <a:ext cx="435645" cy="436781"/>
            <a:chOff x="-222388" y="1680158"/>
            <a:chExt cx="776827" cy="778853"/>
          </a:xfrm>
        </p:grpSpPr>
        <p:sp>
          <p:nvSpPr>
            <p:cNvPr id="38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439;p20"/>
          <p:cNvSpPr/>
          <p:nvPr/>
        </p:nvSpPr>
        <p:spPr>
          <a:xfrm>
            <a:off x="361859" y="23647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rgbClr val="FFE466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sp>
        <p:nvSpPr>
          <p:cNvPr id="53" name="Google Shape;2265;p56"/>
          <p:cNvSpPr/>
          <p:nvPr/>
        </p:nvSpPr>
        <p:spPr>
          <a:xfrm>
            <a:off x="1225341" y="1493145"/>
            <a:ext cx="6746283" cy="246952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1710268" y="1789853"/>
            <a:ext cx="5784544" cy="16094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BẠN ĐÃ CHÚ Ý BÀI GIẢNG!</a:t>
            </a:r>
            <a:endParaRPr 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953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777419" y="-185532"/>
            <a:ext cx="5930106" cy="1251496"/>
            <a:chOff x="2006019" y="49159"/>
            <a:chExt cx="5930106" cy="1251496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7097580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1962480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288870" y="87337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</a:rPr>
              <a:t>KHỞI ĐỘNG</a:t>
            </a:r>
            <a:endParaRPr sz="3600" b="1" dirty="0">
              <a:solidFill>
                <a:schemeClr val="l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8852" y="1213999"/>
            <a:ext cx="2265148" cy="17809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4435" y="2994993"/>
            <a:ext cx="191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11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vi-VN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1735" y="875877"/>
            <a:ext cx="6220784" cy="1532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+mn-lt"/>
                <a:ea typeface="Calibri" panose="020F0502020204030204" pitchFamily="34" charset="0"/>
              </a:rPr>
              <a:t>Mai nhận thấy </a:t>
            </a:r>
            <a:r>
              <a:rPr lang="nl-NL" sz="1800" b="1" dirty="0">
                <a:latin typeface="+mn-lt"/>
                <a:ea typeface="Calibri" panose="020F0502020204030204" pitchFamily="34" charset="0"/>
              </a:rPr>
              <a:t>không thể cắm đều </a:t>
            </a:r>
            <a:r>
              <a:rPr lang="nl-NL" sz="1800" dirty="0">
                <a:latin typeface="+mn-lt"/>
                <a:ea typeface="Calibri" panose="020F0502020204030204" pitchFamily="34" charset="0"/>
              </a:rPr>
              <a:t>số bông hoa này vào các lọ hoa (mỗi lọ có </a:t>
            </a:r>
            <a:r>
              <a:rPr lang="nl-NL" sz="1800" b="1" dirty="0">
                <a:latin typeface="+mn-lt"/>
                <a:ea typeface="Calibri" panose="020F0502020204030204" pitchFamily="34" charset="0"/>
              </a:rPr>
              <a:t>nhiều hơn 1 bông</a:t>
            </a:r>
            <a:r>
              <a:rPr lang="nl-NL" sz="1800" dirty="0">
                <a:latin typeface="+mn-lt"/>
                <a:ea typeface="Calibri" panose="020F0502020204030204" pitchFamily="34" charset="0"/>
              </a:rPr>
              <a:t>) cho dù số lọ hoa là 2; 3; 4; 5; ... Nhưng nếu bỏ ra 1 bông còn 10 bông thì lại cắm đều được vào 2 lọ, mỗi lọ có 5 bông hoa.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174922" y="2902592"/>
            <a:ext cx="5003528" cy="1521811"/>
          </a:xfrm>
          <a:prstGeom prst="cloudCallout">
            <a:avLst>
              <a:gd name="adj1" fmla="val -65059"/>
              <a:gd name="adj2" fmla="val 2838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>
              <a:solidFill>
                <a:srgbClr val="002060"/>
              </a:solidFill>
            </a:endParaRPr>
          </a:p>
          <a:p>
            <a:pPr algn="ctr"/>
            <a:r>
              <a:rPr lang="nl-NL" sz="2000" dirty="0">
                <a:solidFill>
                  <a:srgbClr val="002060"/>
                </a:solidFill>
              </a:rPr>
              <a:t>Vậy, số 11 và số 10 có gì khác nhau, điều này có liên quan gì đến số các ước của chúng không ?”</a:t>
            </a:r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vi-VN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05" y="3395103"/>
            <a:ext cx="963402" cy="1748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4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66C8B58E-D143-194D-8C45-ED7032C0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956095-B41E-7E4A-B88B-3A50559A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C60A475E-2F2C-5E4F-9130-99E48C289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735" y="543575"/>
            <a:ext cx="636531" cy="869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A9B784-3AFD-514B-93D8-FC3AF4947775}"/>
              </a:ext>
            </a:extLst>
          </p:cNvPr>
          <p:cNvSpPr txBox="1"/>
          <p:nvPr/>
        </p:nvSpPr>
        <p:spPr>
          <a:xfrm>
            <a:off x="2652494" y="68864"/>
            <a:ext cx="39742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x-none" sz="2700" b="1" kern="1200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TRƯỜNG THCS LONG BIÊN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36550-F5CE-4D44-9F55-9ADA72DF0D69}"/>
              </a:ext>
            </a:extLst>
          </p:cNvPr>
          <p:cNvSpPr txBox="1"/>
          <p:nvPr/>
        </p:nvSpPr>
        <p:spPr>
          <a:xfrm>
            <a:off x="656667" y="1413070"/>
            <a:ext cx="783067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x-none" sz="4500" b="1" kern="1200" dirty="0">
                <a:solidFill>
                  <a:srgbClr val="4472C4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BÀI GIẢNG TRỰC TUYẾN </a:t>
            </a:r>
          </a:p>
          <a:p>
            <a:pPr algn="ctr" defTabSz="685800">
              <a:buClrTx/>
            </a:pPr>
            <a:r>
              <a:rPr lang="x-none" sz="45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MÔN </a:t>
            </a:r>
            <a:r>
              <a:rPr lang="en-US" sz="45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TOÁN</a:t>
            </a:r>
          </a:p>
          <a:p>
            <a:pPr algn="ctr" defTabSz="685800">
              <a:buClrTx/>
            </a:pPr>
            <a:r>
              <a:rPr lang="en-US" sz="45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TIẾT 17 - BÀI 10: SỐ NGUYÊN TỐ</a:t>
            </a:r>
            <a:endParaRPr lang="x-none" sz="4500" b="1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81619-A4E5-428F-99B6-987FF6A7AD1F}"/>
              </a:ext>
            </a:extLst>
          </p:cNvPr>
          <p:cNvSpPr txBox="1"/>
          <p:nvPr/>
        </p:nvSpPr>
        <p:spPr>
          <a:xfrm>
            <a:off x="3436974" y="3716078"/>
            <a:ext cx="34529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lang="en-US" sz="135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35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lang="en-US" sz="135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135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lang="en-US" sz="135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35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Hải</a:t>
            </a:r>
            <a:r>
              <a:rPr lang="en-US" sz="135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7FD4C-DECD-40C4-882E-84C679186D37}"/>
              </a:ext>
            </a:extLst>
          </p:cNvPr>
          <p:cNvSpPr txBox="1"/>
          <p:nvPr/>
        </p:nvSpPr>
        <p:spPr>
          <a:xfrm>
            <a:off x="3963286" y="4834381"/>
            <a:ext cx="2400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lang="en-US" sz="135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350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135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2021 - 2022</a:t>
            </a:r>
          </a:p>
        </p:txBody>
      </p:sp>
    </p:spTree>
    <p:extLst>
      <p:ext uri="{BB962C8B-B14F-4D97-AF65-F5344CB8AC3E}">
        <p14:creationId xmlns:p14="http://schemas.microsoft.com/office/powerpoint/2010/main" val="375980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342574" y="1247521"/>
            <a:ext cx="404648" cy="700229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6819734" y="1431088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4757877" y="3143546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1149839" y="2421096"/>
            <a:ext cx="2984244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4">
                    <a:lumMod val="50000"/>
                  </a:schemeClr>
                </a:solidFill>
              </a:rPr>
              <a:t>SỐ NGUYÊN TỐ VÀ HỢP SỐ</a:t>
            </a:r>
            <a:endParaRPr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2896566" y="4193849"/>
            <a:ext cx="4421058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C00000"/>
                </a:solidFill>
              </a:rPr>
              <a:t>PHÂN TÍCH MỘT SỐ RA THỪA SỐ NGUYÊN TỐ</a:t>
            </a:r>
            <a:endParaRPr sz="2800" b="1" dirty="0">
              <a:solidFill>
                <a:srgbClr val="C00000"/>
              </a:solidFill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5675112" y="2457817"/>
            <a:ext cx="2435498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2">
                    <a:lumMod val="75000"/>
                  </a:schemeClr>
                </a:solidFill>
              </a:rPr>
              <a:t>LUYỆN TẬP – VẬN DỤNG</a:t>
            </a:r>
            <a:endParaRPr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2539" y="495418"/>
            <a:ext cx="53086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KIẾN THỨC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  <p:bldP spid="55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2638386" y="3023223"/>
            <a:ext cx="4696418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lt1"/>
                </a:solidFill>
              </a:rPr>
              <a:t>SỐ NGUYÊN TỐ VÀ HỢP SỐ</a:t>
            </a:r>
            <a:endParaRPr sz="4000" b="1" dirty="0">
              <a:solidFill>
                <a:schemeClr val="lt1"/>
              </a:solidFill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4526334" y="722932"/>
            <a:ext cx="799122" cy="1382853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7"/>
          <p:cNvGrpSpPr/>
          <p:nvPr/>
        </p:nvGrpSpPr>
        <p:grpSpPr>
          <a:xfrm rot="889286">
            <a:off x="6674770" y="1999400"/>
            <a:ext cx="1912774" cy="1010181"/>
            <a:chOff x="5862862" y="867279"/>
            <a:chExt cx="1912829" cy="1010210"/>
          </a:xfrm>
        </p:grpSpPr>
        <p:sp>
          <p:nvSpPr>
            <p:cNvPr id="603" name="Google Shape;603;p2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2042373" y="1861741"/>
            <a:ext cx="853686" cy="729620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7"/>
          <p:cNvGrpSpPr/>
          <p:nvPr/>
        </p:nvGrpSpPr>
        <p:grpSpPr>
          <a:xfrm>
            <a:off x="6792910" y="428714"/>
            <a:ext cx="799069" cy="806261"/>
            <a:chOff x="6956050" y="265900"/>
            <a:chExt cx="1231801" cy="1242887"/>
          </a:xfrm>
        </p:grpSpPr>
        <p:sp>
          <p:nvSpPr>
            <p:cNvPr id="631" name="Google Shape;631;p27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7"/>
          <p:cNvGrpSpPr/>
          <p:nvPr/>
        </p:nvGrpSpPr>
        <p:grpSpPr>
          <a:xfrm>
            <a:off x="1588046" y="3399576"/>
            <a:ext cx="1762332" cy="1404699"/>
            <a:chOff x="1292108" y="3397926"/>
            <a:chExt cx="1762332" cy="1404699"/>
          </a:xfrm>
        </p:grpSpPr>
        <p:sp>
          <p:nvSpPr>
            <p:cNvPr id="656" name="Google Shape;656;p2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58" name="Google Shape;658;p2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9" name="Google Shape;659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" name="Google Shape;665;p2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6" name="Google Shape;666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2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3" name="Google Shape;673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80" name="Google Shape;680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2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87" name="Google Shape;687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3" name="Google Shape;693;p2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94" name="Google Shape;694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2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701" name="Google Shape;701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08" name="Google Shape;708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0"/>
          <p:cNvGrpSpPr/>
          <p:nvPr/>
        </p:nvGrpSpPr>
        <p:grpSpPr>
          <a:xfrm rot="-2699865">
            <a:off x="8304756" y="118618"/>
            <a:ext cx="899326" cy="544355"/>
            <a:chOff x="3684525" y="1809375"/>
            <a:chExt cx="334225" cy="196700"/>
          </a:xfrm>
        </p:grpSpPr>
        <p:sp>
          <p:nvSpPr>
            <p:cNvPr id="862" name="Google Shape;862;p30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30"/>
          <p:cNvGrpSpPr/>
          <p:nvPr/>
        </p:nvGrpSpPr>
        <p:grpSpPr>
          <a:xfrm>
            <a:off x="8481528" y="82646"/>
            <a:ext cx="487452" cy="469487"/>
            <a:chOff x="3191567" y="2445279"/>
            <a:chExt cx="513948" cy="481285"/>
          </a:xfrm>
        </p:grpSpPr>
        <p:sp>
          <p:nvSpPr>
            <p:cNvPr id="878" name="Google Shape;878;p30"/>
            <p:cNvSpPr/>
            <p:nvPr/>
          </p:nvSpPr>
          <p:spPr>
            <a:xfrm rot="-4499968" flipH="1">
              <a:off x="3336466" y="2584109"/>
              <a:ext cx="286180" cy="272584"/>
            </a:xfrm>
            <a:custGeom>
              <a:avLst/>
              <a:gdLst/>
              <a:ahLst/>
              <a:cxnLst/>
              <a:rect l="l" t="t" r="r" b="b"/>
              <a:pathLst>
                <a:path w="10356" h="9864" extrusionOk="0">
                  <a:moveTo>
                    <a:pt x="6425" y="0"/>
                  </a:moveTo>
                  <a:cubicBezTo>
                    <a:pt x="6234" y="0"/>
                    <a:pt x="6052" y="35"/>
                    <a:pt x="5884" y="107"/>
                  </a:cubicBezTo>
                  <a:cubicBezTo>
                    <a:pt x="3646" y="1075"/>
                    <a:pt x="562" y="6520"/>
                    <a:pt x="562" y="6520"/>
                  </a:cubicBezTo>
                  <a:cubicBezTo>
                    <a:pt x="0" y="7441"/>
                    <a:pt x="2767" y="9467"/>
                    <a:pt x="5586" y="9864"/>
                  </a:cubicBezTo>
                  <a:cubicBezTo>
                    <a:pt x="5534" y="9467"/>
                    <a:pt x="5379" y="7535"/>
                    <a:pt x="7163" y="6855"/>
                  </a:cubicBezTo>
                  <a:cubicBezTo>
                    <a:pt x="7163" y="6855"/>
                    <a:pt x="7638" y="3775"/>
                    <a:pt x="10019" y="3775"/>
                  </a:cubicBezTo>
                  <a:cubicBezTo>
                    <a:pt x="10127" y="3775"/>
                    <a:pt x="10240" y="3782"/>
                    <a:pt x="10356" y="3795"/>
                  </a:cubicBezTo>
                  <a:cubicBezTo>
                    <a:pt x="9574" y="1711"/>
                    <a:pt x="7771" y="0"/>
                    <a:pt x="6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0"/>
            <p:cNvSpPr/>
            <p:nvPr/>
          </p:nvSpPr>
          <p:spPr>
            <a:xfrm rot="-4499968" flipH="1">
              <a:off x="3464086" y="2458461"/>
              <a:ext cx="109321" cy="82958"/>
            </a:xfrm>
            <a:custGeom>
              <a:avLst/>
              <a:gdLst/>
              <a:ahLst/>
              <a:cxnLst/>
              <a:rect l="l" t="t" r="r" b="b"/>
              <a:pathLst>
                <a:path w="3956" h="3002" extrusionOk="0">
                  <a:moveTo>
                    <a:pt x="1687" y="1"/>
                  </a:moveTo>
                  <a:cubicBezTo>
                    <a:pt x="1239" y="1"/>
                    <a:pt x="791" y="175"/>
                    <a:pt x="505" y="521"/>
                  </a:cubicBezTo>
                  <a:cubicBezTo>
                    <a:pt x="0" y="1121"/>
                    <a:pt x="94" y="2131"/>
                    <a:pt x="699" y="2632"/>
                  </a:cubicBezTo>
                  <a:cubicBezTo>
                    <a:pt x="1014" y="2891"/>
                    <a:pt x="1358" y="3001"/>
                    <a:pt x="1689" y="3001"/>
                  </a:cubicBezTo>
                  <a:cubicBezTo>
                    <a:pt x="2906" y="3001"/>
                    <a:pt x="3955" y="1512"/>
                    <a:pt x="2753" y="398"/>
                  </a:cubicBezTo>
                  <a:cubicBezTo>
                    <a:pt x="2468" y="133"/>
                    <a:pt x="2077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0"/>
            <p:cNvSpPr/>
            <p:nvPr/>
          </p:nvSpPr>
          <p:spPr>
            <a:xfrm rot="-4499968" flipH="1">
              <a:off x="3192825" y="2625277"/>
              <a:ext cx="106419" cy="89452"/>
            </a:xfrm>
            <a:custGeom>
              <a:avLst/>
              <a:gdLst/>
              <a:ahLst/>
              <a:cxnLst/>
              <a:rect l="l" t="t" r="r" b="b"/>
              <a:pathLst>
                <a:path w="3851" h="3237" extrusionOk="0">
                  <a:moveTo>
                    <a:pt x="1918" y="1"/>
                  </a:moveTo>
                  <a:cubicBezTo>
                    <a:pt x="1680" y="1"/>
                    <a:pt x="1432" y="64"/>
                    <a:pt x="1191" y="206"/>
                  </a:cubicBezTo>
                  <a:cubicBezTo>
                    <a:pt x="62" y="867"/>
                    <a:pt x="1" y="2964"/>
                    <a:pt x="1469" y="3214"/>
                  </a:cubicBezTo>
                  <a:cubicBezTo>
                    <a:pt x="1561" y="3229"/>
                    <a:pt x="1653" y="3237"/>
                    <a:pt x="1746" y="3237"/>
                  </a:cubicBezTo>
                  <a:cubicBezTo>
                    <a:pt x="2395" y="3237"/>
                    <a:pt x="3049" y="2871"/>
                    <a:pt x="3335" y="2284"/>
                  </a:cubicBezTo>
                  <a:cubicBezTo>
                    <a:pt x="3850" y="1225"/>
                    <a:pt x="2970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0"/>
            <p:cNvSpPr/>
            <p:nvPr/>
          </p:nvSpPr>
          <p:spPr>
            <a:xfrm rot="-4499968" flipH="1">
              <a:off x="3445958" y="2611749"/>
              <a:ext cx="110675" cy="95835"/>
            </a:xfrm>
            <a:custGeom>
              <a:avLst/>
              <a:gdLst/>
              <a:ahLst/>
              <a:cxnLst/>
              <a:rect l="l" t="t" r="r" b="b"/>
              <a:pathLst>
                <a:path w="4005" h="3468" extrusionOk="0">
                  <a:moveTo>
                    <a:pt x="1744" y="0"/>
                  </a:moveTo>
                  <a:cubicBezTo>
                    <a:pt x="1744" y="0"/>
                    <a:pt x="345" y="1776"/>
                    <a:pt x="1" y="2640"/>
                  </a:cubicBezTo>
                  <a:cubicBezTo>
                    <a:pt x="1" y="2640"/>
                    <a:pt x="893" y="3468"/>
                    <a:pt x="1823" y="3468"/>
                  </a:cubicBezTo>
                  <a:cubicBezTo>
                    <a:pt x="2178" y="3468"/>
                    <a:pt x="2539" y="3347"/>
                    <a:pt x="2858" y="3012"/>
                  </a:cubicBezTo>
                  <a:cubicBezTo>
                    <a:pt x="4005" y="1800"/>
                    <a:pt x="1744" y="0"/>
                    <a:pt x="1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0"/>
            <p:cNvSpPr/>
            <p:nvPr/>
          </p:nvSpPr>
          <p:spPr>
            <a:xfrm rot="-4499968" flipH="1">
              <a:off x="3321798" y="2678898"/>
              <a:ext cx="118910" cy="82709"/>
            </a:xfrm>
            <a:custGeom>
              <a:avLst/>
              <a:gdLst/>
              <a:ahLst/>
              <a:cxnLst/>
              <a:rect l="l" t="t" r="r" b="b"/>
              <a:pathLst>
                <a:path w="4303" h="2993" extrusionOk="0">
                  <a:moveTo>
                    <a:pt x="2243" y="1"/>
                  </a:moveTo>
                  <a:cubicBezTo>
                    <a:pt x="2243" y="1"/>
                    <a:pt x="628" y="789"/>
                    <a:pt x="1" y="2164"/>
                  </a:cubicBezTo>
                  <a:cubicBezTo>
                    <a:pt x="1" y="2164"/>
                    <a:pt x="691" y="2993"/>
                    <a:pt x="1731" y="2993"/>
                  </a:cubicBezTo>
                  <a:cubicBezTo>
                    <a:pt x="2037" y="2993"/>
                    <a:pt x="2373" y="2921"/>
                    <a:pt x="2731" y="2735"/>
                  </a:cubicBezTo>
                  <a:cubicBezTo>
                    <a:pt x="4303" y="1923"/>
                    <a:pt x="2243" y="1"/>
                    <a:pt x="2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0"/>
            <p:cNvSpPr/>
            <p:nvPr/>
          </p:nvSpPr>
          <p:spPr>
            <a:xfrm rot="-4499968" flipH="1">
              <a:off x="3409296" y="2746583"/>
              <a:ext cx="190399" cy="169563"/>
            </a:xfrm>
            <a:custGeom>
              <a:avLst/>
              <a:gdLst/>
              <a:ahLst/>
              <a:cxnLst/>
              <a:rect l="l" t="t" r="r" b="b"/>
              <a:pathLst>
                <a:path w="6890" h="6136" extrusionOk="0">
                  <a:moveTo>
                    <a:pt x="4641" y="0"/>
                  </a:moveTo>
                  <a:cubicBezTo>
                    <a:pt x="2260" y="0"/>
                    <a:pt x="1785" y="3080"/>
                    <a:pt x="1785" y="3080"/>
                  </a:cubicBezTo>
                  <a:cubicBezTo>
                    <a:pt x="1" y="3760"/>
                    <a:pt x="156" y="5692"/>
                    <a:pt x="208" y="6089"/>
                  </a:cubicBezTo>
                  <a:cubicBezTo>
                    <a:pt x="354" y="6111"/>
                    <a:pt x="501" y="6126"/>
                    <a:pt x="637" y="6135"/>
                  </a:cubicBezTo>
                  <a:cubicBezTo>
                    <a:pt x="6890" y="5710"/>
                    <a:pt x="5072" y="299"/>
                    <a:pt x="4982" y="35"/>
                  </a:cubicBezTo>
                  <a:cubicBezTo>
                    <a:pt x="4978" y="26"/>
                    <a:pt x="4978" y="20"/>
                    <a:pt x="4978" y="20"/>
                  </a:cubicBezTo>
                  <a:cubicBezTo>
                    <a:pt x="4862" y="7"/>
                    <a:pt x="4749" y="0"/>
                    <a:pt x="4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0"/>
            <p:cNvSpPr/>
            <p:nvPr/>
          </p:nvSpPr>
          <p:spPr>
            <a:xfrm rot="-4499968" flipH="1">
              <a:off x="3576782" y="2494472"/>
              <a:ext cx="138226" cy="119241"/>
            </a:xfrm>
            <a:custGeom>
              <a:avLst/>
              <a:gdLst/>
              <a:ahLst/>
              <a:cxnLst/>
              <a:rect l="l" t="t" r="r" b="b"/>
              <a:pathLst>
                <a:path w="5002" h="4315" extrusionOk="0">
                  <a:moveTo>
                    <a:pt x="3375" y="1"/>
                  </a:moveTo>
                  <a:cubicBezTo>
                    <a:pt x="2734" y="1"/>
                    <a:pt x="1969" y="330"/>
                    <a:pt x="1332" y="943"/>
                  </a:cubicBezTo>
                  <a:cubicBezTo>
                    <a:pt x="307" y="1926"/>
                    <a:pt x="0" y="3267"/>
                    <a:pt x="647" y="3938"/>
                  </a:cubicBezTo>
                  <a:cubicBezTo>
                    <a:pt x="890" y="4192"/>
                    <a:pt x="1235" y="4315"/>
                    <a:pt x="1625" y="4315"/>
                  </a:cubicBezTo>
                  <a:cubicBezTo>
                    <a:pt x="2267" y="4315"/>
                    <a:pt x="3032" y="3984"/>
                    <a:pt x="3670" y="3371"/>
                  </a:cubicBezTo>
                  <a:cubicBezTo>
                    <a:pt x="4694" y="2388"/>
                    <a:pt x="5001" y="1048"/>
                    <a:pt x="4354" y="377"/>
                  </a:cubicBezTo>
                  <a:cubicBezTo>
                    <a:pt x="4111" y="123"/>
                    <a:pt x="3766" y="1"/>
                    <a:pt x="3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0"/>
            <p:cNvSpPr/>
            <p:nvPr/>
          </p:nvSpPr>
          <p:spPr>
            <a:xfrm rot="-4499968" flipH="1">
              <a:off x="3186331" y="2755531"/>
              <a:ext cx="133252" cy="122779"/>
            </a:xfrm>
            <a:custGeom>
              <a:avLst/>
              <a:gdLst/>
              <a:ahLst/>
              <a:cxnLst/>
              <a:rect l="l" t="t" r="r" b="b"/>
              <a:pathLst>
                <a:path w="4822" h="4443" extrusionOk="0">
                  <a:moveTo>
                    <a:pt x="3258" y="1"/>
                  </a:moveTo>
                  <a:cubicBezTo>
                    <a:pt x="2588" y="1"/>
                    <a:pt x="1787" y="392"/>
                    <a:pt x="1158" y="1094"/>
                  </a:cubicBezTo>
                  <a:cubicBezTo>
                    <a:pt x="208" y="2151"/>
                    <a:pt x="1" y="3517"/>
                    <a:pt x="690" y="4135"/>
                  </a:cubicBezTo>
                  <a:cubicBezTo>
                    <a:pt x="922" y="4343"/>
                    <a:pt x="1226" y="4442"/>
                    <a:pt x="1563" y="4442"/>
                  </a:cubicBezTo>
                  <a:cubicBezTo>
                    <a:pt x="2233" y="4442"/>
                    <a:pt x="3034" y="4050"/>
                    <a:pt x="3665" y="3347"/>
                  </a:cubicBezTo>
                  <a:cubicBezTo>
                    <a:pt x="4614" y="2288"/>
                    <a:pt x="4822" y="929"/>
                    <a:pt x="4127" y="305"/>
                  </a:cubicBezTo>
                  <a:cubicBezTo>
                    <a:pt x="3896" y="99"/>
                    <a:pt x="3593" y="1"/>
                    <a:pt x="3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/>
          <p:cNvGrpSpPr/>
          <p:nvPr/>
        </p:nvGrpSpPr>
        <p:grpSpPr>
          <a:xfrm rot="8722530">
            <a:off x="7853462" y="4498366"/>
            <a:ext cx="1325801" cy="215722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25019">
            <a:off x="894552" y="81828"/>
            <a:ext cx="679789" cy="747768"/>
          </a:xfrm>
          <a:prstGeom prst="rect">
            <a:avLst/>
          </a:prstGeom>
        </p:spPr>
      </p:pic>
      <p:sp>
        <p:nvSpPr>
          <p:cNvPr id="68" name="Title 2"/>
          <p:cNvSpPr txBox="1">
            <a:spLocks/>
          </p:cNvSpPr>
          <p:nvPr/>
        </p:nvSpPr>
        <p:spPr>
          <a:xfrm>
            <a:off x="1509925" y="170293"/>
            <a:ext cx="626334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/>
              <a:t>Chia </a:t>
            </a:r>
            <a:r>
              <a:rPr lang="en-US" sz="2400" b="1" dirty="0" err="1"/>
              <a:t>nhóm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 </a:t>
            </a:r>
            <a:r>
              <a:rPr lang="en-US" sz="2400" b="1" dirty="0" err="1"/>
              <a:t>theo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ước</a:t>
            </a:r>
            <a:endParaRPr lang="vi-VN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252730" y="772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09925" y="1692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1501100" y="2579761"/>
            <a:ext cx="696559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: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HĐ1</a:t>
            </a:r>
            <a:r>
              <a:rPr lang="en-US" sz="2400" dirty="0"/>
              <a:t>; </a:t>
            </a:r>
            <a:r>
              <a:rPr lang="en-US" sz="2400" b="1" dirty="0">
                <a:solidFill>
                  <a:srgbClr val="C00000"/>
                </a:solidFill>
              </a:rPr>
              <a:t>HĐ2</a:t>
            </a:r>
            <a:r>
              <a:rPr lang="en-US" sz="2400" dirty="0"/>
              <a:t>; </a:t>
            </a:r>
            <a:r>
              <a:rPr lang="en-US" sz="2400" b="1" dirty="0">
                <a:solidFill>
                  <a:srgbClr val="C00000"/>
                </a:solidFill>
              </a:rPr>
              <a:t>HĐ3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509925" y="3712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3677" y="1049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4" grpId="0" animBg="1"/>
      <p:bldP spid="5" grpId="0"/>
      <p:bldP spid="91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88980" y="617736"/>
            <a:ext cx="765025" cy="3211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HĐ1</a:t>
            </a:r>
            <a:endParaRPr lang="vi-VN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6960" y="593636"/>
            <a:ext cx="617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+mn-lt"/>
              </a:rPr>
              <a:t>Tìm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các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ước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và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số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ước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của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các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số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trong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Bảng</a:t>
            </a:r>
            <a:r>
              <a:rPr lang="en-US" sz="1800" dirty="0">
                <a:latin typeface="+mn-lt"/>
              </a:rPr>
              <a:t> 2.1</a:t>
            </a:r>
            <a:endParaRPr lang="vi-VN" sz="1800" dirty="0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"/>
            <a:ext cx="9144000" cy="51561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3215996" y="473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PHIẾU HỌC TẬP</a:t>
            </a:r>
            <a:endParaRPr lang="vi-VN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50935" y="255082"/>
            <a:ext cx="1684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Nhóm</a:t>
            </a:r>
            <a:r>
              <a:rPr lang="en-US" sz="1600" b="1" dirty="0"/>
              <a:t>: ……</a:t>
            </a:r>
            <a:endParaRPr lang="vi-VN" sz="16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615802"/>
              </p:ext>
            </p:extLst>
          </p:nvPr>
        </p:nvGraphicFramePr>
        <p:xfrm>
          <a:off x="3074156" y="1000425"/>
          <a:ext cx="3504444" cy="4073674"/>
        </p:xfrm>
        <a:graphic>
          <a:graphicData uri="http://schemas.openxmlformats.org/drawingml/2006/table">
            <a:tbl>
              <a:tblPr firstRow="1" firstCol="1" bandRow="1">
                <a:tableStyleId>{0E1BE92D-8BE5-4443-8892-37689FE3B34C}</a:tableStyleId>
              </a:tblPr>
              <a:tblGrid>
                <a:gridCol w="847103">
                  <a:extLst>
                    <a:ext uri="{9D8B030D-6E8A-4147-A177-3AD203B41FA5}">
                      <a16:colId xmlns:a16="http://schemas.microsoft.com/office/drawing/2014/main" val="1544844352"/>
                    </a:ext>
                  </a:extLst>
                </a:gridCol>
                <a:gridCol w="1489193">
                  <a:extLst>
                    <a:ext uri="{9D8B030D-6E8A-4147-A177-3AD203B41FA5}">
                      <a16:colId xmlns:a16="http://schemas.microsoft.com/office/drawing/2014/main" val="1143352661"/>
                    </a:ext>
                  </a:extLst>
                </a:gridCol>
                <a:gridCol w="1168148">
                  <a:extLst>
                    <a:ext uri="{9D8B030D-6E8A-4147-A177-3AD203B41FA5}">
                      <a16:colId xmlns:a16="http://schemas.microsoft.com/office/drawing/2014/main" val="1809765352"/>
                    </a:ext>
                  </a:extLst>
                </a:gridCol>
              </a:tblGrid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</a:rPr>
                        <a:t>Số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</a:rPr>
                        <a:t>Các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n-lt"/>
                        </a:rPr>
                        <a:t>ước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</a:rPr>
                        <a:t>Số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n-lt"/>
                        </a:rPr>
                        <a:t>ước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023841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664370853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26565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333601541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49234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498406485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7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447339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893958134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9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70488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1; 2; 5; 10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831172989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1; 11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93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8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6096" y="142958"/>
            <a:ext cx="765025" cy="3211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HĐ2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1122" y="122450"/>
            <a:ext cx="665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Hãy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chia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các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trong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Bảng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2.1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thành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hai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nhóm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theo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bảng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sau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: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"/>
            <a:ext cx="9144000" cy="51561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17969"/>
              </p:ext>
            </p:extLst>
          </p:nvPr>
        </p:nvGraphicFramePr>
        <p:xfrm>
          <a:off x="837078" y="561898"/>
          <a:ext cx="7962904" cy="1408045"/>
        </p:xfrm>
        <a:graphic>
          <a:graphicData uri="http://schemas.openxmlformats.org/drawingml/2006/table">
            <a:tbl>
              <a:tblPr firstRow="1" bandRow="1">
                <a:tableStyleId>{0E1BE92D-8BE5-4443-8892-37689FE3B34C}</a:tableStyleId>
              </a:tblPr>
              <a:tblGrid>
                <a:gridCol w="3981452">
                  <a:extLst>
                    <a:ext uri="{9D8B030D-6E8A-4147-A177-3AD203B41FA5}">
                      <a16:colId xmlns:a16="http://schemas.microsoft.com/office/drawing/2014/main" val="2612681991"/>
                    </a:ext>
                  </a:extLst>
                </a:gridCol>
                <a:gridCol w="3981452">
                  <a:extLst>
                    <a:ext uri="{9D8B030D-6E8A-4147-A177-3AD203B41FA5}">
                      <a16:colId xmlns:a16="http://schemas.microsoft.com/office/drawing/2014/main" val="2726155902"/>
                    </a:ext>
                  </a:extLst>
                </a:gridCol>
              </a:tblGrid>
              <a:tr h="64604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1" dirty="0" err="1"/>
                        <a:t>Nhóm</a:t>
                      </a:r>
                      <a:r>
                        <a:rPr lang="en-US" sz="1600" b="1" baseline="0" dirty="0"/>
                        <a:t> A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1" baseline="0" dirty="0"/>
                        <a:t>(</a:t>
                      </a:r>
                      <a:r>
                        <a:rPr lang="en-US" sz="1600" b="1" baseline="0" dirty="0" err="1"/>
                        <a:t>Các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số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chỉ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có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hai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ước</a:t>
                      </a:r>
                      <a:r>
                        <a:rPr lang="en-US" sz="1600" b="1" baseline="0" dirty="0"/>
                        <a:t>)</a:t>
                      </a:r>
                      <a:endParaRPr lang="vi-VN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1" dirty="0" err="1"/>
                        <a:t>Nhóm</a:t>
                      </a:r>
                      <a:r>
                        <a:rPr lang="en-US" sz="1600" b="1" baseline="0" dirty="0"/>
                        <a:t> B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1" baseline="0" dirty="0"/>
                        <a:t>(</a:t>
                      </a:r>
                      <a:r>
                        <a:rPr lang="en-US" sz="1600" b="1" baseline="0" dirty="0" err="1"/>
                        <a:t>Các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số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có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nhiều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hơn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hai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ước</a:t>
                      </a:r>
                      <a:r>
                        <a:rPr lang="en-US" sz="1600" b="1" baseline="0" dirty="0"/>
                        <a:t>)</a:t>
                      </a:r>
                      <a:endParaRPr lang="vi-VN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23543"/>
                  </a:ext>
                </a:extLst>
              </a:tr>
              <a:tr h="758313"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194812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046096" y="2135461"/>
            <a:ext cx="765025" cy="3211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HĐ3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1121" y="2101741"/>
            <a:ext cx="3535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Suy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nghĩ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và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trả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lời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câu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hỏi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: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6096" y="2621812"/>
            <a:ext cx="3624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a)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1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bao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nhiêu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ước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?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6096" y="3484806"/>
            <a:ext cx="720587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b)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0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chia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hết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cho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2;  5; 7; 2017; 2018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không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?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Em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nhận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xét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gì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về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ước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của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0?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9391" y="3054724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2622" y="4038485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2622" y="4365453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2622" y="4721749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217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 animBg="1"/>
      <p:bldP spid="12" grpId="0"/>
      <p:bldP spid="13" grpId="0"/>
      <p:bldP spid="14" grpId="0"/>
      <p:bldP spid="15" grpId="0"/>
      <p:bldP spid="1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374886"/>
              </p:ext>
            </p:extLst>
          </p:nvPr>
        </p:nvGraphicFramePr>
        <p:xfrm>
          <a:off x="2615612" y="456860"/>
          <a:ext cx="4703309" cy="3981074"/>
        </p:xfrm>
        <a:graphic>
          <a:graphicData uri="http://schemas.openxmlformats.org/drawingml/2006/table">
            <a:tbl>
              <a:tblPr firstRow="1" firstCol="1" bandRow="1">
                <a:tableStyleId>{0E1BE92D-8BE5-4443-8892-37689FE3B34C}</a:tableStyleId>
              </a:tblPr>
              <a:tblGrid>
                <a:gridCol w="1136896">
                  <a:extLst>
                    <a:ext uri="{9D8B030D-6E8A-4147-A177-3AD203B41FA5}">
                      <a16:colId xmlns:a16="http://schemas.microsoft.com/office/drawing/2014/main" val="1544844352"/>
                    </a:ext>
                  </a:extLst>
                </a:gridCol>
                <a:gridCol w="1998643">
                  <a:extLst>
                    <a:ext uri="{9D8B030D-6E8A-4147-A177-3AD203B41FA5}">
                      <a16:colId xmlns:a16="http://schemas.microsoft.com/office/drawing/2014/main" val="1143352661"/>
                    </a:ext>
                  </a:extLst>
                </a:gridCol>
                <a:gridCol w="1567770">
                  <a:extLst>
                    <a:ext uri="{9D8B030D-6E8A-4147-A177-3AD203B41FA5}">
                      <a16:colId xmlns:a16="http://schemas.microsoft.com/office/drawing/2014/main" val="1809765352"/>
                    </a:ext>
                  </a:extLst>
                </a:gridCol>
              </a:tblGrid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Số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Các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ước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Số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ước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023841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664370853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26565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333601541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49234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498406485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447339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893958134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70488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1; 2; 5; 10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831172989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1; 11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93470"/>
                  </a:ext>
                </a:extLst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4555066" y="88030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1; 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82266" y="88030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55066" y="1311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1; 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82266" y="1311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27140" y="167827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1; 2; 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82266" y="169078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3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55066" y="215922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1; 5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82266" y="215922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82117" y="2538481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1; 2; 3; 6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63317" y="253848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36117" y="294161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1; 7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63317" y="294161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185532" y="3366818"/>
            <a:ext cx="118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1; 2; 4; 8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63317" y="335426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282117" y="3765448"/>
            <a:ext cx="9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1; 3; 9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63317" y="376544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848714" y="33788"/>
            <a:ext cx="765025" cy="3211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HĐ1</a:t>
            </a:r>
            <a:endParaRPr lang="vi-VN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883</Words>
  <Application>Microsoft Office PowerPoint</Application>
  <PresentationFormat>On-screen Show (16:9)</PresentationFormat>
  <Paragraphs>183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Odibee Sans</vt:lpstr>
      <vt:lpstr>Fredoka One</vt:lpstr>
      <vt:lpstr>Bellota Text</vt:lpstr>
      <vt:lpstr>Proxima Nova Semibold</vt:lpstr>
      <vt:lpstr>Proxima Nova</vt:lpstr>
      <vt:lpstr>Calibri</vt:lpstr>
      <vt:lpstr>Abel</vt:lpstr>
      <vt:lpstr>Calibri Light</vt:lpstr>
      <vt:lpstr>Wingdings</vt:lpstr>
      <vt:lpstr>Times New Roman</vt:lpstr>
      <vt:lpstr>Didact Gothic</vt:lpstr>
      <vt:lpstr>End of the School Year by Slidesgo</vt:lpstr>
      <vt:lpstr>Slidesgo Final Pages</vt:lpstr>
      <vt:lpstr>Office Theme</vt:lpstr>
      <vt:lpstr>CHÀO MỪNG CÁC EM ĐẾN VỚI TIẾT HỌC!</vt:lpstr>
      <vt:lpstr>KHỞI ĐỘNG</vt:lpstr>
      <vt:lpstr>PowerPoint Presentation</vt:lpstr>
      <vt:lpstr>SỐ NGUYÊN TỐ VÀ HỢP SỐ</vt:lpstr>
      <vt:lpstr>SỐ NGUYÊN TỐ VÀ HỢP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THE SCHOOL YEAR</dc:title>
  <dc:creator>LaptopAZ.vn</dc:creator>
  <cp:lastModifiedBy>Administrator</cp:lastModifiedBy>
  <cp:revision>85</cp:revision>
  <dcterms:modified xsi:type="dcterms:W3CDTF">2021-10-08T09:34:45Z</dcterms:modified>
</cp:coreProperties>
</file>