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tiff" ContentType="image/tiff"/>
  <Default Extension="gif" ContentType="image/gif"/>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4"/>
  </p:notesMasterIdLst>
  <p:handoutMasterIdLst>
    <p:handoutMasterId r:id="rId35"/>
  </p:handoutMasterIdLst>
  <p:sldIdLst>
    <p:sldId id="2441" r:id="rId5"/>
    <p:sldId id="2482" r:id="rId6"/>
    <p:sldId id="2439" r:id="rId7"/>
    <p:sldId id="2454" r:id="rId8"/>
    <p:sldId id="2480" r:id="rId9"/>
    <p:sldId id="2479" r:id="rId10"/>
    <p:sldId id="2455" r:id="rId11"/>
    <p:sldId id="2465" r:id="rId12"/>
    <p:sldId id="2464" r:id="rId13"/>
    <p:sldId id="2459" r:id="rId14"/>
    <p:sldId id="2458" r:id="rId15"/>
    <p:sldId id="2481" r:id="rId16"/>
    <p:sldId id="2466" r:id="rId17"/>
    <p:sldId id="2463" r:id="rId18"/>
    <p:sldId id="2469" r:id="rId19"/>
    <p:sldId id="2470" r:id="rId20"/>
    <p:sldId id="2452" r:id="rId21"/>
    <p:sldId id="2483" r:id="rId22"/>
    <p:sldId id="2484" r:id="rId23"/>
    <p:sldId id="2485" r:id="rId24"/>
    <p:sldId id="2486" r:id="rId25"/>
    <p:sldId id="2496" r:id="rId26"/>
    <p:sldId id="2497" r:id="rId27"/>
    <p:sldId id="2487" r:id="rId28"/>
    <p:sldId id="2471" r:id="rId29"/>
    <p:sldId id="2490" r:id="rId30"/>
    <p:sldId id="2492" r:id="rId31"/>
    <p:sldId id="2467" r:id="rId32"/>
    <p:sldId id="247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1E"/>
    <a:srgbClr val="2F3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2" autoAdjust="0"/>
  </p:normalViewPr>
  <p:slideViewPr>
    <p:cSldViewPr snapToGrid="0" showGuides="1">
      <p:cViewPr varScale="1">
        <p:scale>
          <a:sx n="69" d="100"/>
          <a:sy n="69" d="100"/>
        </p:scale>
        <p:origin x="594" y="72"/>
      </p:cViewPr>
      <p:guideLst>
        <p:guide orient="horz" pos="2136"/>
        <p:guide pos="386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60FAE-62A2-45B4-B93B-AF844D3FF72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7F93D98-F3DE-4A5C-94EF-43A7AF32789A}">
      <dgm:prSet phldrT="[Text]"/>
      <dgm:spPr/>
      <dgm:t>
        <a:bodyPr/>
        <a:lstStyle/>
        <a:p>
          <a:r>
            <a:rPr lang="en-US"/>
            <a:t>Đo độ dài</a:t>
          </a:r>
        </a:p>
      </dgm:t>
    </dgm:pt>
    <dgm:pt modelId="{5DAFC102-B495-49AF-85DD-80DAD4677FE0}" type="parTrans" cxnId="{511D63BE-D448-439F-A506-59F343B10BAC}">
      <dgm:prSet/>
      <dgm:spPr/>
      <dgm:t>
        <a:bodyPr/>
        <a:lstStyle/>
        <a:p>
          <a:endParaRPr lang="en-US"/>
        </a:p>
      </dgm:t>
    </dgm:pt>
    <dgm:pt modelId="{F69DDF4C-0FF5-4431-9659-5880E0E8AD88}" type="sibTrans" cxnId="{511D63BE-D448-439F-A506-59F343B10BAC}">
      <dgm:prSet/>
      <dgm:spPr/>
      <dgm:t>
        <a:bodyPr/>
        <a:lstStyle/>
        <a:p>
          <a:endParaRPr lang="en-US"/>
        </a:p>
      </dgm:t>
    </dgm:pt>
    <dgm:pt modelId="{0F35E2CA-4CCF-4427-8851-C23365810170}">
      <dgm:prSet phldrT="[Text]"/>
      <dgm:spPr>
        <a:solidFill>
          <a:srgbClr val="00B0F0"/>
        </a:solidFill>
      </dgm:spPr>
      <dgm:t>
        <a:bodyPr/>
        <a:lstStyle/>
        <a:p>
          <a:r>
            <a:rPr lang="en-US"/>
            <a:t>Đo khối lượng</a:t>
          </a:r>
        </a:p>
      </dgm:t>
    </dgm:pt>
    <dgm:pt modelId="{459FC188-7534-478E-A363-7C1043E27DE1}" type="parTrans" cxnId="{C1F3E6B3-3261-4602-B963-5E0937726DA2}">
      <dgm:prSet/>
      <dgm:spPr/>
      <dgm:t>
        <a:bodyPr/>
        <a:lstStyle/>
        <a:p>
          <a:endParaRPr lang="en-US"/>
        </a:p>
      </dgm:t>
    </dgm:pt>
    <dgm:pt modelId="{EAFEEB73-E193-417C-86A3-4EB5374283F7}" type="sibTrans" cxnId="{C1F3E6B3-3261-4602-B963-5E0937726DA2}">
      <dgm:prSet/>
      <dgm:spPr/>
      <dgm:t>
        <a:bodyPr/>
        <a:lstStyle/>
        <a:p>
          <a:endParaRPr lang="en-US"/>
        </a:p>
      </dgm:t>
    </dgm:pt>
    <dgm:pt modelId="{A4EAEE6B-1113-4674-B913-A4954836B92F}" type="pres">
      <dgm:prSet presAssocID="{E6F60FAE-62A2-45B4-B93B-AF844D3FF72B}" presName="Name0" presStyleCnt="0">
        <dgm:presLayoutVars>
          <dgm:chMax val="7"/>
          <dgm:chPref val="7"/>
          <dgm:dir/>
        </dgm:presLayoutVars>
      </dgm:prSet>
      <dgm:spPr/>
      <dgm:t>
        <a:bodyPr/>
        <a:lstStyle/>
        <a:p>
          <a:endParaRPr lang="en-US"/>
        </a:p>
      </dgm:t>
    </dgm:pt>
    <dgm:pt modelId="{890FB876-E3BB-476B-843F-364040A61908}" type="pres">
      <dgm:prSet presAssocID="{E6F60FAE-62A2-45B4-B93B-AF844D3FF72B}" presName="Name1" presStyleCnt="0"/>
      <dgm:spPr/>
    </dgm:pt>
    <dgm:pt modelId="{93B21B14-033D-4024-B52B-C3DBD718AF6A}" type="pres">
      <dgm:prSet presAssocID="{E6F60FAE-62A2-45B4-B93B-AF844D3FF72B}" presName="cycle" presStyleCnt="0"/>
      <dgm:spPr/>
    </dgm:pt>
    <dgm:pt modelId="{1A3F9863-0E15-456C-8503-6C839273396B}" type="pres">
      <dgm:prSet presAssocID="{E6F60FAE-62A2-45B4-B93B-AF844D3FF72B}" presName="srcNode" presStyleLbl="node1" presStyleIdx="0" presStyleCnt="2"/>
      <dgm:spPr/>
    </dgm:pt>
    <dgm:pt modelId="{09594266-4DFD-4C46-B609-A2315DBCBFF0}" type="pres">
      <dgm:prSet presAssocID="{E6F60FAE-62A2-45B4-B93B-AF844D3FF72B}" presName="conn" presStyleLbl="parChTrans1D2" presStyleIdx="0" presStyleCnt="1" custScaleX="96163"/>
      <dgm:spPr/>
      <dgm:t>
        <a:bodyPr/>
        <a:lstStyle/>
        <a:p>
          <a:endParaRPr lang="en-US"/>
        </a:p>
      </dgm:t>
    </dgm:pt>
    <dgm:pt modelId="{32E2F9F7-B8E9-4EB2-9E3F-54EE22F6E914}" type="pres">
      <dgm:prSet presAssocID="{E6F60FAE-62A2-45B4-B93B-AF844D3FF72B}" presName="extraNode" presStyleLbl="node1" presStyleIdx="0" presStyleCnt="2"/>
      <dgm:spPr/>
    </dgm:pt>
    <dgm:pt modelId="{C4CC2849-6F33-4F32-94B1-8D2BA6EABE6C}" type="pres">
      <dgm:prSet presAssocID="{E6F60FAE-62A2-45B4-B93B-AF844D3FF72B}" presName="dstNode" presStyleLbl="node1" presStyleIdx="0" presStyleCnt="2"/>
      <dgm:spPr/>
    </dgm:pt>
    <dgm:pt modelId="{586A6397-0DFF-40A9-A466-53AA26E6A55C}" type="pres">
      <dgm:prSet presAssocID="{E7F93D98-F3DE-4A5C-94EF-43A7AF32789A}" presName="text_1" presStyleLbl="node1" presStyleIdx="0" presStyleCnt="2" custLinFactNeighborX="1518" custLinFactNeighborY="-2237">
        <dgm:presLayoutVars>
          <dgm:bulletEnabled val="1"/>
        </dgm:presLayoutVars>
      </dgm:prSet>
      <dgm:spPr/>
      <dgm:t>
        <a:bodyPr/>
        <a:lstStyle/>
        <a:p>
          <a:endParaRPr lang="en-US"/>
        </a:p>
      </dgm:t>
    </dgm:pt>
    <dgm:pt modelId="{26624638-AABD-420B-8EFD-71C905973100}" type="pres">
      <dgm:prSet presAssocID="{E7F93D98-F3DE-4A5C-94EF-43A7AF32789A}" presName="accent_1" presStyleCnt="0"/>
      <dgm:spPr/>
    </dgm:pt>
    <dgm:pt modelId="{84DB592E-8B1D-4EA6-AD91-890D28E339C2}" type="pres">
      <dgm:prSet presAssocID="{E7F93D98-F3DE-4A5C-94EF-43A7AF32789A}" presName="accentRepeatNode" presStyleLbl="solidFgAcc1" presStyleIdx="0" presStyleCnt="2" custScaleX="60495" custScaleY="61560" custLinFactNeighborX="-5116" custLinFactNeighborY="-4253"/>
      <dgm:spPr>
        <a:solidFill>
          <a:schemeClr val="bg2">
            <a:lumMod val="90000"/>
          </a:schemeClr>
        </a:solidFill>
      </dgm:spPr>
    </dgm:pt>
    <dgm:pt modelId="{8EAE9423-E1A3-463A-B33C-E5DEF4C2123B}" type="pres">
      <dgm:prSet presAssocID="{0F35E2CA-4CCF-4427-8851-C23365810170}" presName="text_2" presStyleLbl="node1" presStyleIdx="1" presStyleCnt="2" custLinFactNeighborX="3558" custLinFactNeighborY="4248">
        <dgm:presLayoutVars>
          <dgm:bulletEnabled val="1"/>
        </dgm:presLayoutVars>
      </dgm:prSet>
      <dgm:spPr/>
      <dgm:t>
        <a:bodyPr/>
        <a:lstStyle/>
        <a:p>
          <a:endParaRPr lang="en-US"/>
        </a:p>
      </dgm:t>
    </dgm:pt>
    <dgm:pt modelId="{98CFD98F-2A95-40D7-8CE5-65E6A074448E}" type="pres">
      <dgm:prSet presAssocID="{0F35E2CA-4CCF-4427-8851-C23365810170}" presName="accent_2" presStyleCnt="0"/>
      <dgm:spPr/>
    </dgm:pt>
    <dgm:pt modelId="{2DBC7E37-340E-4A72-BC76-572E13FF6C7A}" type="pres">
      <dgm:prSet presAssocID="{0F35E2CA-4CCF-4427-8851-C23365810170}" presName="accentRepeatNode" presStyleLbl="solidFgAcc1" presStyleIdx="1" presStyleCnt="2" custScaleX="66183" custScaleY="59517" custLinFactNeighborX="-7367" custLinFactNeighborY="-2840"/>
      <dgm:spPr>
        <a:solidFill>
          <a:schemeClr val="bg2"/>
        </a:solidFill>
      </dgm:spPr>
    </dgm:pt>
  </dgm:ptLst>
  <dgm:cxnLst>
    <dgm:cxn modelId="{C1F3E6B3-3261-4602-B963-5E0937726DA2}" srcId="{E6F60FAE-62A2-45B4-B93B-AF844D3FF72B}" destId="{0F35E2CA-4CCF-4427-8851-C23365810170}" srcOrd="1" destOrd="0" parTransId="{459FC188-7534-478E-A363-7C1043E27DE1}" sibTransId="{EAFEEB73-E193-417C-86A3-4EB5374283F7}"/>
    <dgm:cxn modelId="{B36C6941-297D-46E3-9090-171EA78B60FF}" type="presOf" srcId="{E7F93D98-F3DE-4A5C-94EF-43A7AF32789A}" destId="{586A6397-0DFF-40A9-A466-53AA26E6A55C}" srcOrd="0" destOrd="0" presId="urn:microsoft.com/office/officeart/2008/layout/VerticalCurvedList"/>
    <dgm:cxn modelId="{511D63BE-D448-439F-A506-59F343B10BAC}" srcId="{E6F60FAE-62A2-45B4-B93B-AF844D3FF72B}" destId="{E7F93D98-F3DE-4A5C-94EF-43A7AF32789A}" srcOrd="0" destOrd="0" parTransId="{5DAFC102-B495-49AF-85DD-80DAD4677FE0}" sibTransId="{F69DDF4C-0FF5-4431-9659-5880E0E8AD88}"/>
    <dgm:cxn modelId="{591250E0-168E-4E00-98D9-8DDB3DA892CB}" type="presOf" srcId="{E6F60FAE-62A2-45B4-B93B-AF844D3FF72B}" destId="{A4EAEE6B-1113-4674-B913-A4954836B92F}" srcOrd="0" destOrd="0" presId="urn:microsoft.com/office/officeart/2008/layout/VerticalCurvedList"/>
    <dgm:cxn modelId="{E04EFFAA-50DA-4D43-A839-BA773BA47FCB}" type="presOf" srcId="{F69DDF4C-0FF5-4431-9659-5880E0E8AD88}" destId="{09594266-4DFD-4C46-B609-A2315DBCBFF0}" srcOrd="0" destOrd="0" presId="urn:microsoft.com/office/officeart/2008/layout/VerticalCurvedList"/>
    <dgm:cxn modelId="{47673148-5633-4960-8050-6D310B434CF2}" type="presOf" srcId="{0F35E2CA-4CCF-4427-8851-C23365810170}" destId="{8EAE9423-E1A3-463A-B33C-E5DEF4C2123B}" srcOrd="0" destOrd="0" presId="urn:microsoft.com/office/officeart/2008/layout/VerticalCurvedList"/>
    <dgm:cxn modelId="{6C7F9D78-E840-44EC-96EA-F8D24C5438DA}" type="presParOf" srcId="{A4EAEE6B-1113-4674-B913-A4954836B92F}" destId="{890FB876-E3BB-476B-843F-364040A61908}" srcOrd="0" destOrd="0" presId="urn:microsoft.com/office/officeart/2008/layout/VerticalCurvedList"/>
    <dgm:cxn modelId="{25146677-37A1-416E-8D1E-8DA117DD3AFD}" type="presParOf" srcId="{890FB876-E3BB-476B-843F-364040A61908}" destId="{93B21B14-033D-4024-B52B-C3DBD718AF6A}" srcOrd="0" destOrd="0" presId="urn:microsoft.com/office/officeart/2008/layout/VerticalCurvedList"/>
    <dgm:cxn modelId="{71801574-05EE-4744-AE4F-7430AFBA3464}" type="presParOf" srcId="{93B21B14-033D-4024-B52B-C3DBD718AF6A}" destId="{1A3F9863-0E15-456C-8503-6C839273396B}" srcOrd="0" destOrd="0" presId="urn:microsoft.com/office/officeart/2008/layout/VerticalCurvedList"/>
    <dgm:cxn modelId="{44D4CDEC-2FD4-455E-A451-0582B86E0BDD}" type="presParOf" srcId="{93B21B14-033D-4024-B52B-C3DBD718AF6A}" destId="{09594266-4DFD-4C46-B609-A2315DBCBFF0}" srcOrd="1" destOrd="0" presId="urn:microsoft.com/office/officeart/2008/layout/VerticalCurvedList"/>
    <dgm:cxn modelId="{992A5B92-4B87-4451-B8EE-9F3C9F08F5C5}" type="presParOf" srcId="{93B21B14-033D-4024-B52B-C3DBD718AF6A}" destId="{32E2F9F7-B8E9-4EB2-9E3F-54EE22F6E914}" srcOrd="2" destOrd="0" presId="urn:microsoft.com/office/officeart/2008/layout/VerticalCurvedList"/>
    <dgm:cxn modelId="{3A220969-1DF2-4FB4-89B4-783F45A816AE}" type="presParOf" srcId="{93B21B14-033D-4024-B52B-C3DBD718AF6A}" destId="{C4CC2849-6F33-4F32-94B1-8D2BA6EABE6C}" srcOrd="3" destOrd="0" presId="urn:microsoft.com/office/officeart/2008/layout/VerticalCurvedList"/>
    <dgm:cxn modelId="{DFB33097-A357-4F91-B17D-95206803F48A}" type="presParOf" srcId="{890FB876-E3BB-476B-843F-364040A61908}" destId="{586A6397-0DFF-40A9-A466-53AA26E6A55C}" srcOrd="1" destOrd="0" presId="urn:microsoft.com/office/officeart/2008/layout/VerticalCurvedList"/>
    <dgm:cxn modelId="{6AD2BD6E-19A0-4658-AF52-11CE6DE2BA11}" type="presParOf" srcId="{890FB876-E3BB-476B-843F-364040A61908}" destId="{26624638-AABD-420B-8EFD-71C905973100}" srcOrd="2" destOrd="0" presId="urn:microsoft.com/office/officeart/2008/layout/VerticalCurvedList"/>
    <dgm:cxn modelId="{1085A787-B7F1-4D4E-A622-189C9961CEE4}" type="presParOf" srcId="{26624638-AABD-420B-8EFD-71C905973100}" destId="{84DB592E-8B1D-4EA6-AD91-890D28E339C2}" srcOrd="0" destOrd="0" presId="urn:microsoft.com/office/officeart/2008/layout/VerticalCurvedList"/>
    <dgm:cxn modelId="{351AA842-9649-4609-8659-411E691D3AA6}" type="presParOf" srcId="{890FB876-E3BB-476B-843F-364040A61908}" destId="{8EAE9423-E1A3-463A-B33C-E5DEF4C2123B}" srcOrd="3" destOrd="0" presId="urn:microsoft.com/office/officeart/2008/layout/VerticalCurvedList"/>
    <dgm:cxn modelId="{A81A1053-29C0-44BE-819C-A5CBDBEFAC61}" type="presParOf" srcId="{890FB876-E3BB-476B-843F-364040A61908}" destId="{98CFD98F-2A95-40D7-8CE5-65E6A074448E}" srcOrd="4" destOrd="0" presId="urn:microsoft.com/office/officeart/2008/layout/VerticalCurvedList"/>
    <dgm:cxn modelId="{8A90E0C8-062D-496B-9BA8-B9521BC1582D}" type="presParOf" srcId="{98CFD98F-2A95-40D7-8CE5-65E6A074448E}" destId="{2DBC7E37-340E-4A72-BC76-572E13FF6C7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94266-4DFD-4C46-B609-A2315DBCBFF0}">
      <dsp:nvSpPr>
        <dsp:cNvPr id="0" name=""/>
        <dsp:cNvSpPr/>
      </dsp:nvSpPr>
      <dsp:spPr>
        <a:xfrm>
          <a:off x="-3911649" y="-614535"/>
          <a:ext cx="4587510" cy="4770557"/>
        </a:xfrm>
        <a:prstGeom prst="blockArc">
          <a:avLst>
            <a:gd name="adj1" fmla="val 18900000"/>
            <a:gd name="adj2" fmla="val 2700000"/>
            <a:gd name="adj3" fmla="val 45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6A6397-0DFF-40A9-A466-53AA26E6A55C}">
      <dsp:nvSpPr>
        <dsp:cNvPr id="0" name=""/>
        <dsp:cNvSpPr/>
      </dsp:nvSpPr>
      <dsp:spPr>
        <a:xfrm>
          <a:off x="669695" y="483304"/>
          <a:ext cx="7080269" cy="10117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062" tIns="134620" rIns="134620" bIns="134620" numCol="1" spcCol="1270" anchor="ctr" anchorCtr="0">
          <a:noAutofit/>
        </a:bodyPr>
        <a:lstStyle/>
        <a:p>
          <a:pPr lvl="0" algn="l" defTabSz="2355850">
            <a:lnSpc>
              <a:spcPct val="90000"/>
            </a:lnSpc>
            <a:spcBef>
              <a:spcPct val="0"/>
            </a:spcBef>
            <a:spcAft>
              <a:spcPct val="35000"/>
            </a:spcAft>
          </a:pPr>
          <a:r>
            <a:rPr lang="en-US" sz="5300" kern="1200"/>
            <a:t>Đo độ dài</a:t>
          </a:r>
        </a:p>
      </dsp:txBody>
      <dsp:txXfrm>
        <a:off x="669695" y="483304"/>
        <a:ext cx="7080269" cy="1011731"/>
      </dsp:txXfrm>
    </dsp:sp>
    <dsp:sp modelId="{84DB592E-8B1D-4EA6-AD91-890D28E339C2}">
      <dsp:nvSpPr>
        <dsp:cNvPr id="0" name=""/>
        <dsp:cNvSpPr/>
      </dsp:nvSpPr>
      <dsp:spPr>
        <a:xfrm>
          <a:off x="175531" y="568752"/>
          <a:ext cx="765058" cy="778527"/>
        </a:xfrm>
        <a:prstGeom prst="ellipse">
          <a:avLst/>
        </a:prstGeom>
        <a:solidFill>
          <a:schemeClr val="bg2">
            <a:lumMod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AE9423-E1A3-463A-B33C-E5DEF4C2123B}">
      <dsp:nvSpPr>
        <dsp:cNvPr id="0" name=""/>
        <dsp:cNvSpPr/>
      </dsp:nvSpPr>
      <dsp:spPr>
        <a:xfrm>
          <a:off x="669695" y="2066795"/>
          <a:ext cx="7080269" cy="1011731"/>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062" tIns="134620" rIns="134620" bIns="134620" numCol="1" spcCol="1270" anchor="ctr" anchorCtr="0">
          <a:noAutofit/>
        </a:bodyPr>
        <a:lstStyle/>
        <a:p>
          <a:pPr lvl="0" algn="l" defTabSz="2355850">
            <a:lnSpc>
              <a:spcPct val="90000"/>
            </a:lnSpc>
            <a:spcBef>
              <a:spcPct val="0"/>
            </a:spcBef>
            <a:spcAft>
              <a:spcPct val="35000"/>
            </a:spcAft>
          </a:pPr>
          <a:r>
            <a:rPr lang="en-US" sz="5300" kern="1200"/>
            <a:t>Đo khối lượng</a:t>
          </a:r>
        </a:p>
      </dsp:txBody>
      <dsp:txXfrm>
        <a:off x="669695" y="2066795"/>
        <a:ext cx="7080269" cy="1011731"/>
      </dsp:txXfrm>
    </dsp:sp>
    <dsp:sp modelId="{2DBC7E37-340E-4A72-BC76-572E13FF6C7A}">
      <dsp:nvSpPr>
        <dsp:cNvPr id="0" name=""/>
        <dsp:cNvSpPr/>
      </dsp:nvSpPr>
      <dsp:spPr>
        <a:xfrm>
          <a:off x="111096" y="2117421"/>
          <a:ext cx="836993" cy="752690"/>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B53ED6-A346-41EA-88EE-98A1D5659F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91D7B9-1F1D-4F9B-BCD4-0B6893C41A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0B549D-7912-47CE-BB9D-C81C46F21077}" type="datetimeFigureOut">
              <a:rPr lang="en-US" smtClean="0"/>
              <a:t>9/18/2021</a:t>
            </a:fld>
            <a:endParaRPr lang="en-US" dirty="0"/>
          </a:p>
        </p:txBody>
      </p:sp>
      <p:sp>
        <p:nvSpPr>
          <p:cNvPr id="4" name="Footer Placeholder 3">
            <a:extLst>
              <a:ext uri="{FF2B5EF4-FFF2-40B4-BE49-F238E27FC236}">
                <a16:creationId xmlns:a16="http://schemas.microsoft.com/office/drawing/2014/main" id="{BA075128-B596-47B1-BE57-1C5A71A36E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17B0F1-FE0D-44CC-BCF0-1CC4C91125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DEF39B-AF2A-4EFA-AE7E-EC1FF3735F5A}" type="slidenum">
              <a:rPr lang="en-US" smtClean="0"/>
              <a:t>‹#›</a:t>
            </a:fld>
            <a:endParaRPr lang="en-US" dirty="0"/>
          </a:p>
        </p:txBody>
      </p:sp>
    </p:spTree>
    <p:extLst>
      <p:ext uri="{BB962C8B-B14F-4D97-AF65-F5344CB8AC3E}">
        <p14:creationId xmlns:p14="http://schemas.microsoft.com/office/powerpoint/2010/main" val="3505744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370A3-6847-4770-BAE0-862438C62089}" type="datetimeFigureOut">
              <a:rPr lang="en-US" smtClean="0"/>
              <a:t>9/18/2021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109BC-39F4-43B1-850C-D5EB0E6480C8}" type="slidenum">
              <a:rPr lang="en-US" smtClean="0"/>
              <a:t>‹#›</a:t>
            </a:fld>
            <a:endParaRPr lang="en-US" dirty="0"/>
          </a:p>
        </p:txBody>
      </p:sp>
    </p:spTree>
    <p:extLst>
      <p:ext uri="{BB962C8B-B14F-4D97-AF65-F5344CB8AC3E}">
        <p14:creationId xmlns:p14="http://schemas.microsoft.com/office/powerpoint/2010/main" val="88215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Để</a:t>
            </a:r>
            <a:r>
              <a:rPr lang="en-US" baseline="0"/>
              <a:t> nguyên slide này ghi bảng I và 1</a:t>
            </a:r>
          </a:p>
        </p:txBody>
      </p:sp>
      <p:sp>
        <p:nvSpPr>
          <p:cNvPr id="4" name="Slide Number Placeholder 3"/>
          <p:cNvSpPr>
            <a:spLocks noGrp="1"/>
          </p:cNvSpPr>
          <p:nvPr>
            <p:ph type="sldNum" sz="quarter" idx="10"/>
          </p:nvPr>
        </p:nvSpPr>
        <p:spPr/>
        <p:txBody>
          <a:bodyPr/>
          <a:lstStyle/>
          <a:p>
            <a:fld id="{C22109BC-39F4-43B1-850C-D5EB0E6480C8}" type="slidenum">
              <a:rPr lang="en-US" smtClean="0"/>
              <a:t>3</a:t>
            </a:fld>
            <a:endParaRPr lang="en-US" dirty="0"/>
          </a:p>
        </p:txBody>
      </p:sp>
    </p:spTree>
    <p:extLst>
      <p:ext uri="{BB962C8B-B14F-4D97-AF65-F5344CB8AC3E}">
        <p14:creationId xmlns:p14="http://schemas.microsoft.com/office/powerpoint/2010/main" val="179029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5</a:t>
            </a:fld>
            <a:endParaRPr lang="en-US"/>
          </a:p>
        </p:txBody>
      </p:sp>
    </p:spTree>
    <p:extLst>
      <p:ext uri="{BB962C8B-B14F-4D97-AF65-F5344CB8AC3E}">
        <p14:creationId xmlns:p14="http://schemas.microsoft.com/office/powerpoint/2010/main" val="26275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Jhgfjhgfjhgfhg</a:t>
            </a:r>
            <a:r>
              <a:rPr lang="en-US" dirty="0"/>
              <a:t> </a:t>
            </a:r>
          </a:p>
          <a:p>
            <a:r>
              <a:rPr lang="en-US" dirty="0" err="1"/>
              <a:t>Kfhfhbf</a:t>
            </a:r>
            <a:r>
              <a:rPr lang="en-US" dirty="0"/>
              <a:t> </a:t>
            </a:r>
          </a:p>
          <a:p>
            <a:r>
              <a:rPr lang="en-US" dirty="0" err="1"/>
              <a:t>Hfhfhbf</a:t>
            </a:r>
            <a:endParaRPr lang="en-US" dirty="0"/>
          </a:p>
          <a:p>
            <a:r>
              <a:rPr lang="en-US" dirty="0" err="1"/>
              <a:t>Jfhfhifgif</a:t>
            </a:r>
            <a:r>
              <a:rPr lang="en-US" dirty="0"/>
              <a:t> </a:t>
            </a:r>
          </a:p>
          <a:p>
            <a:r>
              <a:rPr lang="en-US" dirty="0" err="1"/>
              <a:t>Jgifgif</a:t>
            </a:r>
            <a:r>
              <a:rPr lang="en-US" dirty="0"/>
              <a:t> </a:t>
            </a:r>
          </a:p>
          <a:p>
            <a:r>
              <a:rPr lang="en-US" dirty="0" err="1"/>
              <a:t>fhfg</a:t>
            </a:r>
            <a:endParaRPr lang="en-US" dirty="0"/>
          </a:p>
        </p:txBody>
      </p:sp>
      <p:sp>
        <p:nvSpPr>
          <p:cNvPr id="4" name="Slide Number Placeholder 3"/>
          <p:cNvSpPr>
            <a:spLocks noGrp="1"/>
          </p:cNvSpPr>
          <p:nvPr>
            <p:ph type="sldNum" sz="quarter" idx="10"/>
          </p:nvPr>
        </p:nvSpPr>
        <p:spPr/>
        <p:txBody>
          <a:bodyPr/>
          <a:lstStyle/>
          <a:p>
            <a:fld id="{C22109BC-39F4-43B1-850C-D5EB0E6480C8}" type="slidenum">
              <a:rPr lang="en-US" smtClean="0"/>
              <a:t>7</a:t>
            </a:fld>
            <a:endParaRPr lang="en-US" dirty="0"/>
          </a:p>
        </p:txBody>
      </p:sp>
    </p:spTree>
    <p:extLst>
      <p:ext uri="{BB962C8B-B14F-4D97-AF65-F5344CB8AC3E}">
        <p14:creationId xmlns:p14="http://schemas.microsoft.com/office/powerpoint/2010/main" val="340109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đó</a:t>
            </a:r>
            <a:r>
              <a:rPr lang="en-US" baseline="0"/>
              <a:t> hỏi khi sử dụng cân cần lưu ý điều gì: Cần phải biết GHĐ và biết cách đo</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10</a:t>
            </a:fld>
            <a:endParaRPr lang="en-US" dirty="0"/>
          </a:p>
        </p:txBody>
      </p:sp>
    </p:spTree>
    <p:extLst>
      <p:ext uri="{BB962C8B-B14F-4D97-AF65-F5344CB8AC3E}">
        <p14:creationId xmlns:p14="http://schemas.microsoft.com/office/powerpoint/2010/main" val="252490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Lúc</a:t>
            </a:r>
            <a:r>
              <a:rPr lang="en-US" baseline="0"/>
              <a:t> ý: ko cân những vật nặng hơn GHĐ … Kolamf việc quá sức…</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14</a:t>
            </a:fld>
            <a:endParaRPr lang="en-US" dirty="0"/>
          </a:p>
        </p:txBody>
      </p:sp>
    </p:spTree>
    <p:extLst>
      <p:ext uri="{BB962C8B-B14F-4D97-AF65-F5344CB8AC3E}">
        <p14:creationId xmlns:p14="http://schemas.microsoft.com/office/powerpoint/2010/main" val="291573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Để nguyên</a:t>
            </a:r>
            <a:r>
              <a:rPr lang="en-US" baseline="0"/>
              <a:t> slide này và giới thiệu cả lớp cân đồng hồ loại 5 kg và vận dụng đo khối lượng</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16</a:t>
            </a:fld>
            <a:endParaRPr lang="en-US" dirty="0"/>
          </a:p>
        </p:txBody>
      </p:sp>
    </p:spTree>
    <p:extLst>
      <p:ext uri="{BB962C8B-B14F-4D97-AF65-F5344CB8AC3E}">
        <p14:creationId xmlns:p14="http://schemas.microsoft.com/office/powerpoint/2010/main" val="3178329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Yêu</a:t>
            </a:r>
            <a:r>
              <a:rPr lang="en-US" baseline="0"/>
              <a:t> cầu Hs tự nêu cách đo khối lg dựa vào cách đô độ dài, thể tích</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17</a:t>
            </a:fld>
            <a:endParaRPr lang="en-US" dirty="0"/>
          </a:p>
        </p:txBody>
      </p:sp>
    </p:spTree>
    <p:extLst>
      <p:ext uri="{BB962C8B-B14F-4D97-AF65-F5344CB8AC3E}">
        <p14:creationId xmlns:p14="http://schemas.microsoft.com/office/powerpoint/2010/main" val="2793672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Với mỗi dòng sản phẩm sẽ thường có cách sử dụng khác nhau tùy thuộc vào từng chức năng của cân. Đồng thời, cách sử dụng cân điện tử đúng cách cũng phụ thuộc vào từng thiết kế của bàn phím và thiết kế của cân</a:t>
            </a:r>
            <a:endParaRPr lang="en-US" dirty="0"/>
          </a:p>
        </p:txBody>
      </p:sp>
      <p:sp>
        <p:nvSpPr>
          <p:cNvPr id="4" name="Slide Number Placeholder 3"/>
          <p:cNvSpPr>
            <a:spLocks noGrp="1"/>
          </p:cNvSpPr>
          <p:nvPr>
            <p:ph type="sldNum" sz="quarter" idx="10"/>
          </p:nvPr>
        </p:nvSpPr>
        <p:spPr/>
        <p:txBody>
          <a:bodyPr/>
          <a:lstStyle/>
          <a:p>
            <a:fld id="{C22109BC-39F4-43B1-850C-D5EB0E6480C8}" type="slidenum">
              <a:rPr lang="en-US" smtClean="0"/>
              <a:t>18</a:t>
            </a:fld>
            <a:endParaRPr lang="en-US" dirty="0"/>
          </a:p>
        </p:txBody>
      </p:sp>
    </p:spTree>
    <p:extLst>
      <p:ext uri="{BB962C8B-B14F-4D97-AF65-F5344CB8AC3E}">
        <p14:creationId xmlns:p14="http://schemas.microsoft.com/office/powerpoint/2010/main" val="2536178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109BC-39F4-43B1-850C-D5EB0E6480C8}" type="slidenum">
              <a:rPr lang="en-US" smtClean="0"/>
              <a:t>19</a:t>
            </a:fld>
            <a:endParaRPr lang="en-US" dirty="0"/>
          </a:p>
        </p:txBody>
      </p:sp>
    </p:spTree>
    <p:extLst>
      <p:ext uri="{BB962C8B-B14F-4D97-AF65-F5344CB8AC3E}">
        <p14:creationId xmlns:p14="http://schemas.microsoft.com/office/powerpoint/2010/main" val="305339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26770-6622-450D-A1F3-BC241C88D6CB}"/>
              </a:ext>
            </a:extLst>
          </p:cNvPr>
          <p:cNvSpPr>
            <a:spLocks noGrp="1"/>
          </p:cNvSpPr>
          <p:nvPr>
            <p:ph idx="1"/>
          </p:nvPr>
        </p:nvSpPr>
        <p:spPr>
          <a:xfrm>
            <a:off x="1104900" y="1352550"/>
            <a:ext cx="10248899" cy="482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687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A32EE4F-6B2E-4FCC-BC34-5BF831F90260}"/>
              </a:ext>
            </a:extLst>
          </p:cNvPr>
          <p:cNvPicPr>
            <a:picLocks noChangeAspect="1"/>
          </p:cNvPicPr>
          <p:nvPr userDrawn="1"/>
        </p:nvPicPr>
        <p:blipFill>
          <a:blip r:embed="rId2"/>
          <a:srcRect/>
          <a:stretch>
            <a:fillRect/>
          </a:stretch>
        </p:blipFill>
        <p:spPr>
          <a:xfrm>
            <a:off x="5425439" y="0"/>
            <a:ext cx="6766561" cy="6858000"/>
          </a:xfrm>
          <a:custGeom>
            <a:avLst/>
            <a:gdLst>
              <a:gd name="connsiteX0" fmla="*/ 0 w 6766561"/>
              <a:gd name="connsiteY0" fmla="*/ 0 h 6858000"/>
              <a:gd name="connsiteX1" fmla="*/ 6766561 w 6766561"/>
              <a:gd name="connsiteY1" fmla="*/ 0 h 6858000"/>
              <a:gd name="connsiteX2" fmla="*/ 6766561 w 6766561"/>
              <a:gd name="connsiteY2" fmla="*/ 6858000 h 6858000"/>
              <a:gd name="connsiteX3" fmla="*/ 0 w 67665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6561" h="6858000">
                <a:moveTo>
                  <a:pt x="0" y="0"/>
                </a:moveTo>
                <a:lnTo>
                  <a:pt x="6766561" y="0"/>
                </a:lnTo>
                <a:lnTo>
                  <a:pt x="6766561" y="6858000"/>
                </a:lnTo>
                <a:lnTo>
                  <a:pt x="0" y="6858000"/>
                </a:lnTo>
                <a:close/>
              </a:path>
            </a:pathLst>
          </a:custGeom>
        </p:spPr>
      </p:pic>
      <p:sp>
        <p:nvSpPr>
          <p:cNvPr id="23" name="Oval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66" name="Oval 65"/>
          <p:cNvSpPr/>
          <p:nvPr/>
        </p:nvSpPr>
        <p:spPr>
          <a:xfrm>
            <a:off x="3928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8" name="Freeform: Shape 17">
            <a:extLst>
              <a:ext uri="{FF2B5EF4-FFF2-40B4-BE49-F238E27FC236}">
                <a16:creationId xmlns:a16="http://schemas.microsoft.com/office/drawing/2014/main" id="{125D7C1C-9CF4-47B3-9ABC-8F0E2CE6CD31}"/>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0B53361-3F22-4468-B6F8-71E345F7077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B38687-48E7-4488-BB10-BDE4F5A73622}"/>
              </a:ext>
            </a:extLst>
          </p:cNvPr>
          <p:cNvSpPr>
            <a:spLocks noGrp="1"/>
          </p:cNvSpPr>
          <p:nvPr>
            <p:ph type="title"/>
          </p:nvPr>
        </p:nvSpPr>
        <p:spPr>
          <a:xfrm>
            <a:off x="1533144" y="1237089"/>
            <a:ext cx="4562856" cy="1563624"/>
          </a:xfr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endParaRPr lang="en-US" dirty="0"/>
          </a:p>
        </p:txBody>
      </p:sp>
      <p:sp>
        <p:nvSpPr>
          <p:cNvPr id="6" name="Rectangle 5">
            <a:extLst>
              <a:ext uri="{FF2B5EF4-FFF2-40B4-BE49-F238E27FC236}">
                <a16:creationId xmlns:a16="http://schemas.microsoft.com/office/drawing/2014/main" id="{9F3A5C24-92D8-4CC1-AF50-F29B9C30BDBB}"/>
              </a:ext>
            </a:extLst>
          </p:cNvPr>
          <p:cNvSpPr/>
          <p:nvPr userDrawn="1"/>
        </p:nvSpPr>
        <p:spPr>
          <a:xfrm>
            <a:off x="5425439" y="0"/>
            <a:ext cx="676656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a:extLst>
              <a:ext uri="{FF2B5EF4-FFF2-40B4-BE49-F238E27FC236}">
                <a16:creationId xmlns:a16="http://schemas.microsoft.com/office/drawing/2014/main" id="{89F459E6-70DE-4FF8-AD0C-1B49B34CF781}"/>
              </a:ext>
            </a:extLst>
          </p:cNvPr>
          <p:cNvSpPr>
            <a:spLocks noGrp="1"/>
          </p:cNvSpPr>
          <p:nvPr>
            <p:ph type="body" idx="1"/>
          </p:nvPr>
        </p:nvSpPr>
        <p:spPr>
          <a:xfrm>
            <a:off x="1533143" y="2888791"/>
            <a:ext cx="4562856" cy="2410459"/>
          </a:xfrm>
        </p:spPr>
        <p:txBody>
          <a:bodyPr vert="horz" lIns="91440" tIns="73152" rIns="91440" bIns="45720" rtlCol="0">
            <a:noAutofit/>
          </a:bodyPr>
          <a:lstStyle>
            <a:lvl1pPr marL="0" indent="0" algn="l">
              <a:buNone/>
              <a:defRPr lang="en-US" sz="1400" b="0" i="0" baseline="0">
                <a:effectLst/>
              </a:defRPr>
            </a:lvl1pPr>
          </a:lstStyle>
          <a:p>
            <a:pPr marL="228600" lvl="0" indent="-228600">
              <a:lnSpc>
                <a:spcPct val="145000"/>
              </a:lnSpc>
              <a:spcBef>
                <a:spcPts val="0"/>
              </a:spcBef>
            </a:pPr>
            <a:r>
              <a:rPr lang="en-US"/>
              <a:t>Click to edit Master text styles</a:t>
            </a:r>
          </a:p>
        </p:txBody>
      </p:sp>
    </p:spTree>
    <p:extLst>
      <p:ext uri="{BB962C8B-B14F-4D97-AF65-F5344CB8AC3E}">
        <p14:creationId xmlns:p14="http://schemas.microsoft.com/office/powerpoint/2010/main" val="236975078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
        <p:nvSpPr>
          <p:cNvPr id="13" name="Content Placeholder 2">
            <a:extLst>
              <a:ext uri="{FF2B5EF4-FFF2-40B4-BE49-F238E27FC236}">
                <a16:creationId xmlns:a16="http://schemas.microsoft.com/office/drawing/2014/main" id="{28B56F67-6D31-4B9E-8530-E063E5785A3B}"/>
              </a:ext>
            </a:extLst>
          </p:cNvPr>
          <p:cNvSpPr>
            <a:spLocks noGrp="1"/>
          </p:cNvSpPr>
          <p:nvPr>
            <p:ph sz="half" idx="1"/>
          </p:nvPr>
        </p:nvSpPr>
        <p:spPr>
          <a:xfrm>
            <a:off x="1104900" y="1338606"/>
            <a:ext cx="4914900" cy="4838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69E53391-9670-4404-BC42-063A6EC48EAA}"/>
              </a:ext>
            </a:extLst>
          </p:cNvPr>
          <p:cNvSpPr>
            <a:spLocks noGrp="1"/>
          </p:cNvSpPr>
          <p:nvPr>
            <p:ph sz="half" idx="2"/>
          </p:nvPr>
        </p:nvSpPr>
        <p:spPr>
          <a:xfrm>
            <a:off x="6172202" y="1338606"/>
            <a:ext cx="5181598" cy="4838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75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
        <p:nvSpPr>
          <p:cNvPr id="16" name="Text Placeholder 2">
            <a:extLst>
              <a:ext uri="{FF2B5EF4-FFF2-40B4-BE49-F238E27FC236}">
                <a16:creationId xmlns:a16="http://schemas.microsoft.com/office/drawing/2014/main" id="{9473839A-0FBA-4FFD-963E-C459DBF0194B}"/>
              </a:ext>
            </a:extLst>
          </p:cNvPr>
          <p:cNvSpPr>
            <a:spLocks noGrp="1"/>
          </p:cNvSpPr>
          <p:nvPr>
            <p:ph type="body" idx="1"/>
          </p:nvPr>
        </p:nvSpPr>
        <p:spPr>
          <a:xfrm>
            <a:off x="1104900" y="1341797"/>
            <a:ext cx="4892675"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780A680B-0184-4FD9-B262-BC525F0FE003}"/>
              </a:ext>
            </a:extLst>
          </p:cNvPr>
          <p:cNvSpPr>
            <a:spLocks noGrp="1"/>
          </p:cNvSpPr>
          <p:nvPr>
            <p:ph sz="half" idx="2"/>
          </p:nvPr>
        </p:nvSpPr>
        <p:spPr>
          <a:xfrm>
            <a:off x="1104900" y="2308409"/>
            <a:ext cx="4892675" cy="3881254"/>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2BB13104-4CA8-41CF-97D3-CC8715182B0E}"/>
              </a:ext>
            </a:extLst>
          </p:cNvPr>
          <p:cNvSpPr>
            <a:spLocks noGrp="1"/>
          </p:cNvSpPr>
          <p:nvPr>
            <p:ph type="body" sz="quarter" idx="3"/>
          </p:nvPr>
        </p:nvSpPr>
        <p:spPr>
          <a:xfrm>
            <a:off x="6194426" y="1341797"/>
            <a:ext cx="5160961"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5">
            <a:extLst>
              <a:ext uri="{FF2B5EF4-FFF2-40B4-BE49-F238E27FC236}">
                <a16:creationId xmlns:a16="http://schemas.microsoft.com/office/drawing/2014/main" id="{F6A37A72-F47E-45B8-B790-D1444B002380}"/>
              </a:ext>
            </a:extLst>
          </p:cNvPr>
          <p:cNvSpPr>
            <a:spLocks noGrp="1"/>
          </p:cNvSpPr>
          <p:nvPr>
            <p:ph sz="quarter" idx="4"/>
          </p:nvPr>
        </p:nvSpPr>
        <p:spPr>
          <a:xfrm>
            <a:off x="6194426" y="2308409"/>
            <a:ext cx="5160962" cy="3881254"/>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796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5243414" y="6098258"/>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34A57A7D-E285-478E-A8B6-10716A7A7E88}"/>
              </a:ext>
            </a:extLst>
          </p:cNvPr>
          <p:cNvSpPr>
            <a:spLocks noGrp="1"/>
          </p:cNvSpPr>
          <p:nvPr>
            <p:ph type="title"/>
          </p:nvPr>
        </p:nvSpPr>
        <p:spPr>
          <a:xfrm>
            <a:off x="1104900" y="457200"/>
            <a:ext cx="3667125" cy="1600200"/>
          </a:xfrm>
        </p:spPr>
        <p:txBody>
          <a:bodyPr anchor="b"/>
          <a:lstStyle>
            <a:lvl1pPr>
              <a:defRPr sz="3200"/>
            </a:lvl1pPr>
          </a:lstStyle>
          <a:p>
            <a:r>
              <a:rPr lang="en-US"/>
              <a:t>Click to edit Master title style</a:t>
            </a:r>
          </a:p>
        </p:txBody>
      </p:sp>
      <p:sp>
        <p:nvSpPr>
          <p:cNvPr id="15" name="Text Placeholder 3">
            <a:extLst>
              <a:ext uri="{FF2B5EF4-FFF2-40B4-BE49-F238E27FC236}">
                <a16:creationId xmlns:a16="http://schemas.microsoft.com/office/drawing/2014/main" id="{02638390-43F5-47D5-BE57-D060C6E9EBD1}"/>
              </a:ext>
            </a:extLst>
          </p:cNvPr>
          <p:cNvSpPr>
            <a:spLocks noGrp="1"/>
          </p:cNvSpPr>
          <p:nvPr>
            <p:ph type="body" sz="half" idx="2"/>
          </p:nvPr>
        </p:nvSpPr>
        <p:spPr>
          <a:xfrm>
            <a:off x="1104900" y="2057400"/>
            <a:ext cx="36671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366B2167-56BA-4D43-889D-FD798AA1F6DE}"/>
              </a:ext>
            </a:extLst>
          </p:cNvPr>
          <p:cNvSpPr>
            <a:spLocks noGrp="1"/>
          </p:cNvSpPr>
          <p:nvPr>
            <p:ph idx="1"/>
          </p:nvPr>
        </p:nvSpPr>
        <p:spPr>
          <a:xfrm>
            <a:off x="4990896" y="457201"/>
            <a:ext cx="636449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59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CBD8003D-13A7-4986-AB10-F4984336278D}"/>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86716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834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01DAC-95B2-4F9E-A9B4-92382F943753}"/>
              </a:ext>
            </a:extLst>
          </p:cNvPr>
          <p:cNvSpPr>
            <a:spLocks noGrp="1"/>
          </p:cNvSpPr>
          <p:nvPr>
            <p:ph type="title"/>
          </p:nvPr>
        </p:nvSpPr>
        <p:spPr>
          <a:xfrm>
            <a:off x="1104900" y="365125"/>
            <a:ext cx="10248899" cy="7032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D57AA7-D108-4C6F-9455-5A9AC5F7DB73}"/>
              </a:ext>
            </a:extLst>
          </p:cNvPr>
          <p:cNvSpPr>
            <a:spLocks noGrp="1"/>
          </p:cNvSpPr>
          <p:nvPr>
            <p:ph type="body" idx="1"/>
          </p:nvPr>
        </p:nvSpPr>
        <p:spPr>
          <a:xfrm>
            <a:off x="1104900" y="1825625"/>
            <a:ext cx="1024889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3BBCC2B-A9FA-4472-8509-74B42C12A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cxnSp>
        <p:nvCxnSpPr>
          <p:cNvPr id="13" name="Straight Connector 12">
            <a:extLst>
              <a:ext uri="{FF2B5EF4-FFF2-40B4-BE49-F238E27FC236}">
                <a16:creationId xmlns:a16="http://schemas.microsoft.com/office/drawing/2014/main" id="{1BD32F58-EB48-4836-BA45-971BA1AA1608}"/>
              </a:ext>
            </a:extLst>
          </p:cNvPr>
          <p:cNvCxnSpPr/>
          <p:nvPr userDrawn="1"/>
        </p:nvCxnSpPr>
        <p:spPr>
          <a:xfrm>
            <a:off x="559704" y="553721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 name="Shape 61">
            <a:extLst>
              <a:ext uri="{FF2B5EF4-FFF2-40B4-BE49-F238E27FC236}">
                <a16:creationId xmlns:a16="http://schemas.microsoft.com/office/drawing/2014/main" id="{9DA099E0-27DA-42BD-9D42-E4CA07B78FDD}"/>
              </a:ext>
            </a:extLst>
          </p:cNvPr>
          <p:cNvSpPr/>
          <p:nvPr userDrawn="1"/>
        </p:nvSpPr>
        <p:spPr>
          <a:xfrm rot="16200000">
            <a:off x="-1548505" y="3225098"/>
            <a:ext cx="4216420" cy="407804"/>
          </a:xfrm>
          <a:prstGeom prst="rect">
            <a:avLst/>
          </a:prstGeom>
          <a:ln w="3175">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marL="0" indent="0" algn="ctr">
              <a:buFont typeface="Arial" panose="020B0604020202020204" pitchFamily="34" charset="0"/>
              <a:buNone/>
              <a:defRPr sz="3000">
                <a:solidFill>
                  <a:srgbClr val="3A3B39"/>
                </a:solidFill>
                <a:latin typeface="Bebas"/>
                <a:ea typeface="Bebas"/>
                <a:cs typeface="Bebas"/>
                <a:sym typeface="Bebas"/>
              </a:defRPr>
            </a:pPr>
            <a:r>
              <a:rPr lang="en-US" sz="2400" b="1" kern="1200" spc="600" dirty="0">
                <a:solidFill>
                  <a:srgbClr val="2F3342"/>
                </a:solidFill>
                <a:latin typeface="+mn-lt"/>
                <a:ea typeface="+mn-ea"/>
                <a:cs typeface="+mn-cs"/>
                <a:sym typeface="Bebas"/>
              </a:rPr>
              <a:t>4</a:t>
            </a:r>
            <a:r>
              <a:rPr lang="en-US" sz="2400" b="1" kern="1200" spc="600" baseline="30000" dirty="0">
                <a:solidFill>
                  <a:srgbClr val="2F3342"/>
                </a:solidFill>
                <a:latin typeface="+mn-lt"/>
                <a:ea typeface="+mn-ea"/>
                <a:cs typeface="+mn-cs"/>
                <a:sym typeface="Bebas"/>
              </a:rPr>
              <a:t>TH </a:t>
            </a:r>
            <a:r>
              <a:rPr lang="en-US" sz="2400" b="1" kern="1200" spc="600" dirty="0">
                <a:solidFill>
                  <a:schemeClr val="accent1"/>
                </a:solidFill>
                <a:latin typeface="+mn-lt"/>
                <a:ea typeface="+mn-ea"/>
                <a:cs typeface="+mn-cs"/>
                <a:sym typeface="Bebas"/>
              </a:rPr>
              <a:t>COFFEE</a:t>
            </a:r>
            <a:endParaRPr lang="en-US" sz="2400" b="1" i="0" spc="600" dirty="0">
              <a:solidFill>
                <a:schemeClr val="accent1"/>
              </a:solidFill>
              <a:latin typeface="+mn-lt"/>
              <a:cs typeface="Gill Sans" panose="020B0502020104020203" pitchFamily="34" charset="-79"/>
            </a:endParaRPr>
          </a:p>
        </p:txBody>
      </p:sp>
      <p:sp>
        <p:nvSpPr>
          <p:cNvPr id="19" name="Номер слайда 21">
            <a:extLst>
              <a:ext uri="{FF2B5EF4-FFF2-40B4-BE49-F238E27FC236}">
                <a16:creationId xmlns:a16="http://schemas.microsoft.com/office/drawing/2014/main" id="{BDEFFF1D-21D1-45B8-A062-F9140F937EE2}"/>
              </a:ext>
            </a:extLst>
          </p:cNvPr>
          <p:cNvSpPr txBox="1">
            <a:spLocks/>
          </p:cNvSpPr>
          <p:nvPr userDrawn="1"/>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1000" smtClean="0"/>
              <a:pPr/>
              <a:t>‹#›</a:t>
            </a:fld>
            <a:endParaRPr lang="en-US" sz="1000" dirty="0"/>
          </a:p>
        </p:txBody>
      </p:sp>
      <p:cxnSp>
        <p:nvCxnSpPr>
          <p:cNvPr id="20" name="Straight Connector 19">
            <a:extLst>
              <a:ext uri="{FF2B5EF4-FFF2-40B4-BE49-F238E27FC236}">
                <a16:creationId xmlns:a16="http://schemas.microsoft.com/office/drawing/2014/main" id="{DFEBA112-2FA0-448A-A373-EB297C4661F0}"/>
              </a:ext>
            </a:extLst>
          </p:cNvPr>
          <p:cNvCxnSpPr/>
          <p:nvPr userDrawn="1"/>
        </p:nvCxnSpPr>
        <p:spPr>
          <a:xfrm>
            <a:off x="559704" y="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065101"/>
      </p:ext>
    </p:extLst>
  </p:cSld>
  <p:clrMap bg1="lt1" tx1="dk1" bg2="lt2" tx2="dk2" accent1="accent1" accent2="accent2" accent3="accent3" accent4="accent4" accent5="accent5" accent6="accent6" hlink="hlink" folHlink="folHlink"/>
  <p:sldLayoutIdLst>
    <p:sldLayoutId id="2147483650" r:id="rId1"/>
    <p:sldLayoutId id="2147483677" r:id="rId2"/>
    <p:sldLayoutId id="2147483673" r:id="rId3"/>
    <p:sldLayoutId id="2147483674" r:id="rId4"/>
    <p:sldLayoutId id="2147483680"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gif"/></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2.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image" Target="../media/image34.gif"/><Relationship Id="rId4" Type="http://schemas.openxmlformats.org/officeDocument/2006/relationships/audio" Target="../media/audio3.wav"/></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377158" y="1756007"/>
            <a:ext cx="10329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3600" b="1" u="sng" dirty="0" err="1">
                <a:solidFill>
                  <a:srgbClr val="FF0000"/>
                </a:solidFill>
                <a:latin typeface="Times New Roman" panose="02020603050405020304" pitchFamily="18" charset="0"/>
              </a:rPr>
              <a:t>Câu</a:t>
            </a:r>
            <a:r>
              <a:rPr lang="en-US" sz="3600" b="1" u="sng" dirty="0">
                <a:solidFill>
                  <a:srgbClr val="FF0000"/>
                </a:solidFill>
                <a:latin typeface="Times New Roman" panose="02020603050405020304" pitchFamily="18" charset="0"/>
              </a:rPr>
              <a:t> 1:</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Đơn</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vị</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đo</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và</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dụng</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cụ</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thường</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dùng</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đo</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chiều</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dài</a:t>
            </a:r>
            <a:r>
              <a:rPr lang="en-US" sz="3600" dirty="0">
                <a:solidFill>
                  <a:srgbClr val="0000FF"/>
                </a:solidFill>
                <a:latin typeface="Times New Roman" panose="02020603050405020304" pitchFamily="18" charset="0"/>
              </a:rPr>
              <a:t>?</a:t>
            </a:r>
          </a:p>
        </p:txBody>
      </p:sp>
      <p:sp>
        <p:nvSpPr>
          <p:cNvPr id="5" name="Text Box 7"/>
          <p:cNvSpPr txBox="1">
            <a:spLocks noChangeArrowheads="1"/>
          </p:cNvSpPr>
          <p:nvPr/>
        </p:nvSpPr>
        <p:spPr bwMode="auto">
          <a:xfrm>
            <a:off x="1377158" y="3129352"/>
            <a:ext cx="10329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3600" b="1" u="sng" dirty="0" err="1">
                <a:solidFill>
                  <a:srgbClr val="FF0000"/>
                </a:solidFill>
                <a:latin typeface="Times New Roman" panose="02020603050405020304" pitchFamily="18" charset="0"/>
              </a:rPr>
              <a:t>Câu</a:t>
            </a:r>
            <a:r>
              <a:rPr lang="en-US" sz="3600" b="1" u="sng" dirty="0">
                <a:solidFill>
                  <a:srgbClr val="FF0000"/>
                </a:solidFill>
                <a:latin typeface="Times New Roman" panose="02020603050405020304" pitchFamily="18" charset="0"/>
              </a:rPr>
              <a:t> 2:</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Cách</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đo</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chiều</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dài</a:t>
            </a:r>
            <a:r>
              <a:rPr lang="en-US" sz="3600" dirty="0">
                <a:solidFill>
                  <a:srgbClr val="0000FF"/>
                </a:solidFill>
                <a:latin typeface="Times New Roman" panose="02020603050405020304" pitchFamily="18" charset="0"/>
              </a:rPr>
              <a:t>?</a:t>
            </a:r>
          </a:p>
        </p:txBody>
      </p:sp>
      <p:sp>
        <p:nvSpPr>
          <p:cNvPr id="7" name="Title 4">
            <a:extLst>
              <a:ext uri="{FF2B5EF4-FFF2-40B4-BE49-F238E27FC236}">
                <a16:creationId xmlns:a16="http://schemas.microsoft.com/office/drawing/2014/main" id="{79E8BA89-D66D-42E0-A247-3C5F5D49BAB1}"/>
              </a:ext>
            </a:extLst>
          </p:cNvPr>
          <p:cNvSpPr txBox="1">
            <a:spLocks/>
          </p:cNvSpPr>
          <p:nvPr/>
        </p:nvSpPr>
        <p:spPr>
          <a:xfrm>
            <a:off x="956468" y="296363"/>
            <a:ext cx="10750552" cy="8268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a:solidFill>
                  <a:srgbClr val="FF0000"/>
                </a:solidFill>
                <a:latin typeface="Times New Roman" panose="02020603050405020304" pitchFamily="18" charset="0"/>
                <a:ea typeface="AGOldFace-Outline" panose="02020500000000000000" pitchFamily="18" charset="0"/>
                <a:cs typeface="Times New Roman" panose="02020603050405020304" pitchFamily="18" charset="0"/>
              </a:rPr>
              <a:t>HOẠT ĐỘNG MỞ ĐẦU </a:t>
            </a:r>
            <a:endParaRPr lang="en-US" altLang="en-US" b="1" dirty="0">
              <a:solidFill>
                <a:srgbClr val="FF0000"/>
              </a:solidFill>
              <a:latin typeface="Times New Roman" panose="02020603050405020304" pitchFamily="18" charset="0"/>
              <a:ea typeface="AGOldFace-Outline" panose="02020500000000000000"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450" y="4781550"/>
            <a:ext cx="6248400" cy="2076450"/>
          </a:xfrm>
          <a:prstGeom prst="rect">
            <a:avLst/>
          </a:prstGeom>
        </p:spPr>
      </p:pic>
      <p:sp>
        <p:nvSpPr>
          <p:cNvPr id="11" name="Flowchart: Delay 10"/>
          <p:cNvSpPr/>
          <p:nvPr/>
        </p:nvSpPr>
        <p:spPr>
          <a:xfrm>
            <a:off x="57150" y="1962150"/>
            <a:ext cx="1047750" cy="281940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2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4618" y="457008"/>
            <a:ext cx="4563873" cy="407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4132" y="955343"/>
            <a:ext cx="3930555" cy="316628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5"/>
          <p:cNvSpPr txBox="1">
            <a:spLocks noChangeArrowheads="1"/>
          </p:cNvSpPr>
          <p:nvPr/>
        </p:nvSpPr>
        <p:spPr bwMode="auto">
          <a:xfrm>
            <a:off x="3071850" y="4801407"/>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điện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tử</a:t>
            </a:r>
            <a:endParaRPr lang="en-US" sz="3600" b="1" dirty="0">
              <a:solidFill>
                <a:srgbClr val="002060"/>
              </a:solidFill>
              <a:cs typeface="Times New Roman" panose="02020603050405020304" pitchFamily="18" charset="0"/>
            </a:endParaRPr>
          </a:p>
        </p:txBody>
      </p:sp>
      <p:sp>
        <p:nvSpPr>
          <p:cNvPr id="12" name="Text Box 15"/>
          <p:cNvSpPr txBox="1">
            <a:spLocks noChangeArrowheads="1"/>
          </p:cNvSpPr>
          <p:nvPr/>
        </p:nvSpPr>
        <p:spPr bwMode="auto">
          <a:xfrm>
            <a:off x="7541575" y="4801407"/>
            <a:ext cx="3287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Rô</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béc</a:t>
            </a:r>
            <a:r>
              <a:rPr lang="en-US" sz="3600" b="1" dirty="0">
                <a:solidFill>
                  <a:srgbClr val="002060"/>
                </a:solidFill>
                <a:cs typeface="Times New Roman" panose="02020603050405020304" pitchFamily="18" charset="0"/>
              </a:rPr>
              <a:t> van</a:t>
            </a:r>
          </a:p>
        </p:txBody>
      </p:sp>
      <p:sp>
        <p:nvSpPr>
          <p:cNvPr id="7"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3008588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6282" y="193257"/>
            <a:ext cx="3705935" cy="306537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8239" y="3585029"/>
            <a:ext cx="3676650" cy="327297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4"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8239" y="193257"/>
            <a:ext cx="3676650" cy="306537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1"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62101" y="3585029"/>
            <a:ext cx="3705935" cy="327297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5"/>
          <p:cNvSpPr txBox="1">
            <a:spLocks noChangeArrowheads="1"/>
          </p:cNvSpPr>
          <p:nvPr/>
        </p:nvSpPr>
        <p:spPr bwMode="auto">
          <a:xfrm>
            <a:off x="4655148" y="2636137"/>
            <a:ext cx="37123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b="1">
                <a:solidFill>
                  <a:srgbClr val="002060"/>
                </a:solidFill>
                <a:cs typeface="Times New Roman" panose="02020603050405020304" pitchFamily="18" charset="0"/>
              </a:rPr>
              <a:t>Cân</a:t>
            </a:r>
          </a:p>
          <a:p>
            <a:pPr algn="ctr" eaLnBrk="1" hangingPunct="1"/>
            <a:r>
              <a:rPr lang="en-US" sz="4400" b="1">
                <a:solidFill>
                  <a:srgbClr val="002060"/>
                </a:solidFill>
                <a:cs typeface="Times New Roman" panose="02020603050405020304" pitchFamily="18" charset="0"/>
              </a:rPr>
              <a:t>Đồng hồ</a:t>
            </a:r>
          </a:p>
        </p:txBody>
      </p:sp>
      <p:sp>
        <p:nvSpPr>
          <p:cNvPr id="9"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97953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85B5BEE-6663-477E-84CC-8F3239D3B1D6}"/>
              </a:ext>
            </a:extLst>
          </p:cNvPr>
          <p:cNvSpPr txBox="1">
            <a:spLocks/>
          </p:cNvSpPr>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pic>
        <p:nvPicPr>
          <p:cNvPr id="6" name="Picture 2" descr="Kết quả hình ảnh cho hoạt động nhó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221" y="4020598"/>
            <a:ext cx="4577036" cy="25166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34770" y="300251"/>
            <a:ext cx="5308979" cy="646331"/>
          </a:xfrm>
          <a:prstGeom prst="rect">
            <a:avLst/>
          </a:prstGeom>
          <a:noFill/>
          <a:ln>
            <a:solidFill>
              <a:schemeClr val="bg2"/>
            </a:solidFill>
          </a:ln>
          <a:effectLst>
            <a:glow rad="228600">
              <a:schemeClr val="accent5">
                <a:satMod val="175000"/>
                <a:alpha val="40000"/>
              </a:schemeClr>
            </a:glow>
            <a:innerShdw blurRad="63500" dist="50800" dir="5400000">
              <a:prstClr val="black">
                <a:alpha val="50000"/>
              </a:prstClr>
            </a:innerShdw>
          </a:effectLst>
        </p:spPr>
        <p:txBody>
          <a:bodyPr wrap="square" rtlCol="0">
            <a:spAutoFit/>
          </a:bodyPr>
          <a:lstStyle/>
          <a:p>
            <a:pPr algn="ctr"/>
            <a:r>
              <a:rPr lang="en-US" sz="3600" dirty="0">
                <a:solidFill>
                  <a:srgbClr val="002060"/>
                </a:solidFill>
                <a:latin typeface="#9Slide03 BoosterNextFYBlack" panose="02000A03000000020004" pitchFamily="2" charset="0"/>
              </a:rPr>
              <a:t>HOẠT ĐỘNG NHÓM</a:t>
            </a:r>
          </a:p>
        </p:txBody>
      </p:sp>
      <p:sp>
        <p:nvSpPr>
          <p:cNvPr id="9" name="TextBox 8"/>
          <p:cNvSpPr txBox="1"/>
          <p:nvPr/>
        </p:nvSpPr>
        <p:spPr>
          <a:xfrm>
            <a:off x="2006221" y="1698760"/>
            <a:ext cx="9785445" cy="1569660"/>
          </a:xfrm>
          <a:prstGeom prst="rect">
            <a:avLst/>
          </a:prstGeom>
          <a:noFill/>
        </p:spPr>
        <p:txBody>
          <a:bodyPr wrap="square" rtlCol="0">
            <a:spAutoFit/>
          </a:bodyPr>
          <a:lstStyle/>
          <a:p>
            <a:pPr>
              <a:lnSpc>
                <a:spcPct val="150000"/>
              </a:lnSpc>
            </a:pPr>
            <a:r>
              <a:rPr lang="en-US" sz="2800" dirty="0">
                <a:solidFill>
                  <a:srgbClr val="002060"/>
                </a:solidFill>
              </a:rPr>
              <a:t>      </a:t>
            </a:r>
            <a:r>
              <a:rPr lang="en-US" sz="3200" dirty="0" err="1">
                <a:solidFill>
                  <a:srgbClr val="002060"/>
                </a:solidFill>
              </a:rPr>
              <a:t>Mô</a:t>
            </a:r>
            <a:r>
              <a:rPr lang="en-US" sz="3200" dirty="0">
                <a:solidFill>
                  <a:srgbClr val="002060"/>
                </a:solidFill>
              </a:rPr>
              <a:t> </a:t>
            </a:r>
            <a:r>
              <a:rPr lang="en-US" sz="3200" dirty="0" err="1">
                <a:solidFill>
                  <a:srgbClr val="002060"/>
                </a:solidFill>
              </a:rPr>
              <a:t>tả</a:t>
            </a:r>
            <a:r>
              <a:rPr lang="en-US" sz="3200" dirty="0">
                <a:solidFill>
                  <a:srgbClr val="002060"/>
                </a:solidFill>
              </a:rPr>
              <a:t> </a:t>
            </a:r>
            <a:r>
              <a:rPr lang="en-US" sz="3200" dirty="0" err="1">
                <a:solidFill>
                  <a:srgbClr val="002060"/>
                </a:solidFill>
              </a:rPr>
              <a:t>một</a:t>
            </a:r>
            <a:r>
              <a:rPr lang="en-US" sz="3200" dirty="0">
                <a:solidFill>
                  <a:srgbClr val="002060"/>
                </a:solidFill>
              </a:rPr>
              <a:t> </a:t>
            </a:r>
            <a:r>
              <a:rPr lang="en-US" sz="3200" dirty="0" err="1">
                <a:solidFill>
                  <a:srgbClr val="002060"/>
                </a:solidFill>
              </a:rPr>
              <a:t>tình</a:t>
            </a:r>
            <a:r>
              <a:rPr lang="en-US" sz="3200" dirty="0">
                <a:solidFill>
                  <a:srgbClr val="002060"/>
                </a:solidFill>
              </a:rPr>
              <a:t> </a:t>
            </a:r>
            <a:r>
              <a:rPr lang="en-US" sz="3200" dirty="0" err="1">
                <a:solidFill>
                  <a:srgbClr val="002060"/>
                </a:solidFill>
              </a:rPr>
              <a:t>huống</a:t>
            </a:r>
            <a:r>
              <a:rPr lang="en-US" sz="3200" dirty="0">
                <a:solidFill>
                  <a:srgbClr val="002060"/>
                </a:solidFill>
              </a:rPr>
              <a:t> </a:t>
            </a:r>
            <a:r>
              <a:rPr lang="en-US" sz="3200" dirty="0" err="1">
                <a:solidFill>
                  <a:srgbClr val="002060"/>
                </a:solidFill>
              </a:rPr>
              <a:t>cho</a:t>
            </a:r>
            <a:r>
              <a:rPr lang="en-US" sz="3200" dirty="0">
                <a:solidFill>
                  <a:srgbClr val="002060"/>
                </a:solidFill>
              </a:rPr>
              <a:t> </a:t>
            </a:r>
            <a:r>
              <a:rPr lang="en-US" sz="3200" dirty="0" err="1">
                <a:solidFill>
                  <a:srgbClr val="002060"/>
                </a:solidFill>
              </a:rPr>
              <a:t>thấy</a:t>
            </a:r>
            <a:r>
              <a:rPr lang="en-US" sz="3200" dirty="0">
                <a:solidFill>
                  <a:srgbClr val="002060"/>
                </a:solidFill>
              </a:rPr>
              <a:t> </a:t>
            </a:r>
            <a:r>
              <a:rPr lang="en-US" sz="3200" dirty="0" err="1">
                <a:solidFill>
                  <a:srgbClr val="002060"/>
                </a:solidFill>
              </a:rPr>
              <a:t>sự</a:t>
            </a:r>
            <a:r>
              <a:rPr lang="en-US" sz="3200" dirty="0">
                <a:solidFill>
                  <a:srgbClr val="002060"/>
                </a:solidFill>
              </a:rPr>
              <a:t> </a:t>
            </a:r>
            <a:r>
              <a:rPr lang="en-US" sz="3200" dirty="0" err="1">
                <a:solidFill>
                  <a:srgbClr val="002060"/>
                </a:solidFill>
              </a:rPr>
              <a:t>cần</a:t>
            </a:r>
            <a:r>
              <a:rPr lang="en-US" sz="3200" dirty="0">
                <a:solidFill>
                  <a:srgbClr val="002060"/>
                </a:solidFill>
              </a:rPr>
              <a:t> </a:t>
            </a:r>
            <a:r>
              <a:rPr lang="en-US" sz="3200" dirty="0" err="1">
                <a:solidFill>
                  <a:srgbClr val="002060"/>
                </a:solidFill>
              </a:rPr>
              <a:t>thiết</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việc</a:t>
            </a:r>
            <a:r>
              <a:rPr lang="en-US" sz="3200" dirty="0">
                <a:solidFill>
                  <a:srgbClr val="002060"/>
                </a:solidFill>
              </a:rPr>
              <a:t> </a:t>
            </a:r>
            <a:r>
              <a:rPr lang="en-US" sz="3200" dirty="0" err="1">
                <a:solidFill>
                  <a:srgbClr val="002060"/>
                </a:solidFill>
              </a:rPr>
              <a:t>ước</a:t>
            </a:r>
            <a:r>
              <a:rPr lang="en-US" sz="3200" dirty="0">
                <a:solidFill>
                  <a:srgbClr val="002060"/>
                </a:solidFill>
              </a:rPr>
              <a:t> </a:t>
            </a:r>
            <a:r>
              <a:rPr lang="en-US" sz="3200" dirty="0" err="1">
                <a:solidFill>
                  <a:srgbClr val="002060"/>
                </a:solidFill>
              </a:rPr>
              <a:t>lượng</a:t>
            </a:r>
            <a:r>
              <a:rPr lang="en-US" sz="3200" dirty="0">
                <a:solidFill>
                  <a:srgbClr val="002060"/>
                </a:solidFill>
              </a:rPr>
              <a:t> </a:t>
            </a:r>
            <a:r>
              <a:rPr lang="en-US" sz="3200" dirty="0" err="1">
                <a:solidFill>
                  <a:srgbClr val="002060"/>
                </a:solidFill>
              </a:rPr>
              <a:t>khối</a:t>
            </a:r>
            <a:r>
              <a:rPr lang="en-US" sz="3200" dirty="0">
                <a:solidFill>
                  <a:srgbClr val="002060"/>
                </a:solidFill>
              </a:rPr>
              <a:t> </a:t>
            </a:r>
            <a:r>
              <a:rPr lang="en-US" sz="3200" dirty="0" err="1">
                <a:solidFill>
                  <a:srgbClr val="002060"/>
                </a:solidFill>
              </a:rPr>
              <a:t>lượng</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đời</a:t>
            </a:r>
            <a:r>
              <a:rPr lang="en-US" sz="3200" dirty="0">
                <a:solidFill>
                  <a:srgbClr val="002060"/>
                </a:solidFill>
              </a:rPr>
              <a:t> </a:t>
            </a:r>
            <a:r>
              <a:rPr lang="en-US" sz="3200" dirty="0" err="1">
                <a:solidFill>
                  <a:srgbClr val="002060"/>
                </a:solidFill>
              </a:rPr>
              <a:t>sống</a:t>
            </a:r>
            <a:r>
              <a:rPr lang="en-US" sz="3200" dirty="0">
                <a:solidFill>
                  <a:srgbClr val="002060"/>
                </a:solidFill>
              </a:rPr>
              <a:t>.</a:t>
            </a:r>
          </a:p>
        </p:txBody>
      </p:sp>
      <p:grpSp>
        <p:nvGrpSpPr>
          <p:cNvPr id="10" name="Group 9"/>
          <p:cNvGrpSpPr/>
          <p:nvPr/>
        </p:nvGrpSpPr>
        <p:grpSpPr>
          <a:xfrm rot="16200000">
            <a:off x="8431374" y="3788948"/>
            <a:ext cx="1728788" cy="3317580"/>
            <a:chOff x="3896054" y="3809540"/>
            <a:chExt cx="1728788" cy="2787650"/>
          </a:xfrm>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054" y="3809540"/>
              <a:ext cx="172878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Digit 18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07204" y="5698665"/>
              <a:ext cx="12112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4167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952500" y="221819"/>
            <a:ext cx="741044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III. </a:t>
            </a:r>
            <a:r>
              <a:rPr lang="en-US" sz="4400" b="1" dirty="0" err="1">
                <a:solidFill>
                  <a:srgbClr val="002060"/>
                </a:solidFill>
              </a:rPr>
              <a:t>Cách</a:t>
            </a:r>
            <a:r>
              <a:rPr lang="en-US" sz="4400" b="1" dirty="0">
                <a:solidFill>
                  <a:srgbClr val="002060"/>
                </a:solidFill>
              </a:rPr>
              <a:t> </a:t>
            </a:r>
            <a:r>
              <a:rPr lang="en-US" sz="4400" b="1" dirty="0" err="1">
                <a:solidFill>
                  <a:srgbClr val="002060"/>
                </a:solidFill>
              </a:rPr>
              <a:t>đo</a:t>
            </a:r>
            <a:r>
              <a:rPr lang="en-US" sz="4400" b="1" dirty="0">
                <a:solidFill>
                  <a:srgbClr val="002060"/>
                </a:solidFill>
              </a:rPr>
              <a:t> </a:t>
            </a:r>
            <a:r>
              <a:rPr lang="en-US" sz="4400" b="1" dirty="0" err="1">
                <a:solidFill>
                  <a:srgbClr val="002060"/>
                </a:solidFill>
              </a:rPr>
              <a:t>khối</a:t>
            </a:r>
            <a:r>
              <a:rPr lang="en-US" sz="4400" b="1" dirty="0">
                <a:solidFill>
                  <a:srgbClr val="002060"/>
                </a:solidFill>
              </a:rPr>
              <a:t> </a:t>
            </a:r>
            <a:r>
              <a:rPr lang="en-US" sz="4400" b="1" dirty="0" err="1">
                <a:solidFill>
                  <a:srgbClr val="002060"/>
                </a:solidFill>
              </a:rPr>
              <a:t>lượng</a:t>
            </a:r>
            <a:endParaRPr lang="en-US" sz="3600" b="1" dirty="0">
              <a:solidFill>
                <a:srgbClr val="002060"/>
              </a:solidFill>
            </a:endParaRPr>
          </a:p>
        </p:txBody>
      </p:sp>
      <p:sp>
        <p:nvSpPr>
          <p:cNvPr id="32" name="Text Box 49"/>
          <p:cNvSpPr txBox="1">
            <a:spLocks noChangeArrowheads="1"/>
          </p:cNvSpPr>
          <p:nvPr/>
        </p:nvSpPr>
        <p:spPr bwMode="auto">
          <a:xfrm>
            <a:off x="1654178" y="1063363"/>
            <a:ext cx="74524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dirty="0">
                <a:solidFill>
                  <a:srgbClr val="002060"/>
                </a:solidFill>
                <a:sym typeface="Wingdings" panose="05000000000000000000" pitchFamily="2" charset="2"/>
              </a:rPr>
              <a:t>  1. </a:t>
            </a:r>
            <a:r>
              <a:rPr lang="en-US" sz="3600" b="1" dirty="0" err="1">
                <a:solidFill>
                  <a:srgbClr val="002060"/>
                </a:solidFill>
                <a:sym typeface="Wingdings" panose="05000000000000000000" pitchFamily="2" charset="2"/>
              </a:rPr>
              <a:t>Dùng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đồng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hồ</a:t>
            </a:r>
            <a:r>
              <a:rPr lang="en-US" sz="3600" b="1" dirty="0">
                <a:solidFill>
                  <a:srgbClr val="002060"/>
                </a:solidFill>
                <a:sym typeface="Wingdings" panose="05000000000000000000" pitchFamily="2" charset="2"/>
              </a:rPr>
              <a:t>:</a:t>
            </a:r>
            <a:endParaRPr lang="en-US" sz="3600" b="1" dirty="0">
              <a:solidFill>
                <a:srgbClr val="002060"/>
              </a:solidFill>
            </a:endParaRPr>
          </a:p>
        </p:txBody>
      </p:sp>
      <p:pic>
        <p:nvPicPr>
          <p:cNvPr id="7" name="Picture 1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7906" y="2309614"/>
            <a:ext cx="4116387" cy="42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6"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 name="AutoShape 28"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0" name="AutoShape 31"/>
          <p:cNvSpPr>
            <a:spLocks noChangeArrowheads="1"/>
          </p:cNvSpPr>
          <p:nvPr/>
        </p:nvSpPr>
        <p:spPr bwMode="auto">
          <a:xfrm>
            <a:off x="8362949" y="1170432"/>
            <a:ext cx="2152650" cy="1078523"/>
          </a:xfrm>
          <a:prstGeom prst="wedgeEllipseCallout">
            <a:avLst>
              <a:gd name="adj1" fmla="val -85213"/>
              <a:gd name="adj2" fmla="val 60806"/>
            </a:avLst>
          </a:prstGeom>
          <a:solidFill>
            <a:schemeClr val="accent5">
              <a:lumMod val="75000"/>
            </a:schemeClr>
          </a:solidFill>
          <a:ln w="57150">
            <a:solidFill>
              <a:srgbClr val="FFFF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Đĩa cân</a:t>
            </a:r>
          </a:p>
        </p:txBody>
      </p:sp>
      <p:sp>
        <p:nvSpPr>
          <p:cNvPr id="12" name="AutoShape 32"/>
          <p:cNvSpPr>
            <a:spLocks noChangeArrowheads="1"/>
          </p:cNvSpPr>
          <p:nvPr/>
        </p:nvSpPr>
        <p:spPr bwMode="auto">
          <a:xfrm>
            <a:off x="3314699" y="5447738"/>
            <a:ext cx="2381250" cy="1078523"/>
          </a:xfrm>
          <a:prstGeom prst="wedgeEllipseCallout">
            <a:avLst>
              <a:gd name="adj1" fmla="val 99598"/>
              <a:gd name="adj2" fmla="val -177018"/>
            </a:avLst>
          </a:prstGeom>
          <a:solidFill>
            <a:schemeClr val="accent5">
              <a:lumMod val="75000"/>
            </a:schemeClr>
          </a:solidFill>
          <a:ln w="57150">
            <a:solidFill>
              <a:srgbClr val="FFC0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Kim cân</a:t>
            </a:r>
          </a:p>
        </p:txBody>
      </p:sp>
      <p:sp>
        <p:nvSpPr>
          <p:cNvPr id="13" name="AutoShape 33"/>
          <p:cNvSpPr>
            <a:spLocks noChangeArrowheads="1"/>
          </p:cNvSpPr>
          <p:nvPr/>
        </p:nvSpPr>
        <p:spPr bwMode="auto">
          <a:xfrm>
            <a:off x="2476501" y="2739698"/>
            <a:ext cx="2209800" cy="1333500"/>
          </a:xfrm>
          <a:prstGeom prst="wedgeEllipseCallout">
            <a:avLst>
              <a:gd name="adj1" fmla="val 128537"/>
              <a:gd name="adj2" fmla="val -29755"/>
            </a:avLst>
          </a:prstGeom>
          <a:solidFill>
            <a:schemeClr val="accent5">
              <a:lumMod val="75000"/>
            </a:schemeClr>
          </a:solidFill>
          <a:ln w="57150">
            <a:solidFill>
              <a:srgbClr val="FFFF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Ốc điều chỉnh</a:t>
            </a:r>
          </a:p>
        </p:txBody>
      </p:sp>
      <p:sp>
        <p:nvSpPr>
          <p:cNvPr id="14" name="AutoShape 34"/>
          <p:cNvSpPr>
            <a:spLocks noChangeArrowheads="1"/>
          </p:cNvSpPr>
          <p:nvPr/>
        </p:nvSpPr>
        <p:spPr bwMode="auto">
          <a:xfrm>
            <a:off x="9106606" y="3697990"/>
            <a:ext cx="2209094" cy="1485900"/>
          </a:xfrm>
          <a:prstGeom prst="wedgeEllipseCallout">
            <a:avLst>
              <a:gd name="adj1" fmla="val -87787"/>
              <a:gd name="adj2" fmla="val -13065"/>
            </a:avLst>
          </a:prstGeom>
          <a:solidFill>
            <a:schemeClr val="accent5">
              <a:lumMod val="75000"/>
            </a:schemeClr>
          </a:solidFill>
          <a:ln w="57150">
            <a:solidFill>
              <a:srgbClr val="FFC0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Bảng </a:t>
            </a:r>
          </a:p>
          <a:p>
            <a:pPr algn="ctr" eaLnBrk="1" hangingPunct="1"/>
            <a:r>
              <a:rPr lang="en-US" sz="3200" b="1">
                <a:solidFill>
                  <a:srgbClr val="FFFF00"/>
                </a:solidFill>
              </a:rPr>
              <a:t>chia độ</a:t>
            </a:r>
          </a:p>
        </p:txBody>
      </p:sp>
      <p:sp>
        <p:nvSpPr>
          <p:cNvPr id="15" name="Oval 35"/>
          <p:cNvSpPr>
            <a:spLocks noChangeArrowheads="1"/>
          </p:cNvSpPr>
          <p:nvPr/>
        </p:nvSpPr>
        <p:spPr bwMode="auto">
          <a:xfrm>
            <a:off x="6262688" y="3738564"/>
            <a:ext cx="1814512" cy="1630423"/>
          </a:xfrm>
          <a:prstGeom prst="ellipse">
            <a:avLst/>
          </a:prstGeom>
          <a:noFill/>
          <a:ln w="5715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194782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900" decel="100000" fill="hold"/>
                                        <p:tgtEl>
                                          <p:spTgt spid="10"/>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900" decel="100000" fill="hold"/>
                                        <p:tgtEl>
                                          <p:spTgt spid="1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900" decel="100000" fill="hold"/>
                                        <p:tgtEl>
                                          <p:spTgt spid="1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900" decel="100000" fill="hold"/>
                                        <p:tgtEl>
                                          <p:spTgt spid="14"/>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8" presetID="3" presetClass="entr" presetSubtype="10" repeatCount="indefinite"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10"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6"/>
          <p:cNvSpPr txBox="1">
            <a:spLocks noChangeArrowheads="1"/>
          </p:cNvSpPr>
          <p:nvPr/>
        </p:nvSpPr>
        <p:spPr bwMode="auto">
          <a:xfrm>
            <a:off x="1355393" y="901134"/>
            <a:ext cx="474345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a:solidFill>
                  <a:srgbClr val="006600"/>
                </a:solidFill>
              </a:rPr>
              <a:t> </a:t>
            </a:r>
          </a:p>
          <a:p>
            <a:pPr algn="ctr" eaLnBrk="1" hangingPunct="1">
              <a:spcBef>
                <a:spcPct val="50000"/>
              </a:spcBef>
            </a:pPr>
            <a:r>
              <a:rPr lang="en-US" sz="3600" b="1" dirty="0" err="1">
                <a:solidFill>
                  <a:srgbClr val="FF0000"/>
                </a:solidFill>
              </a:rPr>
              <a:t>Cân</a:t>
            </a:r>
            <a:r>
              <a:rPr lang="en-US" sz="3600" b="1" dirty="0">
                <a:solidFill>
                  <a:srgbClr val="FF0000"/>
                </a:solidFill>
              </a:rPr>
              <a:t> </a:t>
            </a:r>
            <a:r>
              <a:rPr lang="en-US" sz="3600" b="1" dirty="0" err="1">
                <a:solidFill>
                  <a:srgbClr val="FF0000"/>
                </a:solidFill>
              </a:rPr>
              <a:t>đồng</a:t>
            </a:r>
            <a:r>
              <a:rPr lang="en-US" sz="3600" b="1" dirty="0">
                <a:solidFill>
                  <a:srgbClr val="FF0000"/>
                </a:solidFill>
              </a:rPr>
              <a:t> </a:t>
            </a:r>
            <a:r>
              <a:rPr lang="en-US" sz="3600" b="1" dirty="0" err="1">
                <a:solidFill>
                  <a:srgbClr val="FF0000"/>
                </a:solidFill>
              </a:rPr>
              <a:t>hồ</a:t>
            </a:r>
            <a:r>
              <a:rPr lang="en-US" b="1" dirty="0">
                <a:solidFill>
                  <a:srgbClr val="FF0000"/>
                </a:solidFill>
              </a:rPr>
              <a:t> </a:t>
            </a:r>
          </a:p>
          <a:p>
            <a:pPr eaLnBrk="1" hangingPunct="1">
              <a:spcBef>
                <a:spcPct val="50000"/>
              </a:spcBef>
            </a:pPr>
            <a:r>
              <a:rPr lang="en-US" sz="3600" b="1" dirty="0">
                <a:solidFill>
                  <a:srgbClr val="002060"/>
                </a:solidFill>
              </a:rPr>
              <a:t>GHĐ: 100 kg</a:t>
            </a:r>
          </a:p>
          <a:p>
            <a:pPr eaLnBrk="1" hangingPunct="1">
              <a:spcBef>
                <a:spcPct val="50000"/>
              </a:spcBef>
            </a:pPr>
            <a:r>
              <a:rPr lang="en-US" sz="3600" b="1" dirty="0">
                <a:solidFill>
                  <a:srgbClr val="002060"/>
                </a:solidFill>
              </a:rPr>
              <a:t>ĐCNN: 0,2 kg</a:t>
            </a:r>
          </a:p>
        </p:txBody>
      </p:sp>
      <p:pic>
        <p:nvPicPr>
          <p:cNvPr id="3074" name="Picture 2" descr="can-dong-ho-lo-xo-nhon-hoa-100kg-nhs-1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206" y="503261"/>
            <a:ext cx="7846893" cy="610216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130749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6"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 name="AutoShape 28"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16" name="Picture 2" descr="Trong hình, cân đồng hồ sau đang bị thiếu kim. Các bạn học sinh 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424" y="0"/>
            <a:ext cx="6569075" cy="65293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6"/>
          <p:cNvSpPr txBox="1">
            <a:spLocks noChangeArrowheads="1"/>
          </p:cNvSpPr>
          <p:nvPr/>
        </p:nvSpPr>
        <p:spPr bwMode="auto">
          <a:xfrm>
            <a:off x="1378284" y="1068404"/>
            <a:ext cx="474345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a:solidFill>
                  <a:srgbClr val="006600"/>
                </a:solidFill>
              </a:rPr>
              <a:t> </a:t>
            </a:r>
          </a:p>
          <a:p>
            <a:pPr algn="ctr" eaLnBrk="1" hangingPunct="1">
              <a:spcBef>
                <a:spcPct val="50000"/>
              </a:spcBef>
            </a:pPr>
            <a:r>
              <a:rPr lang="en-US" sz="3600" b="1" dirty="0" err="1">
                <a:solidFill>
                  <a:srgbClr val="FF0000"/>
                </a:solidFill>
              </a:rPr>
              <a:t>Cân</a:t>
            </a:r>
            <a:r>
              <a:rPr lang="en-US" sz="3600" b="1" dirty="0">
                <a:solidFill>
                  <a:srgbClr val="FF0000"/>
                </a:solidFill>
              </a:rPr>
              <a:t> </a:t>
            </a:r>
            <a:r>
              <a:rPr lang="en-US" sz="3600" b="1" dirty="0" err="1">
                <a:solidFill>
                  <a:srgbClr val="FF0000"/>
                </a:solidFill>
              </a:rPr>
              <a:t>đồng</a:t>
            </a:r>
            <a:r>
              <a:rPr lang="en-US" sz="3600" b="1" dirty="0">
                <a:solidFill>
                  <a:srgbClr val="FF0000"/>
                </a:solidFill>
              </a:rPr>
              <a:t> </a:t>
            </a:r>
            <a:r>
              <a:rPr lang="en-US" sz="3600" b="1" dirty="0" err="1">
                <a:solidFill>
                  <a:srgbClr val="FF0000"/>
                </a:solidFill>
              </a:rPr>
              <a:t>hồ</a:t>
            </a:r>
            <a:r>
              <a:rPr lang="en-US" b="1" dirty="0">
                <a:solidFill>
                  <a:srgbClr val="FF0000"/>
                </a:solidFill>
              </a:rPr>
              <a:t> </a:t>
            </a:r>
          </a:p>
          <a:p>
            <a:pPr algn="ctr" eaLnBrk="1" hangingPunct="1">
              <a:spcBef>
                <a:spcPct val="50000"/>
              </a:spcBef>
            </a:pPr>
            <a:r>
              <a:rPr lang="en-US" sz="3600" b="1" dirty="0">
                <a:solidFill>
                  <a:srgbClr val="002060"/>
                </a:solidFill>
              </a:rPr>
              <a:t>GHĐ: 10 kg</a:t>
            </a:r>
          </a:p>
          <a:p>
            <a:pPr algn="ctr" eaLnBrk="1" hangingPunct="1">
              <a:spcBef>
                <a:spcPct val="50000"/>
              </a:spcBef>
            </a:pPr>
            <a:r>
              <a:rPr lang="en-US" sz="3600" b="1" dirty="0">
                <a:solidFill>
                  <a:srgbClr val="002060"/>
                </a:solidFill>
              </a:rPr>
              <a:t>ĐCNN: 0,25 kg</a:t>
            </a:r>
          </a:p>
        </p:txBody>
      </p:sp>
      <p:sp>
        <p:nvSpPr>
          <p:cNvPr id="2" name="Title 1"/>
          <p:cNvSpPr>
            <a:spLocks noGrp="1"/>
          </p:cNvSpPr>
          <p:nvPr>
            <p:ph type="title"/>
          </p:nvPr>
        </p:nvSpPr>
        <p:spPr/>
        <p:txBody>
          <a:bodyPr/>
          <a:lstStyle/>
          <a:p>
            <a:endParaRPr lang="en-US"/>
          </a:p>
        </p:txBody>
      </p:sp>
      <p:sp>
        <p:nvSpPr>
          <p:cNvPr id="10"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
        <p:nvSpPr>
          <p:cNvPr id="11" name="Text Box 16"/>
          <p:cNvSpPr txBox="1">
            <a:spLocks noChangeArrowheads="1"/>
          </p:cNvSpPr>
          <p:nvPr/>
        </p:nvSpPr>
        <p:spPr bwMode="auto">
          <a:xfrm>
            <a:off x="1378284" y="4214394"/>
            <a:ext cx="47434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a:solidFill>
                  <a:srgbClr val="006600"/>
                </a:solidFill>
              </a:rPr>
              <a:t> </a:t>
            </a:r>
          </a:p>
          <a:p>
            <a:pPr algn="ctr" eaLnBrk="1" hangingPunct="1">
              <a:spcBef>
                <a:spcPct val="50000"/>
              </a:spcBef>
            </a:pPr>
            <a:r>
              <a:rPr lang="en-US" sz="3600" b="1" dirty="0" err="1">
                <a:solidFill>
                  <a:srgbClr val="FF0000"/>
                </a:solidFill>
              </a:rPr>
              <a:t>Kết</a:t>
            </a:r>
            <a:r>
              <a:rPr lang="en-US" sz="3600" b="1" dirty="0">
                <a:solidFill>
                  <a:srgbClr val="FF0000"/>
                </a:solidFill>
              </a:rPr>
              <a:t> </a:t>
            </a:r>
            <a:r>
              <a:rPr lang="en-US" sz="3600" b="1" dirty="0" err="1">
                <a:solidFill>
                  <a:srgbClr val="FF0000"/>
                </a:solidFill>
              </a:rPr>
              <a:t>quả</a:t>
            </a:r>
            <a:r>
              <a:rPr lang="en-US" sz="3600" b="1" dirty="0">
                <a:solidFill>
                  <a:srgbClr val="FF0000"/>
                </a:solidFill>
              </a:rPr>
              <a:t> </a:t>
            </a:r>
            <a:r>
              <a:rPr lang="en-US" sz="3600" b="1" dirty="0" err="1">
                <a:solidFill>
                  <a:srgbClr val="FF0000"/>
                </a:solidFill>
              </a:rPr>
              <a:t>đo</a:t>
            </a:r>
            <a:endParaRPr lang="en-US" b="1" dirty="0">
              <a:solidFill>
                <a:srgbClr val="FF0000"/>
              </a:solidFill>
            </a:endParaRPr>
          </a:p>
          <a:p>
            <a:pPr algn="ctr" eaLnBrk="1" hangingPunct="1">
              <a:spcBef>
                <a:spcPct val="50000"/>
              </a:spcBef>
            </a:pPr>
            <a:r>
              <a:rPr lang="en-US" sz="3600" b="1" dirty="0">
                <a:solidFill>
                  <a:srgbClr val="002060"/>
                </a:solidFill>
              </a:rPr>
              <a:t>2 kg</a:t>
            </a:r>
          </a:p>
        </p:txBody>
      </p:sp>
    </p:spTree>
    <p:extLst>
      <p:ext uri="{BB962C8B-B14F-4D97-AF65-F5344CB8AC3E}">
        <p14:creationId xmlns:p14="http://schemas.microsoft.com/office/powerpoint/2010/main" val="115392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04636" y="1579503"/>
            <a:ext cx="10144836" cy="5184240"/>
          </a:xfrm>
          <a:prstGeom prst="rect">
            <a:avLst/>
          </a:prstGeom>
        </p:spPr>
        <p:txBody>
          <a:bodyPr wrap="square">
            <a:spAutoFit/>
          </a:bodyPr>
          <a:lstStyle/>
          <a:p>
            <a:pPr algn="just">
              <a:lnSpc>
                <a:spcPct val="150000"/>
              </a:lnSpc>
            </a:pPr>
            <a:r>
              <a:rPr lang="en-US" sz="3200" dirty="0">
                <a:solidFill>
                  <a:srgbClr val="002060"/>
                </a:solidFill>
                <a:latin typeface="open sans"/>
              </a:rPr>
              <a:t>B1. </a:t>
            </a:r>
            <a:r>
              <a:rPr lang="en-US" sz="3200" dirty="0" err="1">
                <a:solidFill>
                  <a:srgbClr val="002060"/>
                </a:solidFill>
                <a:latin typeface="open sans"/>
              </a:rPr>
              <a:t>Ước</a:t>
            </a:r>
            <a:r>
              <a:rPr lang="en-US" sz="3200" dirty="0">
                <a:solidFill>
                  <a:srgbClr val="002060"/>
                </a:solidFill>
                <a:latin typeface="open sans"/>
              </a:rPr>
              <a:t> </a:t>
            </a:r>
            <a:r>
              <a:rPr lang="en-US" sz="3200" dirty="0" err="1">
                <a:solidFill>
                  <a:srgbClr val="002060"/>
                </a:solidFill>
                <a:latin typeface="open sans"/>
              </a:rPr>
              <a:t>lượng</a:t>
            </a:r>
            <a:r>
              <a:rPr lang="en-US" sz="3200" dirty="0">
                <a:solidFill>
                  <a:srgbClr val="002060"/>
                </a:solidFill>
                <a:latin typeface="open sans"/>
              </a:rPr>
              <a:t> </a:t>
            </a:r>
            <a:r>
              <a:rPr lang="en-US" sz="3200" dirty="0" err="1">
                <a:solidFill>
                  <a:srgbClr val="002060"/>
                </a:solidFill>
                <a:latin typeface="open sans"/>
              </a:rPr>
              <a:t>khối</a:t>
            </a:r>
            <a:r>
              <a:rPr lang="en-US" sz="3200" dirty="0">
                <a:solidFill>
                  <a:srgbClr val="002060"/>
                </a:solidFill>
                <a:latin typeface="open sans"/>
              </a:rPr>
              <a:t> </a:t>
            </a:r>
            <a:r>
              <a:rPr lang="en-US" sz="3200" dirty="0" err="1">
                <a:solidFill>
                  <a:srgbClr val="002060"/>
                </a:solidFill>
                <a:latin typeface="open sans"/>
              </a:rPr>
              <a:t>lượng</a:t>
            </a:r>
            <a:r>
              <a:rPr lang="en-US" sz="3200" dirty="0">
                <a:solidFill>
                  <a:srgbClr val="002060"/>
                </a:solidFill>
                <a:latin typeface="open sans"/>
              </a:rPr>
              <a:t> </a:t>
            </a:r>
            <a:r>
              <a:rPr lang="en-US" sz="3200" dirty="0" err="1">
                <a:solidFill>
                  <a:srgbClr val="002060"/>
                </a:solidFill>
                <a:latin typeface="open sans"/>
              </a:rPr>
              <a:t>cần</a:t>
            </a:r>
            <a:r>
              <a:rPr lang="en-US" sz="3200" dirty="0">
                <a:solidFill>
                  <a:srgbClr val="002060"/>
                </a:solidFill>
                <a:latin typeface="open sans"/>
              </a:rPr>
              <a:t> </a:t>
            </a:r>
            <a:r>
              <a:rPr lang="en-US" sz="3200" dirty="0" err="1">
                <a:solidFill>
                  <a:srgbClr val="002060"/>
                </a:solidFill>
                <a:latin typeface="open sans"/>
              </a:rPr>
              <a:t>đo</a:t>
            </a:r>
            <a:r>
              <a:rPr lang="en-US" sz="3200" dirty="0">
                <a:solidFill>
                  <a:srgbClr val="002060"/>
                </a:solidFill>
                <a:latin typeface="open sans"/>
              </a:rPr>
              <a:t> </a:t>
            </a:r>
            <a:r>
              <a:rPr lang="en-US" sz="3200" dirty="0" err="1">
                <a:solidFill>
                  <a:srgbClr val="002060"/>
                </a:solidFill>
                <a:latin typeface="open sans"/>
              </a:rPr>
              <a:t>để</a:t>
            </a:r>
            <a:r>
              <a:rPr lang="en-US" sz="3200" dirty="0">
                <a:solidFill>
                  <a:srgbClr val="002060"/>
                </a:solidFill>
                <a:latin typeface="open sans"/>
              </a:rPr>
              <a:t> </a:t>
            </a:r>
            <a:r>
              <a:rPr lang="en-US" sz="3200" dirty="0" err="1">
                <a:solidFill>
                  <a:srgbClr val="002060"/>
                </a:solidFill>
                <a:latin typeface="open sans"/>
              </a:rPr>
              <a:t>chọn</a:t>
            </a:r>
            <a:r>
              <a:rPr lang="en-US" sz="3200" dirty="0">
                <a:solidFill>
                  <a:srgbClr val="002060"/>
                </a:solidFill>
                <a:latin typeface="open sans"/>
              </a:rPr>
              <a:t> </a:t>
            </a:r>
            <a:r>
              <a:rPr lang="en-US" sz="3200" dirty="0" err="1">
                <a:solidFill>
                  <a:srgbClr val="002060"/>
                </a:solidFill>
                <a:latin typeface="open sans"/>
              </a:rPr>
              <a:t>cân</a:t>
            </a:r>
            <a:r>
              <a:rPr lang="en-US" sz="3200" dirty="0">
                <a:solidFill>
                  <a:srgbClr val="002060"/>
                </a:solidFill>
                <a:latin typeface="open sans"/>
              </a:rPr>
              <a:t> </a:t>
            </a:r>
            <a:r>
              <a:rPr lang="en-US" sz="3200" dirty="0" err="1">
                <a:solidFill>
                  <a:srgbClr val="002060"/>
                </a:solidFill>
                <a:latin typeface="open sans"/>
              </a:rPr>
              <a:t>có</a:t>
            </a:r>
            <a:r>
              <a:rPr lang="en-US" sz="3200" dirty="0">
                <a:solidFill>
                  <a:srgbClr val="002060"/>
                </a:solidFill>
                <a:latin typeface="open sans"/>
              </a:rPr>
              <a:t> GHĐ </a:t>
            </a:r>
            <a:r>
              <a:rPr lang="en-US" sz="3200" dirty="0" err="1">
                <a:solidFill>
                  <a:srgbClr val="002060"/>
                </a:solidFill>
                <a:latin typeface="open sans"/>
              </a:rPr>
              <a:t>và</a:t>
            </a:r>
            <a:r>
              <a:rPr lang="en-US" sz="3200" dirty="0">
                <a:solidFill>
                  <a:srgbClr val="002060"/>
                </a:solidFill>
                <a:latin typeface="open sans"/>
              </a:rPr>
              <a:t> ĐCNN </a:t>
            </a:r>
            <a:r>
              <a:rPr lang="en-US" sz="3200" dirty="0" err="1">
                <a:solidFill>
                  <a:srgbClr val="002060"/>
                </a:solidFill>
                <a:latin typeface="open sans"/>
              </a:rPr>
              <a:t>thích</a:t>
            </a:r>
            <a:r>
              <a:rPr lang="en-US" sz="3200" dirty="0">
                <a:solidFill>
                  <a:srgbClr val="002060"/>
                </a:solidFill>
                <a:latin typeface="open sans"/>
              </a:rPr>
              <a:t> </a:t>
            </a:r>
            <a:r>
              <a:rPr lang="en-US" sz="3200" dirty="0" err="1">
                <a:solidFill>
                  <a:srgbClr val="002060"/>
                </a:solidFill>
                <a:latin typeface="open sans"/>
              </a:rPr>
              <a:t>hợp</a:t>
            </a:r>
            <a:r>
              <a:rPr lang="en-US" sz="3200" dirty="0">
                <a:solidFill>
                  <a:srgbClr val="002060"/>
                </a:solidFill>
                <a:latin typeface="open sans"/>
              </a:rPr>
              <a:t>.</a:t>
            </a:r>
          </a:p>
          <a:p>
            <a:pPr algn="just">
              <a:lnSpc>
                <a:spcPct val="150000"/>
              </a:lnSpc>
            </a:pPr>
            <a:r>
              <a:rPr lang="en-US" sz="3200" dirty="0">
                <a:solidFill>
                  <a:srgbClr val="002060"/>
                </a:solidFill>
                <a:latin typeface="open sans"/>
              </a:rPr>
              <a:t>B2. </a:t>
            </a:r>
            <a:r>
              <a:rPr lang="en-US" sz="3200" dirty="0" err="1">
                <a:solidFill>
                  <a:srgbClr val="002060"/>
                </a:solidFill>
                <a:latin typeface="open sans"/>
              </a:rPr>
              <a:t>Vặn</a:t>
            </a:r>
            <a:r>
              <a:rPr lang="en-US" sz="3200" dirty="0">
                <a:solidFill>
                  <a:srgbClr val="002060"/>
                </a:solidFill>
                <a:latin typeface="open sans"/>
              </a:rPr>
              <a:t> </a:t>
            </a:r>
            <a:r>
              <a:rPr lang="en-US" sz="3200" dirty="0" err="1">
                <a:solidFill>
                  <a:srgbClr val="002060"/>
                </a:solidFill>
                <a:latin typeface="open sans"/>
              </a:rPr>
              <a:t>ốc</a:t>
            </a:r>
            <a:r>
              <a:rPr lang="en-US" sz="3200" dirty="0">
                <a:solidFill>
                  <a:srgbClr val="002060"/>
                </a:solidFill>
                <a:latin typeface="open sans"/>
              </a:rPr>
              <a:t> </a:t>
            </a:r>
            <a:r>
              <a:rPr lang="en-US" sz="3200" dirty="0" err="1">
                <a:solidFill>
                  <a:srgbClr val="002060"/>
                </a:solidFill>
                <a:latin typeface="open sans"/>
              </a:rPr>
              <a:t>điều</a:t>
            </a:r>
            <a:r>
              <a:rPr lang="en-US" sz="3200" dirty="0">
                <a:solidFill>
                  <a:srgbClr val="002060"/>
                </a:solidFill>
                <a:latin typeface="open sans"/>
              </a:rPr>
              <a:t> </a:t>
            </a:r>
            <a:r>
              <a:rPr lang="en-US" sz="3200" dirty="0" err="1">
                <a:solidFill>
                  <a:srgbClr val="002060"/>
                </a:solidFill>
                <a:latin typeface="open sans"/>
              </a:rPr>
              <a:t>chỉnh</a:t>
            </a:r>
            <a:r>
              <a:rPr lang="en-US" sz="3200" dirty="0">
                <a:solidFill>
                  <a:srgbClr val="002060"/>
                </a:solidFill>
                <a:latin typeface="open sans"/>
              </a:rPr>
              <a:t> </a:t>
            </a:r>
            <a:r>
              <a:rPr lang="en-US" sz="3200" dirty="0" err="1">
                <a:solidFill>
                  <a:srgbClr val="002060"/>
                </a:solidFill>
                <a:latin typeface="open sans"/>
              </a:rPr>
              <a:t>để</a:t>
            </a:r>
            <a:r>
              <a:rPr lang="en-US" sz="3200" dirty="0">
                <a:solidFill>
                  <a:srgbClr val="002060"/>
                </a:solidFill>
                <a:latin typeface="open sans"/>
              </a:rPr>
              <a:t> </a:t>
            </a:r>
            <a:r>
              <a:rPr lang="en-US" sz="3200" dirty="0" err="1">
                <a:solidFill>
                  <a:srgbClr val="002060"/>
                </a:solidFill>
                <a:latin typeface="open sans"/>
              </a:rPr>
              <a:t>kim</a:t>
            </a:r>
            <a:r>
              <a:rPr lang="en-US" sz="3200" dirty="0">
                <a:solidFill>
                  <a:srgbClr val="002060"/>
                </a:solidFill>
                <a:latin typeface="open sans"/>
              </a:rPr>
              <a:t> </a:t>
            </a:r>
            <a:r>
              <a:rPr lang="en-US" sz="3200" dirty="0" err="1">
                <a:solidFill>
                  <a:srgbClr val="002060"/>
                </a:solidFill>
                <a:latin typeface="open sans"/>
              </a:rPr>
              <a:t>cân</a:t>
            </a:r>
            <a:r>
              <a:rPr lang="en-US" sz="3200" dirty="0">
                <a:solidFill>
                  <a:srgbClr val="002060"/>
                </a:solidFill>
                <a:latin typeface="open sans"/>
              </a:rPr>
              <a:t> </a:t>
            </a:r>
            <a:r>
              <a:rPr lang="en-US" sz="3200" dirty="0" err="1">
                <a:solidFill>
                  <a:srgbClr val="002060"/>
                </a:solidFill>
                <a:latin typeface="open sans"/>
              </a:rPr>
              <a:t>chỉ</a:t>
            </a:r>
            <a:r>
              <a:rPr lang="en-US" sz="3200" dirty="0">
                <a:solidFill>
                  <a:srgbClr val="002060"/>
                </a:solidFill>
                <a:latin typeface="open sans"/>
              </a:rPr>
              <a:t> </a:t>
            </a:r>
            <a:r>
              <a:rPr lang="en-US" sz="3200" dirty="0" err="1">
                <a:solidFill>
                  <a:srgbClr val="002060"/>
                </a:solidFill>
                <a:latin typeface="open sans"/>
              </a:rPr>
              <a:t>đúng</a:t>
            </a:r>
            <a:r>
              <a:rPr lang="en-US" sz="3200" dirty="0">
                <a:solidFill>
                  <a:srgbClr val="002060"/>
                </a:solidFill>
                <a:latin typeface="open sans"/>
              </a:rPr>
              <a:t> </a:t>
            </a:r>
            <a:r>
              <a:rPr lang="en-US" sz="3200" dirty="0" err="1">
                <a:solidFill>
                  <a:srgbClr val="002060"/>
                </a:solidFill>
                <a:latin typeface="open sans"/>
              </a:rPr>
              <a:t>vạch</a:t>
            </a:r>
            <a:r>
              <a:rPr lang="en-US" sz="3200" dirty="0">
                <a:solidFill>
                  <a:srgbClr val="002060"/>
                </a:solidFill>
                <a:latin typeface="open sans"/>
              </a:rPr>
              <a:t> 0.</a:t>
            </a:r>
          </a:p>
          <a:p>
            <a:pPr algn="just">
              <a:lnSpc>
                <a:spcPct val="150000"/>
              </a:lnSpc>
            </a:pPr>
            <a:r>
              <a:rPr lang="en-US" sz="3200" dirty="0">
                <a:solidFill>
                  <a:srgbClr val="002060"/>
                </a:solidFill>
                <a:latin typeface="open sans"/>
              </a:rPr>
              <a:t>B3. </a:t>
            </a:r>
            <a:r>
              <a:rPr lang="en-US" sz="3200" dirty="0" err="1">
                <a:solidFill>
                  <a:srgbClr val="002060"/>
                </a:solidFill>
                <a:latin typeface="open sans"/>
              </a:rPr>
              <a:t>Đặt</a:t>
            </a:r>
            <a:r>
              <a:rPr lang="en-US" sz="3200" dirty="0">
                <a:solidFill>
                  <a:srgbClr val="002060"/>
                </a:solidFill>
                <a:latin typeface="open sans"/>
              </a:rPr>
              <a:t> </a:t>
            </a:r>
            <a:r>
              <a:rPr lang="en-US" sz="3200" dirty="0" err="1">
                <a:solidFill>
                  <a:srgbClr val="002060"/>
                </a:solidFill>
                <a:latin typeface="open sans"/>
              </a:rPr>
              <a:t>vật</a:t>
            </a:r>
            <a:r>
              <a:rPr lang="en-US" sz="3200" dirty="0">
                <a:solidFill>
                  <a:srgbClr val="002060"/>
                </a:solidFill>
                <a:latin typeface="open sans"/>
              </a:rPr>
              <a:t> </a:t>
            </a:r>
            <a:r>
              <a:rPr lang="en-US" sz="3200" dirty="0" err="1">
                <a:solidFill>
                  <a:srgbClr val="002060"/>
                </a:solidFill>
                <a:latin typeface="open sans"/>
              </a:rPr>
              <a:t>cần</a:t>
            </a:r>
            <a:r>
              <a:rPr lang="en-US" sz="3200" dirty="0">
                <a:solidFill>
                  <a:srgbClr val="002060"/>
                </a:solidFill>
                <a:latin typeface="open sans"/>
              </a:rPr>
              <a:t> </a:t>
            </a:r>
            <a:r>
              <a:rPr lang="en-US" sz="3200" dirty="0" err="1">
                <a:solidFill>
                  <a:srgbClr val="002060"/>
                </a:solidFill>
                <a:latin typeface="open sans"/>
              </a:rPr>
              <a:t>cân</a:t>
            </a:r>
            <a:r>
              <a:rPr lang="en-US" sz="3200" dirty="0">
                <a:solidFill>
                  <a:srgbClr val="002060"/>
                </a:solidFill>
                <a:latin typeface="open sans"/>
              </a:rPr>
              <a:t> </a:t>
            </a:r>
            <a:r>
              <a:rPr lang="en-US" sz="3200" dirty="0" err="1">
                <a:solidFill>
                  <a:srgbClr val="002060"/>
                </a:solidFill>
                <a:latin typeface="open sans"/>
              </a:rPr>
              <a:t>lên</a:t>
            </a:r>
            <a:r>
              <a:rPr lang="en-US" sz="3200" dirty="0">
                <a:solidFill>
                  <a:srgbClr val="002060"/>
                </a:solidFill>
                <a:latin typeface="open sans"/>
              </a:rPr>
              <a:t> </a:t>
            </a:r>
            <a:r>
              <a:rPr lang="en-US" sz="3200" dirty="0" err="1">
                <a:solidFill>
                  <a:srgbClr val="002060"/>
                </a:solidFill>
                <a:latin typeface="open sans"/>
              </a:rPr>
              <a:t>đĩa</a:t>
            </a:r>
            <a:r>
              <a:rPr lang="en-US" sz="3200" dirty="0">
                <a:solidFill>
                  <a:srgbClr val="002060"/>
                </a:solidFill>
                <a:latin typeface="open sans"/>
              </a:rPr>
              <a:t> </a:t>
            </a:r>
            <a:r>
              <a:rPr lang="en-US" sz="3200" dirty="0" err="1">
                <a:solidFill>
                  <a:srgbClr val="002060"/>
                </a:solidFill>
                <a:latin typeface="open sans"/>
              </a:rPr>
              <a:t>cân</a:t>
            </a:r>
            <a:endParaRPr lang="en-US" sz="3200" dirty="0">
              <a:solidFill>
                <a:srgbClr val="002060"/>
              </a:solidFill>
              <a:latin typeface="open sans"/>
            </a:endParaRPr>
          </a:p>
          <a:p>
            <a:pPr algn="just">
              <a:lnSpc>
                <a:spcPct val="150000"/>
              </a:lnSpc>
            </a:pPr>
            <a:r>
              <a:rPr lang="en-US" sz="3200" dirty="0">
                <a:solidFill>
                  <a:srgbClr val="002060"/>
                </a:solidFill>
                <a:latin typeface="open sans"/>
              </a:rPr>
              <a:t>B4. </a:t>
            </a:r>
            <a:r>
              <a:rPr lang="en-US" sz="3200" dirty="0" err="1">
                <a:solidFill>
                  <a:srgbClr val="002060"/>
                </a:solidFill>
                <a:latin typeface="open sans"/>
              </a:rPr>
              <a:t>Mắt</a:t>
            </a:r>
            <a:r>
              <a:rPr lang="en-US" sz="3200" dirty="0">
                <a:solidFill>
                  <a:srgbClr val="002060"/>
                </a:solidFill>
                <a:latin typeface="open sans"/>
              </a:rPr>
              <a:t> </a:t>
            </a:r>
            <a:r>
              <a:rPr lang="en-US" sz="3200" dirty="0" err="1">
                <a:solidFill>
                  <a:srgbClr val="002060"/>
                </a:solidFill>
                <a:latin typeface="open sans"/>
              </a:rPr>
              <a:t>nhìn</a:t>
            </a:r>
            <a:r>
              <a:rPr lang="en-US" sz="3200" dirty="0">
                <a:solidFill>
                  <a:srgbClr val="002060"/>
                </a:solidFill>
                <a:latin typeface="open sans"/>
              </a:rPr>
              <a:t> </a:t>
            </a:r>
            <a:r>
              <a:rPr lang="en-US" sz="3200" dirty="0" err="1">
                <a:solidFill>
                  <a:srgbClr val="002060"/>
                </a:solidFill>
                <a:latin typeface="open sans"/>
              </a:rPr>
              <a:t>vuông</a:t>
            </a:r>
            <a:r>
              <a:rPr lang="en-US" sz="3200" dirty="0">
                <a:solidFill>
                  <a:srgbClr val="002060"/>
                </a:solidFill>
                <a:latin typeface="open sans"/>
              </a:rPr>
              <a:t> </a:t>
            </a:r>
            <a:r>
              <a:rPr lang="en-US" sz="3200" dirty="0" err="1">
                <a:solidFill>
                  <a:srgbClr val="002060"/>
                </a:solidFill>
                <a:latin typeface="open sans"/>
              </a:rPr>
              <a:t>góc</a:t>
            </a:r>
            <a:r>
              <a:rPr lang="en-US" sz="3200" dirty="0">
                <a:solidFill>
                  <a:srgbClr val="002060"/>
                </a:solidFill>
                <a:latin typeface="open sans"/>
              </a:rPr>
              <a:t> </a:t>
            </a:r>
            <a:r>
              <a:rPr lang="en-US" sz="3200" dirty="0" err="1">
                <a:solidFill>
                  <a:srgbClr val="002060"/>
                </a:solidFill>
                <a:latin typeface="open sans"/>
              </a:rPr>
              <a:t>với</a:t>
            </a:r>
            <a:r>
              <a:rPr lang="en-US" sz="3200" dirty="0">
                <a:solidFill>
                  <a:srgbClr val="002060"/>
                </a:solidFill>
                <a:latin typeface="open sans"/>
              </a:rPr>
              <a:t> </a:t>
            </a:r>
            <a:r>
              <a:rPr lang="en-US" sz="3200" dirty="0" err="1">
                <a:solidFill>
                  <a:srgbClr val="002060"/>
                </a:solidFill>
                <a:latin typeface="open sans"/>
              </a:rPr>
              <a:t>vạch</a:t>
            </a:r>
            <a:r>
              <a:rPr lang="en-US" sz="3200" dirty="0">
                <a:solidFill>
                  <a:srgbClr val="002060"/>
                </a:solidFill>
                <a:latin typeface="open sans"/>
              </a:rPr>
              <a:t> chia </a:t>
            </a:r>
            <a:r>
              <a:rPr lang="en-US" sz="3200" dirty="0" err="1">
                <a:solidFill>
                  <a:srgbClr val="002060"/>
                </a:solidFill>
                <a:latin typeface="open sans"/>
              </a:rPr>
              <a:t>trên</a:t>
            </a:r>
            <a:r>
              <a:rPr lang="en-US" sz="3200" dirty="0">
                <a:solidFill>
                  <a:srgbClr val="002060"/>
                </a:solidFill>
                <a:latin typeface="open sans"/>
              </a:rPr>
              <a:t> </a:t>
            </a:r>
            <a:r>
              <a:rPr lang="en-US" sz="3200" dirty="0" err="1">
                <a:solidFill>
                  <a:srgbClr val="002060"/>
                </a:solidFill>
                <a:latin typeface="open sans"/>
              </a:rPr>
              <a:t>mặt</a:t>
            </a:r>
            <a:r>
              <a:rPr lang="en-US" sz="3200" dirty="0">
                <a:solidFill>
                  <a:srgbClr val="002060"/>
                </a:solidFill>
                <a:latin typeface="open sans"/>
              </a:rPr>
              <a:t> </a:t>
            </a:r>
            <a:r>
              <a:rPr lang="en-US" sz="3200" dirty="0" err="1">
                <a:solidFill>
                  <a:srgbClr val="002060"/>
                </a:solidFill>
                <a:latin typeface="open sans"/>
              </a:rPr>
              <a:t>cân</a:t>
            </a:r>
            <a:r>
              <a:rPr lang="en-US" sz="3200" dirty="0">
                <a:solidFill>
                  <a:srgbClr val="002060"/>
                </a:solidFill>
                <a:latin typeface="open sans"/>
              </a:rPr>
              <a:t> ở </a:t>
            </a:r>
            <a:r>
              <a:rPr lang="en-US" sz="3200" dirty="0" err="1">
                <a:solidFill>
                  <a:srgbClr val="002060"/>
                </a:solidFill>
                <a:latin typeface="open sans"/>
              </a:rPr>
              <a:t>đầu</a:t>
            </a:r>
            <a:r>
              <a:rPr lang="en-US" sz="3200" dirty="0">
                <a:solidFill>
                  <a:srgbClr val="002060"/>
                </a:solidFill>
                <a:latin typeface="open sans"/>
              </a:rPr>
              <a:t> </a:t>
            </a:r>
            <a:r>
              <a:rPr lang="en-US" sz="3200" dirty="0" err="1">
                <a:solidFill>
                  <a:srgbClr val="002060"/>
                </a:solidFill>
                <a:latin typeface="open sans"/>
              </a:rPr>
              <a:t>kim</a:t>
            </a:r>
            <a:r>
              <a:rPr lang="en-US" sz="3200" dirty="0">
                <a:solidFill>
                  <a:srgbClr val="002060"/>
                </a:solidFill>
                <a:latin typeface="open sans"/>
              </a:rPr>
              <a:t> </a:t>
            </a:r>
            <a:r>
              <a:rPr lang="en-US" sz="3200" dirty="0" err="1">
                <a:solidFill>
                  <a:srgbClr val="002060"/>
                </a:solidFill>
                <a:latin typeface="open sans"/>
              </a:rPr>
              <a:t>cân</a:t>
            </a:r>
            <a:r>
              <a:rPr lang="en-US" sz="3200" dirty="0">
                <a:solidFill>
                  <a:srgbClr val="002060"/>
                </a:solidFill>
                <a:latin typeface="open sans"/>
              </a:rPr>
              <a:t>. </a:t>
            </a:r>
          </a:p>
          <a:p>
            <a:pPr algn="just">
              <a:lnSpc>
                <a:spcPct val="150000"/>
              </a:lnSpc>
            </a:pPr>
            <a:r>
              <a:rPr lang="en-US" sz="3200" dirty="0">
                <a:solidFill>
                  <a:srgbClr val="002060"/>
                </a:solidFill>
                <a:latin typeface="open sans"/>
              </a:rPr>
              <a:t>B5. </a:t>
            </a:r>
            <a:r>
              <a:rPr lang="en-US" sz="3200" dirty="0" err="1">
                <a:solidFill>
                  <a:srgbClr val="002060"/>
                </a:solidFill>
                <a:latin typeface="open sans"/>
              </a:rPr>
              <a:t>Đọc</a:t>
            </a:r>
            <a:r>
              <a:rPr lang="en-US" sz="3200" dirty="0">
                <a:solidFill>
                  <a:srgbClr val="002060"/>
                </a:solidFill>
                <a:latin typeface="open sans"/>
              </a:rPr>
              <a:t> </a:t>
            </a:r>
            <a:r>
              <a:rPr lang="en-US" sz="3200" dirty="0" err="1">
                <a:solidFill>
                  <a:srgbClr val="002060"/>
                </a:solidFill>
                <a:latin typeface="open sans"/>
              </a:rPr>
              <a:t>và</a:t>
            </a:r>
            <a:r>
              <a:rPr lang="en-US" sz="3200" dirty="0">
                <a:solidFill>
                  <a:srgbClr val="002060"/>
                </a:solidFill>
                <a:latin typeface="open sans"/>
              </a:rPr>
              <a:t> </a:t>
            </a:r>
            <a:r>
              <a:rPr lang="en-US" sz="3200" dirty="0" err="1">
                <a:solidFill>
                  <a:srgbClr val="002060"/>
                </a:solidFill>
                <a:latin typeface="open sans"/>
              </a:rPr>
              <a:t>ghi</a:t>
            </a:r>
            <a:r>
              <a:rPr lang="en-US" sz="3200" dirty="0">
                <a:solidFill>
                  <a:srgbClr val="002060"/>
                </a:solidFill>
                <a:latin typeface="open sans"/>
              </a:rPr>
              <a:t> </a:t>
            </a:r>
            <a:r>
              <a:rPr lang="en-US" sz="3200" dirty="0" err="1">
                <a:solidFill>
                  <a:srgbClr val="002060"/>
                </a:solidFill>
                <a:latin typeface="open sans"/>
              </a:rPr>
              <a:t>kết</a:t>
            </a:r>
            <a:r>
              <a:rPr lang="en-US" sz="3200" dirty="0">
                <a:solidFill>
                  <a:srgbClr val="002060"/>
                </a:solidFill>
                <a:latin typeface="open sans"/>
              </a:rPr>
              <a:t> </a:t>
            </a:r>
            <a:r>
              <a:rPr lang="en-US" sz="3200" dirty="0" err="1">
                <a:solidFill>
                  <a:srgbClr val="002060"/>
                </a:solidFill>
                <a:latin typeface="open sans"/>
              </a:rPr>
              <a:t>quả</a:t>
            </a:r>
            <a:r>
              <a:rPr lang="en-US" sz="3200" dirty="0">
                <a:solidFill>
                  <a:srgbClr val="002060"/>
                </a:solidFill>
                <a:latin typeface="open sans"/>
              </a:rPr>
              <a:t> </a:t>
            </a:r>
            <a:r>
              <a:rPr lang="en-US" sz="3200" dirty="0" err="1">
                <a:solidFill>
                  <a:srgbClr val="002060"/>
                </a:solidFill>
                <a:latin typeface="open sans"/>
              </a:rPr>
              <a:t>đo</a:t>
            </a:r>
            <a:r>
              <a:rPr lang="en-US" sz="3200" dirty="0">
                <a:solidFill>
                  <a:srgbClr val="002060"/>
                </a:solidFill>
                <a:latin typeface="open sans"/>
              </a:rPr>
              <a:t>.</a:t>
            </a:r>
            <a:endParaRPr lang="en-US" sz="3200" b="0" i="0" dirty="0">
              <a:solidFill>
                <a:srgbClr val="002060"/>
              </a:solidFill>
              <a:effectLst/>
              <a:latin typeface="open sans"/>
            </a:endParaRPr>
          </a:p>
        </p:txBody>
      </p:sp>
      <p:grpSp>
        <p:nvGrpSpPr>
          <p:cNvPr id="4" name="Group 3"/>
          <p:cNvGrpSpPr/>
          <p:nvPr/>
        </p:nvGrpSpPr>
        <p:grpSpPr>
          <a:xfrm>
            <a:off x="2106164" y="17452"/>
            <a:ext cx="10085839" cy="1581192"/>
            <a:chOff x="2200957" y="122829"/>
            <a:chExt cx="9690792" cy="275343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3569" y="122829"/>
              <a:ext cx="1658180" cy="2753436"/>
            </a:xfrm>
            <a:prstGeom prst="rect">
              <a:avLst/>
            </a:prstGeom>
          </p:spPr>
        </p:pic>
        <p:sp>
          <p:nvSpPr>
            <p:cNvPr id="3" name="TextBox 2"/>
            <p:cNvSpPr txBox="1"/>
            <p:nvPr/>
          </p:nvSpPr>
          <p:spPr>
            <a:xfrm>
              <a:off x="2200957" y="442767"/>
              <a:ext cx="8173619" cy="1607857"/>
            </a:xfrm>
            <a:prstGeom prst="rect">
              <a:avLst/>
            </a:prstGeom>
            <a:noFill/>
          </p:spPr>
          <p:txBody>
            <a:bodyPr wrap="square" rtlCol="0">
              <a:spAutoFit/>
            </a:bodyPr>
            <a:lstStyle/>
            <a:p>
              <a:pPr>
                <a:lnSpc>
                  <a:spcPct val="150000"/>
                </a:lnSpc>
              </a:pPr>
              <a:r>
                <a:rPr lang="en-US" sz="3600" dirty="0" err="1">
                  <a:solidFill>
                    <a:srgbClr val="FF0000"/>
                  </a:solidFill>
                  <a:latin typeface="open sans"/>
                </a:rPr>
                <a:t>Cách</a:t>
              </a:r>
              <a:r>
                <a:rPr lang="en-US" sz="3600" dirty="0">
                  <a:solidFill>
                    <a:srgbClr val="FF0000"/>
                  </a:solidFill>
                  <a:latin typeface="open sans"/>
                </a:rPr>
                <a:t> </a:t>
              </a:r>
              <a:r>
                <a:rPr lang="en-US" sz="3600" dirty="0" err="1">
                  <a:solidFill>
                    <a:srgbClr val="FF0000"/>
                  </a:solidFill>
                  <a:latin typeface="open sans"/>
                </a:rPr>
                <a:t>dùng</a:t>
              </a:r>
              <a:r>
                <a:rPr lang="en-US" sz="3600" dirty="0">
                  <a:solidFill>
                    <a:srgbClr val="FF0000"/>
                  </a:solidFill>
                  <a:latin typeface="open sans"/>
                </a:rPr>
                <a:t> </a:t>
              </a:r>
              <a:r>
                <a:rPr lang="en-US" sz="3600" dirty="0" err="1">
                  <a:solidFill>
                    <a:srgbClr val="FF0000"/>
                  </a:solidFill>
                  <a:latin typeface="open sans"/>
                </a:rPr>
                <a:t>cân</a:t>
              </a:r>
              <a:r>
                <a:rPr lang="en-US" sz="3600" dirty="0">
                  <a:solidFill>
                    <a:srgbClr val="FF0000"/>
                  </a:solidFill>
                  <a:latin typeface="open sans"/>
                </a:rPr>
                <a:t> </a:t>
              </a:r>
              <a:r>
                <a:rPr lang="en-US" sz="3600" dirty="0" err="1">
                  <a:solidFill>
                    <a:srgbClr val="FF0000"/>
                  </a:solidFill>
                  <a:latin typeface="open sans"/>
                </a:rPr>
                <a:t>đồng</a:t>
              </a:r>
              <a:r>
                <a:rPr lang="en-US" sz="3600" dirty="0">
                  <a:solidFill>
                    <a:srgbClr val="FF0000"/>
                  </a:solidFill>
                  <a:latin typeface="open sans"/>
                </a:rPr>
                <a:t> </a:t>
              </a:r>
              <a:r>
                <a:rPr lang="en-US" sz="3600" dirty="0" err="1">
                  <a:solidFill>
                    <a:srgbClr val="FF0000"/>
                  </a:solidFill>
                  <a:latin typeface="open sans"/>
                </a:rPr>
                <a:t>hồ</a:t>
              </a:r>
              <a:r>
                <a:rPr lang="en-US" sz="3600" dirty="0">
                  <a:solidFill>
                    <a:srgbClr val="FF0000"/>
                  </a:solidFill>
                  <a:latin typeface="open sans"/>
                </a:rPr>
                <a:t> </a:t>
              </a:r>
              <a:r>
                <a:rPr lang="en-US" sz="3600" dirty="0" err="1">
                  <a:solidFill>
                    <a:srgbClr val="FF0000"/>
                  </a:solidFill>
                  <a:latin typeface="open sans"/>
                </a:rPr>
                <a:t>đo</a:t>
              </a:r>
              <a:r>
                <a:rPr lang="en-US" sz="3600" dirty="0">
                  <a:solidFill>
                    <a:srgbClr val="FF0000"/>
                  </a:solidFill>
                  <a:latin typeface="open sans"/>
                </a:rPr>
                <a:t> </a:t>
              </a:r>
              <a:r>
                <a:rPr lang="en-US" sz="3600" dirty="0" err="1">
                  <a:solidFill>
                    <a:srgbClr val="FF0000"/>
                  </a:solidFill>
                  <a:latin typeface="open sans"/>
                </a:rPr>
                <a:t>khối</a:t>
              </a:r>
              <a:r>
                <a:rPr lang="en-US" sz="3600" dirty="0">
                  <a:solidFill>
                    <a:srgbClr val="FF0000"/>
                  </a:solidFill>
                  <a:latin typeface="open sans"/>
                </a:rPr>
                <a:t> </a:t>
              </a:r>
              <a:r>
                <a:rPr lang="en-US" sz="3600" dirty="0" err="1">
                  <a:solidFill>
                    <a:srgbClr val="FF0000"/>
                  </a:solidFill>
                  <a:latin typeface="open sans"/>
                </a:rPr>
                <a:t>lượng</a:t>
              </a:r>
              <a:r>
                <a:rPr lang="en-US" sz="3600" dirty="0">
                  <a:solidFill>
                    <a:srgbClr val="FF0000"/>
                  </a:solidFill>
                  <a:latin typeface="open sans"/>
                </a:rPr>
                <a:t>:</a:t>
              </a:r>
            </a:p>
          </p:txBody>
        </p:sp>
      </p:grpSp>
      <p:sp>
        <p:nvSpPr>
          <p:cNvPr id="8" name="TextBox 7"/>
          <p:cNvSpPr txBox="1"/>
          <p:nvPr/>
        </p:nvSpPr>
        <p:spPr>
          <a:xfrm>
            <a:off x="8137180" y="2649308"/>
            <a:ext cx="3835021" cy="646331"/>
          </a:xfrm>
          <a:prstGeom prst="rect">
            <a:avLst/>
          </a:prstGeom>
          <a:noFill/>
        </p:spPr>
        <p:txBody>
          <a:bodyPr wrap="square" rtlCol="0">
            <a:spAutoFit/>
          </a:bodyPr>
          <a:lstStyle/>
          <a:p>
            <a:endParaRPr lang="en-US" dirty="0">
              <a:solidFill>
                <a:srgbClr val="002060"/>
              </a:solidFill>
              <a:latin typeface="open sans"/>
            </a:endParaRPr>
          </a:p>
          <a:p>
            <a:endParaRPr lang="en-US" dirty="0">
              <a:solidFill>
                <a:srgbClr val="002060"/>
              </a:solidFill>
              <a:latin typeface="open sans"/>
            </a:endParaRPr>
          </a:p>
        </p:txBody>
      </p:sp>
      <p:sp>
        <p:nvSpPr>
          <p:cNvPr id="10"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256597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down)">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circle(in)">
                                      <p:cBhvr>
                                        <p:cTn id="34" dur="2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circle(in)">
                                      <p:cBhvr>
                                        <p:cTn id="39" dur="20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diamond(in)">
                                      <p:cBhvr>
                                        <p:cTn id="44"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4" name="Text Box 47"/>
          <p:cNvSpPr txBox="1">
            <a:spLocks noChangeArrowheads="1"/>
          </p:cNvSpPr>
          <p:nvPr/>
        </p:nvSpPr>
        <p:spPr bwMode="auto">
          <a:xfrm>
            <a:off x="1894195" y="1365157"/>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a:t>
            </a:r>
            <a:r>
              <a:rPr lang="en-US" sz="3600" b="1" dirty="0">
                <a:solidFill>
                  <a:srgbClr val="002060"/>
                </a:solidFill>
              </a:rPr>
              <a:t>2. </a:t>
            </a:r>
            <a:r>
              <a:rPr lang="en-US" sz="3600" b="1" dirty="0" err="1">
                <a:solidFill>
                  <a:srgbClr val="002060"/>
                </a:solidFill>
              </a:rPr>
              <a:t>Dùng</a:t>
            </a:r>
            <a:r>
              <a:rPr lang="en-US" sz="3600" b="1" dirty="0">
                <a:solidFill>
                  <a:srgbClr val="002060"/>
                </a:solidFill>
              </a:rPr>
              <a:t> </a:t>
            </a:r>
            <a:r>
              <a:rPr lang="en-US" sz="3600" b="1" dirty="0" err="1">
                <a:solidFill>
                  <a:srgbClr val="002060"/>
                </a:solidFill>
              </a:rPr>
              <a:t>cân</a:t>
            </a:r>
            <a:r>
              <a:rPr lang="en-US" sz="3600" b="1" dirty="0">
                <a:solidFill>
                  <a:srgbClr val="002060"/>
                </a:solidFill>
              </a:rPr>
              <a:t> </a:t>
            </a:r>
            <a:r>
              <a:rPr lang="en-US" sz="3600" b="1" dirty="0" err="1">
                <a:solidFill>
                  <a:srgbClr val="002060"/>
                </a:solidFill>
              </a:rPr>
              <a:t>điện</a:t>
            </a:r>
            <a:r>
              <a:rPr lang="en-US" sz="3600" b="1" dirty="0">
                <a:solidFill>
                  <a:srgbClr val="002060"/>
                </a:solidFill>
              </a:rPr>
              <a:t> </a:t>
            </a:r>
            <a:r>
              <a:rPr lang="en-US" sz="3600" b="1" dirty="0" err="1">
                <a:solidFill>
                  <a:srgbClr val="002060"/>
                </a:solidFill>
              </a:rPr>
              <a:t>tử</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Tree>
    <p:extLst>
      <p:ext uri="{BB962C8B-B14F-4D97-AF65-F5344CB8AC3E}">
        <p14:creationId xmlns:p14="http://schemas.microsoft.com/office/powerpoint/2010/main" val="185694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2" name="AutoShape 2" descr="Review] Top 10 Cân Điện Tử Sức Khỏe Tốt đáng mua nhất 202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Review] Top 10 Cân Điện Tử Sức Khỏe Tốt đáng mua nhất 202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Cân điện tử 5kg UPA - Mức cân từ 1kg đến 30kg - Cân điện tử Lộc Phá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Cân điện tử 5kg UPA - Mức cân từ 1kg đến 30kg - Cân điện tử Lộc Phá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Hình cân điện tử 5kg up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3"/>
          <a:stretch>
            <a:fillRect/>
          </a:stretch>
        </p:blipFill>
        <p:spPr>
          <a:xfrm>
            <a:off x="974844" y="-330355"/>
            <a:ext cx="4299653" cy="4158680"/>
          </a:xfrm>
          <a:prstGeom prst="rect">
            <a:avLst/>
          </a:prstGeom>
        </p:spPr>
      </p:pic>
      <p:pic>
        <p:nvPicPr>
          <p:cNvPr id="1040" name="Picture 16" descr="Cân vàng PA OHA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810" y="0"/>
            <a:ext cx="3128986" cy="3497971"/>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20" descr="Cân Sức Khỏe Điện Tử Microlife WS60A Chính Hãn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2" descr="Cân Sức Khỏe Điện Tử Microlife WS60A Chính Hã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8" name="Picture 24" descr="Cân sức khỏe điện tử - Công ty cân điện tử Việt Nhậ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4015" y="3005338"/>
            <a:ext cx="4043845" cy="4043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020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view] Cân Điện Tử Nhà Bếp Loại Nào Tốt Năm 2021❤️ – TBESHOP.V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2733" y="346210"/>
            <a:ext cx="9510543" cy="61654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28597" y="3698544"/>
            <a:ext cx="3220871" cy="369332"/>
          </a:xfrm>
          <a:prstGeom prst="rect">
            <a:avLst/>
          </a:prstGeom>
          <a:noFill/>
        </p:spPr>
        <p:txBody>
          <a:bodyPr wrap="square" rtlCol="0">
            <a:spAutoFit/>
          </a:bodyPr>
          <a:lstStyle/>
          <a:p>
            <a:endParaRPr lang="en-US" dirty="0">
              <a:solidFill>
                <a:srgbClr val="00B050"/>
              </a:solidFill>
            </a:endParaRPr>
          </a:p>
        </p:txBody>
      </p:sp>
      <p:sp>
        <p:nvSpPr>
          <p:cNvPr id="4"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3" name="AutoShape 2" descr="Apple | The Snack Encyclopedia Wiki | Fand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6687403" y="2906973"/>
            <a:ext cx="65" cy="276999"/>
          </a:xfrm>
          <a:prstGeom prst="rect">
            <a:avLst/>
          </a:prstGeom>
          <a:noFill/>
        </p:spPr>
        <p:txBody>
          <a:bodyPr wrap="none" lIns="0" tIns="0" rIns="0" bIns="0" rtlCol="0">
            <a:spAutoFit/>
          </a:bodyPr>
          <a:lstStyle/>
          <a:p>
            <a:endParaRPr lang="en-US" dirty="0"/>
          </a:p>
        </p:txBody>
      </p:sp>
      <p:pic>
        <p:nvPicPr>
          <p:cNvPr id="8" name="Pictur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64999">
            <a:off x="4112450" y="536005"/>
            <a:ext cx="2018945" cy="1946502"/>
          </a:xfrm>
          <a:prstGeom prst="rect">
            <a:avLst/>
          </a:prstGeom>
        </p:spPr>
      </p:pic>
    </p:spTree>
    <p:extLst>
      <p:ext uri="{BB962C8B-B14F-4D97-AF65-F5344CB8AC3E}">
        <p14:creationId xmlns:p14="http://schemas.microsoft.com/office/powerpoint/2010/main" val="45594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v (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7577"/>
          </a:xfr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29966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inh nghiệm chọn mua cân sức khỏe điện tử tốt nhất - META.v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6613" y="0"/>
            <a:ext cx="6194038" cy="636901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Tree>
    <p:extLst>
      <p:ext uri="{BB962C8B-B14F-4D97-AF65-F5344CB8AC3E}">
        <p14:creationId xmlns:p14="http://schemas.microsoft.com/office/powerpoint/2010/main" val="3927749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119" y="0"/>
            <a:ext cx="2303581" cy="2293344"/>
          </a:xfrm>
          <a:prstGeom prst="rect">
            <a:avLst/>
          </a:prstGeom>
        </p:spPr>
      </p:pic>
      <p:sp>
        <p:nvSpPr>
          <p:cNvPr id="5" name="TextBox 4"/>
          <p:cNvSpPr txBox="1"/>
          <p:nvPr/>
        </p:nvSpPr>
        <p:spPr>
          <a:xfrm>
            <a:off x="1695450" y="2743200"/>
            <a:ext cx="9601200" cy="707886"/>
          </a:xfrm>
          <a:prstGeom prst="rect">
            <a:avLst/>
          </a:prstGeom>
          <a:noFill/>
        </p:spPr>
        <p:txBody>
          <a:bodyPr wrap="square" rtlCol="0">
            <a:spAutoFit/>
          </a:bodyPr>
          <a:lstStyle/>
          <a:p>
            <a:r>
              <a:rPr lang="en-US" sz="4000" dirty="0" err="1">
                <a:solidFill>
                  <a:srgbClr val="002060"/>
                </a:solidFill>
                <a:latin typeface="#9Slide03 Ample" panose="02000000000000000000" pitchFamily="2" charset="0"/>
              </a:rPr>
              <a:t>Cách</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sử</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dụng</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cân</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điện</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tử</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để</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cân</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một</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vật</a:t>
            </a:r>
            <a:r>
              <a:rPr lang="en-US" sz="4000" dirty="0">
                <a:solidFill>
                  <a:srgbClr val="002060"/>
                </a:solidFill>
                <a:latin typeface="#9Slide03 Ample" panose="02000000000000000000" pitchFamily="2" charset="0"/>
              </a:rPr>
              <a:t>?</a:t>
            </a:r>
          </a:p>
        </p:txBody>
      </p:sp>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Tree>
    <p:extLst>
      <p:ext uri="{BB962C8B-B14F-4D97-AF65-F5344CB8AC3E}">
        <p14:creationId xmlns:p14="http://schemas.microsoft.com/office/powerpoint/2010/main" val="82555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47963D-063C-4BF6-954F-4CB17B4BB716}"/>
              </a:ext>
            </a:extLst>
          </p:cNvPr>
          <p:cNvSpPr txBox="1"/>
          <p:nvPr/>
        </p:nvSpPr>
        <p:spPr>
          <a:xfrm>
            <a:off x="4327071" y="48986"/>
            <a:ext cx="4439412" cy="584775"/>
          </a:xfrm>
          <a:prstGeom prst="rect">
            <a:avLst/>
          </a:prstGeom>
          <a:solidFill>
            <a:schemeClr val="accent1">
              <a:lumMod val="20000"/>
              <a:lumOff val="80000"/>
            </a:schemeClr>
          </a:solidFill>
          <a:ln>
            <a:solidFill>
              <a:schemeClr val="accent1">
                <a:lumMod val="60000"/>
                <a:lumOff val="40000"/>
              </a:schemeClr>
            </a:solidFill>
          </a:ln>
          <a:effectLst>
            <a:outerShdw blurRad="50800" dist="38100" dir="8100000" algn="tr" rotWithShape="0">
              <a:prstClr val="black">
                <a:alpha val="40000"/>
              </a:prstClr>
            </a:outerShdw>
          </a:effectLst>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HOẠT ĐỘNG NHÓM</a:t>
            </a:r>
            <a:endParaRPr lang="en-SG" sz="3200" b="1" dirty="0">
              <a:solidFill>
                <a:srgbClr val="00206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7777AF1-BA83-4D15-B390-42ECBAE30ACA}"/>
              </a:ext>
            </a:extLst>
          </p:cNvPr>
          <p:cNvSpPr/>
          <p:nvPr/>
        </p:nvSpPr>
        <p:spPr>
          <a:xfrm>
            <a:off x="154746" y="683022"/>
            <a:ext cx="11912070" cy="5190845"/>
          </a:xfrm>
          <a:prstGeom prst="rect">
            <a:avLst/>
          </a:prstGeom>
        </p:spPr>
        <p:txBody>
          <a:bodyPr wrap="square">
            <a:spAutoFit/>
          </a:bodyPr>
          <a:lstStyle/>
          <a:p>
            <a:pPr algn="just">
              <a:lnSpc>
                <a:spcPct val="115000"/>
              </a:lnSpc>
              <a:spcAft>
                <a:spcPts val="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trộn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sắp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xếp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Zero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máy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trừ</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Lúc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kẹp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dầu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bề</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Rót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rồi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ON”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chờ</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phía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58274AB0-D488-48BA-94F3-2D937201BF07}"/>
              </a:ext>
            </a:extLst>
          </p:cNvPr>
          <p:cNvSpPr txBox="1"/>
          <p:nvPr/>
        </p:nvSpPr>
        <p:spPr>
          <a:xfrm>
            <a:off x="277585" y="4392383"/>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(3)</a:t>
            </a:r>
          </a:p>
        </p:txBody>
      </p:sp>
      <p:sp>
        <p:nvSpPr>
          <p:cNvPr id="20" name="TextBox 19">
            <a:extLst>
              <a:ext uri="{FF2B5EF4-FFF2-40B4-BE49-F238E27FC236}">
                <a16:creationId xmlns:a16="http://schemas.microsoft.com/office/drawing/2014/main" id="{3B22D720-7534-4771-B485-ACA5C8B6A503}"/>
              </a:ext>
            </a:extLst>
          </p:cNvPr>
          <p:cNvSpPr txBox="1"/>
          <p:nvPr/>
        </p:nvSpPr>
        <p:spPr>
          <a:xfrm>
            <a:off x="299357" y="4920341"/>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(2)</a:t>
            </a:r>
          </a:p>
        </p:txBody>
      </p:sp>
      <p:sp>
        <p:nvSpPr>
          <p:cNvPr id="21" name="TextBox 20">
            <a:extLst>
              <a:ext uri="{FF2B5EF4-FFF2-40B4-BE49-F238E27FC236}">
                <a16:creationId xmlns:a16="http://schemas.microsoft.com/office/drawing/2014/main" id="{8F51BB75-7581-43B0-A854-7BD8D54F5F29}"/>
              </a:ext>
            </a:extLst>
          </p:cNvPr>
          <p:cNvSpPr txBox="1"/>
          <p:nvPr/>
        </p:nvSpPr>
        <p:spPr>
          <a:xfrm>
            <a:off x="315687" y="3858984"/>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id="{032061FA-B526-4EC9-A60E-C5D9271E3004}"/>
              </a:ext>
            </a:extLst>
          </p:cNvPr>
          <p:cNvSpPr txBox="1"/>
          <p:nvPr/>
        </p:nvSpPr>
        <p:spPr>
          <a:xfrm>
            <a:off x="283028" y="2520039"/>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(4)</a:t>
            </a:r>
          </a:p>
        </p:txBody>
      </p:sp>
      <p:sp>
        <p:nvSpPr>
          <p:cNvPr id="23" name="TextBox 22">
            <a:extLst>
              <a:ext uri="{FF2B5EF4-FFF2-40B4-BE49-F238E27FC236}">
                <a16:creationId xmlns:a16="http://schemas.microsoft.com/office/drawing/2014/main" id="{CFE4E909-0499-4C5D-BE68-C27C63B103F5}"/>
              </a:ext>
            </a:extLst>
          </p:cNvPr>
          <p:cNvSpPr txBox="1"/>
          <p:nvPr/>
        </p:nvSpPr>
        <p:spPr>
          <a:xfrm>
            <a:off x="315685" y="1572983"/>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2277282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3EDC2DF-C8CA-428C-9F2B-51499D175C86}"/>
              </a:ext>
            </a:extLst>
          </p:cNvPr>
          <p:cNvSpPr/>
          <p:nvPr/>
        </p:nvSpPr>
        <p:spPr>
          <a:xfrm>
            <a:off x="1294228" y="389108"/>
            <a:ext cx="10690945" cy="4098879"/>
          </a:xfrm>
          <a:prstGeom prst="rect">
            <a:avLst/>
          </a:prstGeom>
        </p:spPr>
        <p:txBody>
          <a:bodyPr wrap="square">
            <a:spAutoFit/>
          </a:bodyPr>
          <a:lstStyle/>
          <a:p>
            <a:pPr algn="ctr">
              <a:lnSpc>
                <a:spcPct val="150000"/>
              </a:lnSpc>
              <a:spcBef>
                <a:spcPts val="100"/>
              </a:spcBef>
              <a:spcAft>
                <a:spcPts val="1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cân</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đo</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SG"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Tùy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nhau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vị</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SG"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nhẹ</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đĩa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SG"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kẹp</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gang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đựng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cụ</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đựng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đĩa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dầu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mỡ</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bột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dính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lệch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0"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Tree>
    <p:extLst>
      <p:ext uri="{BB962C8B-B14F-4D97-AF65-F5344CB8AC3E}">
        <p14:creationId xmlns:p14="http://schemas.microsoft.com/office/powerpoint/2010/main" val="123213876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420600" cy="7111326"/>
          </a:xfrm>
          <a:prstGeom prst="rect">
            <a:avLst/>
          </a:prstGeom>
        </p:spPr>
      </p:pic>
      <p:sp>
        <p:nvSpPr>
          <p:cNvPr id="5" name="TextBox 4"/>
          <p:cNvSpPr txBox="1"/>
          <p:nvPr/>
        </p:nvSpPr>
        <p:spPr>
          <a:xfrm>
            <a:off x="1962150" y="2228850"/>
            <a:ext cx="6019800" cy="830997"/>
          </a:xfrm>
          <a:prstGeom prst="rect">
            <a:avLst/>
          </a:prstGeom>
          <a:noFill/>
        </p:spPr>
        <p:txBody>
          <a:bodyPr wrap="square" rtlCol="0">
            <a:spAutoFit/>
          </a:bodyPr>
          <a:lstStyle/>
          <a:p>
            <a:pPr algn="just"/>
            <a:r>
              <a:rPr lang="en-US" sz="2400" dirty="0">
                <a:solidFill>
                  <a:srgbClr val="002060"/>
                </a:solidFill>
                <a:latin typeface="#9Slide03 Ample" panose="02000000000000000000" pitchFamily="2" charset="0"/>
              </a:rPr>
              <a:t>      </a:t>
            </a:r>
            <a:r>
              <a:rPr lang="vi-VN" sz="2400" dirty="0">
                <a:solidFill>
                  <a:srgbClr val="002060"/>
                </a:solidFill>
                <a:latin typeface="#9Slide03 Ample" panose="02000000000000000000" pitchFamily="2" charset="0"/>
              </a:rPr>
              <a:t>Để so sánh khối lượng của cốc nước và sữa mình phải dùng cân có GHĐ phù hợp</a:t>
            </a:r>
            <a:r>
              <a:rPr lang="en-US" sz="2400" dirty="0">
                <a:solidFill>
                  <a:srgbClr val="002060"/>
                </a:solidFill>
                <a:latin typeface="#9Slide03 Ample" panose="02000000000000000000" pitchFamily="2" charset="0"/>
              </a:rPr>
              <a:t>.</a:t>
            </a:r>
          </a:p>
        </p:txBody>
      </p:sp>
    </p:spTree>
    <p:extLst>
      <p:ext uri="{BB962C8B-B14F-4D97-AF65-F5344CB8AC3E}">
        <p14:creationId xmlns:p14="http://schemas.microsoft.com/office/powerpoint/2010/main" val="198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225682" y="522514"/>
            <a:ext cx="7749965" cy="3541486"/>
            <a:chOff x="2032000" y="719666"/>
            <a:chExt cx="8128000" cy="5418667"/>
          </a:xfrm>
        </p:grpSpPr>
        <p:graphicFrame>
          <p:nvGraphicFramePr>
            <p:cNvPr id="4" name="Diagram 3"/>
            <p:cNvGraphicFramePr/>
            <p:nvPr>
              <p:extLst>
                <p:ext uri="{D42A27DB-BD31-4B8C-83A1-F6EECF244321}">
                  <p14:modId xmlns:p14="http://schemas.microsoft.com/office/powerpoint/2010/main" val="117874861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478194" y="1741677"/>
              <a:ext cx="827315" cy="704374"/>
            </a:xfrm>
            <a:prstGeom prst="rect">
              <a:avLst/>
            </a:prstGeom>
            <a:noFill/>
          </p:spPr>
          <p:txBody>
            <a:bodyPr wrap="square" rtlCol="0">
              <a:spAutoFit/>
            </a:bodyPr>
            <a:lstStyle/>
            <a:p>
              <a:r>
                <a:rPr lang="en-US" sz="3200" dirty="0">
                  <a:solidFill>
                    <a:srgbClr val="00B050"/>
                  </a:solidFill>
                  <a:latin typeface="#9Slide07 SVNGuerrilla" panose="00000500000000000000" pitchFamily="2" charset="0"/>
                </a:rPr>
                <a:t>1</a:t>
              </a:r>
            </a:p>
          </p:txBody>
        </p:sp>
        <p:sp>
          <p:nvSpPr>
            <p:cNvPr id="10" name="TextBox 9"/>
            <p:cNvSpPr txBox="1"/>
            <p:nvPr/>
          </p:nvSpPr>
          <p:spPr>
            <a:xfrm>
              <a:off x="2371638" y="4104545"/>
              <a:ext cx="827315" cy="704374"/>
            </a:xfrm>
            <a:prstGeom prst="rect">
              <a:avLst/>
            </a:prstGeom>
            <a:noFill/>
          </p:spPr>
          <p:txBody>
            <a:bodyPr wrap="square" rtlCol="0">
              <a:spAutoFit/>
            </a:bodyPr>
            <a:lstStyle/>
            <a:p>
              <a:r>
                <a:rPr lang="en-US" sz="3200" dirty="0">
                  <a:solidFill>
                    <a:srgbClr val="00B050"/>
                  </a:solidFill>
                  <a:latin typeface="#9Slide07 SVNGuerrilla" panose="00000500000000000000" pitchFamily="2" charset="0"/>
                </a:rPr>
                <a:t>2</a:t>
              </a:r>
            </a:p>
          </p:txBody>
        </p:sp>
      </p:grpSp>
      <p:sp>
        <p:nvSpPr>
          <p:cNvPr id="11" name="Title 2">
            <a:extLst>
              <a:ext uri="{FF2B5EF4-FFF2-40B4-BE49-F238E27FC236}">
                <a16:creationId xmlns:a16="http://schemas.microsoft.com/office/drawing/2014/main" id="{285B5BEE-6663-477E-84CC-8F3239D3B1D6}"/>
              </a:ext>
            </a:extLst>
          </p:cNvPr>
          <p:cNvSpPr txBox="1">
            <a:spLocks/>
          </p:cNvSpPr>
          <p:nvPr/>
        </p:nvSpPr>
        <p:spPr>
          <a:xfrm rot="16200000">
            <a:off x="-1439240" y="2971264"/>
            <a:ext cx="4082579" cy="87036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0000"/>
                </a:solidFill>
                <a:latin typeface="Times New Roman" panose="02020603050405020304" pitchFamily="18" charset="0"/>
                <a:cs typeface="Times New Roman" panose="02020603050405020304" pitchFamily="18" charset="0"/>
              </a:rPr>
              <a:t>ĐO LƯỜNG</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3607" y="0"/>
            <a:ext cx="2018393" cy="2063018"/>
          </a:xfrm>
          <a:prstGeom prst="rect">
            <a:avLst/>
          </a:prstGeom>
        </p:spPr>
      </p:pic>
      <p:sp>
        <p:nvSpPr>
          <p:cNvPr id="2" name="Oval Callout 1"/>
          <p:cNvSpPr/>
          <p:nvPr/>
        </p:nvSpPr>
        <p:spPr>
          <a:xfrm>
            <a:off x="2299358" y="4547851"/>
            <a:ext cx="2078002" cy="1799772"/>
          </a:xfrm>
          <a:prstGeom prst="wedgeEllipseCallout">
            <a:avLst>
              <a:gd name="adj1" fmla="val 73461"/>
              <a:gd name="adj2" fmla="val -8588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Đơn</a:t>
            </a:r>
            <a:r>
              <a:rPr lang="en-US" sz="4000" dirty="0">
                <a:solidFill>
                  <a:srgbClr val="002060"/>
                </a:solidFill>
              </a:rPr>
              <a:t> </a:t>
            </a:r>
            <a:r>
              <a:rPr lang="en-US" sz="4000" dirty="0" err="1">
                <a:solidFill>
                  <a:srgbClr val="002060"/>
                </a:solidFill>
              </a:rPr>
              <a:t>vị</a:t>
            </a:r>
            <a:r>
              <a:rPr lang="en-US" sz="4000" dirty="0">
                <a:solidFill>
                  <a:srgbClr val="002060"/>
                </a:solidFill>
              </a:rPr>
              <a:t> </a:t>
            </a:r>
            <a:r>
              <a:rPr lang="en-US" sz="4000" dirty="0" err="1">
                <a:solidFill>
                  <a:srgbClr val="002060"/>
                </a:solidFill>
              </a:rPr>
              <a:t>đo</a:t>
            </a:r>
            <a:endParaRPr lang="en-US" sz="4000" dirty="0">
              <a:solidFill>
                <a:srgbClr val="002060"/>
              </a:solidFill>
            </a:endParaRPr>
          </a:p>
        </p:txBody>
      </p:sp>
      <p:sp>
        <p:nvSpPr>
          <p:cNvPr id="9" name="Oval Callout 8"/>
          <p:cNvSpPr/>
          <p:nvPr/>
        </p:nvSpPr>
        <p:spPr>
          <a:xfrm>
            <a:off x="5268376" y="4663966"/>
            <a:ext cx="2078002" cy="1799772"/>
          </a:xfrm>
          <a:prstGeom prst="wedgeEllipseCallout">
            <a:avLst>
              <a:gd name="adj1" fmla="val -2673"/>
              <a:gd name="adj2" fmla="val -9959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Dụng</a:t>
            </a:r>
            <a:r>
              <a:rPr lang="en-US" sz="3200" dirty="0">
                <a:solidFill>
                  <a:srgbClr val="002060"/>
                </a:solidFill>
              </a:rPr>
              <a:t> </a:t>
            </a:r>
            <a:r>
              <a:rPr lang="en-US" sz="3200" dirty="0" err="1">
                <a:solidFill>
                  <a:srgbClr val="002060"/>
                </a:solidFill>
              </a:rPr>
              <a:t>cụ</a:t>
            </a:r>
            <a:r>
              <a:rPr lang="en-US" sz="3200" dirty="0">
                <a:solidFill>
                  <a:srgbClr val="002060"/>
                </a:solidFill>
              </a:rPr>
              <a:t> </a:t>
            </a:r>
            <a:r>
              <a:rPr lang="en-US" sz="3200" dirty="0" err="1">
                <a:solidFill>
                  <a:srgbClr val="002060"/>
                </a:solidFill>
              </a:rPr>
              <a:t>đo</a:t>
            </a:r>
            <a:endParaRPr lang="en-US" sz="3200" dirty="0">
              <a:solidFill>
                <a:srgbClr val="002060"/>
              </a:solidFill>
            </a:endParaRPr>
          </a:p>
        </p:txBody>
      </p:sp>
      <p:sp>
        <p:nvSpPr>
          <p:cNvPr id="15" name="Oval Callout 14"/>
          <p:cNvSpPr/>
          <p:nvPr/>
        </p:nvSpPr>
        <p:spPr>
          <a:xfrm>
            <a:off x="8237394" y="4663966"/>
            <a:ext cx="2078002" cy="1799772"/>
          </a:xfrm>
          <a:prstGeom prst="wedgeEllipseCallout">
            <a:avLst>
              <a:gd name="adj1" fmla="val -91379"/>
              <a:gd name="adj2" fmla="val -92339"/>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Cách</a:t>
            </a:r>
            <a:r>
              <a:rPr lang="en-US" sz="3200" dirty="0">
                <a:solidFill>
                  <a:srgbClr val="002060"/>
                </a:solidFill>
              </a:rPr>
              <a:t> </a:t>
            </a:r>
            <a:r>
              <a:rPr lang="en-US" sz="3200" dirty="0" err="1">
                <a:solidFill>
                  <a:srgbClr val="002060"/>
                </a:solidFill>
              </a:rPr>
              <a:t>đo</a:t>
            </a:r>
            <a:endParaRPr lang="en-US" sz="3200" dirty="0">
              <a:solidFill>
                <a:srgbClr val="002060"/>
              </a:solidFill>
            </a:endParaRPr>
          </a:p>
        </p:txBody>
      </p:sp>
    </p:spTree>
    <p:extLst>
      <p:ext uri="{BB962C8B-B14F-4D97-AF65-F5344CB8AC3E}">
        <p14:creationId xmlns:p14="http://schemas.microsoft.com/office/powerpoint/2010/main" val="174637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3785" y="218364"/>
            <a:ext cx="9144000" cy="738664"/>
          </a:xfrm>
          <a:prstGeom prst="rect">
            <a:avLst/>
          </a:prstGeom>
        </p:spPr>
        <p:txBody>
          <a:bodyPr wrap="square">
            <a:spAutoFit/>
          </a:bodyPr>
          <a:lstStyle/>
          <a:p>
            <a:pPr marL="530225" indent="-530225" algn="just"/>
            <a:r>
              <a:rPr lang="en-US" sz="4200" b="1" spc="-40" dirty="0" err="1">
                <a:solidFill>
                  <a:srgbClr val="002060"/>
                </a:solidFill>
                <a:latin typeface="Baskerville Old Face" panose="02020602080505020303" pitchFamily="18" charset="0"/>
                <a:cs typeface="Arial" panose="020B0604020202020204" pitchFamily="34" charset="0"/>
              </a:rPr>
              <a:t>Nối</a:t>
            </a:r>
            <a:r>
              <a:rPr lang="en-US" sz="4200" b="1" spc="-40" dirty="0">
                <a:solidFill>
                  <a:srgbClr val="002060"/>
                </a:solidFill>
                <a:latin typeface="Baskerville Old Face" panose="02020602080505020303" pitchFamily="18" charset="0"/>
                <a:cs typeface="Arial" panose="020B0604020202020204" pitchFamily="34" charset="0"/>
              </a:rPr>
              <a:t> </a:t>
            </a:r>
            <a:r>
              <a:rPr lang="en-US" sz="4200" b="1" spc="-40" dirty="0" err="1">
                <a:solidFill>
                  <a:srgbClr val="002060"/>
                </a:solidFill>
                <a:latin typeface="Baskerville Old Face" panose="02020602080505020303" pitchFamily="18" charset="0"/>
                <a:cs typeface="Arial" panose="020B0604020202020204" pitchFamily="34" charset="0"/>
              </a:rPr>
              <a:t>cột</a:t>
            </a:r>
            <a:r>
              <a:rPr lang="en-US" sz="4200" b="1" spc="-40" dirty="0">
                <a:solidFill>
                  <a:srgbClr val="002060"/>
                </a:solidFill>
                <a:latin typeface="Baskerville Old Face" panose="02020602080505020303" pitchFamily="18" charset="0"/>
                <a:cs typeface="Arial" panose="020B0604020202020204" pitchFamily="34" charset="0"/>
              </a:rPr>
              <a:t> A </a:t>
            </a:r>
            <a:r>
              <a:rPr lang="en-US" sz="4200" b="1" spc="-40" dirty="0" err="1">
                <a:solidFill>
                  <a:srgbClr val="002060"/>
                </a:solidFill>
                <a:latin typeface="Baskerville Old Face" panose="02020602080505020303" pitchFamily="18" charset="0"/>
                <a:cs typeface="Arial" panose="020B0604020202020204" pitchFamily="34" charset="0"/>
              </a:rPr>
              <a:t>với</a:t>
            </a:r>
            <a:r>
              <a:rPr lang="en-US" sz="4200" b="1" spc="-40" dirty="0">
                <a:solidFill>
                  <a:srgbClr val="002060"/>
                </a:solidFill>
                <a:latin typeface="Baskerville Old Face" panose="02020602080505020303" pitchFamily="18" charset="0"/>
                <a:cs typeface="Arial" panose="020B0604020202020204" pitchFamily="34" charset="0"/>
              </a:rPr>
              <a:t> </a:t>
            </a:r>
            <a:r>
              <a:rPr lang="en-US" sz="4200" b="1" spc="-40" dirty="0" err="1">
                <a:solidFill>
                  <a:srgbClr val="002060"/>
                </a:solidFill>
                <a:latin typeface="Baskerville Old Face" panose="02020602080505020303" pitchFamily="18" charset="0"/>
                <a:cs typeface="Arial" panose="020B0604020202020204" pitchFamily="34" charset="0"/>
              </a:rPr>
              <a:t>cột</a:t>
            </a:r>
            <a:r>
              <a:rPr lang="en-US" sz="4200" b="1" spc="-40" dirty="0">
                <a:solidFill>
                  <a:srgbClr val="002060"/>
                </a:solidFill>
                <a:latin typeface="Baskerville Old Face" panose="02020602080505020303" pitchFamily="18" charset="0"/>
                <a:cs typeface="Arial" panose="020B0604020202020204" pitchFamily="34" charset="0"/>
              </a:rPr>
              <a:t> B </a:t>
            </a:r>
            <a:r>
              <a:rPr lang="en-US" sz="4200" b="1" spc="-40" dirty="0" err="1">
                <a:solidFill>
                  <a:srgbClr val="002060"/>
                </a:solidFill>
                <a:latin typeface="Baskerville Old Face" panose="02020602080505020303" pitchFamily="18" charset="0"/>
                <a:cs typeface="Arial" panose="020B0604020202020204" pitchFamily="34" charset="0"/>
              </a:rPr>
              <a:t>cho</a:t>
            </a:r>
            <a:r>
              <a:rPr lang="en-US" sz="4200" b="1" spc="-40" dirty="0">
                <a:solidFill>
                  <a:srgbClr val="002060"/>
                </a:solidFill>
                <a:latin typeface="Baskerville Old Face" panose="02020602080505020303" pitchFamily="18" charset="0"/>
                <a:cs typeface="Arial" panose="020B0604020202020204" pitchFamily="34" charset="0"/>
              </a:rPr>
              <a:t> </a:t>
            </a:r>
            <a:r>
              <a:rPr lang="en-US" sz="4200" b="1" spc="-40" dirty="0" err="1">
                <a:solidFill>
                  <a:srgbClr val="002060"/>
                </a:solidFill>
                <a:latin typeface="Baskerville Old Face" panose="02020602080505020303" pitchFamily="18" charset="0"/>
                <a:cs typeface="Arial" panose="020B0604020202020204" pitchFamily="34" charset="0"/>
              </a:rPr>
              <a:t>phù</a:t>
            </a:r>
            <a:r>
              <a:rPr lang="en-US" sz="4200" b="1" spc="-40" dirty="0">
                <a:solidFill>
                  <a:srgbClr val="002060"/>
                </a:solidFill>
                <a:latin typeface="Baskerville Old Face" panose="02020602080505020303" pitchFamily="18" charset="0"/>
                <a:cs typeface="Arial" panose="020B0604020202020204" pitchFamily="34" charset="0"/>
              </a:rPr>
              <a:t> </a:t>
            </a:r>
            <a:r>
              <a:rPr lang="en-US" sz="4200" b="1" spc="-40" dirty="0" err="1">
                <a:solidFill>
                  <a:srgbClr val="002060"/>
                </a:solidFill>
                <a:latin typeface="Baskerville Old Face" panose="02020602080505020303" pitchFamily="18" charset="0"/>
                <a:cs typeface="Arial" panose="020B0604020202020204" pitchFamily="34" charset="0"/>
              </a:rPr>
              <a:t>hợp</a:t>
            </a:r>
            <a:endParaRPr lang="en-US" sz="4200" b="1" spc="-40" dirty="0">
              <a:solidFill>
                <a:srgbClr val="002060"/>
              </a:solidFill>
              <a:latin typeface="Baskerville Old Face" panose="02020602080505020303" pitchFamily="18"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94850767"/>
              </p:ext>
            </p:extLst>
          </p:nvPr>
        </p:nvGraphicFramePr>
        <p:xfrm>
          <a:off x="1361573" y="1593362"/>
          <a:ext cx="10257357" cy="4171078"/>
        </p:xfrm>
        <a:graphic>
          <a:graphicData uri="http://schemas.openxmlformats.org/drawingml/2006/table">
            <a:tbl>
              <a:tblPr firstRow="1" bandRow="1">
                <a:tableStyleId>{2D5ABB26-0587-4C30-8999-92F81FD0307C}</a:tableStyleId>
              </a:tblPr>
              <a:tblGrid>
                <a:gridCol w="3406181">
                  <a:extLst>
                    <a:ext uri="{9D8B030D-6E8A-4147-A177-3AD203B41FA5}">
                      <a16:colId xmlns:a16="http://schemas.microsoft.com/office/drawing/2014/main" val="20000"/>
                    </a:ext>
                  </a:extLst>
                </a:gridCol>
                <a:gridCol w="6851176">
                  <a:extLst>
                    <a:ext uri="{9D8B030D-6E8A-4147-A177-3AD203B41FA5}">
                      <a16:colId xmlns:a16="http://schemas.microsoft.com/office/drawing/2014/main" val="20001"/>
                    </a:ext>
                  </a:extLst>
                </a:gridCol>
              </a:tblGrid>
              <a:tr h="576583">
                <a:tc>
                  <a:txBody>
                    <a:bodyPr/>
                    <a:lstStyle/>
                    <a:p>
                      <a:pPr algn="ctr"/>
                      <a:r>
                        <a:rPr lang="en-US" sz="3600" b="1" dirty="0">
                          <a:solidFill>
                            <a:schemeClr val="bg1"/>
                          </a:solidFill>
                          <a:latin typeface="Baskerville Old Face" panose="02020602080505020303" pitchFamily="18" charset="0"/>
                          <a:cs typeface="Arial" panose="020B0604020202020204" pitchFamily="34" charset="0"/>
                        </a:rPr>
                        <a:t>A</a:t>
                      </a: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tc>
                  <a:txBody>
                    <a:bodyPr/>
                    <a:lstStyle/>
                    <a:p>
                      <a:pPr algn="ctr"/>
                      <a:r>
                        <a:rPr lang="en-US" sz="3600" b="1" dirty="0">
                          <a:solidFill>
                            <a:schemeClr val="bg1"/>
                          </a:solidFill>
                          <a:latin typeface="Baskerville Old Face" panose="02020602080505020303" pitchFamily="18" charset="0"/>
                          <a:cs typeface="Arial" panose="020B0604020202020204" pitchFamily="34" charset="0"/>
                        </a:rPr>
                        <a:t>B</a:t>
                      </a: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933048">
                <a:tc>
                  <a:txBody>
                    <a:bodyPr/>
                    <a:lstStyle/>
                    <a:p>
                      <a:pPr marL="443230" indent="-443230"/>
                      <a:r>
                        <a:rPr lang="en-US" sz="3000" b="0" dirty="0">
                          <a:solidFill>
                            <a:srgbClr val="002060"/>
                          </a:solidFill>
                          <a:latin typeface="Baskerville Old Face" panose="02020602080505020303" pitchFamily="18" charset="0"/>
                          <a:cs typeface="Arial" panose="020B0604020202020204" pitchFamily="34" charset="0"/>
                        </a:rPr>
                        <a:t>1. </a:t>
                      </a:r>
                      <a:r>
                        <a:rPr lang="en-US" sz="3000" b="0" dirty="0" err="1">
                          <a:solidFill>
                            <a:srgbClr val="002060"/>
                          </a:solidFill>
                          <a:latin typeface="Baskerville Old Face" panose="02020602080505020303" pitchFamily="18" charset="0"/>
                          <a:cs typeface="Arial" panose="020B0604020202020204" pitchFamily="34" charset="0"/>
                        </a:rPr>
                        <a:t>Cân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Robecvan</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3000" b="0" dirty="0">
                          <a:solidFill>
                            <a:srgbClr val="002060"/>
                          </a:solidFill>
                          <a:latin typeface="Baskerville Old Face" panose="02020602080505020303" pitchFamily="18" charset="0"/>
                          <a:cs typeface="Arial" panose="020B0604020202020204" pitchFamily="34" charset="0"/>
                        </a:rPr>
                        <a:t>a. </a:t>
                      </a:r>
                      <a:r>
                        <a:rPr lang="en-US" sz="3000" b="0" dirty="0" err="1">
                          <a:solidFill>
                            <a:srgbClr val="002060"/>
                          </a:solidFill>
                          <a:latin typeface="Baskerville Old Face" panose="02020602080505020303" pitchFamily="18" charset="0"/>
                          <a:cs typeface="Arial" panose="020B0604020202020204" pitchFamily="34" charset="0"/>
                        </a:rPr>
                        <a:t>Cân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các</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vật</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có</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khối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lượng</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nhỏ</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từ</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vài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chục</a:t>
                      </a:r>
                      <a:r>
                        <a:rPr lang="en-US" sz="3000" b="0" baseline="0" dirty="0">
                          <a:solidFill>
                            <a:srgbClr val="002060"/>
                          </a:solidFill>
                          <a:latin typeface="Baskerville Old Face" panose="02020602080505020303" pitchFamily="18" charset="0"/>
                          <a:cs typeface="Arial" panose="020B0604020202020204" pitchFamily="34" charset="0"/>
                        </a:rPr>
                        <a:t> gam </a:t>
                      </a:r>
                      <a:r>
                        <a:rPr lang="en-US" sz="3000" b="0" baseline="0" dirty="0" err="1">
                          <a:solidFill>
                            <a:srgbClr val="002060"/>
                          </a:solidFill>
                          <a:latin typeface="Baskerville Old Face" panose="02020602080505020303" pitchFamily="18" charset="0"/>
                          <a:cs typeface="Arial" panose="020B0604020202020204" pitchFamily="34" charset="0"/>
                        </a:rPr>
                        <a:t>đến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vài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kilogam</a:t>
                      </a:r>
                      <a:r>
                        <a:rPr lang="en-US" sz="3000" b="0" baseline="0" dirty="0">
                          <a:solidFill>
                            <a:srgbClr val="002060"/>
                          </a:solidFill>
                          <a:latin typeface="Baskerville Old Face" panose="02020602080505020303" pitchFamily="18" charset="0"/>
                          <a:cs typeface="Arial" panose="020B0604020202020204" pitchFamily="34" charset="0"/>
                        </a:rPr>
                        <a:t> </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1062118">
                <a:tc>
                  <a:txBody>
                    <a:bodyPr/>
                    <a:lstStyle/>
                    <a:p>
                      <a:pPr marL="443230" indent="-443230"/>
                      <a:r>
                        <a:rPr lang="en-US" sz="3000" b="0" dirty="0">
                          <a:solidFill>
                            <a:srgbClr val="002060"/>
                          </a:solidFill>
                          <a:latin typeface="Baskerville Old Face" panose="02020602080505020303" pitchFamily="18" charset="0"/>
                          <a:cs typeface="Arial" panose="020B0604020202020204" pitchFamily="34" charset="0"/>
                        </a:rPr>
                        <a:t>2. </a:t>
                      </a:r>
                      <a:r>
                        <a:rPr lang="en-US" sz="3000" b="0" dirty="0" err="1">
                          <a:solidFill>
                            <a:srgbClr val="002060"/>
                          </a:solidFill>
                          <a:latin typeface="Baskerville Old Face" panose="02020602080505020303" pitchFamily="18" charset="0"/>
                          <a:cs typeface="Arial" panose="020B0604020202020204" pitchFamily="34" charset="0"/>
                        </a:rPr>
                        <a:t>Cân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đồng</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hồ</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3000" b="0" dirty="0">
                          <a:solidFill>
                            <a:srgbClr val="002060"/>
                          </a:solidFill>
                          <a:latin typeface="Baskerville Old Face" panose="02020602080505020303" pitchFamily="18" charset="0"/>
                          <a:cs typeface="Arial" panose="020B0604020202020204" pitchFamily="34" charset="0"/>
                        </a:rPr>
                        <a:t>b. </a:t>
                      </a:r>
                      <a:r>
                        <a:rPr lang="en-US" sz="3000" b="0" dirty="0" err="1">
                          <a:solidFill>
                            <a:srgbClr val="002060"/>
                          </a:solidFill>
                          <a:latin typeface="Baskerville Old Face" panose="02020602080505020303" pitchFamily="18" charset="0"/>
                          <a:cs typeface="Arial" panose="020B0604020202020204" pitchFamily="34" charset="0"/>
                        </a:rPr>
                        <a:t>Cân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các</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vật</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có</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khối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lượng</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từ</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vài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trăm</a:t>
                      </a:r>
                      <a:r>
                        <a:rPr lang="en-US" sz="3000" b="0" baseline="0" dirty="0">
                          <a:solidFill>
                            <a:srgbClr val="002060"/>
                          </a:solidFill>
                          <a:latin typeface="Baskerville Old Face" panose="02020602080505020303" pitchFamily="18" charset="0"/>
                          <a:cs typeface="Arial" panose="020B0604020202020204" pitchFamily="34" charset="0"/>
                        </a:rPr>
                        <a:t> gam </a:t>
                      </a:r>
                      <a:r>
                        <a:rPr lang="en-US" sz="3000" b="0" baseline="0" dirty="0" err="1">
                          <a:solidFill>
                            <a:srgbClr val="002060"/>
                          </a:solidFill>
                          <a:latin typeface="Baskerville Old Face" panose="02020602080505020303" pitchFamily="18" charset="0"/>
                          <a:cs typeface="Arial" panose="020B0604020202020204" pitchFamily="34" charset="0"/>
                        </a:rPr>
                        <a:t>đến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vài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chục</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kilogam</a:t>
                      </a:r>
                      <a:r>
                        <a:rPr lang="en-US" sz="3000" b="0" baseline="0" dirty="0">
                          <a:solidFill>
                            <a:srgbClr val="002060"/>
                          </a:solidFill>
                          <a:latin typeface="Baskerville Old Face" panose="02020602080505020303" pitchFamily="18" charset="0"/>
                          <a:cs typeface="Arial" panose="020B0604020202020204" pitchFamily="34" charset="0"/>
                        </a:rPr>
                        <a:t> </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897044">
                <a:tc>
                  <a:txBody>
                    <a:bodyPr/>
                    <a:lstStyle/>
                    <a:p>
                      <a:pPr marL="443230" indent="-443230"/>
                      <a:r>
                        <a:rPr lang="en-US" sz="3000" b="0" dirty="0">
                          <a:solidFill>
                            <a:srgbClr val="002060"/>
                          </a:solidFill>
                          <a:latin typeface="Baskerville Old Face" panose="02020602080505020303" pitchFamily="18" charset="0"/>
                          <a:cs typeface="Arial" panose="020B0604020202020204" pitchFamily="34" charset="0"/>
                        </a:rPr>
                        <a:t>3. </a:t>
                      </a:r>
                      <a:r>
                        <a:rPr lang="en-US" sz="3000" b="0" dirty="0" err="1">
                          <a:solidFill>
                            <a:srgbClr val="002060"/>
                          </a:solidFill>
                          <a:latin typeface="Baskerville Old Face" panose="02020602080505020303" pitchFamily="18" charset="0"/>
                          <a:cs typeface="Arial" panose="020B0604020202020204" pitchFamily="34" charset="0"/>
                        </a:rPr>
                        <a:t>Cân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điện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tử</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dùng</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trong</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phòng</a:t>
                      </a:r>
                      <a:r>
                        <a:rPr lang="en-US" sz="3000" b="0" baseline="0" dirty="0">
                          <a:solidFill>
                            <a:srgbClr val="002060"/>
                          </a:solidFill>
                          <a:latin typeface="Baskerville Old Face" panose="02020602080505020303" pitchFamily="18" charset="0"/>
                          <a:cs typeface="Arial" panose="020B0604020202020204" pitchFamily="34" charset="0"/>
                        </a:rPr>
                        <a:t> TH)</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3000" b="0" dirty="0">
                          <a:solidFill>
                            <a:srgbClr val="002060"/>
                          </a:solidFill>
                          <a:latin typeface="Baskerville Old Face" panose="02020602080505020303" pitchFamily="18" charset="0"/>
                          <a:cs typeface="Arial" panose="020B0604020202020204" pitchFamily="34" charset="0"/>
                        </a:rPr>
                        <a:t>c. </a:t>
                      </a:r>
                      <a:r>
                        <a:rPr lang="en-US" sz="3000" b="0" dirty="0" err="1">
                          <a:solidFill>
                            <a:srgbClr val="002060"/>
                          </a:solidFill>
                          <a:latin typeface="Baskerville Old Face" panose="02020602080505020303" pitchFamily="18" charset="0"/>
                          <a:cs typeface="Arial" panose="020B0604020202020204" pitchFamily="34" charset="0"/>
                        </a:rPr>
                        <a:t>Cân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các</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vật</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có</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khối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lượng</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từ</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vài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miligam</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đến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vài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trăm</a:t>
                      </a:r>
                      <a:r>
                        <a:rPr lang="en-US" sz="3000" b="0" baseline="0" dirty="0">
                          <a:solidFill>
                            <a:srgbClr val="002060"/>
                          </a:solidFill>
                          <a:latin typeface="Baskerville Old Face" panose="02020602080505020303" pitchFamily="18" charset="0"/>
                          <a:cs typeface="Arial" panose="020B0604020202020204" pitchFamily="34" charset="0"/>
                        </a:rPr>
                        <a:t> gam </a:t>
                      </a:r>
                      <a:r>
                        <a:rPr lang="en-US" sz="3000" b="0" baseline="0" dirty="0" err="1">
                          <a:solidFill>
                            <a:srgbClr val="002060"/>
                          </a:solidFill>
                          <a:latin typeface="Baskerville Old Face" panose="02020602080505020303" pitchFamily="18" charset="0"/>
                          <a:cs typeface="Arial" panose="020B0604020202020204" pitchFamily="34" charset="0"/>
                        </a:rPr>
                        <a:t>với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độ</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chính</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xác</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cao</a:t>
                      </a:r>
                      <a:r>
                        <a:rPr lang="en-US" sz="3000" b="0" baseline="0" dirty="0">
                          <a:solidFill>
                            <a:srgbClr val="002060"/>
                          </a:solidFill>
                          <a:latin typeface="Baskerville Old Face" panose="02020602080505020303" pitchFamily="18" charset="0"/>
                          <a:cs typeface="Arial" panose="020B0604020202020204" pitchFamily="34" charset="0"/>
                        </a:rPr>
                        <a:t>.</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cxnSp>
        <p:nvCxnSpPr>
          <p:cNvPr id="8" name="Straight Arrow Connector 7"/>
          <p:cNvCxnSpPr>
            <a:cxnSpLocks/>
          </p:cNvCxnSpPr>
          <p:nvPr/>
        </p:nvCxnSpPr>
        <p:spPr>
          <a:xfrm>
            <a:off x="4146993" y="2784143"/>
            <a:ext cx="840776" cy="878812"/>
          </a:xfrm>
          <a:prstGeom prst="straightConnector1">
            <a:avLst/>
          </a:prstGeom>
          <a:ln w="5715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3953535" y="2784143"/>
            <a:ext cx="1261104" cy="1076705"/>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4567381" y="5131558"/>
            <a:ext cx="840716" cy="13648"/>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3077" y="-284918"/>
            <a:ext cx="1425349" cy="2850697"/>
          </a:xfrm>
          <a:prstGeom prst="rect">
            <a:avLst/>
          </a:prstGeom>
        </p:spPr>
      </p:pic>
      <p:sp>
        <p:nvSpPr>
          <p:cNvPr id="24" name="Title 2">
            <a:extLst>
              <a:ext uri="{FF2B5EF4-FFF2-40B4-BE49-F238E27FC236}">
                <a16:creationId xmlns:a16="http://schemas.microsoft.com/office/drawing/2014/main" id="{285B5BEE-6663-477E-84CC-8F3239D3B1D6}"/>
              </a:ext>
            </a:extLst>
          </p:cNvPr>
          <p:cNvSpPr txBox="1">
            <a:spLocks/>
          </p:cNvSpPr>
          <p:nvPr/>
        </p:nvSpPr>
        <p:spPr>
          <a:xfrm rot="16200000">
            <a:off x="-1050312" y="3546522"/>
            <a:ext cx="3195856" cy="628653"/>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5">
                    <a:lumMod val="75000"/>
                  </a:schemeClr>
                </a:solidFill>
              </a:rPr>
              <a:t>BÀI 6: ĐO KHỐI LƯỢNG</a:t>
            </a:r>
          </a:p>
        </p:txBody>
      </p:sp>
    </p:spTree>
    <p:extLst>
      <p:ext uri="{BB962C8B-B14F-4D97-AF65-F5344CB8AC3E}">
        <p14:creationId xmlns:p14="http://schemas.microsoft.com/office/powerpoint/2010/main" val="425967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2" name="Oval 4"/>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1</a:t>
            </a:r>
          </a:p>
        </p:txBody>
      </p:sp>
      <p:sp>
        <p:nvSpPr>
          <p:cNvPr id="68613" name="Oval 5"/>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2</a:t>
            </a:r>
          </a:p>
        </p:txBody>
      </p:sp>
      <p:sp>
        <p:nvSpPr>
          <p:cNvPr id="68614" name="Oval 6"/>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3</a:t>
            </a:r>
          </a:p>
        </p:txBody>
      </p:sp>
      <p:sp>
        <p:nvSpPr>
          <p:cNvPr id="68615" name="Oval 7"/>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4</a:t>
            </a:r>
          </a:p>
        </p:txBody>
      </p:sp>
      <p:sp>
        <p:nvSpPr>
          <p:cNvPr id="68616" name="Oval 8"/>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5</a:t>
            </a:r>
          </a:p>
        </p:txBody>
      </p:sp>
      <p:sp>
        <p:nvSpPr>
          <p:cNvPr id="68617" name="Oval 9"/>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6</a:t>
            </a:r>
          </a:p>
        </p:txBody>
      </p:sp>
      <p:sp>
        <p:nvSpPr>
          <p:cNvPr id="68618" name="Oval 10"/>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7</a:t>
            </a:r>
          </a:p>
        </p:txBody>
      </p:sp>
      <p:sp>
        <p:nvSpPr>
          <p:cNvPr id="68619" name="Oval 11"/>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8</a:t>
            </a:r>
          </a:p>
        </p:txBody>
      </p:sp>
      <p:sp>
        <p:nvSpPr>
          <p:cNvPr id="68620" name="Oval 12"/>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9</a:t>
            </a:r>
          </a:p>
        </p:txBody>
      </p:sp>
      <p:sp>
        <p:nvSpPr>
          <p:cNvPr id="68621" name="Oval 13"/>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10</a:t>
            </a:r>
          </a:p>
        </p:txBody>
      </p:sp>
      <p:pic>
        <p:nvPicPr>
          <p:cNvPr id="68622" name="Picture 14" descr="Bell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1539378"/>
            <a:ext cx="1905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Rectangle 15"/>
          <p:cNvSpPr>
            <a:spLocks noChangeArrowheads="1"/>
          </p:cNvSpPr>
          <p:nvPr/>
        </p:nvSpPr>
        <p:spPr bwMode="auto">
          <a:xfrm>
            <a:off x="8763000" y="4950768"/>
            <a:ext cx="1905000" cy="46166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p>
        </p:txBody>
      </p:sp>
      <p:sp>
        <p:nvSpPr>
          <p:cNvPr id="18447" name="Text Box 16"/>
          <p:cNvSpPr txBox="1">
            <a:spLocks noChangeArrowheads="1"/>
          </p:cNvSpPr>
          <p:nvPr/>
        </p:nvSpPr>
        <p:spPr bwMode="auto">
          <a:xfrm>
            <a:off x="1379492" y="1101179"/>
            <a:ext cx="10049301" cy="22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50000"/>
              </a:lnSpc>
            </a:pPr>
            <a:r>
              <a:rPr lang="en-US" sz="3200" dirty="0">
                <a:solidFill>
                  <a:srgbClr val="002060"/>
                </a:solidFill>
              </a:rPr>
              <a:t>      </a:t>
            </a:r>
            <a:r>
              <a:rPr lang="en-US" sz="3200" dirty="0" err="1">
                <a:solidFill>
                  <a:srgbClr val="002060"/>
                </a:solidFill>
              </a:rPr>
              <a:t>Một</a:t>
            </a:r>
            <a:r>
              <a:rPr lang="en-US" sz="3200" dirty="0">
                <a:solidFill>
                  <a:srgbClr val="002060"/>
                </a:solidFill>
              </a:rPr>
              <a:t> </a:t>
            </a:r>
            <a:r>
              <a:rPr lang="en-US" sz="3200" dirty="0" err="1">
                <a:solidFill>
                  <a:srgbClr val="002060"/>
                </a:solidFill>
              </a:rPr>
              <a:t>học</a:t>
            </a:r>
            <a:r>
              <a:rPr lang="en-US" sz="3200" dirty="0">
                <a:solidFill>
                  <a:srgbClr val="002060"/>
                </a:solidFill>
              </a:rPr>
              <a:t> </a:t>
            </a:r>
            <a:r>
              <a:rPr lang="en-US" sz="3200" dirty="0" err="1">
                <a:solidFill>
                  <a:srgbClr val="002060"/>
                </a:solidFill>
              </a:rPr>
              <a:t>sinh</a:t>
            </a:r>
            <a:r>
              <a:rPr lang="en-US" sz="3200" dirty="0">
                <a:solidFill>
                  <a:srgbClr val="002060"/>
                </a:solidFill>
              </a:rPr>
              <a:t> dung </a:t>
            </a:r>
            <a:r>
              <a:rPr lang="en-US" sz="3200" dirty="0" err="1">
                <a:solidFill>
                  <a:srgbClr val="002060"/>
                </a:solidFill>
              </a:rPr>
              <a:t>cân</a:t>
            </a:r>
            <a:r>
              <a:rPr lang="en-US" sz="3200" dirty="0">
                <a:solidFill>
                  <a:srgbClr val="002060"/>
                </a:solidFill>
              </a:rPr>
              <a:t> </a:t>
            </a:r>
            <a:r>
              <a:rPr lang="en-US" sz="3200" dirty="0" err="1">
                <a:solidFill>
                  <a:srgbClr val="002060"/>
                </a:solidFill>
              </a:rPr>
              <a:t>Robecvan</a:t>
            </a:r>
            <a:r>
              <a:rPr lang="en-US" sz="3200" dirty="0">
                <a:solidFill>
                  <a:srgbClr val="002060"/>
                </a:solidFill>
              </a:rPr>
              <a:t> </a:t>
            </a:r>
            <a:r>
              <a:rPr lang="en-US" sz="3200" dirty="0" err="1">
                <a:solidFill>
                  <a:srgbClr val="002060"/>
                </a:solidFill>
              </a:rPr>
              <a:t>để</a:t>
            </a:r>
            <a:r>
              <a:rPr lang="en-US" sz="3200" dirty="0">
                <a:solidFill>
                  <a:srgbClr val="002060"/>
                </a:solidFill>
              </a:rPr>
              <a:t> </a:t>
            </a:r>
            <a:r>
              <a:rPr lang="en-US" sz="3200" dirty="0" err="1">
                <a:solidFill>
                  <a:srgbClr val="002060"/>
                </a:solidFill>
              </a:rPr>
              <a:t>đo</a:t>
            </a:r>
            <a:r>
              <a:rPr lang="en-US" sz="3200" dirty="0">
                <a:solidFill>
                  <a:srgbClr val="002060"/>
                </a:solidFill>
              </a:rPr>
              <a:t> </a:t>
            </a:r>
            <a:r>
              <a:rPr lang="en-US" sz="3200" dirty="0" err="1">
                <a:solidFill>
                  <a:srgbClr val="002060"/>
                </a:solidFill>
              </a:rPr>
              <a:t>khối</a:t>
            </a:r>
            <a:r>
              <a:rPr lang="en-US" sz="3200" dirty="0">
                <a:solidFill>
                  <a:srgbClr val="002060"/>
                </a:solidFill>
              </a:rPr>
              <a:t> </a:t>
            </a:r>
            <a:r>
              <a:rPr lang="en-US" sz="3200" dirty="0" err="1">
                <a:solidFill>
                  <a:srgbClr val="002060"/>
                </a:solidFill>
              </a:rPr>
              <a:t>lượng</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quyển</a:t>
            </a:r>
            <a:r>
              <a:rPr lang="en-US" sz="3200" dirty="0">
                <a:solidFill>
                  <a:srgbClr val="002060"/>
                </a:solidFill>
              </a:rPr>
              <a:t> </a:t>
            </a:r>
            <a:r>
              <a:rPr lang="en-US" sz="3200" dirty="0" err="1">
                <a:solidFill>
                  <a:srgbClr val="002060"/>
                </a:solidFill>
              </a:rPr>
              <a:t>vở</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thu</a:t>
            </a:r>
            <a:r>
              <a:rPr lang="en-US" sz="3200" dirty="0">
                <a:solidFill>
                  <a:srgbClr val="002060"/>
                </a:solidFill>
              </a:rPr>
              <a:t> </a:t>
            </a:r>
            <a:r>
              <a:rPr lang="en-US" sz="3200" dirty="0" err="1">
                <a:solidFill>
                  <a:srgbClr val="002060"/>
                </a:solidFill>
              </a:rPr>
              <a:t>được</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quả</a:t>
            </a:r>
            <a:r>
              <a:rPr lang="en-US" sz="3200" dirty="0">
                <a:solidFill>
                  <a:srgbClr val="002060"/>
                </a:solidFill>
              </a:rPr>
              <a:t> 63g. Theo </a:t>
            </a:r>
            <a:r>
              <a:rPr lang="en-US" sz="3200" dirty="0" err="1">
                <a:solidFill>
                  <a:srgbClr val="002060"/>
                </a:solidFill>
              </a:rPr>
              <a:t>em</a:t>
            </a:r>
            <a:r>
              <a:rPr lang="en-US" sz="3200" dirty="0">
                <a:solidFill>
                  <a:srgbClr val="002060"/>
                </a:solidFill>
              </a:rPr>
              <a:t>, </a:t>
            </a:r>
            <a:r>
              <a:rPr lang="en-US" sz="3200" dirty="0" err="1">
                <a:solidFill>
                  <a:srgbClr val="002060"/>
                </a:solidFill>
              </a:rPr>
              <a:t>quả</a:t>
            </a:r>
            <a:r>
              <a:rPr lang="en-US" sz="3200" dirty="0">
                <a:solidFill>
                  <a:srgbClr val="002060"/>
                </a:solidFill>
              </a:rPr>
              <a:t> </a:t>
            </a:r>
            <a:r>
              <a:rPr lang="en-US" sz="3200" dirty="0" err="1">
                <a:solidFill>
                  <a:srgbClr val="002060"/>
                </a:solidFill>
              </a:rPr>
              <a:t>cân</a:t>
            </a:r>
            <a:r>
              <a:rPr lang="en-US" sz="3200" dirty="0">
                <a:solidFill>
                  <a:srgbClr val="002060"/>
                </a:solidFill>
              </a:rPr>
              <a:t> </a:t>
            </a:r>
            <a:r>
              <a:rPr lang="en-US" sz="3200" dirty="0" err="1">
                <a:solidFill>
                  <a:srgbClr val="002060"/>
                </a:solidFill>
              </a:rPr>
              <a:t>có</a:t>
            </a:r>
            <a:r>
              <a:rPr lang="en-US" sz="3200" dirty="0">
                <a:solidFill>
                  <a:srgbClr val="002060"/>
                </a:solidFill>
              </a:rPr>
              <a:t> </a:t>
            </a:r>
            <a:r>
              <a:rPr lang="en-US" sz="3200" dirty="0" err="1">
                <a:solidFill>
                  <a:srgbClr val="002060"/>
                </a:solidFill>
              </a:rPr>
              <a:t>khối</a:t>
            </a:r>
            <a:r>
              <a:rPr lang="en-US" sz="3200" dirty="0">
                <a:solidFill>
                  <a:srgbClr val="002060"/>
                </a:solidFill>
              </a:rPr>
              <a:t> </a:t>
            </a:r>
            <a:r>
              <a:rPr lang="en-US" sz="3200" dirty="0" err="1">
                <a:solidFill>
                  <a:srgbClr val="002060"/>
                </a:solidFill>
              </a:rPr>
              <a:t>lượng</a:t>
            </a:r>
            <a:r>
              <a:rPr lang="en-US" sz="3200" dirty="0">
                <a:solidFill>
                  <a:srgbClr val="002060"/>
                </a:solidFill>
              </a:rPr>
              <a:t> </a:t>
            </a:r>
            <a:r>
              <a:rPr lang="en-US" sz="3200" dirty="0" err="1">
                <a:solidFill>
                  <a:srgbClr val="002060"/>
                </a:solidFill>
              </a:rPr>
              <a:t>nhỏ</a:t>
            </a:r>
            <a:r>
              <a:rPr lang="en-US" sz="3200" dirty="0">
                <a:solidFill>
                  <a:srgbClr val="002060"/>
                </a:solidFill>
              </a:rPr>
              <a:t> </a:t>
            </a:r>
            <a:r>
              <a:rPr lang="en-US" sz="3200" dirty="0" err="1">
                <a:solidFill>
                  <a:srgbClr val="002060"/>
                </a:solidFill>
              </a:rPr>
              <a:t>nhất</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hộp</a:t>
            </a:r>
            <a:r>
              <a:rPr lang="en-US" sz="3200" dirty="0">
                <a:solidFill>
                  <a:srgbClr val="002060"/>
                </a:solidFill>
              </a:rPr>
              <a:t> </a:t>
            </a:r>
            <a:r>
              <a:rPr lang="en-US" sz="3200" dirty="0" err="1">
                <a:solidFill>
                  <a:srgbClr val="002060"/>
                </a:solidFill>
              </a:rPr>
              <a:t>quả</a:t>
            </a:r>
            <a:r>
              <a:rPr lang="en-US" sz="3200" dirty="0">
                <a:solidFill>
                  <a:srgbClr val="002060"/>
                </a:solidFill>
              </a:rPr>
              <a:t> </a:t>
            </a:r>
            <a:r>
              <a:rPr lang="en-US" sz="3200" dirty="0" err="1">
                <a:solidFill>
                  <a:srgbClr val="002060"/>
                </a:solidFill>
              </a:rPr>
              <a:t>cân</a:t>
            </a:r>
            <a:r>
              <a:rPr lang="en-US" sz="3200" dirty="0">
                <a:solidFill>
                  <a:srgbClr val="002060"/>
                </a:solidFill>
              </a:rPr>
              <a:t> </a:t>
            </a:r>
            <a:r>
              <a:rPr lang="en-US" sz="3200" dirty="0" err="1">
                <a:solidFill>
                  <a:srgbClr val="002060"/>
                </a:solidFill>
              </a:rPr>
              <a:t>này</a:t>
            </a:r>
            <a:r>
              <a:rPr lang="en-US" sz="3200" dirty="0">
                <a:solidFill>
                  <a:srgbClr val="002060"/>
                </a:solidFill>
              </a:rPr>
              <a:t> </a:t>
            </a:r>
            <a:r>
              <a:rPr lang="en-US" sz="3200" dirty="0" err="1">
                <a:solidFill>
                  <a:srgbClr val="002060"/>
                </a:solidFill>
              </a:rPr>
              <a:t>là</a:t>
            </a:r>
            <a:r>
              <a:rPr lang="en-US" sz="3200" dirty="0">
                <a:solidFill>
                  <a:srgbClr val="002060"/>
                </a:solidFill>
              </a:rPr>
              <a:t> bao </a:t>
            </a:r>
            <a:r>
              <a:rPr lang="en-US" sz="3200" dirty="0" err="1">
                <a:solidFill>
                  <a:srgbClr val="002060"/>
                </a:solidFill>
              </a:rPr>
              <a:t>nhiêu</a:t>
            </a:r>
            <a:r>
              <a:rPr lang="en-US" sz="3200" dirty="0">
                <a:solidFill>
                  <a:srgbClr val="002060"/>
                </a:solidFill>
              </a:rPr>
              <a:t>?</a:t>
            </a:r>
          </a:p>
        </p:txBody>
      </p:sp>
      <p:pic>
        <p:nvPicPr>
          <p:cNvPr id="18448" name="Picture 5" descr="sun16[1]">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9698" y="-113791"/>
            <a:ext cx="17795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Text Box 16"/>
          <p:cNvSpPr txBox="1">
            <a:spLocks noChangeArrowheads="1"/>
          </p:cNvSpPr>
          <p:nvPr/>
        </p:nvSpPr>
        <p:spPr bwMode="auto">
          <a:xfrm>
            <a:off x="1952391" y="5590915"/>
            <a:ext cx="10370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a:solidFill>
                  <a:srgbClr val="002060"/>
                </a:solidFill>
              </a:rPr>
              <a:t>D. 6g</a:t>
            </a:r>
            <a:endParaRPr lang="en-US" sz="2800" dirty="0">
              <a:solidFill>
                <a:srgbClr val="002060"/>
              </a:solidFill>
              <a:latin typeface=".VnArial" panose="020B7200000000000000" pitchFamily="34" charset="0"/>
              <a:sym typeface="Symbol" panose="05050102010706020507" pitchFamily="18" charset="2"/>
            </a:endParaRPr>
          </a:p>
        </p:txBody>
      </p:sp>
      <p:sp>
        <p:nvSpPr>
          <p:cNvPr id="18450" name="TextBox 1"/>
          <p:cNvSpPr txBox="1">
            <a:spLocks noChangeArrowheads="1"/>
          </p:cNvSpPr>
          <p:nvPr/>
        </p:nvSpPr>
        <p:spPr bwMode="auto">
          <a:xfrm>
            <a:off x="1952391" y="3567674"/>
            <a:ext cx="70792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dirty="0">
                <a:solidFill>
                  <a:srgbClr val="002060"/>
                </a:solidFill>
              </a:rPr>
              <a:t>A. 2g.</a:t>
            </a:r>
          </a:p>
        </p:txBody>
      </p:sp>
      <p:sp>
        <p:nvSpPr>
          <p:cNvPr id="18451" name="Rectangle 2"/>
          <p:cNvSpPr>
            <a:spLocks noChangeArrowheads="1"/>
          </p:cNvSpPr>
          <p:nvPr/>
        </p:nvSpPr>
        <p:spPr bwMode="auto">
          <a:xfrm>
            <a:off x="1952391" y="4249065"/>
            <a:ext cx="55249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dirty="0">
                <a:solidFill>
                  <a:srgbClr val="002060"/>
                </a:solidFill>
              </a:rPr>
              <a:t>B. 4g</a:t>
            </a:r>
          </a:p>
        </p:txBody>
      </p:sp>
      <p:sp>
        <p:nvSpPr>
          <p:cNvPr id="4" name="Rectangle 3"/>
          <p:cNvSpPr>
            <a:spLocks noChangeArrowheads="1"/>
          </p:cNvSpPr>
          <p:nvPr/>
        </p:nvSpPr>
        <p:spPr bwMode="auto">
          <a:xfrm>
            <a:off x="1952391" y="4919990"/>
            <a:ext cx="11175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dirty="0">
                <a:solidFill>
                  <a:srgbClr val="002060"/>
                </a:solidFill>
              </a:rPr>
              <a:t>C. 3g</a:t>
            </a:r>
          </a:p>
        </p:txBody>
      </p:sp>
      <p:sp>
        <p:nvSpPr>
          <p:cNvPr id="22" name="Title 2">
            <a:extLst>
              <a:ext uri="{FF2B5EF4-FFF2-40B4-BE49-F238E27FC236}">
                <a16:creationId xmlns:a16="http://schemas.microsoft.com/office/drawing/2014/main" id="{285B5BEE-6663-477E-84CC-8F3239D3B1D6}"/>
              </a:ext>
            </a:extLst>
          </p:cNvPr>
          <p:cNvSpPr txBox="1">
            <a:spLocks/>
          </p:cNvSpPr>
          <p:nvPr/>
        </p:nvSpPr>
        <p:spPr>
          <a:xfrm rot="16200000">
            <a:off x="-995720" y="3269346"/>
            <a:ext cx="3195856" cy="628653"/>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5">
                    <a:lumMod val="75000"/>
                  </a:schemeClr>
                </a:solidFill>
              </a:rPr>
              <a:t>BÀI 6: ĐO KHỐI LƯỢNG</a:t>
            </a:r>
          </a:p>
        </p:txBody>
      </p:sp>
    </p:spTree>
    <p:extLst>
      <p:ext uri="{BB962C8B-B14F-4D97-AF65-F5344CB8AC3E}">
        <p14:creationId xmlns:p14="http://schemas.microsoft.com/office/powerpoint/2010/main" val="78774385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xit" presetSubtype="0" accel="100000" fill="hold" grpId="0" nodeType="clickEffect">
                                  <p:stCondLst>
                                    <p:cond delay="0"/>
                                  </p:stCondLst>
                                  <p:childTnLst>
                                    <p:anim calcmode="lin" valueType="num">
                                      <p:cBhvr>
                                        <p:cTn id="6" dur="500"/>
                                        <p:tgtEl>
                                          <p:spTgt spid="68621"/>
                                        </p:tgtEl>
                                        <p:attrNameLst>
                                          <p:attrName>ppt_w</p:attrName>
                                        </p:attrNameLst>
                                      </p:cBhvr>
                                      <p:tavLst>
                                        <p:tav tm="0">
                                          <p:val>
                                            <p:strVal val="ppt_w"/>
                                          </p:val>
                                        </p:tav>
                                        <p:tav tm="100000">
                                          <p:val>
                                            <p:strVal val="ppt_w+.3"/>
                                          </p:val>
                                        </p:tav>
                                      </p:tavLst>
                                    </p:anim>
                                    <p:anim calcmode="lin" valueType="num">
                                      <p:cBhvr>
                                        <p:cTn id="7" dur="500"/>
                                        <p:tgtEl>
                                          <p:spTgt spid="68621"/>
                                        </p:tgtEl>
                                        <p:attrNameLst>
                                          <p:attrName>ppt_h</p:attrName>
                                        </p:attrNameLst>
                                      </p:cBhvr>
                                      <p:tavLst>
                                        <p:tav tm="0">
                                          <p:val>
                                            <p:strVal val="ppt_h"/>
                                          </p:val>
                                        </p:tav>
                                        <p:tav tm="100000">
                                          <p:val>
                                            <p:strVal val="ppt_h"/>
                                          </p:val>
                                        </p:tav>
                                      </p:tavLst>
                                    </p:anim>
                                    <p:animEffect transition="out" filter="fade">
                                      <p:cBhvr>
                                        <p:cTn id="8" dur="500"/>
                                        <p:tgtEl>
                                          <p:spTgt spid="68621"/>
                                        </p:tgtEl>
                                      </p:cBhvr>
                                    </p:animEffect>
                                    <p:set>
                                      <p:cBhvr>
                                        <p:cTn id="9" dur="1" fill="hold">
                                          <p:stCondLst>
                                            <p:cond delay="499"/>
                                          </p:stCondLst>
                                        </p:cTn>
                                        <p:tgtEl>
                                          <p:spTgt spid="6862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nodeType="afterGroup">
                            <p:stCondLst>
                              <p:cond delay="500"/>
                            </p:stCondLst>
                            <p:childTnLst>
                              <p:par>
                                <p:cTn id="11" presetID="50" presetClass="exit" presetSubtype="0" accel="100000" fill="hold" grpId="0" nodeType="afterEffect">
                                  <p:stCondLst>
                                    <p:cond delay="500"/>
                                  </p:stCondLst>
                                  <p:childTnLst>
                                    <p:anim calcmode="lin" valueType="num">
                                      <p:cBhvr>
                                        <p:cTn id="12" dur="500"/>
                                        <p:tgtEl>
                                          <p:spTgt spid="68620"/>
                                        </p:tgtEl>
                                        <p:attrNameLst>
                                          <p:attrName>ppt_w</p:attrName>
                                        </p:attrNameLst>
                                      </p:cBhvr>
                                      <p:tavLst>
                                        <p:tav tm="0">
                                          <p:val>
                                            <p:strVal val="ppt_w"/>
                                          </p:val>
                                        </p:tav>
                                        <p:tav tm="100000">
                                          <p:val>
                                            <p:strVal val="ppt_w+.3"/>
                                          </p:val>
                                        </p:tav>
                                      </p:tavLst>
                                    </p:anim>
                                    <p:anim calcmode="lin" valueType="num">
                                      <p:cBhvr>
                                        <p:cTn id="13" dur="500"/>
                                        <p:tgtEl>
                                          <p:spTgt spid="68620"/>
                                        </p:tgtEl>
                                        <p:attrNameLst>
                                          <p:attrName>ppt_h</p:attrName>
                                        </p:attrNameLst>
                                      </p:cBhvr>
                                      <p:tavLst>
                                        <p:tav tm="0">
                                          <p:val>
                                            <p:strVal val="ppt_h"/>
                                          </p:val>
                                        </p:tav>
                                        <p:tav tm="100000">
                                          <p:val>
                                            <p:strVal val="ppt_h"/>
                                          </p:val>
                                        </p:tav>
                                      </p:tavLst>
                                    </p:anim>
                                    <p:animEffect transition="out" filter="fade">
                                      <p:cBhvr>
                                        <p:cTn id="14" dur="500"/>
                                        <p:tgtEl>
                                          <p:spTgt spid="68620"/>
                                        </p:tgtEl>
                                      </p:cBhvr>
                                    </p:animEffect>
                                    <p:set>
                                      <p:cBhvr>
                                        <p:cTn id="15" dur="1" fill="hold">
                                          <p:stCondLst>
                                            <p:cond delay="499"/>
                                          </p:stCondLst>
                                        </p:cTn>
                                        <p:tgtEl>
                                          <p:spTgt spid="6862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nodeType="afterGroup">
                            <p:stCondLst>
                              <p:cond delay="1500"/>
                            </p:stCondLst>
                            <p:childTnLst>
                              <p:par>
                                <p:cTn id="17" presetID="50" presetClass="exit" presetSubtype="0" accel="100000" fill="hold" grpId="0" nodeType="afterEffect">
                                  <p:stCondLst>
                                    <p:cond delay="500"/>
                                  </p:stCondLst>
                                  <p:childTnLst>
                                    <p:anim calcmode="lin" valueType="num">
                                      <p:cBhvr>
                                        <p:cTn id="18" dur="500"/>
                                        <p:tgtEl>
                                          <p:spTgt spid="68619"/>
                                        </p:tgtEl>
                                        <p:attrNameLst>
                                          <p:attrName>ppt_w</p:attrName>
                                        </p:attrNameLst>
                                      </p:cBhvr>
                                      <p:tavLst>
                                        <p:tav tm="0">
                                          <p:val>
                                            <p:strVal val="ppt_w"/>
                                          </p:val>
                                        </p:tav>
                                        <p:tav tm="100000">
                                          <p:val>
                                            <p:strVal val="ppt_w+.3"/>
                                          </p:val>
                                        </p:tav>
                                      </p:tavLst>
                                    </p:anim>
                                    <p:anim calcmode="lin" valueType="num">
                                      <p:cBhvr>
                                        <p:cTn id="19" dur="500"/>
                                        <p:tgtEl>
                                          <p:spTgt spid="68619"/>
                                        </p:tgtEl>
                                        <p:attrNameLst>
                                          <p:attrName>ppt_h</p:attrName>
                                        </p:attrNameLst>
                                      </p:cBhvr>
                                      <p:tavLst>
                                        <p:tav tm="0">
                                          <p:val>
                                            <p:strVal val="ppt_h"/>
                                          </p:val>
                                        </p:tav>
                                        <p:tav tm="100000">
                                          <p:val>
                                            <p:strVal val="ppt_h"/>
                                          </p:val>
                                        </p:tav>
                                      </p:tavLst>
                                    </p:anim>
                                    <p:animEffect transition="out" filter="fade">
                                      <p:cBhvr>
                                        <p:cTn id="20" dur="500"/>
                                        <p:tgtEl>
                                          <p:spTgt spid="68619"/>
                                        </p:tgtEl>
                                      </p:cBhvr>
                                    </p:animEffect>
                                    <p:set>
                                      <p:cBhvr>
                                        <p:cTn id="21" dur="1" fill="hold">
                                          <p:stCondLst>
                                            <p:cond delay="499"/>
                                          </p:stCondLst>
                                        </p:cTn>
                                        <p:tgtEl>
                                          <p:spTgt spid="6861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nodeType="afterGroup">
                            <p:stCondLst>
                              <p:cond delay="2500"/>
                            </p:stCondLst>
                            <p:childTnLst>
                              <p:par>
                                <p:cTn id="23" presetID="50" presetClass="exit" presetSubtype="0" accel="100000" fill="hold" grpId="0" nodeType="afterEffect">
                                  <p:stCondLst>
                                    <p:cond delay="500"/>
                                  </p:stCondLst>
                                  <p:childTnLst>
                                    <p:anim calcmode="lin" valueType="num">
                                      <p:cBhvr>
                                        <p:cTn id="24" dur="500"/>
                                        <p:tgtEl>
                                          <p:spTgt spid="68618"/>
                                        </p:tgtEl>
                                        <p:attrNameLst>
                                          <p:attrName>ppt_w</p:attrName>
                                        </p:attrNameLst>
                                      </p:cBhvr>
                                      <p:tavLst>
                                        <p:tav tm="0">
                                          <p:val>
                                            <p:strVal val="ppt_w"/>
                                          </p:val>
                                        </p:tav>
                                        <p:tav tm="100000">
                                          <p:val>
                                            <p:strVal val="ppt_w+.3"/>
                                          </p:val>
                                        </p:tav>
                                      </p:tavLst>
                                    </p:anim>
                                    <p:anim calcmode="lin" valueType="num">
                                      <p:cBhvr>
                                        <p:cTn id="25" dur="500"/>
                                        <p:tgtEl>
                                          <p:spTgt spid="68618"/>
                                        </p:tgtEl>
                                        <p:attrNameLst>
                                          <p:attrName>ppt_h</p:attrName>
                                        </p:attrNameLst>
                                      </p:cBhvr>
                                      <p:tavLst>
                                        <p:tav tm="0">
                                          <p:val>
                                            <p:strVal val="ppt_h"/>
                                          </p:val>
                                        </p:tav>
                                        <p:tav tm="100000">
                                          <p:val>
                                            <p:strVal val="ppt_h"/>
                                          </p:val>
                                        </p:tav>
                                      </p:tavLst>
                                    </p:anim>
                                    <p:animEffect transition="out" filter="fade">
                                      <p:cBhvr>
                                        <p:cTn id="26" dur="500"/>
                                        <p:tgtEl>
                                          <p:spTgt spid="68618"/>
                                        </p:tgtEl>
                                      </p:cBhvr>
                                    </p:animEffect>
                                    <p:set>
                                      <p:cBhvr>
                                        <p:cTn id="27" dur="1" fill="hold">
                                          <p:stCondLst>
                                            <p:cond delay="499"/>
                                          </p:stCondLst>
                                        </p:cTn>
                                        <p:tgtEl>
                                          <p:spTgt spid="68618"/>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nodeType="afterGroup">
                            <p:stCondLst>
                              <p:cond delay="3500"/>
                            </p:stCondLst>
                            <p:childTnLst>
                              <p:par>
                                <p:cTn id="29" presetID="50" presetClass="exit" presetSubtype="0" accel="100000" fill="hold" grpId="0" nodeType="afterEffect">
                                  <p:stCondLst>
                                    <p:cond delay="500"/>
                                  </p:stCondLst>
                                  <p:childTnLst>
                                    <p:anim calcmode="lin" valueType="num">
                                      <p:cBhvr>
                                        <p:cTn id="30" dur="500"/>
                                        <p:tgtEl>
                                          <p:spTgt spid="68617"/>
                                        </p:tgtEl>
                                        <p:attrNameLst>
                                          <p:attrName>ppt_w</p:attrName>
                                        </p:attrNameLst>
                                      </p:cBhvr>
                                      <p:tavLst>
                                        <p:tav tm="0">
                                          <p:val>
                                            <p:strVal val="ppt_w"/>
                                          </p:val>
                                        </p:tav>
                                        <p:tav tm="100000">
                                          <p:val>
                                            <p:strVal val="ppt_w+.3"/>
                                          </p:val>
                                        </p:tav>
                                      </p:tavLst>
                                    </p:anim>
                                    <p:anim calcmode="lin" valueType="num">
                                      <p:cBhvr>
                                        <p:cTn id="31" dur="500"/>
                                        <p:tgtEl>
                                          <p:spTgt spid="68617"/>
                                        </p:tgtEl>
                                        <p:attrNameLst>
                                          <p:attrName>ppt_h</p:attrName>
                                        </p:attrNameLst>
                                      </p:cBhvr>
                                      <p:tavLst>
                                        <p:tav tm="0">
                                          <p:val>
                                            <p:strVal val="ppt_h"/>
                                          </p:val>
                                        </p:tav>
                                        <p:tav tm="100000">
                                          <p:val>
                                            <p:strVal val="ppt_h"/>
                                          </p:val>
                                        </p:tav>
                                      </p:tavLst>
                                    </p:anim>
                                    <p:animEffect transition="out" filter="fade">
                                      <p:cBhvr>
                                        <p:cTn id="32" dur="500"/>
                                        <p:tgtEl>
                                          <p:spTgt spid="68617"/>
                                        </p:tgtEl>
                                      </p:cBhvr>
                                    </p:animEffect>
                                    <p:set>
                                      <p:cBhvr>
                                        <p:cTn id="33" dur="1" fill="hold">
                                          <p:stCondLst>
                                            <p:cond delay="499"/>
                                          </p:stCondLst>
                                        </p:cTn>
                                        <p:tgtEl>
                                          <p:spTgt spid="6861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4" fill="hold" nodeType="afterGroup">
                            <p:stCondLst>
                              <p:cond delay="4500"/>
                            </p:stCondLst>
                            <p:childTnLst>
                              <p:par>
                                <p:cTn id="35" presetID="50" presetClass="exit" presetSubtype="0" accel="100000" fill="hold" grpId="0" nodeType="afterEffect">
                                  <p:stCondLst>
                                    <p:cond delay="500"/>
                                  </p:stCondLst>
                                  <p:childTnLst>
                                    <p:anim calcmode="lin" valueType="num">
                                      <p:cBhvr>
                                        <p:cTn id="36" dur="500"/>
                                        <p:tgtEl>
                                          <p:spTgt spid="68616"/>
                                        </p:tgtEl>
                                        <p:attrNameLst>
                                          <p:attrName>ppt_w</p:attrName>
                                        </p:attrNameLst>
                                      </p:cBhvr>
                                      <p:tavLst>
                                        <p:tav tm="0">
                                          <p:val>
                                            <p:strVal val="ppt_w"/>
                                          </p:val>
                                        </p:tav>
                                        <p:tav tm="100000">
                                          <p:val>
                                            <p:strVal val="ppt_w+.3"/>
                                          </p:val>
                                        </p:tav>
                                      </p:tavLst>
                                    </p:anim>
                                    <p:anim calcmode="lin" valueType="num">
                                      <p:cBhvr>
                                        <p:cTn id="37" dur="500"/>
                                        <p:tgtEl>
                                          <p:spTgt spid="68616"/>
                                        </p:tgtEl>
                                        <p:attrNameLst>
                                          <p:attrName>ppt_h</p:attrName>
                                        </p:attrNameLst>
                                      </p:cBhvr>
                                      <p:tavLst>
                                        <p:tav tm="0">
                                          <p:val>
                                            <p:strVal val="ppt_h"/>
                                          </p:val>
                                        </p:tav>
                                        <p:tav tm="100000">
                                          <p:val>
                                            <p:strVal val="ppt_h"/>
                                          </p:val>
                                        </p:tav>
                                      </p:tavLst>
                                    </p:anim>
                                    <p:animEffect transition="out" filter="fade">
                                      <p:cBhvr>
                                        <p:cTn id="38" dur="500"/>
                                        <p:tgtEl>
                                          <p:spTgt spid="68616"/>
                                        </p:tgtEl>
                                      </p:cBhvr>
                                    </p:animEffect>
                                    <p:set>
                                      <p:cBhvr>
                                        <p:cTn id="39" dur="1" fill="hold">
                                          <p:stCondLst>
                                            <p:cond delay="499"/>
                                          </p:stCondLst>
                                        </p:cTn>
                                        <p:tgtEl>
                                          <p:spTgt spid="68616"/>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40" fill="hold" nodeType="afterGroup">
                            <p:stCondLst>
                              <p:cond delay="5500"/>
                            </p:stCondLst>
                            <p:childTnLst>
                              <p:par>
                                <p:cTn id="41" presetID="50" presetClass="exit" presetSubtype="0" accel="100000" fill="hold" grpId="0" nodeType="afterEffect">
                                  <p:stCondLst>
                                    <p:cond delay="500"/>
                                  </p:stCondLst>
                                  <p:childTnLst>
                                    <p:anim calcmode="lin" valueType="num">
                                      <p:cBhvr>
                                        <p:cTn id="42" dur="500"/>
                                        <p:tgtEl>
                                          <p:spTgt spid="68615"/>
                                        </p:tgtEl>
                                        <p:attrNameLst>
                                          <p:attrName>ppt_w</p:attrName>
                                        </p:attrNameLst>
                                      </p:cBhvr>
                                      <p:tavLst>
                                        <p:tav tm="0">
                                          <p:val>
                                            <p:strVal val="ppt_w"/>
                                          </p:val>
                                        </p:tav>
                                        <p:tav tm="100000">
                                          <p:val>
                                            <p:strVal val="ppt_w+.3"/>
                                          </p:val>
                                        </p:tav>
                                      </p:tavLst>
                                    </p:anim>
                                    <p:anim calcmode="lin" valueType="num">
                                      <p:cBhvr>
                                        <p:cTn id="43" dur="500"/>
                                        <p:tgtEl>
                                          <p:spTgt spid="68615"/>
                                        </p:tgtEl>
                                        <p:attrNameLst>
                                          <p:attrName>ppt_h</p:attrName>
                                        </p:attrNameLst>
                                      </p:cBhvr>
                                      <p:tavLst>
                                        <p:tav tm="0">
                                          <p:val>
                                            <p:strVal val="ppt_h"/>
                                          </p:val>
                                        </p:tav>
                                        <p:tav tm="100000">
                                          <p:val>
                                            <p:strVal val="ppt_h"/>
                                          </p:val>
                                        </p:tav>
                                      </p:tavLst>
                                    </p:anim>
                                    <p:animEffect transition="out" filter="fade">
                                      <p:cBhvr>
                                        <p:cTn id="44" dur="500"/>
                                        <p:tgtEl>
                                          <p:spTgt spid="68615"/>
                                        </p:tgtEl>
                                      </p:cBhvr>
                                    </p:animEffect>
                                    <p:set>
                                      <p:cBhvr>
                                        <p:cTn id="45" dur="1" fill="hold">
                                          <p:stCondLst>
                                            <p:cond delay="499"/>
                                          </p:stCondLst>
                                        </p:cTn>
                                        <p:tgtEl>
                                          <p:spTgt spid="6861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6" fill="hold" nodeType="afterGroup">
                            <p:stCondLst>
                              <p:cond delay="6500"/>
                            </p:stCondLst>
                            <p:childTnLst>
                              <p:par>
                                <p:cTn id="47" presetID="50" presetClass="exit" presetSubtype="0" accel="100000" fill="hold" grpId="0" nodeType="afterEffect">
                                  <p:stCondLst>
                                    <p:cond delay="500"/>
                                  </p:stCondLst>
                                  <p:childTnLst>
                                    <p:anim calcmode="lin" valueType="num">
                                      <p:cBhvr>
                                        <p:cTn id="48" dur="500"/>
                                        <p:tgtEl>
                                          <p:spTgt spid="68614"/>
                                        </p:tgtEl>
                                        <p:attrNameLst>
                                          <p:attrName>ppt_w</p:attrName>
                                        </p:attrNameLst>
                                      </p:cBhvr>
                                      <p:tavLst>
                                        <p:tav tm="0">
                                          <p:val>
                                            <p:strVal val="ppt_w"/>
                                          </p:val>
                                        </p:tav>
                                        <p:tav tm="100000">
                                          <p:val>
                                            <p:strVal val="ppt_w+.3"/>
                                          </p:val>
                                        </p:tav>
                                      </p:tavLst>
                                    </p:anim>
                                    <p:anim calcmode="lin" valueType="num">
                                      <p:cBhvr>
                                        <p:cTn id="49" dur="500"/>
                                        <p:tgtEl>
                                          <p:spTgt spid="68614"/>
                                        </p:tgtEl>
                                        <p:attrNameLst>
                                          <p:attrName>ppt_h</p:attrName>
                                        </p:attrNameLst>
                                      </p:cBhvr>
                                      <p:tavLst>
                                        <p:tav tm="0">
                                          <p:val>
                                            <p:strVal val="ppt_h"/>
                                          </p:val>
                                        </p:tav>
                                        <p:tav tm="100000">
                                          <p:val>
                                            <p:strVal val="ppt_h"/>
                                          </p:val>
                                        </p:tav>
                                      </p:tavLst>
                                    </p:anim>
                                    <p:animEffect transition="out" filter="fade">
                                      <p:cBhvr>
                                        <p:cTn id="50" dur="500"/>
                                        <p:tgtEl>
                                          <p:spTgt spid="68614"/>
                                        </p:tgtEl>
                                      </p:cBhvr>
                                    </p:animEffect>
                                    <p:set>
                                      <p:cBhvr>
                                        <p:cTn id="51" dur="1" fill="hold">
                                          <p:stCondLst>
                                            <p:cond delay="499"/>
                                          </p:stCondLst>
                                        </p:cTn>
                                        <p:tgtEl>
                                          <p:spTgt spid="6861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2" fill="hold" nodeType="afterGroup">
                            <p:stCondLst>
                              <p:cond delay="7500"/>
                            </p:stCondLst>
                            <p:childTnLst>
                              <p:par>
                                <p:cTn id="53" presetID="50" presetClass="exit" presetSubtype="0" accel="100000" fill="hold" grpId="0" nodeType="afterEffect">
                                  <p:stCondLst>
                                    <p:cond delay="500"/>
                                  </p:stCondLst>
                                  <p:childTnLst>
                                    <p:anim calcmode="lin" valueType="num">
                                      <p:cBhvr>
                                        <p:cTn id="54" dur="500"/>
                                        <p:tgtEl>
                                          <p:spTgt spid="68613"/>
                                        </p:tgtEl>
                                        <p:attrNameLst>
                                          <p:attrName>ppt_w</p:attrName>
                                        </p:attrNameLst>
                                      </p:cBhvr>
                                      <p:tavLst>
                                        <p:tav tm="0">
                                          <p:val>
                                            <p:strVal val="ppt_w"/>
                                          </p:val>
                                        </p:tav>
                                        <p:tav tm="100000">
                                          <p:val>
                                            <p:strVal val="ppt_w+.3"/>
                                          </p:val>
                                        </p:tav>
                                      </p:tavLst>
                                    </p:anim>
                                    <p:anim calcmode="lin" valueType="num">
                                      <p:cBhvr>
                                        <p:cTn id="55" dur="500"/>
                                        <p:tgtEl>
                                          <p:spTgt spid="68613"/>
                                        </p:tgtEl>
                                        <p:attrNameLst>
                                          <p:attrName>ppt_h</p:attrName>
                                        </p:attrNameLst>
                                      </p:cBhvr>
                                      <p:tavLst>
                                        <p:tav tm="0">
                                          <p:val>
                                            <p:strVal val="ppt_h"/>
                                          </p:val>
                                        </p:tav>
                                        <p:tav tm="100000">
                                          <p:val>
                                            <p:strVal val="ppt_h"/>
                                          </p:val>
                                        </p:tav>
                                      </p:tavLst>
                                    </p:anim>
                                    <p:animEffect transition="out" filter="fade">
                                      <p:cBhvr>
                                        <p:cTn id="56" dur="500"/>
                                        <p:tgtEl>
                                          <p:spTgt spid="68613"/>
                                        </p:tgtEl>
                                      </p:cBhvr>
                                    </p:animEffect>
                                    <p:set>
                                      <p:cBhvr>
                                        <p:cTn id="57" dur="1" fill="hold">
                                          <p:stCondLst>
                                            <p:cond delay="499"/>
                                          </p:stCondLst>
                                        </p:cTn>
                                        <p:tgtEl>
                                          <p:spTgt spid="68613"/>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8" fill="hold" nodeType="afterGroup">
                            <p:stCondLst>
                              <p:cond delay="8500"/>
                            </p:stCondLst>
                            <p:childTnLst>
                              <p:par>
                                <p:cTn id="59" presetID="50" presetClass="exit" presetSubtype="0" accel="100000" fill="hold" grpId="0" nodeType="afterEffect">
                                  <p:stCondLst>
                                    <p:cond delay="500"/>
                                  </p:stCondLst>
                                  <p:childTnLst>
                                    <p:anim calcmode="lin" valueType="num">
                                      <p:cBhvr>
                                        <p:cTn id="60" dur="500"/>
                                        <p:tgtEl>
                                          <p:spTgt spid="68612"/>
                                        </p:tgtEl>
                                        <p:attrNameLst>
                                          <p:attrName>ppt_w</p:attrName>
                                        </p:attrNameLst>
                                      </p:cBhvr>
                                      <p:tavLst>
                                        <p:tav tm="0">
                                          <p:val>
                                            <p:strVal val="ppt_w"/>
                                          </p:val>
                                        </p:tav>
                                        <p:tav tm="100000">
                                          <p:val>
                                            <p:strVal val="ppt_w+.3"/>
                                          </p:val>
                                        </p:tav>
                                      </p:tavLst>
                                    </p:anim>
                                    <p:anim calcmode="lin" valueType="num">
                                      <p:cBhvr>
                                        <p:cTn id="61" dur="500"/>
                                        <p:tgtEl>
                                          <p:spTgt spid="68612"/>
                                        </p:tgtEl>
                                        <p:attrNameLst>
                                          <p:attrName>ppt_h</p:attrName>
                                        </p:attrNameLst>
                                      </p:cBhvr>
                                      <p:tavLst>
                                        <p:tav tm="0">
                                          <p:val>
                                            <p:strVal val="ppt_h"/>
                                          </p:val>
                                        </p:tav>
                                        <p:tav tm="100000">
                                          <p:val>
                                            <p:strVal val="ppt_h"/>
                                          </p:val>
                                        </p:tav>
                                      </p:tavLst>
                                    </p:anim>
                                    <p:animEffect transition="out" filter="fade">
                                      <p:cBhvr>
                                        <p:cTn id="62" dur="500"/>
                                        <p:tgtEl>
                                          <p:spTgt spid="68612"/>
                                        </p:tgtEl>
                                      </p:cBhvr>
                                    </p:animEffect>
                                    <p:set>
                                      <p:cBhvr>
                                        <p:cTn id="63" dur="1" fill="hold">
                                          <p:stCondLst>
                                            <p:cond delay="499"/>
                                          </p:stCondLst>
                                        </p:cTn>
                                        <p:tgtEl>
                                          <p:spTgt spid="6861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4" fill="hold" nodeType="afterGroup">
                            <p:stCondLst>
                              <p:cond delay="9500"/>
                            </p:stCondLst>
                            <p:childTnLst>
                              <p:par>
                                <p:cTn id="65" presetID="3" presetClass="entr" presetSubtype="10" fill="hold" nodeType="afterEffect">
                                  <p:stCondLst>
                                    <p:cond delay="0"/>
                                  </p:stCondLst>
                                  <p:childTnLst>
                                    <p:set>
                                      <p:cBhvr>
                                        <p:cTn id="66" dur="1" fill="hold">
                                          <p:stCondLst>
                                            <p:cond delay="0"/>
                                          </p:stCondLst>
                                        </p:cTn>
                                        <p:tgtEl>
                                          <p:spTgt spid="68622"/>
                                        </p:tgtEl>
                                        <p:attrNameLst>
                                          <p:attrName>style.visibility</p:attrName>
                                        </p:attrNameLst>
                                      </p:cBhvr>
                                      <p:to>
                                        <p:strVal val="visible"/>
                                      </p:to>
                                    </p:set>
                                    <p:animEffect transition="in" filter="blinds(horizontal)">
                                      <p:cBhvr>
                                        <p:cTn id="67" dur="500"/>
                                        <p:tgtEl>
                                          <p:spTgt spid="68622"/>
                                        </p:tgtEl>
                                      </p:cBhvr>
                                    </p:animEffect>
                                  </p:childTnLst>
                                  <p:subTnLst>
                                    <p:set>
                                      <p:cBhvr override="childStyle">
                                        <p:cTn dur="1" fill="hold" display="0" masterRel="nextClick" afterEffect="1"/>
                                        <p:tgtEl>
                                          <p:spTgt spid="68622"/>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3" name="chuong.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mph" presetSubtype="0" fill="hold" grpId="0" nodeType="clickEffect">
                                  <p:stCondLst>
                                    <p:cond delay="0"/>
                                  </p:stCondLst>
                                  <p:iterate type="lt">
                                    <p:tmPct val="5000"/>
                                  </p:iterate>
                                  <p:childTnLst>
                                    <p:set>
                                      <p:cBhvr override="childStyle">
                                        <p:cTn id="71" dur="500" fill="hold"/>
                                        <p:tgtEl>
                                          <p:spTgt spid="4"/>
                                        </p:tgtEl>
                                        <p:attrNameLst>
                                          <p:attrName>style.color</p:attrName>
                                        </p:attrNameLst>
                                      </p:cBhvr>
                                      <p:to>
                                        <p:clrVal>
                                          <a:srgbClr val="FFCA21"/>
                                        </p:clrVal>
                                      </p:to>
                                    </p:set>
                                    <p:set>
                                      <p:cBhvr>
                                        <p:cTn id="72" dur="500" fill="hold"/>
                                        <p:tgtEl>
                                          <p:spTgt spid="4"/>
                                        </p:tgtEl>
                                        <p:attrNameLst>
                                          <p:attrName>fillcolor</p:attrName>
                                        </p:attrNameLst>
                                      </p:cBhvr>
                                      <p:to>
                                        <p:clrVal>
                                          <a:srgbClr val="FFCA21"/>
                                        </p:clrVal>
                                      </p:to>
                                    </p:set>
                                    <p:set>
                                      <p:cBhvr>
                                        <p:cTn id="73" dur="500" fill="hold"/>
                                        <p:tgtEl>
                                          <p:spTgt spid="4"/>
                                        </p:tgtEl>
                                        <p:attrNameLst>
                                          <p:attrName>fill.type</p:attrName>
                                        </p:attrNameLst>
                                      </p:cBhvr>
                                      <p:to>
                                        <p:strVal val="solid"/>
                                      </p:to>
                                    </p:set>
                                  </p:childTnLst>
                                  <p:subTnLst>
                                    <p:audio>
                                      <p:cMediaNode>
                                        <p:cTn display="0" masterRel="sameClick">
                                          <p:stCondLst>
                                            <p:cond evt="begin" delay="0">
                                              <p:tn val="7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p:bldP spid="68613" grpId="0" animBg="1"/>
      <p:bldP spid="68614" grpId="0" animBg="1"/>
      <p:bldP spid="68615" grpId="0" animBg="1"/>
      <p:bldP spid="68616" grpId="0" animBg="1"/>
      <p:bldP spid="68617" grpId="0" animBg="1"/>
      <p:bldP spid="68618" grpId="0" animBg="1"/>
      <p:bldP spid="68619" grpId="0" animBg="1"/>
      <p:bldP spid="68620" grpId="0" animBg="1"/>
      <p:bldP spid="68621"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4"/>
          <p:cNvSpPr txBox="1">
            <a:spLocks noChangeArrowheads="1"/>
          </p:cNvSpPr>
          <p:nvPr/>
        </p:nvSpPr>
        <p:spPr bwMode="auto">
          <a:xfrm>
            <a:off x="1273791" y="1252191"/>
            <a:ext cx="78295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sz="3600" dirty="0">
                <a:solidFill>
                  <a:srgbClr val="002060"/>
                </a:solidFill>
                <a:latin typeface="#9Slide03 Ample" panose="02000000000000000000" pitchFamily="2" charset="0"/>
              </a:rPr>
              <a:t>- </a:t>
            </a:r>
            <a:r>
              <a:rPr lang="vi-VN" sz="3600" dirty="0">
                <a:solidFill>
                  <a:srgbClr val="002060"/>
                </a:solidFill>
                <a:latin typeface="#9Slide03 Ample" panose="02000000000000000000" pitchFamily="2" charset="0"/>
              </a:rPr>
              <a:t>Đơn vị của khối lượng là kilôgam (kg).</a:t>
            </a:r>
          </a:p>
          <a:p>
            <a:pPr algn="just" eaLnBrk="1" hangingPunct="1">
              <a:lnSpc>
                <a:spcPct val="150000"/>
              </a:lnSpc>
              <a:spcBef>
                <a:spcPct val="50000"/>
              </a:spcBef>
            </a:pPr>
            <a:r>
              <a:rPr lang="en-US" sz="3600" dirty="0">
                <a:solidFill>
                  <a:srgbClr val="002060"/>
                </a:solidFill>
                <a:latin typeface="#9Slide03 Ample" panose="02000000000000000000" pitchFamily="2" charset="0"/>
              </a:rPr>
              <a:t>- </a:t>
            </a:r>
            <a:r>
              <a:rPr lang="vi-VN" sz="3600" dirty="0">
                <a:solidFill>
                  <a:srgbClr val="002060"/>
                </a:solidFill>
                <a:latin typeface="#9Slide03 Ample" panose="02000000000000000000" pitchFamily="2" charset="0"/>
              </a:rPr>
              <a:t>Người ta dùng cân để đo khối lượng.  </a:t>
            </a:r>
          </a:p>
          <a:p>
            <a:pPr algn="just" eaLnBrk="1" hangingPunct="1">
              <a:lnSpc>
                <a:spcPct val="150000"/>
              </a:lnSpc>
              <a:spcBef>
                <a:spcPct val="50000"/>
              </a:spcBef>
            </a:pP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Cần</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sử</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dụng</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phép</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đo</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đúng</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cách</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để</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thu</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được</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kết</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quả</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đo</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chính</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xác</a:t>
            </a:r>
            <a:r>
              <a:rPr lang="en-US" sz="3600" dirty="0">
                <a:solidFill>
                  <a:srgbClr val="002060"/>
                </a:solidFill>
                <a:latin typeface="#9Slide03 Ample" panose="02000000000000000000" pitchFamily="2" charset="0"/>
              </a:rPr>
              <a:t>.</a:t>
            </a:r>
          </a:p>
        </p:txBody>
      </p:sp>
      <p:sp>
        <p:nvSpPr>
          <p:cNvPr id="2" name="AutoShape 2" descr="Tư duy sáng t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5 Phương Pháp Ghi Nhớ Hiệu Quả, Dễ Áp Dụng - U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910997"/>
            <a:ext cx="2971800" cy="360385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22385" y="3027279"/>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Tree>
    <p:extLst>
      <p:ext uri="{BB962C8B-B14F-4D97-AF65-F5344CB8AC3E}">
        <p14:creationId xmlns:p14="http://schemas.microsoft.com/office/powerpoint/2010/main" val="3083255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hình nền powerpoint slide kết thúc goodbye chất hơn nướ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13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95092" y="-19048"/>
            <a:ext cx="13557160" cy="7429187"/>
          </a:xfrm>
          <a:prstGeom prst="rect">
            <a:avLst/>
          </a:prstGeom>
        </p:spPr>
      </p:pic>
      <p:pic>
        <p:nvPicPr>
          <p:cNvPr id="6" name="Picture 5"/>
          <p:cNvPicPr>
            <a:picLocks noChangeAspect="1"/>
          </p:cNvPicPr>
          <p:nvPr/>
        </p:nvPicPr>
        <p:blipFill>
          <a:blip r:embed="rId4"/>
          <a:stretch>
            <a:fillRect/>
          </a:stretch>
        </p:blipFill>
        <p:spPr>
          <a:xfrm>
            <a:off x="10062068" y="-266700"/>
            <a:ext cx="2952750" cy="7467286"/>
          </a:xfrm>
          <a:prstGeom prst="rect">
            <a:avLst/>
          </a:prstGeom>
        </p:spPr>
      </p:pic>
      <p:sp>
        <p:nvSpPr>
          <p:cNvPr id="9" name="Title 4">
            <a:extLst>
              <a:ext uri="{FF2B5EF4-FFF2-40B4-BE49-F238E27FC236}">
                <a16:creationId xmlns:a16="http://schemas.microsoft.com/office/drawing/2014/main" id="{79E8BA89-D66D-42E0-A247-3C5F5D49BAB1}"/>
              </a:ext>
            </a:extLst>
          </p:cNvPr>
          <p:cNvSpPr txBox="1">
            <a:spLocks/>
          </p:cNvSpPr>
          <p:nvPr/>
        </p:nvSpPr>
        <p:spPr>
          <a:xfrm>
            <a:off x="962171" y="306354"/>
            <a:ext cx="10750552" cy="8268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b="1" dirty="0">
                <a:solidFill>
                  <a:srgbClr val="002060"/>
                </a:solidFill>
                <a:latin typeface="#9Slide03 AllRoundGothic" panose="020B0703020202020104" pitchFamily="34" charset="0"/>
                <a:ea typeface="AGOldFace-Outline" panose="02020500000000000000" pitchFamily="18" charset="0"/>
                <a:cs typeface="AGOldFace-Outline" panose="02020500000000000000" pitchFamily="18" charset="0"/>
              </a:rPr>
              <a:t>BÀI </a:t>
            </a:r>
            <a:r>
              <a:rPr lang="en-US" altLang="en-US" sz="4000" b="1">
                <a:solidFill>
                  <a:srgbClr val="002060"/>
                </a:solidFill>
                <a:latin typeface="#9Slide03 AllRoundGothic" panose="020B0703020202020104" pitchFamily="34" charset="0"/>
                <a:ea typeface="AGOldFace-Outline" panose="02020500000000000000" pitchFamily="18" charset="0"/>
                <a:cs typeface="AGOldFace-Outline" panose="02020500000000000000" pitchFamily="18" charset="0"/>
              </a:rPr>
              <a:t>6: </a:t>
            </a:r>
            <a:r>
              <a:rPr lang="en-US" altLang="en-US" sz="4000" b="1" dirty="0">
                <a:solidFill>
                  <a:srgbClr val="002060"/>
                </a:solidFill>
                <a:latin typeface="#9Slide03 AllRoundGothic" panose="020B0703020202020104" pitchFamily="34" charset="0"/>
                <a:ea typeface="AGOldFace-Outline" panose="02020500000000000000" pitchFamily="18" charset="0"/>
                <a:cs typeface="AGOldFace-Outline" panose="02020500000000000000" pitchFamily="18" charset="0"/>
              </a:rPr>
              <a:t>ĐO KHỐI LƯỢNG</a:t>
            </a:r>
          </a:p>
        </p:txBody>
      </p:sp>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953373" y="1790704"/>
            <a:ext cx="3495675" cy="2114546"/>
          </a:xfrm>
          <a:prstGeom prst="rect">
            <a:avLst/>
          </a:prstGeom>
        </p:spPr>
      </p:pic>
    </p:spTree>
    <p:extLst>
      <p:ext uri="{BB962C8B-B14F-4D97-AF65-F5344CB8AC3E}">
        <p14:creationId xmlns:p14="http://schemas.microsoft.com/office/powerpoint/2010/main" val="143427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5">
                    <a:lumMod val="75000"/>
                  </a:schemeClr>
                </a:solidFill>
              </a:rPr>
              <a:t>BÀI 6: ĐO KHỐI LƯỢNG</a:t>
            </a:r>
          </a:p>
        </p:txBody>
      </p:sp>
      <p:sp>
        <p:nvSpPr>
          <p:cNvPr id="31" name="Text Box 47"/>
          <p:cNvSpPr txBox="1">
            <a:spLocks noChangeArrowheads="1"/>
          </p:cNvSpPr>
          <p:nvPr/>
        </p:nvSpPr>
        <p:spPr bwMode="auto">
          <a:xfrm>
            <a:off x="1047751" y="412888"/>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a:t>
            </a:r>
            <a:r>
              <a:rPr lang="en-US" sz="3600" b="1" dirty="0">
                <a:solidFill>
                  <a:srgbClr val="002060"/>
                </a:solidFill>
              </a:rPr>
              <a:t>I. </a:t>
            </a:r>
            <a:r>
              <a:rPr lang="en-US" sz="3600" b="1" dirty="0" err="1">
                <a:solidFill>
                  <a:srgbClr val="002060"/>
                </a:solidFill>
              </a:rPr>
              <a:t>Đơn</a:t>
            </a:r>
            <a:r>
              <a:rPr lang="en-US" sz="3600" b="1" dirty="0">
                <a:solidFill>
                  <a:srgbClr val="002060"/>
                </a:solidFill>
              </a:rPr>
              <a:t> </a:t>
            </a:r>
            <a:r>
              <a:rPr lang="en-US" sz="3600" b="1" dirty="0" err="1">
                <a:solidFill>
                  <a:srgbClr val="002060"/>
                </a:solidFill>
              </a:rPr>
              <a:t>vị</a:t>
            </a:r>
            <a:r>
              <a:rPr lang="en-US" sz="3600" b="1" dirty="0">
                <a:solidFill>
                  <a:srgbClr val="002060"/>
                </a:solidFill>
              </a:rPr>
              <a:t> </a:t>
            </a:r>
            <a:r>
              <a:rPr lang="en-US" sz="3600" b="1" dirty="0" err="1">
                <a:solidFill>
                  <a:srgbClr val="002060"/>
                </a:solidFill>
              </a:rPr>
              <a:t>khối</a:t>
            </a:r>
            <a:r>
              <a:rPr lang="en-US" sz="3600" b="1" dirty="0">
                <a:solidFill>
                  <a:srgbClr val="002060"/>
                </a:solidFill>
              </a:rPr>
              <a:t> </a:t>
            </a:r>
            <a:r>
              <a:rPr lang="en-US" sz="3600" b="1" dirty="0" err="1">
                <a:solidFill>
                  <a:srgbClr val="002060"/>
                </a:solidFill>
              </a:rPr>
              <a:t>lượng</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
        <p:nvSpPr>
          <p:cNvPr id="7" name="Text Box 49"/>
          <p:cNvSpPr txBox="1">
            <a:spLocks noChangeArrowheads="1"/>
          </p:cNvSpPr>
          <p:nvPr/>
        </p:nvSpPr>
        <p:spPr bwMode="auto">
          <a:xfrm>
            <a:off x="1763360" y="2163230"/>
            <a:ext cx="971440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Khối</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lượng</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là</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số</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đo</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lượng</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chất</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của</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vật</a:t>
            </a:r>
            <a:r>
              <a:rPr lang="en-US" sz="3600" dirty="0">
                <a:solidFill>
                  <a:srgbClr val="002060"/>
                </a:solidFill>
                <a:sym typeface="Wingdings" panose="05000000000000000000" pitchFamily="2" charset="2"/>
              </a:rPr>
              <a:t>. </a:t>
            </a:r>
          </a:p>
          <a:p>
            <a:pPr algn="just" eaLnBrk="1" hangingPunct="1">
              <a:spcBef>
                <a:spcPct val="50000"/>
              </a:spcBef>
            </a:pP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Trong</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hệ</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đơn</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vị</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đo</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lường</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hợp</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pháp</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của</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nước</a:t>
            </a:r>
            <a:r>
              <a:rPr lang="en-US" sz="3600" dirty="0">
                <a:solidFill>
                  <a:srgbClr val="002060"/>
                </a:solidFill>
                <a:sym typeface="Wingdings" panose="05000000000000000000" pitchFamily="2" charset="2"/>
              </a:rPr>
              <a:t> ta </a:t>
            </a:r>
            <a:r>
              <a:rPr lang="en-US" sz="3600" dirty="0" err="1">
                <a:solidFill>
                  <a:srgbClr val="002060"/>
                </a:solidFill>
                <a:sym typeface="Wingdings" panose="05000000000000000000" pitchFamily="2" charset="2"/>
              </a:rPr>
              <a:t>đơn</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vị</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cơ</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bản</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đo</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khối</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lượng</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là</a:t>
            </a:r>
            <a:r>
              <a:rPr lang="en-US" sz="3600"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kilogam</a:t>
            </a:r>
            <a:r>
              <a:rPr lang="en-US" sz="3600" b="1" dirty="0">
                <a:solidFill>
                  <a:srgbClr val="002060"/>
                </a:solidFill>
                <a:sym typeface="Wingdings" panose="05000000000000000000" pitchFamily="2" charset="2"/>
              </a:rPr>
              <a:t>,</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kí</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hiệu</a:t>
            </a:r>
            <a:r>
              <a:rPr lang="en-US" sz="3600" dirty="0">
                <a:solidFill>
                  <a:srgbClr val="002060"/>
                </a:solidFill>
                <a:sym typeface="Wingdings" panose="05000000000000000000" pitchFamily="2" charset="2"/>
              </a:rPr>
              <a:t> kg.</a:t>
            </a:r>
            <a:endParaRPr lang="en-US" sz="3600" dirty="0">
              <a:solidFill>
                <a:srgbClr val="002060"/>
              </a:solidFill>
            </a:endParaRPr>
          </a:p>
        </p:txBody>
      </p:sp>
    </p:spTree>
    <p:extLst>
      <p:ext uri="{BB962C8B-B14F-4D97-AF65-F5344CB8AC3E}">
        <p14:creationId xmlns:p14="http://schemas.microsoft.com/office/powerpoint/2010/main" val="9791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076" y="1188984"/>
            <a:ext cx="7868991" cy="1446550"/>
          </a:xfrm>
          <a:prstGeom prst="rect">
            <a:avLst/>
          </a:prstGeom>
          <a:noFill/>
        </p:spPr>
        <p:txBody>
          <a:bodyPr wrap="square" rtlCol="0">
            <a:spAutoFit/>
          </a:bodyPr>
          <a:lstStyle/>
          <a:p>
            <a:r>
              <a:rPr lang="en-US" sz="4000" b="1" dirty="0" err="1">
                <a:solidFill>
                  <a:srgbClr val="002060"/>
                </a:solidFill>
              </a:rPr>
              <a:t>tấn</a:t>
            </a:r>
            <a:r>
              <a:rPr lang="en-US" sz="4000" b="1" dirty="0">
                <a:solidFill>
                  <a:srgbClr val="002060"/>
                </a:solidFill>
              </a:rPr>
              <a:t> 		  </a:t>
            </a:r>
            <a:r>
              <a:rPr lang="en-US" sz="4000" b="1" dirty="0" err="1">
                <a:solidFill>
                  <a:srgbClr val="002060"/>
                </a:solidFill>
              </a:rPr>
              <a:t>tạ</a:t>
            </a:r>
            <a:r>
              <a:rPr lang="en-US" sz="4000" b="1" dirty="0">
                <a:solidFill>
                  <a:srgbClr val="002060"/>
                </a:solidFill>
              </a:rPr>
              <a:t> 	        </a:t>
            </a:r>
            <a:r>
              <a:rPr lang="en-US" sz="4000" b="1" dirty="0" err="1">
                <a:solidFill>
                  <a:srgbClr val="002060"/>
                </a:solidFill>
              </a:rPr>
              <a:t>yến</a:t>
            </a:r>
            <a:r>
              <a:rPr lang="en-US" sz="4000" b="1" dirty="0">
                <a:solidFill>
                  <a:srgbClr val="002060"/>
                </a:solidFill>
              </a:rPr>
              <a:t> 	          </a:t>
            </a:r>
            <a:r>
              <a:rPr lang="en-US" sz="4000" b="1" dirty="0">
                <a:solidFill>
                  <a:srgbClr val="FF0000"/>
                </a:solidFill>
              </a:rPr>
              <a:t>kg</a:t>
            </a:r>
          </a:p>
          <a:p>
            <a:endParaRPr lang="en-US" sz="4800" b="1" dirty="0">
              <a:solidFill>
                <a:srgbClr val="00B0F0"/>
              </a:solidFill>
            </a:endParaRPr>
          </a:p>
        </p:txBody>
      </p:sp>
      <p:sp>
        <p:nvSpPr>
          <p:cNvPr id="11" name="Arc 10"/>
          <p:cNvSpPr/>
          <p:nvPr/>
        </p:nvSpPr>
        <p:spPr>
          <a:xfrm>
            <a:off x="3995038" y="786339"/>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5631778" y="730669"/>
            <a:ext cx="1545465" cy="888642"/>
          </a:xfrm>
          <a:prstGeom prst="arc">
            <a:avLst>
              <a:gd name="adj1" fmla="val 11218340"/>
              <a:gd name="adj2" fmla="val 21401787"/>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a:off x="7601875" y="786339"/>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8110000" y="180531"/>
            <a:ext cx="117197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x 10</a:t>
            </a:r>
          </a:p>
        </p:txBody>
      </p:sp>
      <p:sp>
        <p:nvSpPr>
          <p:cNvPr id="16" name="TextBox 15"/>
          <p:cNvSpPr txBox="1"/>
          <p:nvPr/>
        </p:nvSpPr>
        <p:spPr>
          <a:xfrm>
            <a:off x="6136769" y="134789"/>
            <a:ext cx="117197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x 10</a:t>
            </a:r>
          </a:p>
        </p:txBody>
      </p:sp>
      <p:sp>
        <p:nvSpPr>
          <p:cNvPr id="17" name="TextBox 16"/>
          <p:cNvSpPr txBox="1"/>
          <p:nvPr/>
        </p:nvSpPr>
        <p:spPr>
          <a:xfrm>
            <a:off x="4163538" y="98428"/>
            <a:ext cx="117197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x 10</a:t>
            </a:r>
          </a:p>
        </p:txBody>
      </p:sp>
      <p:sp>
        <p:nvSpPr>
          <p:cNvPr id="18" name="TextBox 17"/>
          <p:cNvSpPr txBox="1"/>
          <p:nvPr/>
        </p:nvSpPr>
        <p:spPr>
          <a:xfrm>
            <a:off x="3639207" y="2793453"/>
            <a:ext cx="9416207" cy="1446550"/>
          </a:xfrm>
          <a:prstGeom prst="rect">
            <a:avLst/>
          </a:prstGeom>
          <a:noFill/>
        </p:spPr>
        <p:txBody>
          <a:bodyPr wrap="square" rtlCol="0">
            <a:spAutoFit/>
          </a:bodyPr>
          <a:lstStyle/>
          <a:p>
            <a:r>
              <a:rPr lang="en-US" sz="4000" b="1" dirty="0">
                <a:solidFill>
                  <a:srgbClr val="FF0066"/>
                </a:solidFill>
              </a:rPr>
              <a:t>kg</a:t>
            </a:r>
            <a:r>
              <a:rPr lang="en-US" sz="4000" b="1" dirty="0">
                <a:solidFill>
                  <a:srgbClr val="002060"/>
                </a:solidFill>
              </a:rPr>
              <a:t> 		hg 	       dg 	       g            </a:t>
            </a:r>
          </a:p>
          <a:p>
            <a:endParaRPr lang="en-US" sz="4800" b="1" dirty="0">
              <a:solidFill>
                <a:srgbClr val="00B0F0"/>
              </a:solidFill>
            </a:endParaRPr>
          </a:p>
        </p:txBody>
      </p:sp>
      <p:sp>
        <p:nvSpPr>
          <p:cNvPr id="19" name="Arc 18"/>
          <p:cNvSpPr/>
          <p:nvPr/>
        </p:nvSpPr>
        <p:spPr>
          <a:xfrm>
            <a:off x="3962785" y="2665650"/>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a:off x="5845639" y="2589897"/>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28"/>
          <p:cNvGrpSpPr/>
          <p:nvPr/>
        </p:nvGrpSpPr>
        <p:grpSpPr>
          <a:xfrm>
            <a:off x="4259595" y="1978656"/>
            <a:ext cx="6690082" cy="518456"/>
            <a:chOff x="2252918" y="2209352"/>
            <a:chExt cx="6690082" cy="518456"/>
          </a:xfrm>
        </p:grpSpPr>
        <p:sp>
          <p:nvSpPr>
            <p:cNvPr id="22" name="TextBox 21"/>
            <p:cNvSpPr txBox="1"/>
            <p:nvPr/>
          </p:nvSpPr>
          <p:spPr>
            <a:xfrm>
              <a:off x="2252918" y="2266143"/>
              <a:ext cx="1171977"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x 10</a:t>
              </a:r>
            </a:p>
          </p:txBody>
        </p:sp>
        <p:sp>
          <p:nvSpPr>
            <p:cNvPr id="23" name="TextBox 22"/>
            <p:cNvSpPr txBox="1"/>
            <p:nvPr/>
          </p:nvSpPr>
          <p:spPr>
            <a:xfrm>
              <a:off x="3876742" y="2243994"/>
              <a:ext cx="1171977"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x 10</a:t>
              </a:r>
            </a:p>
          </p:txBody>
        </p:sp>
        <p:sp>
          <p:nvSpPr>
            <p:cNvPr id="34" name="TextBox 33"/>
            <p:cNvSpPr txBox="1"/>
            <p:nvPr/>
          </p:nvSpPr>
          <p:spPr>
            <a:xfrm>
              <a:off x="5738022" y="2216863"/>
              <a:ext cx="1171977"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x 10</a:t>
              </a:r>
            </a:p>
          </p:txBody>
        </p:sp>
        <p:sp>
          <p:nvSpPr>
            <p:cNvPr id="35" name="TextBox 34"/>
            <p:cNvSpPr txBox="1"/>
            <p:nvPr/>
          </p:nvSpPr>
          <p:spPr>
            <a:xfrm>
              <a:off x="7771023" y="2209352"/>
              <a:ext cx="1171977" cy="461665"/>
            </a:xfrm>
            <a:prstGeom prst="rect">
              <a:avLst/>
            </a:prstGeom>
            <a:noFill/>
          </p:spPr>
          <p:txBody>
            <a:bodyPr wrap="square" rtlCol="0">
              <a:spAutoFit/>
            </a:bodyPr>
            <a:lstStyle/>
            <a:p>
              <a:endParaRPr lang="en-US" sz="2400" b="1" dirty="0">
                <a:solidFill>
                  <a:srgbClr val="FF0000"/>
                </a:solidFill>
                <a:latin typeface="Times New Roman" panose="02020603050405020304" pitchFamily="18" charset="0"/>
                <a:cs typeface="Times New Roman" panose="02020603050405020304" pitchFamily="18" charset="0"/>
              </a:endParaRPr>
            </a:p>
          </p:txBody>
        </p:sp>
      </p:grpSp>
      <p:sp>
        <p:nvSpPr>
          <p:cNvPr id="31" name="Oval 30"/>
          <p:cNvSpPr/>
          <p:nvPr/>
        </p:nvSpPr>
        <p:spPr>
          <a:xfrm>
            <a:off x="6927205" y="950063"/>
            <a:ext cx="500075" cy="4849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32"/>
          <p:cNvSpPr/>
          <p:nvPr/>
        </p:nvSpPr>
        <p:spPr>
          <a:xfrm>
            <a:off x="7509298" y="2536100"/>
            <a:ext cx="1545465" cy="888642"/>
          </a:xfrm>
          <a:prstGeom prst="arc">
            <a:avLst>
              <a:gd name="adj1" fmla="val 11218340"/>
              <a:gd name="adj2" fmla="val 21276845"/>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itle 2">
            <a:extLst>
              <a:ext uri="{FF2B5EF4-FFF2-40B4-BE49-F238E27FC236}">
                <a16:creationId xmlns:a16="http://schemas.microsoft.com/office/drawing/2014/main" id="{285B5BEE-6663-477E-84CC-8F3239D3B1D6}"/>
              </a:ext>
            </a:extLst>
          </p:cNvPr>
          <p:cNvSpPr txBox="1">
            <a:spLocks/>
          </p:cNvSpPr>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3" name="TextBox 2"/>
          <p:cNvSpPr txBox="1"/>
          <p:nvPr/>
        </p:nvSpPr>
        <p:spPr>
          <a:xfrm>
            <a:off x="2215109" y="5117790"/>
            <a:ext cx="8734568" cy="584775"/>
          </a:xfrm>
          <a:prstGeom prst="rect">
            <a:avLst/>
          </a:prstGeom>
          <a:noFill/>
        </p:spPr>
        <p:txBody>
          <a:bodyPr wrap="square" rtlCol="0">
            <a:spAutoFit/>
          </a:bodyPr>
          <a:lstStyle/>
          <a:p>
            <a:r>
              <a:rPr lang="en-US" sz="3200" dirty="0">
                <a:solidFill>
                  <a:srgbClr val="002060"/>
                </a:solidFill>
                <a:latin typeface="#9Slide03 AllRoundGothic" panose="020B0703020202020104" pitchFamily="34" charset="0"/>
              </a:rPr>
              <a:t>		</a:t>
            </a:r>
          </a:p>
        </p:txBody>
      </p:sp>
      <p:grpSp>
        <p:nvGrpSpPr>
          <p:cNvPr id="27" name="Group 26"/>
          <p:cNvGrpSpPr/>
          <p:nvPr/>
        </p:nvGrpSpPr>
        <p:grpSpPr>
          <a:xfrm>
            <a:off x="6278475" y="3339082"/>
            <a:ext cx="2297609" cy="469176"/>
            <a:chOff x="5738022" y="2209352"/>
            <a:chExt cx="3204978" cy="469176"/>
          </a:xfrm>
        </p:grpSpPr>
        <p:sp>
          <p:nvSpPr>
            <p:cNvPr id="37" name="TextBox 36"/>
            <p:cNvSpPr txBox="1"/>
            <p:nvPr/>
          </p:nvSpPr>
          <p:spPr>
            <a:xfrm>
              <a:off x="5738022" y="2216863"/>
              <a:ext cx="1602488"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x 1000</a:t>
              </a:r>
            </a:p>
          </p:txBody>
        </p:sp>
        <p:sp>
          <p:nvSpPr>
            <p:cNvPr id="38" name="TextBox 37"/>
            <p:cNvSpPr txBox="1"/>
            <p:nvPr/>
          </p:nvSpPr>
          <p:spPr>
            <a:xfrm>
              <a:off x="7771023" y="2209352"/>
              <a:ext cx="1171977" cy="461665"/>
            </a:xfrm>
            <a:prstGeom prst="rect">
              <a:avLst/>
            </a:prstGeom>
            <a:noFill/>
          </p:spPr>
          <p:txBody>
            <a:bodyPr wrap="square" rtlCol="0">
              <a:spAutoFit/>
            </a:bodyPr>
            <a:lstStyle/>
            <a:p>
              <a:endParaRPr lang="en-US" sz="2400" b="1" dirty="0">
                <a:solidFill>
                  <a:srgbClr val="FF0000"/>
                </a:solidFill>
                <a:latin typeface="Times New Roman" panose="02020603050405020304" pitchFamily="18" charset="0"/>
                <a:cs typeface="Times New Roman" panose="02020603050405020304" pitchFamily="18" charset="0"/>
              </a:endParaRPr>
            </a:p>
          </p:txBody>
        </p:sp>
      </p:grpSp>
      <p:sp>
        <p:nvSpPr>
          <p:cNvPr id="39" name="Arc 38"/>
          <p:cNvSpPr/>
          <p:nvPr/>
        </p:nvSpPr>
        <p:spPr>
          <a:xfrm>
            <a:off x="6051865" y="3850920"/>
            <a:ext cx="1545465" cy="888642"/>
          </a:xfrm>
          <a:prstGeom prst="arc">
            <a:avLst>
              <a:gd name="adj1" fmla="val 11218340"/>
              <a:gd name="adj2" fmla="val 21276845"/>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
        <p:nvSpPr>
          <p:cNvPr id="40" name="TextBox 39"/>
          <p:cNvSpPr txBox="1"/>
          <p:nvPr/>
        </p:nvSpPr>
        <p:spPr>
          <a:xfrm>
            <a:off x="4881081" y="4096651"/>
            <a:ext cx="9416207" cy="1446550"/>
          </a:xfrm>
          <a:prstGeom prst="rect">
            <a:avLst/>
          </a:prstGeom>
          <a:noFill/>
        </p:spPr>
        <p:txBody>
          <a:bodyPr wrap="square" rtlCol="0">
            <a:spAutoFit/>
          </a:bodyPr>
          <a:lstStyle/>
          <a:p>
            <a:r>
              <a:rPr lang="en-US" sz="4000" b="1" dirty="0">
                <a:solidFill>
                  <a:srgbClr val="00B050"/>
                </a:solidFill>
              </a:rPr>
              <a:t>       g           mg </a:t>
            </a:r>
          </a:p>
          <a:p>
            <a:endParaRPr lang="en-US" sz="4800" b="1" dirty="0">
              <a:solidFill>
                <a:srgbClr val="00B050"/>
              </a:solidFill>
            </a:endParaRPr>
          </a:p>
        </p:txBody>
      </p:sp>
      <p:sp>
        <p:nvSpPr>
          <p:cNvPr id="41" name="TextBox 40"/>
          <p:cNvSpPr txBox="1"/>
          <p:nvPr/>
        </p:nvSpPr>
        <p:spPr>
          <a:xfrm>
            <a:off x="2775344" y="5103945"/>
            <a:ext cx="9416207" cy="707886"/>
          </a:xfrm>
          <a:prstGeom prst="rect">
            <a:avLst/>
          </a:prstGeom>
          <a:noFill/>
        </p:spPr>
        <p:txBody>
          <a:bodyPr wrap="square" rtlCol="0">
            <a:spAutoFit/>
          </a:bodyPr>
          <a:lstStyle/>
          <a:p>
            <a:r>
              <a:rPr lang="en-US" sz="4000" b="1" dirty="0">
                <a:solidFill>
                  <a:srgbClr val="002060"/>
                </a:solidFill>
              </a:rPr>
              <a:t> </a:t>
            </a:r>
            <a:r>
              <a:rPr lang="en-US" sz="4000" dirty="0">
                <a:solidFill>
                  <a:srgbClr val="00B0F0"/>
                </a:solidFill>
                <a:latin typeface="#9Slide03 AllRoundGothic" panose="020B0703020202020104" pitchFamily="34" charset="0"/>
              </a:rPr>
              <a:t>1 </a:t>
            </a:r>
            <a:r>
              <a:rPr lang="en-US" sz="4000" dirty="0" err="1">
                <a:solidFill>
                  <a:srgbClr val="00B0F0"/>
                </a:solidFill>
                <a:latin typeface="#9Slide03 AllRoundGothic" panose="020B0703020202020104" pitchFamily="34" charset="0"/>
              </a:rPr>
              <a:t>tấn</a:t>
            </a:r>
            <a:r>
              <a:rPr lang="en-US" sz="4000" dirty="0">
                <a:solidFill>
                  <a:srgbClr val="00B0F0"/>
                </a:solidFill>
                <a:latin typeface="#9Slide03 AllRoundGothic" panose="020B0703020202020104" pitchFamily="34" charset="0"/>
              </a:rPr>
              <a:t> = ….. </a:t>
            </a:r>
            <a:r>
              <a:rPr lang="en-US" sz="4000" dirty="0" err="1">
                <a:solidFill>
                  <a:srgbClr val="00B0F0"/>
                </a:solidFill>
                <a:latin typeface="#9Slide03 AllRoundGothic" panose="020B0703020202020104" pitchFamily="34" charset="0"/>
              </a:rPr>
              <a:t>tạ</a:t>
            </a:r>
            <a:endParaRPr lang="en-US" sz="4800" b="1" dirty="0">
              <a:solidFill>
                <a:srgbClr val="00B0F0"/>
              </a:solidFill>
            </a:endParaRPr>
          </a:p>
        </p:txBody>
      </p:sp>
      <p:sp>
        <p:nvSpPr>
          <p:cNvPr id="42" name="TextBox 41"/>
          <p:cNvSpPr txBox="1"/>
          <p:nvPr/>
        </p:nvSpPr>
        <p:spPr>
          <a:xfrm>
            <a:off x="7720553" y="5103945"/>
            <a:ext cx="9416207" cy="707886"/>
          </a:xfrm>
          <a:prstGeom prst="rect">
            <a:avLst/>
          </a:prstGeom>
          <a:noFill/>
        </p:spPr>
        <p:txBody>
          <a:bodyPr wrap="square" rtlCol="0">
            <a:spAutoFit/>
          </a:bodyPr>
          <a:lstStyle/>
          <a:p>
            <a:r>
              <a:rPr lang="en-US" sz="4000" b="1" dirty="0">
                <a:solidFill>
                  <a:srgbClr val="002060"/>
                </a:solidFill>
              </a:rPr>
              <a:t> </a:t>
            </a:r>
            <a:r>
              <a:rPr lang="en-US" sz="4000" dirty="0">
                <a:solidFill>
                  <a:srgbClr val="00B0F0"/>
                </a:solidFill>
                <a:latin typeface="#9Slide03 AllRoundGothic" panose="020B0703020202020104" pitchFamily="34" charset="0"/>
              </a:rPr>
              <a:t>1Kg = ……. g</a:t>
            </a:r>
          </a:p>
        </p:txBody>
      </p:sp>
      <p:sp>
        <p:nvSpPr>
          <p:cNvPr id="43" name="TextBox 42"/>
          <p:cNvSpPr txBox="1"/>
          <p:nvPr/>
        </p:nvSpPr>
        <p:spPr>
          <a:xfrm>
            <a:off x="5069596" y="6138513"/>
            <a:ext cx="9416207" cy="707886"/>
          </a:xfrm>
          <a:prstGeom prst="rect">
            <a:avLst/>
          </a:prstGeom>
          <a:noFill/>
        </p:spPr>
        <p:txBody>
          <a:bodyPr wrap="square" rtlCol="0">
            <a:spAutoFit/>
          </a:bodyPr>
          <a:lstStyle/>
          <a:p>
            <a:r>
              <a:rPr lang="en-US" sz="4000" b="1" dirty="0">
                <a:solidFill>
                  <a:srgbClr val="002060"/>
                </a:solidFill>
              </a:rPr>
              <a:t> </a:t>
            </a:r>
            <a:r>
              <a:rPr lang="en-US" sz="4000" dirty="0">
                <a:solidFill>
                  <a:srgbClr val="00B0F0"/>
                </a:solidFill>
                <a:latin typeface="#9Slide03 AllRoundGothic" panose="020B0703020202020104" pitchFamily="34" charset="0"/>
              </a:rPr>
              <a:t>1 g = ……. mg  </a:t>
            </a:r>
          </a:p>
        </p:txBody>
      </p:sp>
    </p:spTree>
    <p:extLst>
      <p:ext uri="{BB962C8B-B14F-4D97-AF65-F5344CB8AC3E}">
        <p14:creationId xmlns:p14="http://schemas.microsoft.com/office/powerpoint/2010/main" val="3722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80">
                                          <p:stCondLst>
                                            <p:cond delay="0"/>
                                          </p:stCondLst>
                                        </p:cTn>
                                        <p:tgtEl>
                                          <p:spTgt spid="18"/>
                                        </p:tgtEl>
                                      </p:cBhvr>
                                    </p:animEffect>
                                    <p:anim calcmode="lin" valueType="num">
                                      <p:cBhvr>
                                        <p:cTn id="3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0" dur="26">
                                          <p:stCondLst>
                                            <p:cond delay="650"/>
                                          </p:stCondLst>
                                        </p:cTn>
                                        <p:tgtEl>
                                          <p:spTgt spid="18"/>
                                        </p:tgtEl>
                                      </p:cBhvr>
                                      <p:to x="100000" y="60000"/>
                                    </p:animScale>
                                    <p:animScale>
                                      <p:cBhvr>
                                        <p:cTn id="41" dur="166" decel="50000">
                                          <p:stCondLst>
                                            <p:cond delay="676"/>
                                          </p:stCondLst>
                                        </p:cTn>
                                        <p:tgtEl>
                                          <p:spTgt spid="18"/>
                                        </p:tgtEl>
                                      </p:cBhvr>
                                      <p:to x="100000" y="100000"/>
                                    </p:animScale>
                                    <p:animScale>
                                      <p:cBhvr>
                                        <p:cTn id="42" dur="26">
                                          <p:stCondLst>
                                            <p:cond delay="1312"/>
                                          </p:stCondLst>
                                        </p:cTn>
                                        <p:tgtEl>
                                          <p:spTgt spid="18"/>
                                        </p:tgtEl>
                                      </p:cBhvr>
                                      <p:to x="100000" y="80000"/>
                                    </p:animScale>
                                    <p:animScale>
                                      <p:cBhvr>
                                        <p:cTn id="43" dur="166" decel="50000">
                                          <p:stCondLst>
                                            <p:cond delay="1338"/>
                                          </p:stCondLst>
                                        </p:cTn>
                                        <p:tgtEl>
                                          <p:spTgt spid="18"/>
                                        </p:tgtEl>
                                      </p:cBhvr>
                                      <p:to x="100000" y="100000"/>
                                    </p:animScale>
                                    <p:animScale>
                                      <p:cBhvr>
                                        <p:cTn id="44" dur="26">
                                          <p:stCondLst>
                                            <p:cond delay="1642"/>
                                          </p:stCondLst>
                                        </p:cTn>
                                        <p:tgtEl>
                                          <p:spTgt spid="18"/>
                                        </p:tgtEl>
                                      </p:cBhvr>
                                      <p:to x="100000" y="90000"/>
                                    </p:animScale>
                                    <p:animScale>
                                      <p:cBhvr>
                                        <p:cTn id="45" dur="166" decel="50000">
                                          <p:stCondLst>
                                            <p:cond delay="1668"/>
                                          </p:stCondLst>
                                        </p:cTn>
                                        <p:tgtEl>
                                          <p:spTgt spid="18"/>
                                        </p:tgtEl>
                                      </p:cBhvr>
                                      <p:to x="100000" y="100000"/>
                                    </p:animScale>
                                    <p:animScale>
                                      <p:cBhvr>
                                        <p:cTn id="46" dur="26">
                                          <p:stCondLst>
                                            <p:cond delay="1808"/>
                                          </p:stCondLst>
                                        </p:cTn>
                                        <p:tgtEl>
                                          <p:spTgt spid="18"/>
                                        </p:tgtEl>
                                      </p:cBhvr>
                                      <p:to x="100000" y="95000"/>
                                    </p:animScale>
                                    <p:animScale>
                                      <p:cBhvr>
                                        <p:cTn id="47" dur="166" decel="50000">
                                          <p:stCondLst>
                                            <p:cond delay="1834"/>
                                          </p:stCondLst>
                                        </p:cTn>
                                        <p:tgtEl>
                                          <p:spTgt spid="18"/>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arn(inVertical)">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barn(inVertical)">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80">
                                          <p:stCondLst>
                                            <p:cond delay="0"/>
                                          </p:stCondLst>
                                        </p:cTn>
                                        <p:tgtEl>
                                          <p:spTgt spid="40"/>
                                        </p:tgtEl>
                                      </p:cBhvr>
                                    </p:animEffect>
                                    <p:anim calcmode="lin" valueType="num">
                                      <p:cBhvr>
                                        <p:cTn id="77"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82" dur="26">
                                          <p:stCondLst>
                                            <p:cond delay="650"/>
                                          </p:stCondLst>
                                        </p:cTn>
                                        <p:tgtEl>
                                          <p:spTgt spid="40"/>
                                        </p:tgtEl>
                                      </p:cBhvr>
                                      <p:to x="100000" y="60000"/>
                                    </p:animScale>
                                    <p:animScale>
                                      <p:cBhvr>
                                        <p:cTn id="83" dur="166" decel="50000">
                                          <p:stCondLst>
                                            <p:cond delay="676"/>
                                          </p:stCondLst>
                                        </p:cTn>
                                        <p:tgtEl>
                                          <p:spTgt spid="40"/>
                                        </p:tgtEl>
                                      </p:cBhvr>
                                      <p:to x="100000" y="100000"/>
                                    </p:animScale>
                                    <p:animScale>
                                      <p:cBhvr>
                                        <p:cTn id="84" dur="26">
                                          <p:stCondLst>
                                            <p:cond delay="1312"/>
                                          </p:stCondLst>
                                        </p:cTn>
                                        <p:tgtEl>
                                          <p:spTgt spid="40"/>
                                        </p:tgtEl>
                                      </p:cBhvr>
                                      <p:to x="100000" y="80000"/>
                                    </p:animScale>
                                    <p:animScale>
                                      <p:cBhvr>
                                        <p:cTn id="85" dur="166" decel="50000">
                                          <p:stCondLst>
                                            <p:cond delay="1338"/>
                                          </p:stCondLst>
                                        </p:cTn>
                                        <p:tgtEl>
                                          <p:spTgt spid="40"/>
                                        </p:tgtEl>
                                      </p:cBhvr>
                                      <p:to x="100000" y="100000"/>
                                    </p:animScale>
                                    <p:animScale>
                                      <p:cBhvr>
                                        <p:cTn id="86" dur="26">
                                          <p:stCondLst>
                                            <p:cond delay="1642"/>
                                          </p:stCondLst>
                                        </p:cTn>
                                        <p:tgtEl>
                                          <p:spTgt spid="40"/>
                                        </p:tgtEl>
                                      </p:cBhvr>
                                      <p:to x="100000" y="90000"/>
                                    </p:animScale>
                                    <p:animScale>
                                      <p:cBhvr>
                                        <p:cTn id="87" dur="166" decel="50000">
                                          <p:stCondLst>
                                            <p:cond delay="1668"/>
                                          </p:stCondLst>
                                        </p:cTn>
                                        <p:tgtEl>
                                          <p:spTgt spid="40"/>
                                        </p:tgtEl>
                                      </p:cBhvr>
                                      <p:to x="100000" y="100000"/>
                                    </p:animScale>
                                    <p:animScale>
                                      <p:cBhvr>
                                        <p:cTn id="88" dur="26">
                                          <p:stCondLst>
                                            <p:cond delay="1808"/>
                                          </p:stCondLst>
                                        </p:cTn>
                                        <p:tgtEl>
                                          <p:spTgt spid="40"/>
                                        </p:tgtEl>
                                      </p:cBhvr>
                                      <p:to x="100000" y="95000"/>
                                    </p:animScale>
                                    <p:animScale>
                                      <p:cBhvr>
                                        <p:cTn id="89" dur="166" decel="50000">
                                          <p:stCondLst>
                                            <p:cond delay="1834"/>
                                          </p:stCondLst>
                                        </p:cTn>
                                        <p:tgtEl>
                                          <p:spTgt spid="40"/>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wipe(down)">
                                      <p:cBhvr>
                                        <p:cTn id="94" dur="580">
                                          <p:stCondLst>
                                            <p:cond delay="0"/>
                                          </p:stCondLst>
                                        </p:cTn>
                                        <p:tgtEl>
                                          <p:spTgt spid="41"/>
                                        </p:tgtEl>
                                      </p:cBhvr>
                                    </p:animEffect>
                                    <p:anim calcmode="lin" valueType="num">
                                      <p:cBhvr>
                                        <p:cTn id="95"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00" dur="26">
                                          <p:stCondLst>
                                            <p:cond delay="650"/>
                                          </p:stCondLst>
                                        </p:cTn>
                                        <p:tgtEl>
                                          <p:spTgt spid="41"/>
                                        </p:tgtEl>
                                      </p:cBhvr>
                                      <p:to x="100000" y="60000"/>
                                    </p:animScale>
                                    <p:animScale>
                                      <p:cBhvr>
                                        <p:cTn id="101" dur="166" decel="50000">
                                          <p:stCondLst>
                                            <p:cond delay="676"/>
                                          </p:stCondLst>
                                        </p:cTn>
                                        <p:tgtEl>
                                          <p:spTgt spid="41"/>
                                        </p:tgtEl>
                                      </p:cBhvr>
                                      <p:to x="100000" y="100000"/>
                                    </p:animScale>
                                    <p:animScale>
                                      <p:cBhvr>
                                        <p:cTn id="102" dur="26">
                                          <p:stCondLst>
                                            <p:cond delay="1312"/>
                                          </p:stCondLst>
                                        </p:cTn>
                                        <p:tgtEl>
                                          <p:spTgt spid="41"/>
                                        </p:tgtEl>
                                      </p:cBhvr>
                                      <p:to x="100000" y="80000"/>
                                    </p:animScale>
                                    <p:animScale>
                                      <p:cBhvr>
                                        <p:cTn id="103" dur="166" decel="50000">
                                          <p:stCondLst>
                                            <p:cond delay="1338"/>
                                          </p:stCondLst>
                                        </p:cTn>
                                        <p:tgtEl>
                                          <p:spTgt spid="41"/>
                                        </p:tgtEl>
                                      </p:cBhvr>
                                      <p:to x="100000" y="100000"/>
                                    </p:animScale>
                                    <p:animScale>
                                      <p:cBhvr>
                                        <p:cTn id="104" dur="26">
                                          <p:stCondLst>
                                            <p:cond delay="1642"/>
                                          </p:stCondLst>
                                        </p:cTn>
                                        <p:tgtEl>
                                          <p:spTgt spid="41"/>
                                        </p:tgtEl>
                                      </p:cBhvr>
                                      <p:to x="100000" y="90000"/>
                                    </p:animScale>
                                    <p:animScale>
                                      <p:cBhvr>
                                        <p:cTn id="105" dur="166" decel="50000">
                                          <p:stCondLst>
                                            <p:cond delay="1668"/>
                                          </p:stCondLst>
                                        </p:cTn>
                                        <p:tgtEl>
                                          <p:spTgt spid="41"/>
                                        </p:tgtEl>
                                      </p:cBhvr>
                                      <p:to x="100000" y="100000"/>
                                    </p:animScale>
                                    <p:animScale>
                                      <p:cBhvr>
                                        <p:cTn id="106" dur="26">
                                          <p:stCondLst>
                                            <p:cond delay="1808"/>
                                          </p:stCondLst>
                                        </p:cTn>
                                        <p:tgtEl>
                                          <p:spTgt spid="41"/>
                                        </p:tgtEl>
                                      </p:cBhvr>
                                      <p:to x="100000" y="95000"/>
                                    </p:animScale>
                                    <p:animScale>
                                      <p:cBhvr>
                                        <p:cTn id="107" dur="166" decel="50000">
                                          <p:stCondLst>
                                            <p:cond delay="1834"/>
                                          </p:stCondLst>
                                        </p:cTn>
                                        <p:tgtEl>
                                          <p:spTgt spid="41"/>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down)">
                                      <p:cBhvr>
                                        <p:cTn id="112" dur="580">
                                          <p:stCondLst>
                                            <p:cond delay="0"/>
                                          </p:stCondLst>
                                        </p:cTn>
                                        <p:tgtEl>
                                          <p:spTgt spid="42"/>
                                        </p:tgtEl>
                                      </p:cBhvr>
                                    </p:animEffect>
                                    <p:anim calcmode="lin" valueType="num">
                                      <p:cBhvr>
                                        <p:cTn id="113"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18" dur="26">
                                          <p:stCondLst>
                                            <p:cond delay="650"/>
                                          </p:stCondLst>
                                        </p:cTn>
                                        <p:tgtEl>
                                          <p:spTgt spid="42"/>
                                        </p:tgtEl>
                                      </p:cBhvr>
                                      <p:to x="100000" y="60000"/>
                                    </p:animScale>
                                    <p:animScale>
                                      <p:cBhvr>
                                        <p:cTn id="119" dur="166" decel="50000">
                                          <p:stCondLst>
                                            <p:cond delay="676"/>
                                          </p:stCondLst>
                                        </p:cTn>
                                        <p:tgtEl>
                                          <p:spTgt spid="42"/>
                                        </p:tgtEl>
                                      </p:cBhvr>
                                      <p:to x="100000" y="100000"/>
                                    </p:animScale>
                                    <p:animScale>
                                      <p:cBhvr>
                                        <p:cTn id="120" dur="26">
                                          <p:stCondLst>
                                            <p:cond delay="1312"/>
                                          </p:stCondLst>
                                        </p:cTn>
                                        <p:tgtEl>
                                          <p:spTgt spid="42"/>
                                        </p:tgtEl>
                                      </p:cBhvr>
                                      <p:to x="100000" y="80000"/>
                                    </p:animScale>
                                    <p:animScale>
                                      <p:cBhvr>
                                        <p:cTn id="121" dur="166" decel="50000">
                                          <p:stCondLst>
                                            <p:cond delay="1338"/>
                                          </p:stCondLst>
                                        </p:cTn>
                                        <p:tgtEl>
                                          <p:spTgt spid="42"/>
                                        </p:tgtEl>
                                      </p:cBhvr>
                                      <p:to x="100000" y="100000"/>
                                    </p:animScale>
                                    <p:animScale>
                                      <p:cBhvr>
                                        <p:cTn id="122" dur="26">
                                          <p:stCondLst>
                                            <p:cond delay="1642"/>
                                          </p:stCondLst>
                                        </p:cTn>
                                        <p:tgtEl>
                                          <p:spTgt spid="42"/>
                                        </p:tgtEl>
                                      </p:cBhvr>
                                      <p:to x="100000" y="90000"/>
                                    </p:animScale>
                                    <p:animScale>
                                      <p:cBhvr>
                                        <p:cTn id="123" dur="166" decel="50000">
                                          <p:stCondLst>
                                            <p:cond delay="1668"/>
                                          </p:stCondLst>
                                        </p:cTn>
                                        <p:tgtEl>
                                          <p:spTgt spid="42"/>
                                        </p:tgtEl>
                                      </p:cBhvr>
                                      <p:to x="100000" y="100000"/>
                                    </p:animScale>
                                    <p:animScale>
                                      <p:cBhvr>
                                        <p:cTn id="124" dur="26">
                                          <p:stCondLst>
                                            <p:cond delay="1808"/>
                                          </p:stCondLst>
                                        </p:cTn>
                                        <p:tgtEl>
                                          <p:spTgt spid="42"/>
                                        </p:tgtEl>
                                      </p:cBhvr>
                                      <p:to x="100000" y="95000"/>
                                    </p:animScale>
                                    <p:animScale>
                                      <p:cBhvr>
                                        <p:cTn id="125" dur="166" decel="50000">
                                          <p:stCondLst>
                                            <p:cond delay="1834"/>
                                          </p:stCondLst>
                                        </p:cTn>
                                        <p:tgtEl>
                                          <p:spTgt spid="42"/>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down)">
                                      <p:cBhvr>
                                        <p:cTn id="130" dur="580">
                                          <p:stCondLst>
                                            <p:cond delay="0"/>
                                          </p:stCondLst>
                                        </p:cTn>
                                        <p:tgtEl>
                                          <p:spTgt spid="43"/>
                                        </p:tgtEl>
                                      </p:cBhvr>
                                    </p:animEffect>
                                    <p:anim calcmode="lin" valueType="num">
                                      <p:cBhvr>
                                        <p:cTn id="131"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36" dur="26">
                                          <p:stCondLst>
                                            <p:cond delay="650"/>
                                          </p:stCondLst>
                                        </p:cTn>
                                        <p:tgtEl>
                                          <p:spTgt spid="43"/>
                                        </p:tgtEl>
                                      </p:cBhvr>
                                      <p:to x="100000" y="60000"/>
                                    </p:animScale>
                                    <p:animScale>
                                      <p:cBhvr>
                                        <p:cTn id="137" dur="166" decel="50000">
                                          <p:stCondLst>
                                            <p:cond delay="676"/>
                                          </p:stCondLst>
                                        </p:cTn>
                                        <p:tgtEl>
                                          <p:spTgt spid="43"/>
                                        </p:tgtEl>
                                      </p:cBhvr>
                                      <p:to x="100000" y="100000"/>
                                    </p:animScale>
                                    <p:animScale>
                                      <p:cBhvr>
                                        <p:cTn id="138" dur="26">
                                          <p:stCondLst>
                                            <p:cond delay="1312"/>
                                          </p:stCondLst>
                                        </p:cTn>
                                        <p:tgtEl>
                                          <p:spTgt spid="43"/>
                                        </p:tgtEl>
                                      </p:cBhvr>
                                      <p:to x="100000" y="80000"/>
                                    </p:animScale>
                                    <p:animScale>
                                      <p:cBhvr>
                                        <p:cTn id="139" dur="166" decel="50000">
                                          <p:stCondLst>
                                            <p:cond delay="1338"/>
                                          </p:stCondLst>
                                        </p:cTn>
                                        <p:tgtEl>
                                          <p:spTgt spid="43"/>
                                        </p:tgtEl>
                                      </p:cBhvr>
                                      <p:to x="100000" y="100000"/>
                                    </p:animScale>
                                    <p:animScale>
                                      <p:cBhvr>
                                        <p:cTn id="140" dur="26">
                                          <p:stCondLst>
                                            <p:cond delay="1642"/>
                                          </p:stCondLst>
                                        </p:cTn>
                                        <p:tgtEl>
                                          <p:spTgt spid="43"/>
                                        </p:tgtEl>
                                      </p:cBhvr>
                                      <p:to x="100000" y="90000"/>
                                    </p:animScale>
                                    <p:animScale>
                                      <p:cBhvr>
                                        <p:cTn id="141" dur="166" decel="50000">
                                          <p:stCondLst>
                                            <p:cond delay="1668"/>
                                          </p:stCondLst>
                                        </p:cTn>
                                        <p:tgtEl>
                                          <p:spTgt spid="43"/>
                                        </p:tgtEl>
                                      </p:cBhvr>
                                      <p:to x="100000" y="100000"/>
                                    </p:animScale>
                                    <p:animScale>
                                      <p:cBhvr>
                                        <p:cTn id="142" dur="26">
                                          <p:stCondLst>
                                            <p:cond delay="1808"/>
                                          </p:stCondLst>
                                        </p:cTn>
                                        <p:tgtEl>
                                          <p:spTgt spid="43"/>
                                        </p:tgtEl>
                                      </p:cBhvr>
                                      <p:to x="100000" y="95000"/>
                                    </p:animScale>
                                    <p:animScale>
                                      <p:cBhvr>
                                        <p:cTn id="143" dur="166" decel="50000">
                                          <p:stCondLst>
                                            <p:cond delay="1834"/>
                                          </p:stCondLst>
                                        </p:cTn>
                                        <p:tgtEl>
                                          <p:spTgt spid="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4" grpId="0" animBg="1"/>
      <p:bldP spid="15" grpId="0" animBg="1"/>
      <p:bldP spid="12" grpId="0"/>
      <p:bldP spid="16" grpId="0"/>
      <p:bldP spid="17" grpId="0"/>
      <p:bldP spid="18" grpId="0"/>
      <p:bldP spid="19" grpId="0" animBg="1"/>
      <p:bldP spid="20" grpId="0" animBg="1"/>
      <p:bldP spid="33" grpId="0" animBg="1"/>
      <p:bldP spid="39" grpId="0" animBg="1"/>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952500" y="440183"/>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a:t>
            </a:r>
            <a:r>
              <a:rPr lang="en-US" sz="3600" b="1" dirty="0">
                <a:solidFill>
                  <a:srgbClr val="002060"/>
                </a:solidFill>
              </a:rPr>
              <a:t>II. </a:t>
            </a:r>
            <a:r>
              <a:rPr lang="en-US" sz="3600" b="1" dirty="0" err="1">
                <a:solidFill>
                  <a:srgbClr val="002060"/>
                </a:solidFill>
              </a:rPr>
              <a:t>Dụng</a:t>
            </a:r>
            <a:r>
              <a:rPr lang="en-US" sz="3600" b="1" dirty="0">
                <a:solidFill>
                  <a:srgbClr val="002060"/>
                </a:solidFill>
              </a:rPr>
              <a:t> </a:t>
            </a:r>
            <a:r>
              <a:rPr lang="en-US" sz="3600" b="1" dirty="0" err="1">
                <a:solidFill>
                  <a:srgbClr val="002060"/>
                </a:solidFill>
              </a:rPr>
              <a:t>cụ</a:t>
            </a:r>
            <a:r>
              <a:rPr lang="en-US" sz="3600" b="1" dirty="0">
                <a:solidFill>
                  <a:srgbClr val="002060"/>
                </a:solidFill>
              </a:rPr>
              <a:t> </a:t>
            </a:r>
            <a:r>
              <a:rPr lang="en-US" sz="3600" b="1" dirty="0" err="1">
                <a:solidFill>
                  <a:srgbClr val="002060"/>
                </a:solidFill>
              </a:rPr>
              <a:t>đo</a:t>
            </a:r>
            <a:r>
              <a:rPr lang="en-US" sz="3600" b="1" dirty="0">
                <a:solidFill>
                  <a:srgbClr val="002060"/>
                </a:solidFill>
              </a:rPr>
              <a:t> </a:t>
            </a:r>
            <a:r>
              <a:rPr lang="en-US" sz="3600" b="1" dirty="0" err="1">
                <a:solidFill>
                  <a:srgbClr val="002060"/>
                </a:solidFill>
              </a:rPr>
              <a:t>khối</a:t>
            </a:r>
            <a:r>
              <a:rPr lang="en-US" sz="3600" b="1" dirty="0">
                <a:solidFill>
                  <a:srgbClr val="002060"/>
                </a:solidFill>
              </a:rPr>
              <a:t> </a:t>
            </a:r>
            <a:r>
              <a:rPr lang="en-US" sz="3600" b="1" dirty="0" err="1">
                <a:solidFill>
                  <a:srgbClr val="002060"/>
                </a:solidFill>
              </a:rPr>
              <a:t>lượng</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
        <p:nvSpPr>
          <p:cNvPr id="7" name="Text Box 49"/>
          <p:cNvSpPr txBox="1">
            <a:spLocks noChangeArrowheads="1"/>
          </p:cNvSpPr>
          <p:nvPr/>
        </p:nvSpPr>
        <p:spPr bwMode="auto">
          <a:xfrm>
            <a:off x="1654178" y="1585567"/>
            <a:ext cx="9714407" cy="248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dirty="0">
                <a:solidFill>
                  <a:srgbClr val="002060"/>
                </a:solidFill>
                <a:sym typeface="Wingdings" panose="05000000000000000000" pitchFamily="2" charset="2"/>
              </a:rPr>
              <a:t>  - </a:t>
            </a:r>
            <a:r>
              <a:rPr lang="en-US" sz="3600" b="1" dirty="0" err="1">
                <a:solidFill>
                  <a:srgbClr val="002060"/>
                </a:solidFill>
                <a:sym typeface="Wingdings" panose="05000000000000000000" pitchFamily="2" charset="2"/>
              </a:rPr>
              <a:t>Dùng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để</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đo</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khối</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lượng</a:t>
            </a:r>
            <a:r>
              <a:rPr lang="en-US" sz="3600" b="1" dirty="0">
                <a:solidFill>
                  <a:srgbClr val="002060"/>
                </a:solidFill>
                <a:sym typeface="Wingdings" panose="05000000000000000000" pitchFamily="2" charset="2"/>
              </a:rPr>
              <a:t>  </a:t>
            </a:r>
          </a:p>
          <a:p>
            <a:pPr algn="just" eaLnBrk="1" hangingPunct="1">
              <a:lnSpc>
                <a:spcPct val="150000"/>
              </a:lnSpc>
              <a:spcBef>
                <a:spcPct val="50000"/>
              </a:spcBef>
            </a:pPr>
            <a:r>
              <a:rPr lang="en-US" sz="3600" b="1" dirty="0">
                <a:solidFill>
                  <a:srgbClr val="002060"/>
                </a:solidFill>
                <a:sym typeface="Wingdings" panose="05000000000000000000" pitchFamily="2" charset="2"/>
              </a:rPr>
              <a:t>  - </a:t>
            </a:r>
            <a:r>
              <a:rPr lang="en-US" sz="3600" b="1" dirty="0" err="1">
                <a:solidFill>
                  <a:srgbClr val="002060"/>
                </a:solidFill>
                <a:sym typeface="Wingdings" panose="05000000000000000000" pitchFamily="2" charset="2"/>
              </a:rPr>
              <a:t>Một</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số</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loại</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Rô</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béc</a:t>
            </a:r>
            <a:r>
              <a:rPr lang="en-US" sz="3600" b="1" dirty="0">
                <a:solidFill>
                  <a:srgbClr val="002060"/>
                </a:solidFill>
                <a:sym typeface="Wingdings" panose="05000000000000000000" pitchFamily="2" charset="2"/>
              </a:rPr>
              <a:t> van,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y </a:t>
            </a:r>
            <a:r>
              <a:rPr lang="en-US" sz="3600" b="1" dirty="0" err="1">
                <a:solidFill>
                  <a:srgbClr val="002060"/>
                </a:solidFill>
                <a:sym typeface="Wingdings" panose="05000000000000000000" pitchFamily="2" charset="2"/>
              </a:rPr>
              <a:t>tế</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điện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tử</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đòn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đồng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hồ</a:t>
            </a:r>
            <a:r>
              <a:rPr lang="en-US" sz="3600" b="1" dirty="0">
                <a:solidFill>
                  <a:srgbClr val="002060"/>
                </a:solidFill>
                <a:sym typeface="Wingdings" panose="05000000000000000000" pitchFamily="2" charset="2"/>
              </a:rPr>
              <a:t>…</a:t>
            </a:r>
            <a:endParaRPr lang="en-US" sz="3600" b="1" dirty="0">
              <a:solidFill>
                <a:srgbClr val="002060"/>
              </a:solidFill>
            </a:endParaRPr>
          </a:p>
        </p:txBody>
      </p:sp>
      <p:sp>
        <p:nvSpPr>
          <p:cNvPr id="8"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184662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42736" y="702860"/>
            <a:ext cx="7021086" cy="3962400"/>
            <a:chOff x="2442736" y="702860"/>
            <a:chExt cx="7021086" cy="3962400"/>
          </a:xfrm>
        </p:grpSpPr>
        <p:pic>
          <p:nvPicPr>
            <p:cNvPr id="16386"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2736" y="702860"/>
              <a:ext cx="30956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8597" y="2522135"/>
              <a:ext cx="24352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4618891" y="5405306"/>
            <a:ext cx="3395306" cy="650036"/>
            <a:chOff x="4618891" y="5405306"/>
            <a:chExt cx="3395306" cy="650036"/>
          </a:xfrm>
        </p:grpSpPr>
        <p:sp>
          <p:nvSpPr>
            <p:cNvPr id="8" name="Text Box 15"/>
            <p:cNvSpPr txBox="1">
              <a:spLocks noChangeArrowheads="1"/>
            </p:cNvSpPr>
            <p:nvPr/>
          </p:nvSpPr>
          <p:spPr bwMode="auto">
            <a:xfrm>
              <a:off x="5371581" y="5409011"/>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a:solidFill>
                    <a:srgbClr val="002060"/>
                  </a:solidFill>
                  <a:cs typeface="Times New Roman" panose="02020603050405020304" pitchFamily="18" charset="0"/>
                </a:rPr>
                <a:t>Cân y tế</a:t>
              </a:r>
            </a:p>
          </p:txBody>
        </p:sp>
        <p:sp>
          <p:nvSpPr>
            <p:cNvPr id="16390" name="Text Box 6"/>
            <p:cNvSpPr txBox="1">
              <a:spLocks noChangeArrowheads="1"/>
            </p:cNvSpPr>
            <p:nvPr/>
          </p:nvSpPr>
          <p:spPr bwMode="auto">
            <a:xfrm>
              <a:off x="4618891" y="5405306"/>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sz="3200" b="1" dirty="0">
                <a:solidFill>
                  <a:srgbClr val="002060"/>
                </a:solidFill>
                <a:latin typeface="VNI-Times" pitchFamily="2" charset="0"/>
                <a:cs typeface="Arial" panose="020B0604020202020204" pitchFamily="34" charset="0"/>
              </a:endParaRPr>
            </a:p>
          </p:txBody>
        </p:sp>
      </p:grpSp>
      <p:sp>
        <p:nvSpPr>
          <p:cNvPr id="9"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311524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5"/>
          <p:cNvSpPr txBox="1">
            <a:spLocks noChangeArrowheads="1"/>
          </p:cNvSpPr>
          <p:nvPr/>
        </p:nvSpPr>
        <p:spPr bwMode="auto">
          <a:xfrm>
            <a:off x="5207808" y="5447738"/>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tạ</a:t>
            </a:r>
            <a:endParaRPr lang="en-US" sz="3600" b="1" dirty="0">
              <a:solidFill>
                <a:srgbClr val="002060"/>
              </a:solidFill>
              <a:cs typeface="Times New Roman" panose="02020603050405020304" pitchFamily="18" charset="0"/>
            </a:endParaRPr>
          </a:p>
        </p:txBody>
      </p:sp>
      <p:pic>
        <p:nvPicPr>
          <p:cNvPr id="1026" name="Picture 2" descr="Cân bàn điện tử hay cân bàn c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543" y="887105"/>
            <a:ext cx="9534335" cy="424445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274200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5"/>
          <p:cNvSpPr txBox="1">
            <a:spLocks noChangeArrowheads="1"/>
          </p:cNvSpPr>
          <p:nvPr/>
        </p:nvSpPr>
        <p:spPr bwMode="auto">
          <a:xfrm>
            <a:off x="5398877" y="5447738"/>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đòn</a:t>
            </a:r>
            <a:endParaRPr lang="en-US" sz="3600" b="1" dirty="0">
              <a:solidFill>
                <a:srgbClr val="002060"/>
              </a:solidFill>
              <a:cs typeface="Times New Roman" panose="02020603050405020304" pitchFamily="18" charset="0"/>
            </a:endParaRPr>
          </a:p>
        </p:txBody>
      </p:sp>
      <p:pic>
        <p:nvPicPr>
          <p:cNvPr id="2050" name="Picture 2" descr="Can canh bo suu tap can co doc nhat Viet Nam-Hinh-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526" y="1017669"/>
            <a:ext cx="3461424" cy="3324913"/>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10" name="Picture 3"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017670"/>
            <a:ext cx="3352800" cy="33249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248326966"/>
      </p:ext>
    </p:extLst>
  </p:cSld>
  <p:clrMapOvr>
    <a:masterClrMapping/>
  </p:clrMapOvr>
</p:sld>
</file>

<file path=ppt/theme/theme1.xml><?xml version="1.0" encoding="utf-8"?>
<a:theme xmlns:a="http://schemas.openxmlformats.org/drawingml/2006/main" name="Office Theme">
  <a:themeElements>
    <a:clrScheme name="Fashion Brochure">
      <a:dk1>
        <a:sysClr val="windowText" lastClr="000000"/>
      </a:dk1>
      <a:lt1>
        <a:sysClr val="window" lastClr="FFFFFF"/>
      </a:lt1>
      <a:dk2>
        <a:srgbClr val="454551"/>
      </a:dk2>
      <a:lt2>
        <a:srgbClr val="D8D9DC"/>
      </a:lt2>
      <a:accent1>
        <a:srgbClr val="E32D91"/>
      </a:accent1>
      <a:accent2>
        <a:srgbClr val="0C0C0C"/>
      </a:accent2>
      <a:accent3>
        <a:srgbClr val="595959"/>
      </a:accent3>
      <a:accent4>
        <a:srgbClr val="F9D5E9"/>
      </a:accent4>
      <a:accent5>
        <a:srgbClr val="EE81BD"/>
      </a:accent5>
      <a:accent6>
        <a:srgbClr val="D54773"/>
      </a:accent6>
      <a:hlink>
        <a:srgbClr val="C830CC"/>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 presentationTF16411254.potx" id="{856A3638-C89C-468F-B2D3-94DA7F701BF7}" vid="{2B0C2FFE-1B57-46B1-BD5A-BF924309ED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15998C-280A-471A-8BB1-CDC2B95FC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1DA07E-9A1F-402C-A357-ABD24F8C703B}">
  <ds:schemaRef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 ds:uri="16c05727-aa75-4e4a-9b5f-8a80a1165891"/>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6D0B596E-8E5F-4DB7-9C0B-A416410C0F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presentation</Template>
  <TotalTime>0</TotalTime>
  <Words>1162</Words>
  <Application>Microsoft Office PowerPoint</Application>
  <PresentationFormat>Widescreen</PresentationFormat>
  <Paragraphs>156</Paragraphs>
  <Slides>29</Slides>
  <Notes>9</Notes>
  <HiddenSlides>0</HiddenSlides>
  <MMClips>1</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29</vt:i4>
      </vt:variant>
    </vt:vector>
  </HeadingPairs>
  <TitlesOfParts>
    <vt:vector size="48" baseType="lpstr">
      <vt:lpstr>#9Slide03 AllRoundGothic</vt:lpstr>
      <vt:lpstr>#9Slide03 Ample</vt:lpstr>
      <vt:lpstr>#9Slide03 BoosterNextFYBlack</vt:lpstr>
      <vt:lpstr>#9Slide07 SVNGuerrilla</vt:lpstr>
      <vt:lpstr>.VnArial</vt:lpstr>
      <vt:lpstr>.VnBahamasBH</vt:lpstr>
      <vt:lpstr>AGOldFace-Outline</vt:lpstr>
      <vt:lpstr>Bebas</vt:lpstr>
      <vt:lpstr>Gill Sans</vt:lpstr>
      <vt:lpstr>open sans</vt:lpstr>
      <vt:lpstr>VNI-Times</vt:lpstr>
      <vt:lpstr>Arial</vt:lpstr>
      <vt:lpstr>Baskerville Old Face</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KHỐI LƯỢNG - ĐO KHỐI LƯỢNG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2020-08-21T03:01:28Z</dcterms:created>
  <dcterms:modified xsi:type="dcterms:W3CDTF">2021-09-18T05:02:59Z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