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  <p:sldMasterId id="2147483690" r:id="rId2"/>
  </p:sldMasterIdLst>
  <p:notesMasterIdLst>
    <p:notesMasterId r:id="rId21"/>
  </p:notesMasterIdLst>
  <p:sldIdLst>
    <p:sldId id="292" r:id="rId3"/>
    <p:sldId id="279" r:id="rId4"/>
    <p:sldId id="282" r:id="rId5"/>
    <p:sldId id="284" r:id="rId6"/>
    <p:sldId id="291" r:id="rId7"/>
    <p:sldId id="293" r:id="rId8"/>
    <p:sldId id="294" r:id="rId9"/>
    <p:sldId id="295" r:id="rId10"/>
    <p:sldId id="296" r:id="rId11"/>
    <p:sldId id="290" r:id="rId12"/>
    <p:sldId id="273" r:id="rId13"/>
    <p:sldId id="286" r:id="rId14"/>
    <p:sldId id="285" r:id="rId15"/>
    <p:sldId id="289" r:id="rId16"/>
    <p:sldId id="298" r:id="rId17"/>
    <p:sldId id="299" r:id="rId18"/>
    <p:sldId id="277" r:id="rId19"/>
    <p:sldId id="29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61393-38D9-4549-87D2-9BEC27DAE751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C1EC0-B5A2-4E18-B9A5-FC1FB2D55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5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1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31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02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52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22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70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9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9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26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92727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539720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6553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4194139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730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068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5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24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1930400" y="3429002"/>
            <a:ext cx="955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154627" name="WordArt 3"/>
          <p:cNvSpPr>
            <a:spLocks noChangeArrowheads="1" noChangeShapeType="1" noTextEdit="1"/>
          </p:cNvSpPr>
          <p:nvPr/>
        </p:nvSpPr>
        <p:spPr bwMode="auto">
          <a:xfrm>
            <a:off x="2525184" y="1663018"/>
            <a:ext cx="7236773" cy="147259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498976"/>
              </a:avLst>
            </a:prstTxWarp>
          </a:bodyPr>
          <a:lstStyle/>
          <a:p>
            <a:pPr algn="ctr"/>
            <a:r>
              <a:rPr lang="en-US" sz="32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"/>
              </a:rPr>
              <a:t>Warmly welcome</a:t>
            </a:r>
            <a:r>
              <a:rPr lang="en-US" sz="3600" kern="1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"/>
              </a:rPr>
              <a:t>!</a:t>
            </a:r>
            <a:endParaRPr lang="en-US" sz="3600" kern="1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Time"/>
            </a:endParaRP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2844800" y="3581402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508000" y="457202"/>
            <a:ext cx="111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pic>
        <p:nvPicPr>
          <p:cNvPr id="154631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33" y="183358"/>
            <a:ext cx="203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10464801" y="2"/>
            <a:ext cx="172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pic>
        <p:nvPicPr>
          <p:cNvPr id="154633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160000" y="323850"/>
            <a:ext cx="19558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4" name="Picture 10" descr="CHCA20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799" y="5548317"/>
            <a:ext cx="5778489" cy="130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5" name="Picture 1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47579">
            <a:off x="254000" y="4991100"/>
            <a:ext cx="152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6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60000" y="5257800"/>
            <a:ext cx="203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2525184" y="10392"/>
            <a:ext cx="7518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/>
              <a:t>     Long Bien Secondary </a:t>
            </a:r>
            <a:r>
              <a:rPr lang="en-US" sz="4000" dirty="0"/>
              <a:t>School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74929" y="2756058"/>
            <a:ext cx="581890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/>
                <a:solidFill>
                  <a:schemeClr val="accent3"/>
                </a:solidFill>
              </a:rPr>
              <a:t>ENGHLISH 7</a:t>
            </a:r>
            <a:endParaRPr lang="en-US" sz="8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85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6731" y="692331"/>
            <a:ext cx="310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GIVING REASONS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8903" y="1397726"/>
            <a:ext cx="10489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Using “</a:t>
            </a:r>
            <a:r>
              <a:rPr lang="en-US" sz="2800" b="1" dirty="0">
                <a:solidFill>
                  <a:srgbClr val="FF0000"/>
                </a:solidFill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</a:rPr>
              <a:t>ecause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” to give reasons for your ideas and opinions makes your speaking and writing more interesting and convincing .</a:t>
            </a:r>
            <a:endParaRPr lang="en-US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2130" y="3078051"/>
            <a:ext cx="93500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*Clause 1 + </a:t>
            </a:r>
            <a:r>
              <a:rPr lang="en-US" sz="3200" b="1" dirty="0" smtClean="0">
                <a:solidFill>
                  <a:srgbClr val="FF0000"/>
                </a:solidFill>
              </a:rPr>
              <a:t>because</a:t>
            </a:r>
            <a:r>
              <a:rPr lang="en-US" sz="3200" b="1" dirty="0" smtClean="0"/>
              <a:t> + Clause 2 (reason ) 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57713" y="3939825"/>
            <a:ext cx="791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*</a:t>
            </a:r>
            <a:r>
              <a:rPr lang="en-US" sz="3200" b="1" dirty="0" smtClean="0">
                <a:solidFill>
                  <a:srgbClr val="FF0000"/>
                </a:solidFill>
              </a:rPr>
              <a:t>Because</a:t>
            </a:r>
            <a:r>
              <a:rPr lang="en-US" sz="3200" b="1" dirty="0" smtClean="0"/>
              <a:t> </a:t>
            </a:r>
            <a:r>
              <a:rPr lang="en-US" sz="3200" b="1" dirty="0"/>
              <a:t>+ Clause 2 (reason </a:t>
            </a:r>
            <a:r>
              <a:rPr lang="en-US" sz="3200" b="1" dirty="0" smtClean="0"/>
              <a:t>) , </a:t>
            </a:r>
            <a:r>
              <a:rPr lang="en-US" sz="3200" b="1" dirty="0"/>
              <a:t>Clause </a:t>
            </a:r>
            <a:r>
              <a:rPr lang="en-US" sz="3200" b="1" dirty="0" smtClean="0"/>
              <a:t>1 .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7128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55" y="-36701"/>
            <a:ext cx="10972800" cy="65612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</a:rPr>
              <a:t>4. Choose the best answers to finish the sentences below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1" y="457935"/>
            <a:ext cx="10972800" cy="2057397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They’ve decided to buy that car because _ ______________________________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 							the engine is very good.</a:t>
            </a:r>
            <a:endParaRPr lang="en-US" sz="2400" dirty="0" smtClean="0"/>
          </a:p>
          <a:p>
            <a:pPr marL="457200" indent="-457200">
              <a:buNone/>
            </a:pPr>
            <a:r>
              <a:rPr lang="en-US" sz="2400" dirty="0" smtClean="0"/>
              <a:t>2. Put on your warm coat </a:t>
            </a:r>
            <a:r>
              <a:rPr lang="en-US" sz="2400" dirty="0"/>
              <a:t>because</a:t>
            </a:r>
            <a:r>
              <a:rPr lang="en-US" sz="2400" dirty="0" smtClean="0"/>
              <a:t>_____________________</a:t>
            </a:r>
          </a:p>
          <a:p>
            <a:pPr marL="457200" indent="-457200">
              <a:buNone/>
            </a:pPr>
            <a:endParaRPr lang="en-US" sz="2400" dirty="0" smtClean="0"/>
          </a:p>
          <a:p>
            <a:pPr marL="457200" indent="-457200">
              <a:buNone/>
            </a:pP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638101" y="2447492"/>
            <a:ext cx="6940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            It is going to be cold this evening .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90" y="3145047"/>
            <a:ext cx="11263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We like her because ________________________.</a:t>
            </a:r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                                         </a:t>
            </a:r>
            <a:r>
              <a:rPr lang="en-US" sz="2400" i="1" dirty="0" smtClean="0">
                <a:solidFill>
                  <a:srgbClr val="FF0000"/>
                </a:solidFill>
              </a:rPr>
              <a:t>She’s kind-hearted</a:t>
            </a:r>
          </a:p>
          <a:p>
            <a:pPr marL="457200" indent="-457200"/>
            <a:r>
              <a:rPr lang="en-US" sz="2400" dirty="0" smtClean="0"/>
              <a:t>4. Let’s help the street children because _____________________________.</a:t>
            </a:r>
          </a:p>
          <a:p>
            <a:endParaRPr lang="en-US" sz="2400" dirty="0" smtClean="0"/>
          </a:p>
          <a:p>
            <a:r>
              <a:rPr lang="en-US" sz="2400" i="1" dirty="0" smtClean="0">
                <a:solidFill>
                  <a:srgbClr val="FF0000"/>
                </a:solidFill>
              </a:rPr>
              <a:t>      												they are not as lucky as we are</a:t>
            </a:r>
          </a:p>
          <a:p>
            <a:pPr marL="457200" indent="-457200"/>
            <a:r>
              <a:rPr lang="en-US" sz="2400" dirty="0" smtClean="0"/>
              <a:t>5. Because she loves her students, _______________________________.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8101" y="5766428"/>
            <a:ext cx="6940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</a:t>
            </a:r>
            <a:r>
              <a:rPr lang="en-US" sz="2400" i="1" dirty="0" smtClean="0">
                <a:solidFill>
                  <a:srgbClr val="FF0000"/>
                </a:solidFill>
              </a:rPr>
              <a:t>She works very hard to improve her teaching 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019779" y="1276296"/>
            <a:ext cx="9666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6354" y="5714725"/>
            <a:ext cx="9666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32811" y="4613090"/>
            <a:ext cx="9666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75416" y="3524519"/>
            <a:ext cx="9666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13762" y="2129975"/>
            <a:ext cx="9666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0028" y="-73804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</a:rPr>
              <a:t>III. Communication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980" y="680444"/>
            <a:ext cx="11619346" cy="13477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5. Role-play. Student A is a reporter and student B is a volunteer. Student A asks the questions and writes down student B’s answers. Then swap your roles. Use the following questions as prompts.</a:t>
            </a:r>
          </a:p>
          <a:p>
            <a:pPr>
              <a:buNone/>
            </a:pP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11369" y="2782416"/>
            <a:ext cx="1076673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When </a:t>
            </a:r>
            <a:r>
              <a:rPr lang="en-US" sz="2800" dirty="0"/>
              <a:t>did you start working for your </a:t>
            </a:r>
            <a:r>
              <a:rPr lang="en-US" sz="2800" dirty="0" err="1"/>
              <a:t>organisation</a:t>
            </a:r>
            <a:r>
              <a:rPr lang="en-US" sz="2800" dirty="0"/>
              <a:t>? 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/>
              <a:t>Why did you decide to volunteer</a:t>
            </a:r>
            <a:r>
              <a:rPr lang="en-US" sz="2800" dirty="0" smtClean="0"/>
              <a:t>?</a:t>
            </a:r>
          </a:p>
          <a:p>
            <a:pPr marL="342900" indent="-342900">
              <a:buAutoNum type="arabicPeriod"/>
            </a:pPr>
            <a:r>
              <a:rPr lang="en-US" sz="2800" dirty="0"/>
              <a:t>What have you done  so far with </a:t>
            </a:r>
            <a:r>
              <a:rPr lang="en-US" sz="2800" dirty="0" smtClean="0"/>
              <a:t>(name of </a:t>
            </a:r>
            <a:r>
              <a:rPr lang="en-US" sz="2800" dirty="0" err="1" smtClean="0"/>
              <a:t>organisation</a:t>
            </a:r>
            <a:r>
              <a:rPr lang="en-US" sz="2800" dirty="0" smtClean="0"/>
              <a:t>)?</a:t>
            </a:r>
          </a:p>
          <a:p>
            <a:r>
              <a:rPr lang="en-US" sz="2800" dirty="0" smtClean="0"/>
              <a:t>4 .Was </a:t>
            </a:r>
            <a:r>
              <a:rPr lang="en-US" sz="2800" dirty="0"/>
              <a:t>there anything that made you happy </a:t>
            </a:r>
            <a:r>
              <a:rPr lang="en-US" sz="2800" dirty="0" smtClean="0"/>
              <a:t>with your </a:t>
            </a:r>
            <a:r>
              <a:rPr lang="en-US" sz="2800" dirty="0"/>
              <a:t>work last month? 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5692462" y="0"/>
            <a:ext cx="25758" cy="6858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6519" y="399245"/>
            <a:ext cx="51644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</a:t>
            </a:r>
            <a:r>
              <a:rPr lang="en-US" sz="3200" b="1" dirty="0" smtClean="0">
                <a:solidFill>
                  <a:srgbClr val="FF0000"/>
                </a:solidFill>
              </a:rPr>
              <a:t>STUDENT A</a:t>
            </a:r>
          </a:p>
          <a:p>
            <a:r>
              <a:rPr lang="en-US" sz="2800" b="1" dirty="0" smtClean="0"/>
              <a:t>You joined Our Town 6 months ago because you wanted to introduce Vietnamese culture to foreigners , and to </a:t>
            </a:r>
            <a:r>
              <a:rPr lang="en-US" sz="2800" b="1" dirty="0" err="1" smtClean="0"/>
              <a:t>practise</a:t>
            </a:r>
            <a:r>
              <a:rPr lang="en-US" sz="2800" b="1" dirty="0" smtClean="0"/>
              <a:t> English .You have given tours in English , and helped visitors to play traditional Vietnamese games .Last month you felt happy when you received a thank-you letter from two Australian visitors who liked the tours very much 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33375" y="399245"/>
            <a:ext cx="57053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</a:t>
            </a:r>
            <a:r>
              <a:rPr lang="en-US" sz="3200" b="1" dirty="0" smtClean="0">
                <a:solidFill>
                  <a:srgbClr val="0070C0"/>
                </a:solidFill>
              </a:rPr>
              <a:t>STUDENT B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You joined Big Heart 2 years ago because you wanted to help people in hospital .You have donated blood twice , and given presents to sick children .Last month you felt happy when you made a Mid-Autumn Festival lantern yourself and gave it to a little girl in hospital who loved it so much .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6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204" y="239566"/>
            <a:ext cx="5482556" cy="298271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14858" y="202320"/>
            <a:ext cx="5569311" cy="301996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17416" y="256451"/>
            <a:ext cx="3090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STUDENT A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89571" y="305390"/>
            <a:ext cx="3090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STUDENT B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5200" y="652723"/>
            <a:ext cx="2549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</a:t>
            </a:r>
            <a:r>
              <a:rPr lang="en-US" sz="2000" i="1" dirty="0"/>
              <a:t> Joined Our Town: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447234" y="662348"/>
            <a:ext cx="27896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 months ago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198" y="1000902"/>
            <a:ext cx="1223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+ reason: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340723" y="974389"/>
            <a:ext cx="44837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 </a:t>
            </a:r>
            <a:r>
              <a:rPr lang="en-US" sz="2000" dirty="0" smtClean="0"/>
              <a:t>wanted </a:t>
            </a:r>
            <a:r>
              <a:rPr lang="en-US" sz="2000" dirty="0"/>
              <a:t>to introduce Vietnamese </a:t>
            </a:r>
            <a:r>
              <a:rPr lang="en-US" sz="2000" dirty="0" smtClean="0"/>
              <a:t>culture</a:t>
            </a:r>
          </a:p>
          <a:p>
            <a:r>
              <a:rPr lang="en-US" sz="2000" dirty="0"/>
              <a:t>to foreigners, and to </a:t>
            </a:r>
            <a:r>
              <a:rPr lang="en-US" sz="2000" dirty="0" err="1"/>
              <a:t>practise</a:t>
            </a:r>
            <a:r>
              <a:rPr lang="en-US" sz="2000" dirty="0"/>
              <a:t> English.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6925" y="1583582"/>
            <a:ext cx="2058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+ volunteer work: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167100" y="1585262"/>
            <a:ext cx="46505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have </a:t>
            </a:r>
            <a:r>
              <a:rPr lang="en-US" sz="2000" dirty="0"/>
              <a:t>given tours in English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helped visitors to play </a:t>
            </a:r>
            <a:endParaRPr lang="en-US" sz="2000" dirty="0" smtClean="0"/>
          </a:p>
          <a:p>
            <a:r>
              <a:rPr lang="en-US" sz="2000" dirty="0" smtClean="0"/>
              <a:t>traditional </a:t>
            </a:r>
            <a:r>
              <a:rPr lang="en-US" sz="2000" dirty="0"/>
              <a:t>Vietnamese games.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5677" y="2477814"/>
            <a:ext cx="1897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+ happy when: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918915" y="2477814"/>
            <a:ext cx="34174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received a thank-you letter from two Australian </a:t>
            </a:r>
            <a:r>
              <a:rPr lang="en-US" sz="2000" dirty="0" smtClean="0"/>
              <a:t>visitors .</a:t>
            </a:r>
            <a:endParaRPr lang="en-US" sz="2000" dirty="0"/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20947" y="734895"/>
            <a:ext cx="2305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+ Joined Big Heart: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8530463" y="714279"/>
            <a:ext cx="22774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 years ago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20947" y="1143231"/>
            <a:ext cx="1223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+ reason: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455331" y="1135005"/>
            <a:ext cx="38073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wanted to help people in hospital.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332416" y="1477973"/>
            <a:ext cx="2058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+ volunteer work: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8181759" y="1466831"/>
            <a:ext cx="34713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have donated blood twice, given presents to sick children.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283808" y="2177566"/>
            <a:ext cx="1897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+ happy when: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7905082" y="2143939"/>
            <a:ext cx="39160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made a Mid-Autumn Festival lantern and gave it to a little girl in hospital.</a:t>
            </a:r>
            <a:endParaRPr lang="en-US" sz="2000" dirty="0"/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65666" y="5258278"/>
            <a:ext cx="702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5410533" y="4048322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>
            <a:off x="4492387" y="4518389"/>
            <a:ext cx="5971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            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766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22" grpId="0"/>
      <p:bldP spid="24" grpId="0"/>
      <p:bldP spid="26" grpId="0"/>
      <p:bldP spid="28" grpId="0"/>
      <p:bldP spid="30" grpId="0"/>
      <p:bldP spid="34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592" y="35914"/>
            <a:ext cx="9127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Model the interview with student A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339" y="620688"/>
            <a:ext cx="121920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 algn="just">
              <a:lnSpc>
                <a:spcPts val="3000"/>
              </a:lnSpc>
              <a:tabLst>
                <a:tab pos="530225" algn="l"/>
              </a:tabLst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R:	Hi Mai. You are from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Our Town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– A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that helps tourists, aren’t you?</a:t>
            </a:r>
          </a:p>
          <a:p>
            <a:pPr marL="530225" indent="-530225" algn="just">
              <a:lnSpc>
                <a:spcPts val="3000"/>
              </a:lnSpc>
              <a:tabLst>
                <a:tab pos="530225" algn="l"/>
              </a:tabLst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M: Yes, I am.</a:t>
            </a:r>
          </a:p>
          <a:p>
            <a:pPr marL="530225" indent="-530225" algn="just">
              <a:spcBef>
                <a:spcPts val="600"/>
              </a:spcBef>
              <a:spcAft>
                <a:spcPts val="600"/>
              </a:spcAft>
              <a:tabLst>
                <a:tab pos="530225" algn="l"/>
              </a:tabLst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R: Why did you decide to volunteer?</a:t>
            </a:r>
          </a:p>
          <a:p>
            <a:pPr marL="530225" indent="-530225" algn="just">
              <a:lnSpc>
                <a:spcPts val="3000"/>
              </a:lnSpc>
              <a:tabLst>
                <a:tab pos="530225" algn="l"/>
              </a:tabLst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M:	</a:t>
            </a:r>
            <a:r>
              <a:rPr lang="en-US" sz="2600" b="1" spc="-40" dirty="0" smtClean="0">
                <a:latin typeface="Times New Roman" pitchFamily="18" charset="0"/>
                <a:cs typeface="Times New Roman" pitchFamily="18" charset="0"/>
              </a:rPr>
              <a:t>Because I wanted </a:t>
            </a:r>
            <a:r>
              <a:rPr lang="en-US" sz="2600" b="1" spc="-40" dirty="0">
                <a:latin typeface="Times New Roman" pitchFamily="18" charset="0"/>
                <a:cs typeface="Times New Roman" pitchFamily="18" charset="0"/>
              </a:rPr>
              <a:t>to introduce Vietnamese culture to foreigners, and to </a:t>
            </a:r>
            <a:r>
              <a:rPr lang="en-US" sz="2600" b="1" spc="-40" dirty="0" err="1"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2600" b="1" spc="-40" dirty="0">
                <a:latin typeface="Times New Roman" pitchFamily="18" charset="0"/>
                <a:cs typeface="Times New Roman" pitchFamily="18" charset="0"/>
              </a:rPr>
              <a:t> English.</a:t>
            </a:r>
            <a:endParaRPr lang="en-US" sz="2600" b="1" spc="-20" dirty="0" smtClean="0">
              <a:latin typeface="Times New Roman" pitchFamily="18" charset="0"/>
              <a:cs typeface="Times New Roman" pitchFamily="18" charset="0"/>
            </a:endParaRPr>
          </a:p>
          <a:p>
            <a:pPr marL="530225" indent="-530225" algn="just">
              <a:lnSpc>
                <a:spcPts val="3000"/>
              </a:lnSpc>
              <a:tabLst>
                <a:tab pos="530225" algn="l"/>
              </a:tabLst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R: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have you done so far with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Our Town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30225" indent="-530225" algn="just">
              <a:lnSpc>
                <a:spcPts val="3000"/>
              </a:lnSpc>
              <a:tabLst>
                <a:tab pos="530225" algn="l"/>
              </a:tabLst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M:	</a:t>
            </a:r>
            <a:r>
              <a:rPr lang="en-US" sz="2600" b="1" spc="-40" dirty="0" smtClean="0">
                <a:latin typeface="Times New Roman" pitchFamily="18" charset="0"/>
                <a:cs typeface="Times New Roman" pitchFamily="18" charset="0"/>
              </a:rPr>
              <a:t>I have </a:t>
            </a:r>
            <a:r>
              <a:rPr lang="en-US" sz="2600" b="1" spc="-40" dirty="0">
                <a:latin typeface="Times New Roman" pitchFamily="18" charset="0"/>
                <a:cs typeface="Times New Roman" pitchFamily="18" charset="0"/>
              </a:rPr>
              <a:t>given tours in English, and helped visitors to play traditional Vietnamese games</a:t>
            </a:r>
            <a:r>
              <a:rPr lang="en-US" sz="2600" b="1" spc="-4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0225" indent="-530225" algn="just">
              <a:lnSpc>
                <a:spcPts val="3000"/>
              </a:lnSpc>
              <a:tabLst>
                <a:tab pos="530225" algn="l"/>
              </a:tabLst>
            </a:pPr>
            <a:r>
              <a:rPr lang="en-US" sz="2600" b="1" spc="-40" dirty="0" smtClean="0">
                <a:latin typeface="Times New Roman" pitchFamily="18" charset="0"/>
                <a:cs typeface="Times New Roman" pitchFamily="18" charset="0"/>
              </a:rPr>
              <a:t>R: 	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Was there anything that made you happy with your work last month?</a:t>
            </a:r>
          </a:p>
          <a:p>
            <a:pPr marL="530225" indent="-530225" algn="just">
              <a:tabLst>
                <a:tab pos="530225" algn="l"/>
              </a:tabLst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b="1" spc="-40" dirty="0" smtClean="0">
                <a:latin typeface="Times New Roman" pitchFamily="18" charset="0"/>
                <a:cs typeface="Times New Roman" pitchFamily="18" charset="0"/>
              </a:rPr>
              <a:t>Last </a:t>
            </a:r>
            <a:r>
              <a:rPr lang="en-US" sz="2600" b="1" spc="-40" dirty="0">
                <a:latin typeface="Times New Roman" pitchFamily="18" charset="0"/>
                <a:cs typeface="Times New Roman" pitchFamily="18" charset="0"/>
              </a:rPr>
              <a:t>month </a:t>
            </a:r>
            <a:r>
              <a:rPr lang="en-US" sz="2600" b="1" spc="-40" dirty="0" smtClean="0">
                <a:latin typeface="Times New Roman" pitchFamily="18" charset="0"/>
                <a:cs typeface="Times New Roman" pitchFamily="18" charset="0"/>
              </a:rPr>
              <a:t>I felt </a:t>
            </a:r>
            <a:r>
              <a:rPr lang="en-US" sz="2600" b="1" spc="-40" dirty="0">
                <a:latin typeface="Times New Roman" pitchFamily="18" charset="0"/>
                <a:cs typeface="Times New Roman" pitchFamily="18" charset="0"/>
              </a:rPr>
              <a:t>happy when </a:t>
            </a:r>
            <a:r>
              <a:rPr lang="en-US" sz="2600" b="1" spc="-40" dirty="0" smtClean="0">
                <a:latin typeface="Times New Roman" pitchFamily="18" charset="0"/>
                <a:cs typeface="Times New Roman" pitchFamily="18" charset="0"/>
              </a:rPr>
              <a:t>I received </a:t>
            </a:r>
            <a:r>
              <a:rPr lang="en-US" sz="2600" b="1" spc="-40" dirty="0">
                <a:latin typeface="Times New Roman" pitchFamily="18" charset="0"/>
                <a:cs typeface="Times New Roman" pitchFamily="18" charset="0"/>
              </a:rPr>
              <a:t>a thank-you letter from two Australian visitors who liked the tours very much</a:t>
            </a:r>
            <a:r>
              <a:rPr lang="en-US" sz="2600" b="1" spc="-4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0225" indent="-530225" algn="just">
              <a:tabLst>
                <a:tab pos="530225" algn="l"/>
              </a:tabLst>
            </a:pPr>
            <a:r>
              <a:rPr lang="en-US" sz="2600" b="1" spc="-40" dirty="0" smtClean="0">
                <a:latin typeface="Times New Roman" pitchFamily="18" charset="0"/>
                <a:cs typeface="Times New Roman" pitchFamily="18" charset="0"/>
              </a:rPr>
              <a:t>R: Thank you very much for joining our interview, Mai</a:t>
            </a:r>
            <a:endParaRPr lang="en-US" sz="2600" b="1" spc="-4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5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72" y="8"/>
            <a:ext cx="9223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Model the 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interview with student 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339" y="548680"/>
            <a:ext cx="12192000" cy="502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 algn="just">
              <a:lnSpc>
                <a:spcPts val="3500"/>
              </a:lnSpc>
              <a:tabLst>
                <a:tab pos="530225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R:	Hi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You are from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Big Heart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– 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that helps sick people in hospital, aren’t you?</a:t>
            </a:r>
          </a:p>
          <a:p>
            <a:pPr marL="530225" indent="-530225" algn="just">
              <a:lnSpc>
                <a:spcPts val="3500"/>
              </a:lnSpc>
              <a:tabLst>
                <a:tab pos="530225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P: Yes, I am.</a:t>
            </a:r>
          </a:p>
          <a:p>
            <a:pPr marL="530225" indent="-530225" algn="just">
              <a:lnSpc>
                <a:spcPts val="3500"/>
              </a:lnSpc>
              <a:tabLst>
                <a:tab pos="530225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R: Why did you decide to volunteer?</a:t>
            </a:r>
          </a:p>
          <a:p>
            <a:pPr marL="530225" indent="-530225" algn="just">
              <a:lnSpc>
                <a:spcPts val="3500"/>
              </a:lnSpc>
              <a:tabLst>
                <a:tab pos="530225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P:	</a:t>
            </a:r>
            <a:r>
              <a:rPr lang="en-US" sz="2800" b="1" spc="-40" dirty="0" smtClean="0">
                <a:latin typeface="Times New Roman" pitchFamily="18" charset="0"/>
                <a:cs typeface="Times New Roman" pitchFamily="18" charset="0"/>
              </a:rPr>
              <a:t>Because I wanted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help people in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hospital</a:t>
            </a:r>
            <a:r>
              <a:rPr lang="en-US" sz="2800" b="1" spc="-4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spc="-20" dirty="0" smtClean="0">
              <a:latin typeface="Times New Roman" pitchFamily="18" charset="0"/>
              <a:cs typeface="Times New Roman" pitchFamily="18" charset="0"/>
            </a:endParaRPr>
          </a:p>
          <a:p>
            <a:pPr marL="530225" indent="-530225" algn="just">
              <a:lnSpc>
                <a:spcPts val="3500"/>
              </a:lnSpc>
              <a:tabLst>
                <a:tab pos="530225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have you done so far with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Big Heart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30225" indent="-530225" algn="just">
              <a:lnSpc>
                <a:spcPts val="3500"/>
              </a:lnSpc>
              <a:tabLst>
                <a:tab pos="530225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P:	</a:t>
            </a:r>
            <a:r>
              <a:rPr lang="en-US" sz="2800" b="1" spc="-4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have donated blood twice, and given presents to sick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children.</a:t>
            </a:r>
          </a:p>
          <a:p>
            <a:pPr marL="530225" indent="-530225" algn="just">
              <a:lnSpc>
                <a:spcPts val="3500"/>
              </a:lnSpc>
              <a:tabLst>
                <a:tab pos="530225" algn="l"/>
              </a:tabLst>
            </a:pPr>
            <a:r>
              <a:rPr lang="en-US" sz="2800" b="1" spc="-40" dirty="0" smtClean="0">
                <a:latin typeface="Times New Roman" pitchFamily="18" charset="0"/>
                <a:cs typeface="Times New Roman" pitchFamily="18" charset="0"/>
              </a:rPr>
              <a:t>R: 	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Was there anything that made you happy with your work last month?</a:t>
            </a:r>
          </a:p>
          <a:p>
            <a:pPr marL="530225" indent="-530225" algn="just">
              <a:lnSpc>
                <a:spcPts val="3500"/>
              </a:lnSpc>
              <a:tabLst>
                <a:tab pos="530225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Last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month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 felt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happy when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 made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Mid-Autumn Festival lantern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myself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and gave it to a little girl in hospital who loved it so much.</a:t>
            </a:r>
          </a:p>
          <a:p>
            <a:pPr marL="530225" indent="-530225" algn="just">
              <a:lnSpc>
                <a:spcPts val="3500"/>
              </a:lnSpc>
              <a:tabLst>
                <a:tab pos="530225" algn="l"/>
              </a:tabLst>
            </a:pPr>
            <a:r>
              <a:rPr lang="en-US" sz="2800" b="1" spc="-40" dirty="0" smtClean="0">
                <a:latin typeface="Times New Roman" pitchFamily="18" charset="0"/>
                <a:cs typeface="Times New Roman" pitchFamily="18" charset="0"/>
              </a:rPr>
              <a:t>R: </a:t>
            </a:r>
            <a:r>
              <a:rPr lang="en-US" sz="2800" b="1" spc="-100" dirty="0" smtClean="0">
                <a:latin typeface="Times New Roman" pitchFamily="18" charset="0"/>
                <a:cs typeface="Times New Roman" pitchFamily="18" charset="0"/>
              </a:rPr>
              <a:t>Thank you very much for joining our interview, </a:t>
            </a:r>
            <a:r>
              <a:rPr lang="en-US" sz="2800" b="1" spc="-1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endParaRPr lang="en-US" sz="2800" b="1" spc="-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2075" y="712519"/>
            <a:ext cx="12230637" cy="447766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BodoniH" panose="020B7200000000000000" pitchFamily="34" charset="0"/>
              </a:rPr>
              <a:t>Homework</a:t>
            </a:r>
            <a:r>
              <a:rPr lang="en-US" sz="3200" dirty="0" smtClean="0">
                <a:solidFill>
                  <a:srgbClr val="FF0000"/>
                </a:solidFill>
                <a:latin typeface=".VnBodoniH" panose="020B7200000000000000" pitchFamily="34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3200" b="1" dirty="0" smtClean="0">
                <a:solidFill>
                  <a:srgbClr val="002060"/>
                </a:solidFill>
              </a:rPr>
              <a:t>-Do </a:t>
            </a:r>
            <a:r>
              <a:rPr lang="en-US" sz="3200" b="1" dirty="0" err="1" smtClean="0">
                <a:solidFill>
                  <a:srgbClr val="002060"/>
                </a:solidFill>
              </a:rPr>
              <a:t>excercises</a:t>
            </a:r>
            <a:r>
              <a:rPr lang="en-US" sz="3200" b="1" dirty="0" smtClean="0">
                <a:solidFill>
                  <a:srgbClr val="002060"/>
                </a:solidFill>
              </a:rPr>
              <a:t> in the work book.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- Make more projects about your volunteer work.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- Prepare  : Review 1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thank yo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209656"/>
            <a:ext cx="76581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5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6171" y="2709539"/>
            <a:ext cx="7057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BodoniH" panose="020B7200000000000000" pitchFamily="34" charset="0"/>
              </a:rPr>
              <a:t>GAME</a:t>
            </a:r>
            <a:endParaRPr lang="en-US" sz="5400" b="1" dirty="0">
              <a:solidFill>
                <a:srgbClr val="FF0000"/>
              </a:solidFill>
              <a:latin typeface=".VnBodoniH" panose="020B72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75755" y="249381"/>
            <a:ext cx="5964382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 smtClean="0">
                <a:ln/>
                <a:solidFill>
                  <a:schemeClr val="accent4"/>
                </a:solidFill>
              </a:rPr>
              <a:t>WARM - UP</a:t>
            </a:r>
            <a:endParaRPr lang="en-US" sz="66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tatic.new.tuoitre.vn/tto/i/s626/2014/09/25/XqKSKpzb.jpg"/>
          <p:cNvPicPr>
            <a:picLocks noChangeAspect="1" noChangeArrowheads="1"/>
          </p:cNvPicPr>
          <p:nvPr/>
        </p:nvPicPr>
        <p:blipFill>
          <a:blip r:embed="rId2">
            <a:lum bright="-2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8" y="0"/>
            <a:ext cx="2817489" cy="2612872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5" name="Picture 2" descr="http://beabetterearthling.com/assets/MP9004277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8"/>
          <a:stretch/>
        </p:blipFill>
        <p:spPr bwMode="auto">
          <a:xfrm>
            <a:off x="2982543" y="0"/>
            <a:ext cx="2599391" cy="261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4408227" y="559558"/>
            <a:ext cx="504967" cy="4094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4985417" y="1904455"/>
            <a:ext cx="491319" cy="3411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12" descr="images117354_w1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5155" y="0"/>
            <a:ext cx="3276600" cy="261287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" name="Picture 8" descr="images118626_Image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7523" y="-1"/>
            <a:ext cx="2971800" cy="261287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" name="Picture 6" descr="http://image.qdnd.vn/Upload/anhthu/2013/1/18/112142202013011816263915.jpg"/>
          <p:cNvPicPr>
            <a:picLocks noChangeAspect="1" noChangeArrowheads="1"/>
          </p:cNvPicPr>
          <p:nvPr/>
        </p:nvPicPr>
        <p:blipFill>
          <a:blip r:embed="rId6">
            <a:lum bright="7000" contras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78" y="3028441"/>
            <a:ext cx="3427878" cy="292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3067149" y="3538542"/>
            <a:ext cx="575481" cy="1933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2537163" y="4817467"/>
            <a:ext cx="914398" cy="4913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 descr="Hiến máu nhân đạo được nghỉ 02 buổi làm việc - Kiểm Sát Onlin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11" y="3001353"/>
            <a:ext cx="3754944" cy="2948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8" descr="40151180_142074s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2904" y="3001353"/>
            <a:ext cx="3502475" cy="294868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60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tatic.new.tuoitre.vn/tto/i/s626/2014/09/25/XqKSKpzb.jpg"/>
          <p:cNvPicPr>
            <a:picLocks noChangeAspect="1" noChangeArrowheads="1"/>
          </p:cNvPicPr>
          <p:nvPr/>
        </p:nvPicPr>
        <p:blipFill>
          <a:blip r:embed="rId2">
            <a:lum bright="-2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8" y="0"/>
            <a:ext cx="2972492" cy="2292824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5" name="Picture 2" descr="http://beabetterearthling.com/assets/MP9004277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8"/>
          <a:stretch/>
        </p:blipFill>
        <p:spPr bwMode="auto">
          <a:xfrm>
            <a:off x="3160148" y="46897"/>
            <a:ext cx="2634079" cy="226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4408227" y="559558"/>
            <a:ext cx="504967" cy="4094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4892725" y="1685514"/>
            <a:ext cx="491319" cy="3411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12" descr="images117354_w1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9995" y="0"/>
            <a:ext cx="3001760" cy="227917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" name="Picture 8" descr="images118626_Image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7523" y="-1"/>
            <a:ext cx="2971800" cy="227917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" name="Picture 6" descr="http://image.qdnd.vn/Upload/anhthu/2013/1/18/112142202013011816263915.jpg"/>
          <p:cNvPicPr>
            <a:picLocks noChangeAspect="1" noChangeArrowheads="1"/>
          </p:cNvPicPr>
          <p:nvPr/>
        </p:nvPicPr>
        <p:blipFill>
          <a:blip r:embed="rId6">
            <a:lum bright="7000" contras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78" y="3028441"/>
            <a:ext cx="3187548" cy="23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2791475" y="3580950"/>
            <a:ext cx="575481" cy="1933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2442178" y="4482616"/>
            <a:ext cx="914398" cy="4913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 descr="Hiến máu nhân đạo được nghỉ 02 buổi làm việc - Kiểm Sát Onlin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11" y="3001353"/>
            <a:ext cx="3116687" cy="2533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8" descr="40151180_142074s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2905" y="3089454"/>
            <a:ext cx="2822126" cy="244586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-89477" y="2279176"/>
            <a:ext cx="33613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    Provide</a:t>
            </a:r>
            <a:r>
              <a:rPr lang="en-US" sz="2400" b="1" dirty="0" smtClean="0">
                <a:solidFill>
                  <a:srgbClr val="07157B"/>
                </a:solidFill>
              </a:rPr>
              <a:t> </a:t>
            </a:r>
            <a:r>
              <a:rPr lang="en-US" sz="2400" b="1" dirty="0" smtClean="0"/>
              <a:t>   education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38609" y="2236298"/>
            <a:ext cx="34629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</a:t>
            </a:r>
            <a:r>
              <a:rPr lang="en-US" sz="2400" b="1" dirty="0" smtClean="0">
                <a:solidFill>
                  <a:srgbClr val="0070C0"/>
                </a:solidFill>
              </a:rPr>
              <a:t>Provide</a:t>
            </a:r>
            <a:r>
              <a:rPr lang="en-US" sz="2400" b="1" dirty="0" smtClean="0"/>
              <a:t>       food </a:t>
            </a:r>
            <a:endParaRPr lang="en-US" sz="2400" b="1" dirty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</a:t>
            </a:r>
            <a:r>
              <a:rPr lang="en-US" sz="2400" b="1" dirty="0" smtClean="0">
                <a:solidFill>
                  <a:srgbClr val="0070C0"/>
                </a:solidFill>
              </a:rPr>
              <a:t>Help </a:t>
            </a:r>
            <a:r>
              <a:rPr lang="en-US" sz="2400" b="1" dirty="0" smtClean="0"/>
              <a:t> homeless </a:t>
            </a:r>
            <a:r>
              <a:rPr lang="en-US" sz="2400" b="1" dirty="0"/>
              <a:t>people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25982" y="2328631"/>
            <a:ext cx="2575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Help</a:t>
            </a:r>
            <a:r>
              <a:rPr lang="en-US" sz="2400" b="1" dirty="0" smtClean="0"/>
              <a:t> community</a:t>
            </a:r>
            <a:endParaRPr lang="en-US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8991487" y="2265143"/>
            <a:ext cx="3128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Donate/ provide </a:t>
            </a:r>
            <a:r>
              <a:rPr lang="en-US" sz="2400" b="1" dirty="0" smtClean="0"/>
              <a:t>books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424377" y="5419759"/>
            <a:ext cx="36424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</a:t>
            </a:r>
            <a:endParaRPr lang="en-US" sz="2000" b="1" dirty="0"/>
          </a:p>
          <a:p>
            <a:r>
              <a:rPr lang="en-US" sz="2000" b="1" smtClean="0"/>
              <a:t>    </a:t>
            </a:r>
            <a:r>
              <a:rPr lang="en-US" sz="2400" b="1" smtClean="0">
                <a:solidFill>
                  <a:srgbClr val="0070C0"/>
                </a:solidFill>
              </a:rPr>
              <a:t>Help</a:t>
            </a:r>
            <a:r>
              <a:rPr lang="en-US" sz="2400" b="1" smtClean="0"/>
              <a:t> </a:t>
            </a:r>
            <a:r>
              <a:rPr lang="en-US" sz="2400" b="1" dirty="0" smtClean="0"/>
              <a:t>the </a:t>
            </a:r>
            <a:r>
              <a:rPr lang="en-US" sz="2400" b="1" dirty="0"/>
              <a:t>elderly</a:t>
            </a:r>
          </a:p>
          <a:p>
            <a:r>
              <a:rPr lang="en-US" sz="2000" b="1" dirty="0"/>
              <a:t> </a:t>
            </a: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4320961" y="5603642"/>
            <a:ext cx="2043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Donate</a:t>
            </a:r>
            <a:r>
              <a:rPr lang="en-US" sz="2400" b="1" dirty="0" smtClean="0"/>
              <a:t> blood</a:t>
            </a:r>
            <a:endParaRPr lang="en-US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8355143" y="5604974"/>
            <a:ext cx="2417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Help</a:t>
            </a:r>
            <a:r>
              <a:rPr lang="en-US" sz="2400" b="1" dirty="0" smtClean="0"/>
              <a:t> the </a:t>
            </a:r>
            <a:r>
              <a:rPr lang="en-US" sz="2400" b="1" dirty="0"/>
              <a:t>disabled</a:t>
            </a:r>
          </a:p>
        </p:txBody>
      </p:sp>
    </p:spTree>
    <p:extLst>
      <p:ext uri="{BB962C8B-B14F-4D97-AF65-F5344CB8AC3E}">
        <p14:creationId xmlns:p14="http://schemas.microsoft.com/office/powerpoint/2010/main" val="196876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261104219-buc-tranh-thu-Algonquin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birds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3814"/>
            <a:ext cx="56896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birds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072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birds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85" y="2895600"/>
            <a:ext cx="752051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WordArt 9"/>
          <p:cNvSpPr>
            <a:spLocks noChangeArrowheads="1" noChangeShapeType="1" noTextEdit="1"/>
          </p:cNvSpPr>
          <p:nvPr/>
        </p:nvSpPr>
        <p:spPr bwMode="auto">
          <a:xfrm>
            <a:off x="1701800" y="266700"/>
            <a:ext cx="9271000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333CC"/>
              </a:solidFill>
              <a:latin typeface="Arial Black"/>
            </a:endParaRPr>
          </a:p>
        </p:txBody>
      </p:sp>
      <p:sp>
        <p:nvSpPr>
          <p:cNvPr id="34827" name="WordArt 11"/>
          <p:cNvSpPr>
            <a:spLocks noChangeArrowheads="1" noChangeShapeType="1" noTextEdit="1"/>
          </p:cNvSpPr>
          <p:nvPr/>
        </p:nvSpPr>
        <p:spPr bwMode="auto">
          <a:xfrm>
            <a:off x="2235201" y="2133600"/>
            <a:ext cx="83185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4828" name="WordArt 12"/>
          <p:cNvSpPr>
            <a:spLocks noChangeArrowheads="1" noChangeShapeType="1" noTextEdit="1"/>
          </p:cNvSpPr>
          <p:nvPr/>
        </p:nvSpPr>
        <p:spPr bwMode="auto">
          <a:xfrm>
            <a:off x="3149600" y="6172201"/>
            <a:ext cx="5892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671485" y="223838"/>
            <a:ext cx="782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</a:rPr>
              <a:t>Monday</a:t>
            </a: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</a:rPr>
              <a:t>October 25</a:t>
            </a:r>
            <a:r>
              <a:rPr lang="en-US" sz="3600" b="1" i="1" baseline="30000" dirty="0" smtClean="0">
                <a:solidFill>
                  <a:schemeClr val="bg1"/>
                </a:solidFill>
                <a:latin typeface="Times New Roman" pitchFamily="18" charset="0"/>
              </a:rPr>
              <a:t>th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</a:rPr>
              <a:t>, 2021</a:t>
            </a:r>
            <a:endParaRPr lang="en-US" sz="36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7179" name="Picture 4" descr="GOLDTW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66385" y="6308725"/>
            <a:ext cx="7393516" cy="4254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WordArt 12"/>
          <p:cNvSpPr>
            <a:spLocks noChangeArrowheads="1" noChangeShapeType="1" noTextEdit="1"/>
          </p:cNvSpPr>
          <p:nvPr/>
        </p:nvSpPr>
        <p:spPr bwMode="auto">
          <a:xfrm>
            <a:off x="1007533" y="5458537"/>
            <a:ext cx="10464800" cy="1116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Period 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22: LOOKING BACK.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81" name="WordArt 3" descr="White marble"/>
          <p:cNvSpPr>
            <a:spLocks noChangeArrowheads="1" noChangeShapeType="1" noTextEdit="1"/>
          </p:cNvSpPr>
          <p:nvPr/>
        </p:nvSpPr>
        <p:spPr bwMode="auto">
          <a:xfrm>
            <a:off x="912284" y="2079981"/>
            <a:ext cx="10464800" cy="2798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71842" dir="18900000" algn="ctr" rotWithShape="0">
                    <a:srgbClr val="FF0066">
                      <a:alpha val="50000"/>
                    </a:srgbClr>
                  </a:outerShdw>
                </a:effectLst>
                <a:latin typeface="Arial Black"/>
              </a:rPr>
              <a:t>UNIT 3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71842" dir="18900000" algn="ctr" rotWithShape="0">
                    <a:srgbClr val="FF0066">
                      <a:alpha val="50000"/>
                    </a:srgbClr>
                  </a:outerShdw>
                </a:effectLst>
                <a:latin typeface="Arial Black"/>
              </a:rPr>
              <a:t>: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71842" dir="18900000" algn="ctr" rotWithShape="0">
                  <a:srgbClr val="FF0066">
                    <a:alpha val="50000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71842" dir="18900000" algn="ctr" rotWithShape="0">
                    <a:srgbClr val="FF0066">
                      <a:alpha val="50000"/>
                    </a:srgbClr>
                  </a:outerShdw>
                </a:effectLst>
                <a:latin typeface="Arial Black"/>
              </a:rPr>
              <a:t>COMMUNITY SERVICE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71842" dir="18900000" algn="ctr" rotWithShape="0">
                  <a:srgbClr val="FF0066">
                    <a:alpha val="5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62037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/>
      <p:bldP spid="34827" grpId="0" animBg="1"/>
      <p:bldP spid="348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373" y="923044"/>
            <a:ext cx="1161838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3: COMMUNITY SERVICE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Period 22: Looking back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Vocabulary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    kind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– hearted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lantern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			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pay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attention (v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		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blood (n)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			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play (n)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				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kịch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(v)					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swap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(v)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0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171" y="66696"/>
            <a:ext cx="12193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1. Match the verbs in blue with the correct words in the box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757" y="3068960"/>
            <a:ext cx="31683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donate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4214" y="4437112"/>
            <a:ext cx="31683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provide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459" y="5805264"/>
            <a:ext cx="3168352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4214" y="1082355"/>
            <a:ext cx="12107787" cy="169857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6682" y="1082358"/>
            <a:ext cx="4465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evening classes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51854" y="1114558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80046" y="1133896"/>
            <a:ext cx="1022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16214" y="1155231"/>
            <a:ext cx="412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community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5657" y="1538224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books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10089" y="1535080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40456" y="1567245"/>
            <a:ext cx="4844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homeless people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35294" y="1641823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clothing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6682" y="2033345"/>
            <a:ext cx="1954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attention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75194" y="2019745"/>
            <a:ext cx="227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elderly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00404" y="2033345"/>
            <a:ext cx="128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61422" y="2096781"/>
            <a:ext cx="3503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disabled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40456" y="1133896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26696" y="1529437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books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727277" y="1641823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clothing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3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5276E-6 -1.60037E-6 L 0.25925 0.483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2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4875E-6 -3.9778E-6 L -0.09816 0.290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8" y="14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8379E-6 -2.15541E-6 L 0.21206 0.528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7" y="26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9617E-6 -2.15541E-6 L 0.05927 0.465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7" y="23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96E-6 1.01758E-7 L -0.36685 0.7247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49" y="36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0692E-6 4.6716E-6 L 0.40587 0.228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7" y="114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4359E-6 1.00833E-6 L 0.75963 0.407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81" y="20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4739E-6 -2.79371E-6 L 0.12359 0.480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9" y="240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0964E-6 1.85939E-6 L 0.12937 0.6019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69" y="30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7304E-6 3.14524E-7 L -0.18978 0.230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89" y="1154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2562E-6 2.29417E-6 L -0.25195 0.4546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8" y="22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618E-6 -7.40056E-7 L 0.73031 0.397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09" y="19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224E-7 6.6605E-7 L 0.08709 0.5464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" y="27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2462E-6 -7.40056E-7 L 0.28769 0.1667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5" y="8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407E-6 -1.43386E-6 L -0.1266 0.5876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0" y="293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16" grpId="0"/>
      <p:bldP spid="31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2877" y="1588720"/>
            <a:ext cx="12192000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1. Because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Minh has (ever,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never,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ago) worked for a charity shop, he really wants to do it.</a:t>
            </a:r>
          </a:p>
          <a:p>
            <a:pPr marL="442913" indent="-442913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Already, Last week, So far) we visited sick children in Viet Due Hospital.</a:t>
            </a:r>
          </a:p>
          <a:p>
            <a:pPr marL="442913" indent="-442913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Nhung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has (already, many times, ever) finished all the homework.</a:t>
            </a:r>
          </a:p>
          <a:p>
            <a:pPr marL="442913" indent="-442913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4. Have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you read that book (yet, ever, never)?</a:t>
            </a:r>
          </a:p>
          <a:p>
            <a:pPr marL="442913" indent="-442913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000" b="1" spc="-50" dirty="0" smtClean="0"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US" sz="4000" b="1" spc="-50" dirty="0">
                <a:latin typeface="Times New Roman" pitchFamily="18" charset="0"/>
                <a:cs typeface="Times New Roman" pitchFamily="18" charset="0"/>
              </a:rPr>
              <a:t>, I finished it (three times, so far, yesterday).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0734" y="188643"/>
            <a:ext cx="94621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II. Grammar</a:t>
            </a:r>
          </a:p>
          <a:p>
            <a:pPr lvl="0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2. Circle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the best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940241" y="1649828"/>
            <a:ext cx="1391451" cy="504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788011" y="2836666"/>
            <a:ext cx="2280062" cy="504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095379" y="4045378"/>
            <a:ext cx="1880756" cy="504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149193" y="5249461"/>
            <a:ext cx="904426" cy="504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8176128" y="5926996"/>
            <a:ext cx="2156368" cy="504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4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8" y="116635"/>
            <a:ext cx="12193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3. Put the verbs in the past simple or the present perfect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96758"/>
            <a:ext cx="121920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>
              <a:lnSpc>
                <a:spcPts val="43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1. He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thinks she's the most kind-hearted girl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______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ever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(meet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_____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442913" indent="-442913">
              <a:lnSpc>
                <a:spcPts val="43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spc="-50" dirty="0" smtClean="0">
                <a:latin typeface="Times New Roman" pitchFamily="18" charset="0"/>
                <a:cs typeface="Times New Roman" pitchFamily="18" charset="0"/>
              </a:rPr>
              <a:t>She </a:t>
            </a:r>
            <a:r>
              <a:rPr lang="en-US" sz="3600" b="1" spc="-5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spc="-50" dirty="0" smtClean="0">
                <a:latin typeface="Times New Roman" pitchFamily="18" charset="0"/>
                <a:cs typeface="Times New Roman" pitchFamily="18" charset="0"/>
              </a:rPr>
              <a:t>visit) </a:t>
            </a:r>
            <a:r>
              <a:rPr lang="en-US" sz="3600" spc="-50" dirty="0" smtClean="0"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3600" b="1" spc="-50" dirty="0" smtClean="0">
                <a:latin typeface="Times New Roman" pitchFamily="18" charset="0"/>
                <a:cs typeface="Times New Roman" pitchFamily="18" charset="0"/>
              </a:rPr>
              <a:t>Hue </a:t>
            </a:r>
            <a:r>
              <a:rPr lang="en-US" sz="3600" b="1" spc="-50" dirty="0">
                <a:latin typeface="Times New Roman" pitchFamily="18" charset="0"/>
                <a:cs typeface="Times New Roman" pitchFamily="18" charset="0"/>
              </a:rPr>
              <a:t>when she was a child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42913" indent="-442913">
              <a:lnSpc>
                <a:spcPts val="43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3. She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visit)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____________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Hue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once.</a:t>
            </a:r>
          </a:p>
          <a:p>
            <a:pPr marL="442913" indent="-442913">
              <a:lnSpc>
                <a:spcPts val="43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4. How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many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plays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______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Shakespeare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(write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42913" indent="-442913">
              <a:lnSpc>
                <a:spcPts val="43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5. How many plays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______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she (write)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so far?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57132" y="1220380"/>
            <a:ext cx="12887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has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89922" y="2626493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visited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80719" y="3489532"/>
            <a:ext cx="3264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has visited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69723" y="4344854"/>
            <a:ext cx="1126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did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40285" y="1805154"/>
            <a:ext cx="1510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met.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57974" y="4335595"/>
            <a:ext cx="16323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write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4437" y="5177004"/>
            <a:ext cx="1344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48282" y="5177004"/>
            <a:ext cx="2039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written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0" grpId="0"/>
      <p:bldP spid="11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</TotalTime>
  <Words>755</Words>
  <Application>Microsoft Office PowerPoint</Application>
  <PresentationFormat>Widescreen</PresentationFormat>
  <Paragraphs>142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.VnBodoniH</vt:lpstr>
      <vt:lpstr>.VnTime</vt:lpstr>
      <vt:lpstr>Arial</vt:lpstr>
      <vt:lpstr>Arial Black</vt:lpstr>
      <vt:lpstr>Calibri</vt:lpstr>
      <vt:lpstr>Impact</vt:lpstr>
      <vt:lpstr>Tahoma</vt:lpstr>
      <vt:lpstr>Times New Roman</vt:lpstr>
      <vt:lpstr>Trebuchet MS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Choose the best answers to finish the sentences below </vt:lpstr>
      <vt:lpstr>III. Communication </vt:lpstr>
      <vt:lpstr>PowerPoint Presentation</vt:lpstr>
      <vt:lpstr>PowerPoint Presentation</vt:lpstr>
      <vt:lpstr>PowerPoint Presentation</vt:lpstr>
      <vt:lpstr>PowerPoint Presentation</vt:lpstr>
      <vt:lpstr>Homework  -Do excercises in the work book. - Make more projects about your volunteer work. - Prepare  : Review 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Community Service</dc:title>
  <dc:creator>Ms.Tam</dc:creator>
  <cp:lastModifiedBy>Admin</cp:lastModifiedBy>
  <cp:revision>183</cp:revision>
  <cp:lastPrinted>2020-10-22T14:34:55Z</cp:lastPrinted>
  <dcterms:created xsi:type="dcterms:W3CDTF">2015-09-22T03:58:09Z</dcterms:created>
  <dcterms:modified xsi:type="dcterms:W3CDTF">2021-10-25T01:13:19Z</dcterms:modified>
</cp:coreProperties>
</file>