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89" r:id="rId6"/>
    <p:sldMasterId id="2147483707" r:id="rId7"/>
    <p:sldMasterId id="2147483725" r:id="rId8"/>
    <p:sldMasterId id="2147483742" r:id="rId9"/>
    <p:sldMasterId id="2147483755" r:id="rId10"/>
  </p:sldMasterIdLst>
  <p:notesMasterIdLst>
    <p:notesMasterId r:id="rId32"/>
  </p:notesMasterIdLst>
  <p:sldIdLst>
    <p:sldId id="269" r:id="rId11"/>
    <p:sldId id="285" r:id="rId12"/>
    <p:sldId id="302" r:id="rId13"/>
    <p:sldId id="286" r:id="rId14"/>
    <p:sldId id="287" r:id="rId15"/>
    <p:sldId id="288" r:id="rId16"/>
    <p:sldId id="346" r:id="rId17"/>
    <p:sldId id="292" r:id="rId18"/>
    <p:sldId id="293" r:id="rId19"/>
    <p:sldId id="299" r:id="rId20"/>
    <p:sldId id="347" r:id="rId21"/>
    <p:sldId id="295" r:id="rId22"/>
    <p:sldId id="298" r:id="rId23"/>
    <p:sldId id="306" r:id="rId24"/>
    <p:sldId id="307" r:id="rId25"/>
    <p:sldId id="308" r:id="rId26"/>
    <p:sldId id="309" r:id="rId27"/>
    <p:sldId id="344" r:id="rId28"/>
    <p:sldId id="322" r:id="rId29"/>
    <p:sldId id="345" r:id="rId30"/>
    <p:sldId id="30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2848" autoAdjust="0"/>
  </p:normalViewPr>
  <p:slideViewPr>
    <p:cSldViewPr snapToGrid="0">
      <p:cViewPr varScale="1">
        <p:scale>
          <a:sx n="84" d="100"/>
          <a:sy n="8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6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49963" units="1/cm"/>
          <inkml:channelProperty channel="Y" name="resolution" value="1144.09912" units="1/cm"/>
          <inkml:channelProperty channel="T" name="resolution" value="1" units="1/dev"/>
        </inkml:channelProperties>
      </inkml:inkSource>
      <inkml:timestamp xml:id="ts0" timeString="2020-11-08T08:35:35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23825 16974 0,'0'6'0,"7"0"16,-4 6-1,-3-12-15,0 8 16,0-8 0,-8 10-16,-4-5 15,1 1 1,-22 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CC2AE6-7698-48B0-BBCA-F258D3A5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052570-B6D1-49A4-ABD6-98A55E48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E456F-979D-4F1B-9C4B-B8D4BAFF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0292-8854-4AFA-B3C9-B93FA2C0C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D9100A-E458-4457-9642-66A7F5232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E42435-252F-48B1-9142-BA8547A28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2144B-7C43-4213-A3E6-9AA02F95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4089D-F3E2-44A8-B9DD-5A34E5083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05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6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0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9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3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3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52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7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09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6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5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1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20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72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65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82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7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35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95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09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46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2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7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62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53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CC2AE6-7698-48B0-BBCA-F258D3A5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052570-B6D1-49A4-ABD6-98A55E48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E456F-979D-4F1B-9C4B-B8D4BAFF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0292-8854-4AFA-B3C9-B93FA2C0C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796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83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5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23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69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9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0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75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77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14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5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564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95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501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42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32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7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9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23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20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37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91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00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32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01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85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50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9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728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3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21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16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0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04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4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26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4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27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8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89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80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841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37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CC2AE6-7698-48B0-BBCA-F258D3A5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052570-B6D1-49A4-ABD6-98A55E48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E456F-979D-4F1B-9C4B-B8D4BAFF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0292-8854-4AFA-B3C9-B93FA2C0C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25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E2EE-D13C-B44C-B5E0-B0F539F5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DED25-764F-3A41-A91E-6BE1063F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2AC1-33F9-154A-B8A9-D0950AEE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A240-2804-8043-82A6-E8E1E70C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DB0D-D37D-3E49-B1C5-16F599A7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6331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6D7-3C16-BB43-908B-98DE9B0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17FF-AEE2-A24E-AE1C-F51813DC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3DF2-222E-5D4F-8CDE-A6D382C0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5808-DAEE-524F-8DEE-ABCF47F2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D8BDE-F96C-A841-BE9A-73C6EA4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4261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4942-7A22-344E-8375-673BA66F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B52-E474-6740-98BE-F5FA0070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8A755-6BF9-644C-9BA5-C8E5B216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BDBF-DB2F-8448-B6E3-DD998851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B4D2-42B5-3B4E-9125-9DF87BC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700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517F-15FC-054D-899F-98CFCDCD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0769-F0F6-F244-864F-048C4C0C0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D322-A8A8-7544-BE97-15B724AB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153E6-79D5-2148-80FC-FCD8A91D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12896-6D9B-8F4F-9D6F-1219B063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80925-45F4-A04F-9781-D0834E6F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8351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AA3-F32E-9D4D-8D22-43661F3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11A5-60AD-1F42-8684-88B48AEED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A72-41CD-9546-9641-F15FE3DC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965B2-FC50-BF48-81E7-12552156D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A478B-CB0C-704E-A6F3-33403331E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F9EA5-9803-D44F-962C-A98429BC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CEBF7-3466-0A48-826D-66610D25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0B2EE-B413-8343-9DC2-04C1FF6F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3349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1C34-79B9-C148-8233-4C3F8523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293E7-99D9-0642-91AE-EC7C610E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6B7A4-F67D-F542-8E90-55463B55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ECF05-4BB0-E24C-A8AA-771E78C9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9431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21590-72F6-5E45-B2BA-FCF6F68A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6A724-DA80-1043-B7EF-88B240EE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4AC62-1906-B546-A6F6-58779D6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47485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62E-24AF-6143-835C-27AAED1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D72-6F3F-1A45-BF4D-A20D97A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7D60E-CED5-2242-9FAC-9F3493F1A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358DC-966E-8646-89A5-A208344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27EF1-4AF2-E843-8C24-95D2B7B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D8C2D-2425-5B45-9192-8793AFB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3859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665-6A82-E943-AD00-CBF71F88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CC414-4586-354E-9799-A439DC7C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87F3-ED7E-774D-B817-DA649CFC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CAF36-370D-9E4C-AEFF-A21F58A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026C-46C5-6C4A-BE64-1E42D390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EB94-9E6D-A94A-90A6-8B3CD968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27562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3C8-60FE-7E41-986F-D2DF6CB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F5C30-2170-0B49-A5FD-3410CC8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9A-4CB9-B94A-AC75-8F9D1392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B180-B106-D54D-8A57-0C3AE8E4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6E6C-E0B9-4848-8C61-0540126D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7528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1DAC0-0424-9248-A090-4294C1B2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5B12-BEB1-984D-856C-A6771A7C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49A27-F7A1-BC48-9AC3-D2BD7381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F464-D6DF-BA48-BEC2-F617DCB6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1354-55CA-3B49-B8A2-E4F58359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05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0B24887-A84D-44F7-96F6-1400EC61F41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767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A35FC5C-73C5-43C5-AE6A-7156C05D17A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2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FBA8D1CE-7553-43A3-BF2D-E375A28FF6A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68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26FFBA71-01D6-4BAE-BE13-04DC3AF6E52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EB365FB-7836-4905-87B9-7547E05517A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D9509-1445-5E4D-9636-FFE27E68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BCD61-30BA-C647-85A9-DCA230C9B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E65B-8E51-6549-AF5C-43CBA01BB919}" type="datetimeFigureOut">
              <a:rPr lang="x-none" smtClean="0"/>
              <a:t>10/31/2021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ECD1-76D1-FC4B-8C60-7B844262C9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97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image" Target="../media/image58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3.svg"/><Relationship Id="rId5" Type="http://schemas.openxmlformats.org/officeDocument/2006/relationships/image" Target="../media/image57.wmf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3.svg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13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7.wmf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svg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60.png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13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82.jpeg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image" Target="../media/image13.png"/><Relationship Id="rId4" Type="http://schemas.openxmlformats.org/officeDocument/2006/relationships/slide" Target="slide15.xml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4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5" Type="http://schemas.openxmlformats.org/officeDocument/2006/relationships/slide" Target="slide14.xml"/><Relationship Id="rId4" Type="http://schemas.openxmlformats.org/officeDocument/2006/relationships/image" Target="../media/image8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4.pn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5.wmf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7.gif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93.wmf"/><Relationship Id="rId3" Type="http://schemas.openxmlformats.org/officeDocument/2006/relationships/image" Target="../media/image84.png"/><Relationship Id="rId21" Type="http://schemas.openxmlformats.org/officeDocument/2006/relationships/image" Target="../media/image13.png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60.png"/><Relationship Id="rId11" Type="http://schemas.openxmlformats.org/officeDocument/2006/relationships/oleObject" Target="../embeddings/oleObject57.bin"/><Relationship Id="rId5" Type="http://schemas.openxmlformats.org/officeDocument/2006/relationships/customXml" Target="../ink/ink1.xml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61.bin"/><Relationship Id="rId4" Type="http://schemas.openxmlformats.org/officeDocument/2006/relationships/slide" Target="slide14.xml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9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84.png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2.bin"/><Relationship Id="rId4" Type="http://schemas.openxmlformats.org/officeDocument/2006/relationships/slide" Target="slide14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104.wmf"/><Relationship Id="rId26" Type="http://schemas.openxmlformats.org/officeDocument/2006/relationships/image" Target="../media/image108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107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113.gif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10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7.bin"/><Relationship Id="rId26" Type="http://schemas.openxmlformats.org/officeDocument/2006/relationships/image" Target="../media/image13.png"/><Relationship Id="rId3" Type="http://schemas.openxmlformats.org/officeDocument/2006/relationships/image" Target="../media/image52.jp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54.png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image" Target="../media/image56.png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8.wmf"/><Relationship Id="rId4" Type="http://schemas.openxmlformats.org/officeDocument/2006/relationships/image" Target="../media/image53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6C8B58E-D143-194D-8C45-ED7032C0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956095-B41E-7E4A-B88B-3A50559A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60A475E-2F2C-5E4F-9130-99E48C28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646" y="724766"/>
            <a:ext cx="848708" cy="1159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3536658" y="91818"/>
            <a:ext cx="524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 THCS LONG BIÊN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144155" y="1884093"/>
            <a:ext cx="1190370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 TRỰC TUYẾN MÔN TOÁN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17. CHIA ĐA THỨC MỘT BIẾN ĐÃ SẮP XẾP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9180C-1166-4A08-9629-174A72B73EF5}"/>
              </a:ext>
            </a:extLst>
          </p:cNvPr>
          <p:cNvSpPr txBox="1"/>
          <p:nvPr/>
        </p:nvSpPr>
        <p:spPr>
          <a:xfrm>
            <a:off x="4194608" y="4808154"/>
            <a:ext cx="433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1A9D6-C2B2-449B-AF7B-8F04C3F2F1C2}"/>
              </a:ext>
            </a:extLst>
          </p:cNvPr>
          <p:cNvSpPr txBox="1"/>
          <p:nvPr/>
        </p:nvSpPr>
        <p:spPr>
          <a:xfrm>
            <a:off x="5148943" y="5965079"/>
            <a:ext cx="43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2021 - 2022</a:t>
            </a:r>
          </a:p>
        </p:txBody>
      </p:sp>
    </p:spTree>
    <p:extLst>
      <p:ext uri="{BB962C8B-B14F-4D97-AF65-F5344CB8AC3E}">
        <p14:creationId xmlns:p14="http://schemas.microsoft.com/office/powerpoint/2010/main" val="37598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98" name="Rectangle 74">
            <a:extLst>
              <a:ext uri="{FF2B5EF4-FFF2-40B4-BE49-F238E27FC236}">
                <a16:creationId xmlns:a16="http://schemas.microsoft.com/office/drawing/2014/main" id="{FB263E87-CA99-4B43-B03D-18D2BD945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18" y="583097"/>
            <a:ext cx="473260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>
                <a:latin typeface="Arial" panose="020B0604020202020204" pitchFamily="34" charset="0"/>
                <a:cs typeface="Arial" panose="020B0604020202020204" pitchFamily="34" charset="0"/>
              </a:rPr>
              <a:t>Bài tập 68(sgk/31):</a:t>
            </a:r>
            <a:endParaRPr lang="vi-VN" altLang="en-US" sz="32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!!4">
            <a:extLst>
              <a:ext uri="{FF2B5EF4-FFF2-40B4-BE49-F238E27FC236}">
                <a16:creationId xmlns:a16="http://schemas.microsoft.com/office/drawing/2014/main" id="{E2820DC9-3955-4302-8887-CD94382F472B}"/>
              </a:ext>
            </a:extLst>
          </p:cNvPr>
          <p:cNvSpPr/>
          <p:nvPr/>
        </p:nvSpPr>
        <p:spPr>
          <a:xfrm>
            <a:off x="95691" y="4761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68" name="Hình ảnh 67">
            <a:extLst>
              <a:ext uri="{FF2B5EF4-FFF2-40B4-BE49-F238E27FC236}">
                <a16:creationId xmlns:a16="http://schemas.microsoft.com/office/drawing/2014/main" id="{0D8217CA-CA5D-4E4D-A386-803AD094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955" y="280316"/>
            <a:ext cx="1245047" cy="1134201"/>
          </a:xfrm>
          <a:prstGeom prst="rect">
            <a:avLst/>
          </a:prstGeom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E9263615-0C6A-4775-BC20-D3151BF60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87428"/>
              </p:ext>
            </p:extLst>
          </p:nvPr>
        </p:nvGraphicFramePr>
        <p:xfrm>
          <a:off x="458998" y="1353425"/>
          <a:ext cx="448708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4203360" imgH="660240" progId="Equation.DSMT4">
                  <p:embed/>
                </p:oleObj>
              </mc:Choice>
              <mc:Fallback>
                <p:oleObj name="Equation" r:id="rId4" imgW="4203360" imgH="66024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E9263615-0C6A-4775-BC20-D3151BF60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998" y="1353425"/>
                        <a:ext cx="448708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22ED7178-3677-4EF7-81EA-AC945766A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5484"/>
              </p:ext>
            </p:extLst>
          </p:nvPr>
        </p:nvGraphicFramePr>
        <p:xfrm>
          <a:off x="5868988" y="1376363"/>
          <a:ext cx="3851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3657600" imgH="660240" progId="Equation.DSMT4">
                  <p:embed/>
                </p:oleObj>
              </mc:Choice>
              <mc:Fallback>
                <p:oleObj name="Equation" r:id="rId6" imgW="3657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988" y="1376363"/>
                        <a:ext cx="38512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phic 27" descr="Clipboard">
            <a:extLst>
              <a:ext uri="{FF2B5EF4-FFF2-40B4-BE49-F238E27FC236}">
                <a16:creationId xmlns:a16="http://schemas.microsoft.com/office/drawing/2014/main" id="{E206CC35-F37D-424B-A5BD-5845735C8C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31394">
            <a:off x="6116682" y="2156809"/>
            <a:ext cx="3765173" cy="376517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71C8D2A5-9CF2-40F8-808A-F417C59BAD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1661" y="3292000"/>
            <a:ext cx="1488402" cy="1488402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C35EE09-55BE-4C67-823E-46EEBA0A909B}"/>
              </a:ext>
            </a:extLst>
          </p:cNvPr>
          <p:cNvSpPr txBox="1"/>
          <p:nvPr/>
        </p:nvSpPr>
        <p:spPr>
          <a:xfrm>
            <a:off x="95691" y="5074574"/>
            <a:ext cx="60975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4 nhóm,</a:t>
            </a:r>
          </a:p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1-3 : Làm ý a</a:t>
            </a:r>
          </a:p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2-4 : Làm ý b</a:t>
            </a:r>
          </a:p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hđ nhóm</a:t>
            </a:r>
          </a:p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lên bảng trình bày, nhận xét chéo.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CE1B2-42CB-479D-AC41-7F8532231596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Hình ảnh 16">
            <a:extLst>
              <a:ext uri="{FF2B5EF4-FFF2-40B4-BE49-F238E27FC236}">
                <a16:creationId xmlns:a16="http://schemas.microsoft.com/office/drawing/2014/main" id="{C03B9C95-2AAB-4018-AD38-5E608FF382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74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8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D2229C1-A104-4671-9D14-F57836B98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71910"/>
              </p:ext>
            </p:extLst>
          </p:nvPr>
        </p:nvGraphicFramePr>
        <p:xfrm>
          <a:off x="7493112" y="3126739"/>
          <a:ext cx="2252662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054080" imgH="1130040" progId="Equation.DSMT4">
                  <p:embed/>
                </p:oleObj>
              </mc:Choice>
              <mc:Fallback>
                <p:oleObj name="Equation" r:id="rId3" imgW="1054080" imgH="11300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5BE4E09E-6C4A-454A-BCE0-4D200E22CB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112" y="3126739"/>
                        <a:ext cx="2252662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080C0BE3-9388-43CA-8C32-94794443D037}"/>
              </a:ext>
            </a:extLst>
          </p:cNvPr>
          <p:cNvCxnSpPr/>
          <p:nvPr/>
        </p:nvCxnSpPr>
        <p:spPr>
          <a:xfrm>
            <a:off x="9025532" y="3126839"/>
            <a:ext cx="0" cy="2864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2973C73E-CE4F-4B0A-B8C4-A5B24E616A72}"/>
              </a:ext>
            </a:extLst>
          </p:cNvPr>
          <p:cNvCxnSpPr/>
          <p:nvPr/>
        </p:nvCxnSpPr>
        <p:spPr>
          <a:xfrm>
            <a:off x="9025532" y="3723186"/>
            <a:ext cx="7202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EC4E98DC-A2F7-499A-B9EC-0689B7CDE5D6}"/>
              </a:ext>
            </a:extLst>
          </p:cNvPr>
          <p:cNvCxnSpPr/>
          <p:nvPr/>
        </p:nvCxnSpPr>
        <p:spPr>
          <a:xfrm flipH="1">
            <a:off x="7421775" y="4382482"/>
            <a:ext cx="1603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6D8288E1-0580-4E74-B25A-A20824DF31C3}"/>
              </a:ext>
            </a:extLst>
          </p:cNvPr>
          <p:cNvCxnSpPr/>
          <p:nvPr/>
        </p:nvCxnSpPr>
        <p:spPr>
          <a:xfrm flipH="1">
            <a:off x="7493112" y="5498977"/>
            <a:ext cx="1532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0933FBC5-872E-4718-9C3A-68847619B370}"/>
              </a:ext>
            </a:extLst>
          </p:cNvPr>
          <p:cNvCxnSpPr>
            <a:cxnSpLocks/>
          </p:cNvCxnSpPr>
          <p:nvPr/>
        </p:nvCxnSpPr>
        <p:spPr>
          <a:xfrm flipH="1">
            <a:off x="7186131" y="3723186"/>
            <a:ext cx="235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398DB84-3C9D-47F5-9B68-06C51FB14A2E}"/>
              </a:ext>
            </a:extLst>
          </p:cNvPr>
          <p:cNvCxnSpPr>
            <a:cxnSpLocks/>
          </p:cNvCxnSpPr>
          <p:nvPr/>
        </p:nvCxnSpPr>
        <p:spPr>
          <a:xfrm flipH="1">
            <a:off x="7709593" y="4962264"/>
            <a:ext cx="235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EFD7B41D-416C-4AE1-AE3E-2180DA6B3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514968"/>
              </p:ext>
            </p:extLst>
          </p:nvPr>
        </p:nvGraphicFramePr>
        <p:xfrm>
          <a:off x="987989" y="3163822"/>
          <a:ext cx="369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3695400" imgH="583920" progId="Equation.DSMT4">
                  <p:embed/>
                </p:oleObj>
              </mc:Choice>
              <mc:Fallback>
                <p:oleObj name="Equation" r:id="rId5" imgW="3695400" imgH="58392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9D28EBA4-97AE-459C-9923-92E33889D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7989" y="3163822"/>
                        <a:ext cx="3695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261042A5-D7EC-48EE-8A2B-690AB15E0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732561"/>
              </p:ext>
            </p:extLst>
          </p:nvPr>
        </p:nvGraphicFramePr>
        <p:xfrm>
          <a:off x="1081070" y="3748022"/>
          <a:ext cx="2628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2628720" imgH="558720" progId="Equation.DSMT4">
                  <p:embed/>
                </p:oleObj>
              </mc:Choice>
              <mc:Fallback>
                <p:oleObj name="Equation" r:id="rId7" imgW="2628720" imgH="55872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237DC84A-8FDC-421C-8C69-E3BD343A2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1070" y="3748022"/>
                        <a:ext cx="2628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02EDD15-003A-4C7C-9DC4-614F78185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35754"/>
              </p:ext>
            </p:extLst>
          </p:nvPr>
        </p:nvGraphicFramePr>
        <p:xfrm>
          <a:off x="1081445" y="4560161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1028520" imgH="330120" progId="Equation.DSMT4">
                  <p:embed/>
                </p:oleObj>
              </mc:Choice>
              <mc:Fallback>
                <p:oleObj name="Equation" r:id="rId9" imgW="1028520" imgH="33012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BC5AD266-7497-4F93-85CC-3D67E32CF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1445" y="4560161"/>
                        <a:ext cx="1028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4">
            <a:extLst>
              <a:ext uri="{FF2B5EF4-FFF2-40B4-BE49-F238E27FC236}">
                <a16:creationId xmlns:a16="http://schemas.microsoft.com/office/drawing/2014/main" id="{0A74B69C-6111-4D59-9C1C-0B131182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83" y="718892"/>
            <a:ext cx="473260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>
                <a:latin typeface="Arial" panose="020B0604020202020204" pitchFamily="34" charset="0"/>
                <a:cs typeface="Arial" panose="020B0604020202020204" pitchFamily="34" charset="0"/>
              </a:rPr>
              <a:t>Bài tập 68(sgk/31):</a:t>
            </a:r>
            <a:endParaRPr lang="vi-VN" altLang="en-US" sz="32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1EBEF7F6-316F-43A3-B026-8CDC86A03561}"/>
              </a:ext>
            </a:extLst>
          </p:cNvPr>
          <p:cNvSpPr/>
          <p:nvPr/>
        </p:nvSpPr>
        <p:spPr>
          <a:xfrm>
            <a:off x="95691" y="4761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0A955272-5C85-415F-8B00-E48014A97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38911"/>
              </p:ext>
            </p:extLst>
          </p:nvPr>
        </p:nvGraphicFramePr>
        <p:xfrm>
          <a:off x="504263" y="1489220"/>
          <a:ext cx="448708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4203360" imgH="660240" progId="Equation.DSMT4">
                  <p:embed/>
                </p:oleObj>
              </mc:Choice>
              <mc:Fallback>
                <p:oleObj name="Equation" r:id="rId11" imgW="4203360" imgH="66024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E9263615-0C6A-4775-BC20-D3151BF60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263" y="1489220"/>
                        <a:ext cx="448708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144F225E-E5C0-4810-98C1-53B8269E3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70078"/>
              </p:ext>
            </p:extLst>
          </p:nvPr>
        </p:nvGraphicFramePr>
        <p:xfrm>
          <a:off x="6113424" y="1512158"/>
          <a:ext cx="3851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3657600" imgH="660240" progId="Equation.DSMT4">
                  <p:embed/>
                </p:oleObj>
              </mc:Choice>
              <mc:Fallback>
                <p:oleObj name="Equation" r:id="rId13" imgW="3657600" imgH="66024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22ED7178-3677-4EF7-81EA-AC945766A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3424" y="1512158"/>
                        <a:ext cx="38512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293A3D4-7E79-4A26-80E0-6CF17B08E96F}"/>
              </a:ext>
            </a:extLst>
          </p:cNvPr>
          <p:cNvSpPr txBox="1"/>
          <p:nvPr/>
        </p:nvSpPr>
        <p:spPr>
          <a:xfrm>
            <a:off x="5272900" y="2458313"/>
            <a:ext cx="128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p:pic>
        <p:nvPicPr>
          <p:cNvPr id="21" name="Graphic 27" descr="Clipboard">
            <a:extLst>
              <a:ext uri="{FF2B5EF4-FFF2-40B4-BE49-F238E27FC236}">
                <a16:creationId xmlns:a16="http://schemas.microsoft.com/office/drawing/2014/main" id="{647F3621-DA73-4B0F-AD39-8A03E47020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631394">
            <a:off x="9611618" y="2941"/>
            <a:ext cx="2532753" cy="2532753"/>
          </a:xfrm>
          <a:prstGeom prst="rect">
            <a:avLst/>
          </a:prstGeom>
        </p:spPr>
      </p:pic>
      <p:pic>
        <p:nvPicPr>
          <p:cNvPr id="22" name="Graphic 31" descr="Pencil">
            <a:extLst>
              <a:ext uri="{FF2B5EF4-FFF2-40B4-BE49-F238E27FC236}">
                <a16:creationId xmlns:a16="http://schemas.microsoft.com/office/drawing/2014/main" id="{3DE85497-57AF-4B58-A0CD-E6C0602154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69447" y="598666"/>
            <a:ext cx="1488402" cy="1488402"/>
          </a:xfrm>
          <a:prstGeom prst="rect">
            <a:avLst/>
          </a:prstGeom>
        </p:spPr>
      </p:pic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A2C5AB6B-9BAB-4D75-8094-27E02D083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99693"/>
              </p:ext>
            </p:extLst>
          </p:nvPr>
        </p:nvGraphicFramePr>
        <p:xfrm>
          <a:off x="6682401" y="3240022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9" imgW="368280" imgH="431640" progId="Equation.DSMT4">
                  <p:embed/>
                </p:oleObj>
              </mc:Choice>
              <mc:Fallback>
                <p:oleObj name="Equation" r:id="rId19" imgW="368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82401" y="3240022"/>
                        <a:ext cx="368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3BA2249-F70B-4427-B5DD-3B4F73806F70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Hình ảnh 16">
            <a:extLst>
              <a:ext uri="{FF2B5EF4-FFF2-40B4-BE49-F238E27FC236}">
                <a16:creationId xmlns:a16="http://schemas.microsoft.com/office/drawing/2014/main" id="{CAD8F7FA-1662-47C6-878C-3CA9C15F7BC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6E373CE-9761-41A8-8826-773B910A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697140"/>
            <a:ext cx="5715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56" name="Text Box 15">
            <a:extLst>
              <a:ext uri="{FF2B5EF4-FFF2-40B4-BE49-F238E27FC236}">
                <a16:creationId xmlns:a16="http://schemas.microsoft.com/office/drawing/2014/main" id="{1E042F8F-FD26-4CFE-BE96-285D4BFF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03" y="2380281"/>
            <a:ext cx="520126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Tồn tại duy nhất Q, R sao cho:</a:t>
            </a:r>
          </a:p>
        </p:txBody>
      </p:sp>
      <p:sp>
        <p:nvSpPr>
          <p:cNvPr id="6158" name="Text Box 17">
            <a:extLst>
              <a:ext uri="{FF2B5EF4-FFF2-40B4-BE49-F238E27FC236}">
                <a16:creationId xmlns:a16="http://schemas.microsoft.com/office/drawing/2014/main" id="{08CA1CB2-9AAB-426B-8001-7793ED92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732" y="2956398"/>
            <a:ext cx="472440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ta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64" name="Text Box 12">
            <a:extLst>
              <a:ext uri="{FF2B5EF4-FFF2-40B4-BE49-F238E27FC236}">
                <a16:creationId xmlns:a16="http://schemas.microsoft.com/office/drawing/2014/main" id="{A8E4B241-EE4E-4D0F-82A9-4C5E0917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13" y="1801540"/>
            <a:ext cx="5680587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- Với A, B tùy ý của cùng một biến </a:t>
            </a:r>
          </a:p>
        </p:txBody>
      </p:sp>
      <p:sp>
        <p:nvSpPr>
          <p:cNvPr id="6166" name="Text Box 18">
            <a:extLst>
              <a:ext uri="{FF2B5EF4-FFF2-40B4-BE49-F238E27FC236}">
                <a16:creationId xmlns:a16="http://schemas.microsoft.com/office/drawing/2014/main" id="{39005D02-62B1-4C9C-B82B-57F359A3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718" y="3465214"/>
            <a:ext cx="9100564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</a:p>
        </p:txBody>
      </p: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294E6867-2B61-4D22-AD75-DD3149121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42149"/>
              </p:ext>
            </p:extLst>
          </p:nvPr>
        </p:nvGraphicFramePr>
        <p:xfrm>
          <a:off x="5964724" y="1992297"/>
          <a:ext cx="1079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079280" imgH="482400" progId="Equation.DSMT4">
                  <p:embed/>
                </p:oleObj>
              </mc:Choice>
              <mc:Fallback>
                <p:oleObj name="Equation" r:id="rId3" imgW="1079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4724" y="1992297"/>
                        <a:ext cx="1079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951F8D0B-FC5D-4439-8038-A85427D7C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98338"/>
              </p:ext>
            </p:extLst>
          </p:nvPr>
        </p:nvGraphicFramePr>
        <p:xfrm>
          <a:off x="1460910" y="3735962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910" y="3735962"/>
                        <a:ext cx="812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C1BE4789-CFAB-46DA-B03C-8F20EA430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89225"/>
              </p:ext>
            </p:extLst>
          </p:nvPr>
        </p:nvGraphicFramePr>
        <p:xfrm>
          <a:off x="1506384" y="321195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799920" imgH="317160" progId="Equation.DSMT4">
                  <p:embed/>
                </p:oleObj>
              </mc:Choice>
              <mc:Fallback>
                <p:oleObj name="Equation" r:id="rId7" imgW="799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6384" y="3211958"/>
                        <a:ext cx="800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A043CAE9-A108-4CE3-913F-9D7B6CFDC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41339"/>
              </p:ext>
            </p:extLst>
          </p:nvPr>
        </p:nvGraphicFramePr>
        <p:xfrm>
          <a:off x="5767849" y="2636220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1752480" imgH="393480" progId="Equation.DSMT4">
                  <p:embed/>
                </p:oleObj>
              </mc:Choice>
              <mc:Fallback>
                <p:oleObj name="Equation" r:id="rId9" imgW="175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7849" y="2636220"/>
                        <a:ext cx="175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CBD6005-B349-4E31-ACBF-AE3B73DEE4B2}"/>
              </a:ext>
            </a:extLst>
          </p:cNvPr>
          <p:cNvSpPr/>
          <p:nvPr/>
        </p:nvSpPr>
        <p:spPr>
          <a:xfrm>
            <a:off x="4667952" y="393318"/>
            <a:ext cx="2417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en-US" sz="4000" b="1" kern="1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483B5-9CC2-4EFC-B8D7-F132671A6C24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16">
            <a:extLst>
              <a:ext uri="{FF2B5EF4-FFF2-40B4-BE49-F238E27FC236}">
                <a16:creationId xmlns:a16="http://schemas.microsoft.com/office/drawing/2014/main" id="{7D738ECA-B423-4774-B4FE-F47BDBA401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8" grpId="0"/>
      <p:bldP spid="6164" grpId="0"/>
      <p:bldP spid="61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8C7F6DFE-CAAA-4F33-A2ED-F06012A1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676401"/>
            <a:ext cx="45608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12DF3C1B-C907-458F-9205-52D93F93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4" y="1295401"/>
            <a:ext cx="3832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5FE7879A-0515-4746-9F82-DB6F7B11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4" y="239714"/>
            <a:ext cx="375443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371DCAFF-3D44-403D-BF7A-8FE8B2C5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9" y="1524000"/>
            <a:ext cx="40481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2A91DE3C-97B9-414C-B780-E86B6346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505201"/>
            <a:ext cx="50927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B4A086DC-BF6F-4BAB-B0C5-47C29A48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438400"/>
            <a:ext cx="48863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0EA2C5BC-462E-4344-9E5D-4AAC3AC5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3143250"/>
            <a:ext cx="37719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837C4811-644E-499E-88BB-7E3E1937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5400"/>
            <a:ext cx="2743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6D8720-9116-4AC2-A665-4E4BA8584E06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Hình ảnh 16">
            <a:extLst>
              <a:ext uri="{FF2B5EF4-FFF2-40B4-BE49-F238E27FC236}">
                <a16:creationId xmlns:a16="http://schemas.microsoft.com/office/drawing/2014/main" id="{459B5103-BA60-429A-8110-03D30BCB1F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42B743F9-57A8-46CD-9029-7824980C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4" y="4148138"/>
            <a:ext cx="49101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BD1F8C53-B3D0-4493-A0EE-20D33635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00164"/>
            <a:ext cx="67056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4845E3-FCA5-4089-A858-DFC5E78C248B}"/>
              </a:ext>
            </a:extLst>
          </p:cNvPr>
          <p:cNvSpPr/>
          <p:nvPr/>
        </p:nvSpPr>
        <p:spPr>
          <a:xfrm>
            <a:off x="2819401" y="4876800"/>
            <a:ext cx="7262813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Lũ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lụt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miền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trung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034" name="WordArt 2">
            <a:extLst>
              <a:ext uri="{FF2B5EF4-FFF2-40B4-BE49-F238E27FC236}">
                <a16:creationId xmlns:a16="http://schemas.microsoft.com/office/drawing/2014/main" id="{75A504F3-BA82-4E88-9582-7865CCB44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1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Lucky Numer</a:t>
            </a:r>
          </a:p>
        </p:txBody>
      </p:sp>
      <p:graphicFrame>
        <p:nvGraphicFramePr>
          <p:cNvPr id="172035" name="Group 3">
            <a:extLst>
              <a:ext uri="{FF2B5EF4-FFF2-40B4-BE49-F238E27FC236}">
                <a16:creationId xmlns:a16="http://schemas.microsoft.com/office/drawing/2014/main" id="{BE8DD545-17F3-4FDB-907A-B9B7FCFCFFA4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343025"/>
          <a:ext cx="6629400" cy="5029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2053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37B5132C-2AE4-4918-8BFD-C05F7309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04926"/>
            <a:ext cx="3367088" cy="2581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8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2054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26692485-F32A-46D3-916C-BA39FD5D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1304925"/>
            <a:ext cx="3321050" cy="269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2055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824C99C6-7217-47A1-8B95-49003E94B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199"/>
            <a:ext cx="3367088" cy="2514601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7" action="ppaction://hlinksldjump"/>
            <a:extLst>
              <a:ext uri="{FF2B5EF4-FFF2-40B4-BE49-F238E27FC236}">
                <a16:creationId xmlns:a16="http://schemas.microsoft.com/office/drawing/2014/main" id="{0741856E-70E0-47B7-B932-9F543F1F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4004468"/>
            <a:ext cx="3320583" cy="239633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800"/>
              <a:t>4</a:t>
            </a:r>
          </a:p>
        </p:txBody>
      </p:sp>
      <p:sp>
        <p:nvSpPr>
          <p:cNvPr id="172057" name="Rectangle 25">
            <a:hlinkClick r:id="rId8" action="ppaction://hlinksldjump"/>
            <a:extLst>
              <a:ext uri="{FF2B5EF4-FFF2-40B4-BE49-F238E27FC236}">
                <a16:creationId xmlns:a16="http://schemas.microsoft.com/office/drawing/2014/main" id="{43EA0999-52F0-4EFF-9A51-F516C1F5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743200"/>
            <a:ext cx="2514600" cy="2133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800" u="sng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72062" name="DownRibbonSharp">
            <a:extLst>
              <a:ext uri="{FF2B5EF4-FFF2-40B4-BE49-F238E27FC236}">
                <a16:creationId xmlns:a16="http://schemas.microsoft.com/office/drawing/2014/main" id="{273C5A47-0D07-4485-9C51-D7206181AF8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990600"/>
            <a:ext cx="12192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72063" name="DownRibbonSharp">
            <a:extLst>
              <a:ext uri="{FF2B5EF4-FFF2-40B4-BE49-F238E27FC236}">
                <a16:creationId xmlns:a16="http://schemas.microsoft.com/office/drawing/2014/main" id="{E7C03978-1506-4BD5-B8A7-4C76DCE5F76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48800" y="990600"/>
            <a:ext cx="12192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172076" name="Text Box 44">
            <a:extLst>
              <a:ext uri="{FF2B5EF4-FFF2-40B4-BE49-F238E27FC236}">
                <a16:creationId xmlns:a16="http://schemas.microsoft.com/office/drawing/2014/main" id="{30DA599E-8EFE-4A3E-8650-9A5E3346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795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1</a:t>
            </a:r>
          </a:p>
        </p:txBody>
      </p:sp>
      <p:sp>
        <p:nvSpPr>
          <p:cNvPr id="172077" name="Text Box 45">
            <a:extLst>
              <a:ext uri="{FF2B5EF4-FFF2-40B4-BE49-F238E27FC236}">
                <a16:creationId xmlns:a16="http://schemas.microsoft.com/office/drawing/2014/main" id="{B14A3AF4-6AF9-4BB1-ADFB-5EB9BFC1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2</a:t>
            </a:r>
          </a:p>
        </p:txBody>
      </p:sp>
      <p:sp>
        <p:nvSpPr>
          <p:cNvPr id="172078" name="Text Box 46">
            <a:extLst>
              <a:ext uri="{FF2B5EF4-FFF2-40B4-BE49-F238E27FC236}">
                <a16:creationId xmlns:a16="http://schemas.microsoft.com/office/drawing/2014/main" id="{027CC024-C3BD-4EF7-A946-D700C691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3</a:t>
            </a:r>
          </a:p>
        </p:txBody>
      </p:sp>
      <p:sp>
        <p:nvSpPr>
          <p:cNvPr id="172082" name="Text Box 50">
            <a:extLst>
              <a:ext uri="{FF2B5EF4-FFF2-40B4-BE49-F238E27FC236}">
                <a16:creationId xmlns:a16="http://schemas.microsoft.com/office/drawing/2014/main" id="{74A11D03-CE00-4007-AE93-32C16A17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1</a:t>
            </a:r>
          </a:p>
        </p:txBody>
      </p:sp>
      <p:sp>
        <p:nvSpPr>
          <p:cNvPr id="172083" name="Text Box 51">
            <a:extLst>
              <a:ext uri="{FF2B5EF4-FFF2-40B4-BE49-F238E27FC236}">
                <a16:creationId xmlns:a16="http://schemas.microsoft.com/office/drawing/2014/main" id="{69DB8DF8-0FE8-466D-A313-44E33F689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2</a:t>
            </a:r>
          </a:p>
        </p:txBody>
      </p:sp>
      <p:sp>
        <p:nvSpPr>
          <p:cNvPr id="2" name="Right Arrow 1">
            <a:hlinkClick r:id="rId9" action="ppaction://hlinksldjump"/>
            <a:extLst>
              <a:ext uri="{FF2B5EF4-FFF2-40B4-BE49-F238E27FC236}">
                <a16:creationId xmlns:a16="http://schemas.microsoft.com/office/drawing/2014/main" id="{1FA7202D-A4E5-4E2B-ADD8-56B54E92E1CA}"/>
              </a:ext>
            </a:extLst>
          </p:cNvPr>
          <p:cNvSpPr/>
          <p:nvPr/>
        </p:nvSpPr>
        <p:spPr>
          <a:xfrm>
            <a:off x="9829800" y="3429000"/>
            <a:ext cx="685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id="{F52A568F-6A4D-424A-9547-CD3D172A324A}"/>
              </a:ext>
            </a:extLst>
          </p:cNvPr>
          <p:cNvSpPr/>
          <p:nvPr/>
        </p:nvSpPr>
        <p:spPr>
          <a:xfrm rot="5400000">
            <a:off x="8984270" y="2761891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D124724-4CC6-4881-A794-2F140A695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" y="186949"/>
            <a:ext cx="1567703" cy="19838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005868-A740-48D8-A89F-5176C855ED3C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Hình ảnh 16">
            <a:extLst>
              <a:ext uri="{FF2B5EF4-FFF2-40B4-BE49-F238E27FC236}">
                <a16:creationId xmlns:a16="http://schemas.microsoft.com/office/drawing/2014/main" id="{13B569F3-872E-4167-9F14-B04604E356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689D5E-4EDC-4408-B1BC-137DBF3EF420}"/>
              </a:ext>
            </a:extLst>
          </p:cNvPr>
          <p:cNvSpPr/>
          <p:nvPr/>
        </p:nvSpPr>
        <p:spPr>
          <a:xfrm>
            <a:off x="2171700" y="1489868"/>
            <a:ext cx="7848600" cy="473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7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17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7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17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7" dur="1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</p:childTnLst>
        </p:cTn>
      </p:par>
    </p:tnLst>
    <p:bldLst>
      <p:bldP spid="4" grpId="0" animBg="1"/>
      <p:bldP spid="172053" grpId="0" animBg="1"/>
      <p:bldP spid="172054" grpId="0" animBg="1"/>
      <p:bldP spid="172055" grpId="0" animBg="1"/>
      <p:bldP spid="172056" grpId="0" animBg="1"/>
      <p:bldP spid="172057" grpId="0" animBg="1"/>
      <p:bldP spid="172076" grpId="0"/>
      <p:bldP spid="172076" grpId="1"/>
      <p:bldP spid="172077" grpId="0"/>
      <p:bldP spid="172077" grpId="1"/>
      <p:bldP spid="172078" grpId="0"/>
      <p:bldP spid="172078" grpId="1"/>
      <p:bldP spid="172082" grpId="0"/>
      <p:bldP spid="172082" grpId="1"/>
      <p:bldP spid="172083" grpId="0"/>
      <p:bldP spid="172083" grpId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FF4CAD-1ED1-460C-9165-CF8639756737}"/>
              </a:ext>
            </a:extLst>
          </p:cNvPr>
          <p:cNvSpPr/>
          <p:nvPr/>
        </p:nvSpPr>
        <p:spPr>
          <a:xfrm>
            <a:off x="3876372" y="3972232"/>
            <a:ext cx="533400" cy="5842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4CD22D77-C14B-4DB5-905B-A6709A89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372" y="3229282"/>
            <a:ext cx="441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B. </a:t>
            </a:r>
            <a:r>
              <a:rPr lang="en-US" altLang="en-US" sz="3200">
                <a:cs typeface="Times New Roman" panose="02020603050405020304" pitchFamily="18" charset="0"/>
              </a:rPr>
              <a:t>2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3</a:t>
            </a:r>
            <a:r>
              <a:rPr lang="en-US" altLang="en-US" sz="3200">
                <a:cs typeface="Times New Roman" panose="02020603050405020304" pitchFamily="18" charset="0"/>
              </a:rPr>
              <a:t> +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>
                <a:cs typeface="Times New Roman" panose="02020603050405020304" pitchFamily="18" charset="0"/>
              </a:rPr>
              <a:t> +  6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2</a:t>
            </a:r>
            <a:r>
              <a:rPr lang="en-US" altLang="en-US" sz="3200">
                <a:cs typeface="Times New Roman" panose="02020603050405020304" pitchFamily="18" charset="0"/>
              </a:rPr>
              <a:t>– 3</a:t>
            </a:r>
            <a:endParaRPr lang="en-US" altLang="en-US" sz="3200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CFE0AF7F-5FE1-457B-A3DE-7479EE4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372" y="2418070"/>
            <a:ext cx="3841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A. </a:t>
            </a:r>
            <a:r>
              <a:rPr lang="en-US" altLang="en-US" sz="3200">
                <a:cs typeface="Times New Roman" panose="02020603050405020304" pitchFamily="18" charset="0"/>
              </a:rPr>
              <a:t>– 3 +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>
                <a:cs typeface="Times New Roman" panose="02020603050405020304" pitchFamily="18" charset="0"/>
              </a:rPr>
              <a:t> +  6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2</a:t>
            </a:r>
            <a:r>
              <a:rPr lang="en-US" altLang="en-US" sz="3200">
                <a:cs typeface="Times New Roman" panose="02020603050405020304" pitchFamily="18" charset="0"/>
              </a:rPr>
              <a:t> + 2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3</a:t>
            </a:r>
            <a:endParaRPr lang="en-US" altLang="en-US" sz="3200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8E7A7AFA-0B82-46D0-8201-7E19BA15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297" y="3972232"/>
            <a:ext cx="3587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C. </a:t>
            </a:r>
            <a:r>
              <a:rPr lang="en-US" altLang="en-US" sz="3200">
                <a:cs typeface="Times New Roman" panose="02020603050405020304" pitchFamily="18" charset="0"/>
              </a:rPr>
              <a:t>2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3</a:t>
            </a:r>
            <a:r>
              <a:rPr lang="en-US" altLang="en-US" sz="3200">
                <a:cs typeface="Times New Roman" panose="02020603050405020304" pitchFamily="18" charset="0"/>
              </a:rPr>
              <a:t> +  6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2</a:t>
            </a:r>
            <a:r>
              <a:rPr lang="en-US" altLang="en-US" sz="3200">
                <a:cs typeface="Times New Roman" panose="02020603050405020304" pitchFamily="18" charset="0"/>
              </a:rPr>
              <a:t> +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>
                <a:cs typeface="Times New Roman" panose="02020603050405020304" pitchFamily="18" charset="0"/>
              </a:rPr>
              <a:t> – 3 </a:t>
            </a:r>
            <a:endParaRPr lang="en-US" altLang="en-US" sz="3200"/>
          </a:p>
        </p:txBody>
      </p:sp>
      <p:pic>
        <p:nvPicPr>
          <p:cNvPr id="12294" name="Picture 9" descr="FSTV116">
            <a:extLst>
              <a:ext uri="{FF2B5EF4-FFF2-40B4-BE49-F238E27FC236}">
                <a16:creationId xmlns:a16="http://schemas.microsoft.com/office/drawing/2014/main" id="{EB174D20-FCB6-4CB6-B090-735D0858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0396" y="224657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8E165E6-89B4-4609-8287-800CC5AD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0" y="617601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TextBox 1">
            <a:extLst>
              <a:ext uri="{FF2B5EF4-FFF2-40B4-BE49-F238E27FC236}">
                <a16:creationId xmlns:a16="http://schemas.microsoft.com/office/drawing/2014/main" id="{3EAF4D15-215E-4394-9059-F4DEE900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398" y="796458"/>
            <a:ext cx="92177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Sắp xếp đa thức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theo lũy thức giảm dần của biến thu được kết quả là :</a:t>
            </a:r>
          </a:p>
        </p:txBody>
      </p:sp>
      <p:sp>
        <p:nvSpPr>
          <p:cNvPr id="12297" name="Text Box 6">
            <a:extLst>
              <a:ext uri="{FF2B5EF4-FFF2-40B4-BE49-F238E27FC236}">
                <a16:creationId xmlns:a16="http://schemas.microsoft.com/office/drawing/2014/main" id="{6B1F5FCD-96DF-4EB8-9FF6-A8065508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598" y="4810432"/>
            <a:ext cx="3508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D.</a:t>
            </a:r>
            <a:r>
              <a:rPr lang="en-US" altLang="en-US" sz="3200">
                <a:solidFill>
                  <a:srgbClr val="FF0066"/>
                </a:solidFill>
              </a:rPr>
              <a:t> </a:t>
            </a:r>
            <a:r>
              <a:rPr lang="en-US" altLang="en-US" sz="3200">
                <a:cs typeface="Times New Roman" panose="02020603050405020304" pitchFamily="18" charset="0"/>
              </a:rPr>
              <a:t>2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3</a:t>
            </a:r>
            <a:r>
              <a:rPr lang="en-US" altLang="en-US" sz="3200">
                <a:cs typeface="Times New Roman" panose="02020603050405020304" pitchFamily="18" charset="0"/>
              </a:rPr>
              <a:t> – 3 +  6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 baseline="30000">
                <a:cs typeface="Times New Roman" panose="02020603050405020304" pitchFamily="18" charset="0"/>
              </a:rPr>
              <a:t>2</a:t>
            </a:r>
            <a:r>
              <a:rPr lang="en-US" altLang="en-US" sz="3200">
                <a:cs typeface="Times New Roman" panose="02020603050405020304" pitchFamily="18" charset="0"/>
              </a:rPr>
              <a:t> +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endParaRPr lang="en-US" altLang="en-US" sz="3200"/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A8A8B581-EC8A-41C1-92BA-4A02C1B1B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82551"/>
              </p:ext>
            </p:extLst>
          </p:nvPr>
        </p:nvGraphicFramePr>
        <p:xfrm>
          <a:off x="5652785" y="796458"/>
          <a:ext cx="262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6" imgW="2628720" imgH="431640" progId="Equation.DSMT4">
                  <p:embed/>
                </p:oleObj>
              </mc:Choice>
              <mc:Fallback>
                <p:oleObj name="Equation" r:id="rId6" imgW="2628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785" y="796458"/>
                        <a:ext cx="2628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F5A6367-2666-4D3E-9693-DB75CCF05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0" y="2985432"/>
            <a:ext cx="1735355" cy="201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8AC1D1-1AA8-4782-BDE0-10B0D17CCF81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16">
            <a:extLst>
              <a:ext uri="{FF2B5EF4-FFF2-40B4-BE49-F238E27FC236}">
                <a16:creationId xmlns:a16="http://schemas.microsoft.com/office/drawing/2014/main" id="{C93A16C1-02C8-4977-A3C0-9A19B4ED3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B1704B8-6F61-488D-8B5A-FC03633A1742}"/>
              </a:ext>
            </a:extLst>
          </p:cNvPr>
          <p:cNvSpPr/>
          <p:nvPr/>
        </p:nvSpPr>
        <p:spPr>
          <a:xfrm>
            <a:off x="5175720" y="2408238"/>
            <a:ext cx="533400" cy="5842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0C69A16-9184-47B7-91A2-70C7F023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D40C091-75DE-4C84-AEEE-1443902D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982" y="3200400"/>
            <a:ext cx="20970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B. </a:t>
            </a:r>
            <a:r>
              <a:rPr lang="en-US" altLang="en-US" sz="3200">
                <a:cs typeface="Times New Roman" panose="02020603050405020304" pitchFamily="18" charset="0"/>
              </a:rPr>
              <a:t>(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>
                <a:cs typeface="Times New Roman" panose="02020603050405020304" pitchFamily="18" charset="0"/>
              </a:rPr>
              <a:t> + y)</a:t>
            </a:r>
            <a:r>
              <a:rPr lang="en-US" altLang="en-US" sz="3200" baseline="30000">
                <a:cs typeface="Times New Roman" panose="02020603050405020304" pitchFamily="18" charset="0"/>
              </a:rPr>
              <a:t> 2</a:t>
            </a:r>
            <a:endParaRPr lang="en-US" altLang="en-US" sz="3200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51B6C80C-BFB2-4470-A4B2-21946B8B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358" y="2408238"/>
            <a:ext cx="1509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A.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>
                <a:cs typeface="Times New Roman" panose="02020603050405020304" pitchFamily="18" charset="0"/>
              </a:rPr>
              <a:t> + y</a:t>
            </a:r>
            <a:endParaRPr lang="en-US" altLang="en-US" sz="3200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CA2AE11-4D10-4D23-A97E-99DA9473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758" y="4038600"/>
            <a:ext cx="1565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C.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r>
              <a:rPr lang="en-US" altLang="en-US" sz="3200">
                <a:cs typeface="Times New Roman" panose="02020603050405020304" pitchFamily="18" charset="0"/>
              </a:rPr>
              <a:t> – y </a:t>
            </a:r>
            <a:endParaRPr lang="en-US" altLang="en-US" sz="3200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B7EF3D47-8681-4C69-8816-D16E1F97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20" y="4833938"/>
            <a:ext cx="14843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D.</a:t>
            </a:r>
            <a:r>
              <a:rPr lang="en-US" altLang="en-US" sz="3200">
                <a:solidFill>
                  <a:srgbClr val="FF0066"/>
                </a:solidFill>
              </a:rPr>
              <a:t> </a:t>
            </a:r>
            <a:r>
              <a:rPr lang="en-US" altLang="en-US" sz="3200">
                <a:cs typeface="Times New Roman" panose="02020603050405020304" pitchFamily="18" charset="0"/>
              </a:rPr>
              <a:t>y – </a:t>
            </a:r>
            <a:r>
              <a:rPr lang="en-US" altLang="en-US" sz="3200" i="1">
                <a:cs typeface="Times New Roman" panose="02020603050405020304" pitchFamily="18" charset="0"/>
              </a:rPr>
              <a:t>x</a:t>
            </a:r>
            <a:endParaRPr lang="en-US" altLang="en-US" sz="3200"/>
          </a:p>
        </p:txBody>
      </p:sp>
      <p:sp>
        <p:nvSpPr>
          <p:cNvPr id="13320" name="TextBox 41">
            <a:extLst>
              <a:ext uri="{FF2B5EF4-FFF2-40B4-BE49-F238E27FC236}">
                <a16:creationId xmlns:a16="http://schemas.microsoft.com/office/drawing/2014/main" id="{E6084693-7381-4C27-955D-FC2863C5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1143000"/>
            <a:ext cx="858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Thực hiện phép chia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thu được kết quả là :</a:t>
            </a:r>
          </a:p>
        </p:txBody>
      </p:sp>
      <p:pic>
        <p:nvPicPr>
          <p:cNvPr id="10" name="Picture 9" descr="FSTV116">
            <a:extLst>
              <a:ext uri="{FF2B5EF4-FFF2-40B4-BE49-F238E27FC236}">
                <a16:creationId xmlns:a16="http://schemas.microsoft.com/office/drawing/2014/main" id="{B06B2B8D-28AE-4BBA-8FEF-C1529592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0396" y="224657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DC365688-B363-4633-93A6-A60700ACC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28158"/>
              </p:ext>
            </p:extLst>
          </p:nvPr>
        </p:nvGraphicFramePr>
        <p:xfrm>
          <a:off x="6413500" y="1131059"/>
          <a:ext cx="3797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6" imgW="3797280" imgH="660240" progId="Equation.DSMT4">
                  <p:embed/>
                </p:oleObj>
              </mc:Choice>
              <mc:Fallback>
                <p:oleObj name="Equation" r:id="rId6" imgW="3797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500" y="1131059"/>
                        <a:ext cx="37973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BD701CE-4D9B-4AE4-ACD3-F5CB55A22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0" y="2992438"/>
            <a:ext cx="2259096" cy="2620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3ABB2-5B75-47D2-B009-4614EE5D7710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16">
            <a:extLst>
              <a:ext uri="{FF2B5EF4-FFF2-40B4-BE49-F238E27FC236}">
                <a16:creationId xmlns:a16="http://schemas.microsoft.com/office/drawing/2014/main" id="{C3569A4C-D449-4E32-A164-F699F0A9C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STV116">
            <a:extLst>
              <a:ext uri="{FF2B5EF4-FFF2-40B4-BE49-F238E27FC236}">
                <a16:creationId xmlns:a16="http://schemas.microsoft.com/office/drawing/2014/main" id="{EA01D735-1923-404A-8071-108365BA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9790034-0B94-4DC0-9905-10BD071C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62103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WordArt 6">
            <a:extLst>
              <a:ext uri="{FF2B5EF4-FFF2-40B4-BE49-F238E27FC236}">
                <a16:creationId xmlns:a16="http://schemas.microsoft.com/office/drawing/2014/main" id="{B662E24C-AC5B-46B0-8AD2-945C8275F8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Lucky Number </a:t>
            </a:r>
          </a:p>
        </p:txBody>
      </p:sp>
      <p:pic>
        <p:nvPicPr>
          <p:cNvPr id="14341" name="Picture 5" descr="k_anhdong_amnhac">
            <a:extLst>
              <a:ext uri="{FF2B5EF4-FFF2-40B4-BE49-F238E27FC236}">
                <a16:creationId xmlns:a16="http://schemas.microsoft.com/office/drawing/2014/main" id="{7A6D0A21-AFB0-4D25-B78A-C1239F8512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029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>
            <a:extLst>
              <a:ext uri="{FF2B5EF4-FFF2-40B4-BE49-F238E27FC236}">
                <a16:creationId xmlns:a16="http://schemas.microsoft.com/office/drawing/2014/main" id="{1320C79A-CBA3-4C34-99FA-855F2C7A3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1814514"/>
            <a:ext cx="1219200" cy="70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/>
              <a:t>Số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3B11C-BD3D-4892-99A0-85D0C5ABF471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Hình ảnh 16">
            <a:extLst>
              <a:ext uri="{FF2B5EF4-FFF2-40B4-BE49-F238E27FC236}">
                <a16:creationId xmlns:a16="http://schemas.microsoft.com/office/drawing/2014/main" id="{28402FEF-E94D-4DC9-A66F-A4856F64A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5509F22-9788-47BC-BFA9-2E5C3C00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02" y="6149340"/>
            <a:ext cx="843358" cy="708660"/>
          </a:xfrm>
          <a:prstGeom prst="actionButtonHom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2E3F083A-4E8D-4684-9D40-AFF74092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61" y="304800"/>
            <a:ext cx="86297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Tìm lỗi sai trong phép chia dưới đây và sửa lại cho đúng ?</a:t>
            </a:r>
          </a:p>
        </p:txBody>
      </p:sp>
      <p:sp>
        <p:nvSpPr>
          <p:cNvPr id="49" name="Oval 43">
            <a:extLst>
              <a:ext uri="{FF2B5EF4-FFF2-40B4-BE49-F238E27FC236}">
                <a16:creationId xmlns:a16="http://schemas.microsoft.com/office/drawing/2014/main" id="{78ECF809-BBF7-4129-AAB1-557D57818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132" y="2221887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49E82E-633E-424F-A5D8-5FE5E27981CA}"/>
                  </a:ext>
                </a:extLst>
              </p14:cNvPr>
              <p14:cNvContentPartPr/>
              <p14:nvPr/>
            </p14:nvContentPartPr>
            <p14:xfrm>
              <a:off x="11359754" y="6395777"/>
              <a:ext cx="23400" cy="2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49E82E-633E-424F-A5D8-5FE5E2798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3914" y="6332417"/>
                <a:ext cx="5472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66" name="Group 42">
            <a:extLst>
              <a:ext uri="{FF2B5EF4-FFF2-40B4-BE49-F238E27FC236}">
                <a16:creationId xmlns:a16="http://schemas.microsoft.com/office/drawing/2014/main" id="{7A3A0865-4602-4B33-80CC-DB5C4FCA07D9}"/>
              </a:ext>
            </a:extLst>
          </p:cNvPr>
          <p:cNvGrpSpPr>
            <a:grpSpLocks/>
          </p:cNvGrpSpPr>
          <p:nvPr/>
        </p:nvGrpSpPr>
        <p:grpSpPr bwMode="auto">
          <a:xfrm>
            <a:off x="3041964" y="1253623"/>
            <a:ext cx="6409855" cy="3607398"/>
            <a:chOff x="2256" y="2160"/>
            <a:chExt cx="3312" cy="1632"/>
          </a:xfrm>
        </p:grpSpPr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4C51FCE9-AF9F-4210-AD4D-2513C626C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160"/>
              <a:ext cx="3312" cy="16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15368" name="Group 24">
              <a:extLst>
                <a:ext uri="{FF2B5EF4-FFF2-40B4-BE49-F238E27FC236}">
                  <a16:creationId xmlns:a16="http://schemas.microsoft.com/office/drawing/2014/main" id="{93392929-8AA3-453E-86A2-E59120011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388"/>
              <a:ext cx="2844" cy="1056"/>
              <a:chOff x="1440" y="2304"/>
              <a:chExt cx="2844" cy="1056"/>
            </a:xfrm>
          </p:grpSpPr>
          <p:grpSp>
            <p:nvGrpSpPr>
              <p:cNvPr id="15370" name="Group 26">
                <a:extLst>
                  <a:ext uri="{FF2B5EF4-FFF2-40B4-BE49-F238E27FC236}">
                    <a16:creationId xmlns:a16="http://schemas.microsoft.com/office/drawing/2014/main" id="{5BDF0091-4FE8-4514-B097-AFF2E142F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0" y="2304"/>
                <a:ext cx="864" cy="1056"/>
                <a:chOff x="4032" y="1488"/>
                <a:chExt cx="864" cy="1056"/>
              </a:xfrm>
            </p:grpSpPr>
            <p:sp>
              <p:nvSpPr>
                <p:cNvPr id="67" name="Line 27">
                  <a:extLst>
                    <a:ext uri="{FF2B5EF4-FFF2-40B4-BE49-F238E27FC236}">
                      <a16:creationId xmlns:a16="http://schemas.microsoft.com/office/drawing/2014/main" id="{80FABFDC-7D24-4EA5-AD09-394F6C5D1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0" cy="1056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8" name="Line 28">
                  <a:extLst>
                    <a:ext uri="{FF2B5EF4-FFF2-40B4-BE49-F238E27FC236}">
                      <a16:creationId xmlns:a16="http://schemas.microsoft.com/office/drawing/2014/main" id="{7CF1A0D2-2F44-410E-8F95-DFADD7596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864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58" name="Text Box 32">
                <a:extLst>
                  <a:ext uri="{FF2B5EF4-FFF2-40B4-BE49-F238E27FC236}">
                    <a16:creationId xmlns:a16="http://schemas.microsoft.com/office/drawing/2014/main" id="{93260D87-B90B-4B23-B3CC-1368C4753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2353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</a:rPr>
                  <a:t>_</a:t>
                </a:r>
              </a:p>
            </p:txBody>
          </p:sp>
          <p:sp>
            <p:nvSpPr>
              <p:cNvPr id="59" name="Line 33">
                <a:extLst>
                  <a:ext uri="{FF2B5EF4-FFF2-40B4-BE49-F238E27FC236}">
                    <a16:creationId xmlns:a16="http://schemas.microsoft.com/office/drawing/2014/main" id="{11BE9FAB-3CC3-4AA2-8AB8-9346060E8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772"/>
                <a:ext cx="1932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64" name="Text Box 38">
                <a:extLst>
                  <a:ext uri="{FF2B5EF4-FFF2-40B4-BE49-F238E27FC236}">
                    <a16:creationId xmlns:a16="http://schemas.microsoft.com/office/drawing/2014/main" id="{A41BF759-3D63-4011-A61C-5B787AA29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832"/>
                <a:ext cx="4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</a:rPr>
                  <a:t>_</a:t>
                </a:r>
              </a:p>
            </p:txBody>
          </p:sp>
          <p:sp>
            <p:nvSpPr>
              <p:cNvPr id="65" name="Line 39">
                <a:extLst>
                  <a:ext uri="{FF2B5EF4-FFF2-40B4-BE49-F238E27FC236}">
                    <a16:creationId xmlns:a16="http://schemas.microsoft.com/office/drawing/2014/main" id="{01F14A2D-793F-4ED4-B0C7-50A6BB5E3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324"/>
                <a:ext cx="1548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5CDCFF3-6590-4E81-94AD-2E590DD12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806229"/>
              </p:ext>
            </p:extLst>
          </p:nvPr>
        </p:nvGraphicFramePr>
        <p:xfrm>
          <a:off x="3819525" y="1666875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7" imgW="2831760" imgH="431640" progId="Equation.DSMT4">
                  <p:embed/>
                </p:oleObj>
              </mc:Choice>
              <mc:Fallback>
                <p:oleObj name="Equation" r:id="rId7" imgW="283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9525" y="1666875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50AA074C-E0D3-4906-A7F4-99DA4AE03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068900"/>
              </p:ext>
            </p:extLst>
          </p:nvPr>
        </p:nvGraphicFramePr>
        <p:xfrm>
          <a:off x="3854448" y="2207711"/>
          <a:ext cx="233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9" imgW="2336760" imgH="431640" progId="Equation.DSMT4">
                  <p:embed/>
                </p:oleObj>
              </mc:Choice>
              <mc:Fallback>
                <p:oleObj name="Equation" r:id="rId9" imgW="233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4448" y="2207711"/>
                        <a:ext cx="2336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17525710-72E5-413E-B112-0767D2BB8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11164"/>
              </p:ext>
            </p:extLst>
          </p:nvPr>
        </p:nvGraphicFramePr>
        <p:xfrm>
          <a:off x="7624774" y="1659572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11" imgW="888840" imgH="431640" progId="Equation.DSMT4">
                  <p:embed/>
                </p:oleObj>
              </mc:Choice>
              <mc:Fallback>
                <p:oleObj name="Equation" r:id="rId11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4774" y="1659572"/>
                        <a:ext cx="889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4E0DC872-1F93-4718-9A80-E8F11AA23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95333"/>
              </p:ext>
            </p:extLst>
          </p:nvPr>
        </p:nvGraphicFramePr>
        <p:xfrm>
          <a:off x="7660046" y="2311808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3" imgW="939600" imgH="342720" progId="Equation.DSMT4">
                  <p:embed/>
                </p:oleObj>
              </mc:Choice>
              <mc:Fallback>
                <p:oleObj name="Equation" r:id="rId13" imgW="939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60046" y="2311808"/>
                        <a:ext cx="939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65FD2EA1-D5C2-40B5-85D4-E4CC22175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86385"/>
              </p:ext>
            </p:extLst>
          </p:nvPr>
        </p:nvGraphicFramePr>
        <p:xfrm>
          <a:off x="4811820" y="2772691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5" imgW="1676160" imgH="431640" progId="Equation.DSMT4">
                  <p:embed/>
                </p:oleObj>
              </mc:Choice>
              <mc:Fallback>
                <p:oleObj name="Equation" r:id="rId15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1820" y="2772691"/>
                        <a:ext cx="1676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C3286108-7EF4-4D66-ABBA-38009A147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9013"/>
              </p:ext>
            </p:extLst>
          </p:nvPr>
        </p:nvGraphicFramePr>
        <p:xfrm>
          <a:off x="4748320" y="3474323"/>
          <a:ext cx="173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7" imgW="1739880" imgH="431640" progId="Equation.DSMT4">
                  <p:embed/>
                </p:oleObj>
              </mc:Choice>
              <mc:Fallback>
                <p:oleObj name="Equation" r:id="rId17" imgW="173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48320" y="3474323"/>
                        <a:ext cx="1739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D763F21-C82D-46B2-B251-F05E0ED9A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92192"/>
              </p:ext>
            </p:extLst>
          </p:nvPr>
        </p:nvGraphicFramePr>
        <p:xfrm>
          <a:off x="5518973" y="4172696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9" imgW="457200" imgH="342720" progId="Equation.DSMT4">
                  <p:embed/>
                </p:oleObj>
              </mc:Choice>
              <mc:Fallback>
                <p:oleObj name="Equation" r:id="rId19" imgW="457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18973" y="4172696"/>
                        <a:ext cx="457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C53E220-D115-46A6-B1E8-CAB0696119C7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16">
            <a:extLst>
              <a:ext uri="{FF2B5EF4-FFF2-40B4-BE49-F238E27FC236}">
                <a16:creationId xmlns:a16="http://schemas.microsoft.com/office/drawing/2014/main" id="{4D950693-AD90-4EE1-96CD-FDD5194653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5AE1F1B-73AE-4DFD-A217-72A3180CAC85}"/>
              </a:ext>
            </a:extLst>
          </p:cNvPr>
          <p:cNvSpPr/>
          <p:nvPr/>
        </p:nvSpPr>
        <p:spPr>
          <a:xfrm>
            <a:off x="3230003" y="4771104"/>
            <a:ext cx="533400" cy="5842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CAC85FE-C2D2-4391-99ED-5E6CFDDD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5978" y="6295104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49B9F7B-3935-4C89-B84E-84FC711E6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704" y="3170904"/>
            <a:ext cx="4194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B. </a:t>
            </a:r>
            <a:r>
              <a:rPr lang="en-US" altLang="en-US" sz="3200" i="1"/>
              <a:t>a = </a:t>
            </a:r>
            <a:r>
              <a:rPr lang="en-US" altLang="en-US" sz="3200"/>
              <a:t>1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9EE8592-B236-4EA6-BEC3-A1DA5AD4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778" y="2378742"/>
            <a:ext cx="17160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A. </a:t>
            </a:r>
            <a:r>
              <a:rPr lang="en-US" altLang="en-US" sz="3200" i="1"/>
              <a:t>a = -</a:t>
            </a:r>
            <a:r>
              <a:rPr lang="en-US" altLang="en-US" sz="3200"/>
              <a:t>1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A26488A-E372-4DB6-8C93-92052C26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704" y="4033661"/>
            <a:ext cx="1693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C. </a:t>
            </a:r>
            <a:r>
              <a:rPr lang="en-US" altLang="en-US" sz="3200" i="1"/>
              <a:t>a = </a:t>
            </a:r>
            <a:r>
              <a:rPr lang="en-US" altLang="en-US" sz="3200"/>
              <a:t>-3</a:t>
            </a:r>
          </a:p>
        </p:txBody>
      </p:sp>
      <p:sp>
        <p:nvSpPr>
          <p:cNvPr id="16391" name="Text Box 6">
            <a:extLst>
              <a:ext uri="{FF2B5EF4-FFF2-40B4-BE49-F238E27FC236}">
                <a16:creationId xmlns:a16="http://schemas.microsoft.com/office/drawing/2014/main" id="{A079E6C9-206A-4DF1-BABD-75B382F1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004" y="4771104"/>
            <a:ext cx="1579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D.</a:t>
            </a:r>
            <a:r>
              <a:rPr lang="en-US" altLang="en-US" sz="3200">
                <a:solidFill>
                  <a:srgbClr val="FF0066"/>
                </a:solidFill>
              </a:rPr>
              <a:t> </a:t>
            </a:r>
            <a:r>
              <a:rPr lang="en-US" altLang="en-US" sz="3200" i="1"/>
              <a:t>a = </a:t>
            </a:r>
            <a:r>
              <a:rPr lang="en-US" altLang="en-US" sz="3200"/>
              <a:t>3</a:t>
            </a:r>
          </a:p>
        </p:txBody>
      </p:sp>
      <p:sp>
        <p:nvSpPr>
          <p:cNvPr id="16392" name="TextBox 41">
            <a:extLst>
              <a:ext uri="{FF2B5EF4-FFF2-40B4-BE49-F238E27FC236}">
                <a16:creationId xmlns:a16="http://schemas.microsoft.com/office/drawing/2014/main" id="{E3DEEF3F-2083-4F5D-B75E-2566D70D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735" y="1216692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5: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Để đa thức                        chia hết cho đa thức             thì giá trị </a:t>
            </a:r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phải là :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3A1244A3-0A80-4A59-B9F5-29818CACC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40823"/>
              </p:ext>
            </p:extLst>
          </p:nvPr>
        </p:nvGraphicFramePr>
        <p:xfrm>
          <a:off x="5714442" y="1216692"/>
          <a:ext cx="196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5" imgW="1968480" imgH="431640" progId="Equation.DSMT4">
                  <p:embed/>
                </p:oleObj>
              </mc:Choice>
              <mc:Fallback>
                <p:oleObj name="Equation" r:id="rId5" imgW="1968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4442" y="1216692"/>
                        <a:ext cx="1968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0CAE51EB-FA0B-4E75-8B28-5277B278A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00995"/>
              </p:ext>
            </p:extLst>
          </p:nvPr>
        </p:nvGraphicFramePr>
        <p:xfrm>
          <a:off x="3826110" y="1666699"/>
          <a:ext cx="1041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7" imgW="1041120" imgH="558720" progId="Equation.DSMT4">
                  <p:embed/>
                </p:oleObj>
              </mc:Choice>
              <mc:Fallback>
                <p:oleObj name="Equation" r:id="rId7" imgW="1041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6110" y="1666699"/>
                        <a:ext cx="1041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D2F220D-BE46-4351-9BE5-35761A86B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0" y="2735120"/>
            <a:ext cx="2259096" cy="2620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B192CD-6DB4-4929-876C-5E7222C30B43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16">
            <a:extLst>
              <a:ext uri="{FF2B5EF4-FFF2-40B4-BE49-F238E27FC236}">
                <a16:creationId xmlns:a16="http://schemas.microsoft.com/office/drawing/2014/main" id="{B43FB331-C2D3-4E6D-B0F4-0F64F20CB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>
            <a:extLst>
              <a:ext uri="{FF2B5EF4-FFF2-40B4-BE49-F238E27FC236}">
                <a16:creationId xmlns:a16="http://schemas.microsoft.com/office/drawing/2014/main" id="{A583B321-87F9-4046-B94B-59FFCB79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14" y="703054"/>
            <a:ext cx="4186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1. Làm tính chia </a:t>
            </a:r>
          </a:p>
        </p:txBody>
      </p:sp>
      <p:sp>
        <p:nvSpPr>
          <p:cNvPr id="31748" name="Text Box 10">
            <a:extLst>
              <a:ext uri="{FF2B5EF4-FFF2-40B4-BE49-F238E27FC236}">
                <a16:creationId xmlns:a16="http://schemas.microsoft.com/office/drawing/2014/main" id="{BF761585-C2A5-46C4-A2E5-CE5A6E5D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71" y="1867321"/>
            <a:ext cx="108203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 (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chia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B).</a:t>
            </a:r>
          </a:p>
        </p:txBody>
      </p:sp>
      <p:sp>
        <p:nvSpPr>
          <p:cNvPr id="2053" name="Rectangle 18">
            <a:extLst>
              <a:ext uri="{FF2B5EF4-FFF2-40B4-BE49-F238E27FC236}">
                <a16:creationId xmlns:a16="http://schemas.microsoft.com/office/drawing/2014/main" id="{528D4714-F3EE-428B-A35E-2A04DAA35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70" y="-234677"/>
            <a:ext cx="179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31757" name="Text Box 20">
            <a:extLst>
              <a:ext uri="{FF2B5EF4-FFF2-40B4-BE49-F238E27FC236}">
                <a16:creationId xmlns:a16="http://schemas.microsoft.com/office/drawing/2014/main" id="{EDEF9ADE-6139-49F1-ACEF-D52DA82A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21" y="3670618"/>
            <a:ext cx="10540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chia đa thức A cho đơn thức B (trường hợp các hạng tử của đa thức A đều chia hết cho đơn thức B), ta chia mỗi hạng tử của A cho B rồi cộng các kết quả lại với nhau.</a:t>
            </a:r>
          </a:p>
        </p:txBody>
      </p:sp>
      <p:sp>
        <p:nvSpPr>
          <p:cNvPr id="2064" name="Line 6">
            <a:extLst>
              <a:ext uri="{FF2B5EF4-FFF2-40B4-BE49-F238E27FC236}">
                <a16:creationId xmlns:a16="http://schemas.microsoft.com/office/drawing/2014/main" id="{46B960E1-2D8E-4E56-8068-7C86BEBF4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368" y="58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42EC65B4-F764-4AB0-93E7-665E7734CA92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!!1">
            <a:extLst>
              <a:ext uri="{FF2B5EF4-FFF2-40B4-BE49-F238E27FC236}">
                <a16:creationId xmlns:a16="http://schemas.microsoft.com/office/drawing/2014/main" id="{EC77A637-218B-4808-A838-62DD1AE35583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07F75B8F-FF53-43B8-99AD-10C60573B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61018"/>
              </p:ext>
            </p:extLst>
          </p:nvPr>
        </p:nvGraphicFramePr>
        <p:xfrm>
          <a:off x="3248025" y="1319213"/>
          <a:ext cx="3683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682800" imgH="660240" progId="Equation.DSMT4">
                  <p:embed/>
                </p:oleObj>
              </mc:Choice>
              <mc:Fallback>
                <p:oleObj name="Equation" r:id="rId3" imgW="36828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8025" y="1319213"/>
                        <a:ext cx="3683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95AD68AA-B12E-4C7C-AE50-84C12298B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79987"/>
              </p:ext>
            </p:extLst>
          </p:nvPr>
        </p:nvGraphicFramePr>
        <p:xfrm>
          <a:off x="7102986" y="1349385"/>
          <a:ext cx="2578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577960" imgH="431640" progId="Equation.DSMT4">
                  <p:embed/>
                </p:oleObj>
              </mc:Choice>
              <mc:Fallback>
                <p:oleObj name="Equation" r:id="rId5" imgW="2577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2986" y="1349385"/>
                        <a:ext cx="2578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3D02E27-FB92-427E-A1A9-A0E2757E7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94" y="338497"/>
            <a:ext cx="960102" cy="101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1748" grpId="0"/>
      <p:bldP spid="31757" grpId="0"/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7D2A5AB9-1C39-4C6D-9DDC-61A1E30F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180" y="2165341"/>
            <a:ext cx="9699625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số dư trong phép chia đa thức một biến        cho nhị thức           hoặc</a:t>
            </a:r>
          </a:p>
        </p:txBody>
      </p:sp>
      <p:sp>
        <p:nvSpPr>
          <p:cNvPr id="20486" name="TextBox 1">
            <a:extLst>
              <a:ext uri="{FF2B5EF4-FFF2-40B4-BE49-F238E27FC236}">
                <a16:creationId xmlns:a16="http://schemas.microsoft.com/office/drawing/2014/main" id="{A7161085-C23B-4CEC-9933-146D1F2E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181" y="304801"/>
            <a:ext cx="9908216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: 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Định lý </a:t>
            </a:r>
            <a:r>
              <a:rPr lang="vi-V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Bézout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 về số dư của phép chia đa thức</a:t>
            </a:r>
          </a:p>
          <a:p>
            <a:pPr eaLnBrk="1" hangingPunct="1">
              <a:lnSpc>
                <a:spcPct val="150000"/>
              </a:lnSpc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Định lý này phát biểu rằng: "</a:t>
            </a:r>
            <a:r>
              <a:rPr lang="vi-VN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Đa thức 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khi chia cho nhị thức 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được dư là 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thì 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0920EA3D-A4FD-4C4D-9F29-C3B916543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13700"/>
              </p:ext>
            </p:extLst>
          </p:nvPr>
        </p:nvGraphicFramePr>
        <p:xfrm>
          <a:off x="7370916" y="1127662"/>
          <a:ext cx="546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545760" imgH="583920" progId="Equation.DSMT4">
                  <p:embed/>
                </p:oleObj>
              </mc:Choice>
              <mc:Fallback>
                <p:oleObj name="Equation" r:id="rId3" imgW="5457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0916" y="1127662"/>
                        <a:ext cx="546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BB0BB176-9773-435B-96AF-52DDEDF61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38687"/>
              </p:ext>
            </p:extLst>
          </p:nvPr>
        </p:nvGraphicFramePr>
        <p:xfrm>
          <a:off x="2351548" y="1730481"/>
          <a:ext cx="113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130040" imgH="558720" progId="Equation.DSMT4">
                  <p:embed/>
                </p:oleObj>
              </mc:Choice>
              <mc:Fallback>
                <p:oleObj name="Equation" r:id="rId5" imgW="11300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1548" y="1730481"/>
                        <a:ext cx="1130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2237DDB8-C28F-4110-A09E-0CFCCD7B1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65224"/>
              </p:ext>
            </p:extLst>
          </p:nvPr>
        </p:nvGraphicFramePr>
        <p:xfrm>
          <a:off x="5527368" y="1817467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304560" imgH="330120" progId="Equation.DSMT4">
                  <p:embed/>
                </p:oleObj>
              </mc:Choice>
              <mc:Fallback>
                <p:oleObj name="Equation" r:id="rId7" imgW="304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7368" y="1817467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B9316513-E9FF-414B-8E90-1D5F48EC9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7527"/>
              </p:ext>
            </p:extLst>
          </p:nvPr>
        </p:nvGraphicFramePr>
        <p:xfrm>
          <a:off x="6424766" y="1774727"/>
          <a:ext cx="1219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218960" imgH="583920" progId="Equation.DSMT4">
                  <p:embed/>
                </p:oleObj>
              </mc:Choice>
              <mc:Fallback>
                <p:oleObj name="Equation" r:id="rId9" imgW="1218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4766" y="1774727"/>
                        <a:ext cx="1219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6B711DD5-16F7-4B0B-B2DD-3BC31F825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56624"/>
              </p:ext>
            </p:extLst>
          </p:nvPr>
        </p:nvGraphicFramePr>
        <p:xfrm>
          <a:off x="9103185" y="2277404"/>
          <a:ext cx="53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1" imgW="533160" imgH="583920" progId="Equation.DSMT4">
                  <p:embed/>
                </p:oleObj>
              </mc:Choice>
              <mc:Fallback>
                <p:oleObj name="Equation" r:id="rId11" imgW="5331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03185" y="2277404"/>
                        <a:ext cx="533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910AF6E7-EEC8-486F-BD95-CD08A149B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162744"/>
              </p:ext>
            </p:extLst>
          </p:nvPr>
        </p:nvGraphicFramePr>
        <p:xfrm>
          <a:off x="3039898" y="3104184"/>
          <a:ext cx="812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3" imgW="812520" imgH="253800" progId="Equation.DSMT4">
                  <p:embed/>
                </p:oleObj>
              </mc:Choice>
              <mc:Fallback>
                <p:oleObj name="Equation" r:id="rId13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39898" y="3104184"/>
                        <a:ext cx="812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9130C40E-CA19-473A-BE48-627516EEE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20201"/>
              </p:ext>
            </p:extLst>
          </p:nvPr>
        </p:nvGraphicFramePr>
        <p:xfrm>
          <a:off x="4943497" y="3020335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15" imgW="977760" imgH="355320" progId="Equation.DSMT4">
                  <p:embed/>
                </p:oleObj>
              </mc:Choice>
              <mc:Fallback>
                <p:oleObj name="Equation" r:id="rId15" imgW="977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43497" y="3020335"/>
                        <a:ext cx="977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A72C2EC6-E3C2-4B58-B8DC-502D622D1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233023"/>
              </p:ext>
            </p:extLst>
          </p:nvPr>
        </p:nvGraphicFramePr>
        <p:xfrm>
          <a:off x="2941482" y="3614161"/>
          <a:ext cx="3416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7" imgW="3416040" imgH="622080" progId="Equation.DSMT4">
                  <p:embed/>
                </p:oleObj>
              </mc:Choice>
              <mc:Fallback>
                <p:oleObj name="Equation" r:id="rId17" imgW="3416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41482" y="3614161"/>
                        <a:ext cx="3416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5A76A58D-0B27-4E22-89B5-F4A11E7BF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91482"/>
              </p:ext>
            </p:extLst>
          </p:nvPr>
        </p:nvGraphicFramePr>
        <p:xfrm>
          <a:off x="5217683" y="4281664"/>
          <a:ext cx="124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19" imgW="1244520" imgH="583920" progId="Equation.DSMT4">
                  <p:embed/>
                </p:oleObj>
              </mc:Choice>
              <mc:Fallback>
                <p:oleObj name="Equation" r:id="rId19" imgW="12445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17683" y="4281664"/>
                        <a:ext cx="1244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B3F8D2BF-1C57-49D4-B14C-BF0FD782C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22053"/>
              </p:ext>
            </p:extLst>
          </p:nvPr>
        </p:nvGraphicFramePr>
        <p:xfrm>
          <a:off x="2569998" y="4865864"/>
          <a:ext cx="1282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21" imgW="1282680" imgH="431640" progId="Equation.DSMT4">
                  <p:embed/>
                </p:oleObj>
              </mc:Choice>
              <mc:Fallback>
                <p:oleObj name="Equation" r:id="rId21" imgW="1282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69998" y="4865864"/>
                        <a:ext cx="1282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FAE00216-20D0-44FF-8A31-535525DE3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884"/>
              </p:ext>
            </p:extLst>
          </p:nvPr>
        </p:nvGraphicFramePr>
        <p:xfrm>
          <a:off x="2569998" y="5496957"/>
          <a:ext cx="1282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23" imgW="1282680" imgH="431640" progId="Equation.DSMT4">
                  <p:embed/>
                </p:oleObj>
              </mc:Choice>
              <mc:Fallback>
                <p:oleObj name="Equation" r:id="rId23" imgW="1282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69998" y="5496957"/>
                        <a:ext cx="1282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0B3A438B-800F-4053-B364-2EB6E0431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36761"/>
              </p:ext>
            </p:extLst>
          </p:nvPr>
        </p:nvGraphicFramePr>
        <p:xfrm>
          <a:off x="7132804" y="5480969"/>
          <a:ext cx="1206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25" imgW="1206360" imgH="583920" progId="Equation.DSMT4">
                  <p:embed/>
                </p:oleObj>
              </mc:Choice>
              <mc:Fallback>
                <p:oleObj name="Equation" r:id="rId25" imgW="12063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32804" y="5480969"/>
                        <a:ext cx="1206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6B6EC21-689F-44A0-8EA3-41E651CECC03}"/>
              </a:ext>
            </a:extLst>
          </p:cNvPr>
          <p:cNvSpPr txBox="1"/>
          <p:nvPr/>
        </p:nvSpPr>
        <p:spPr>
          <a:xfrm>
            <a:off x="2582427" y="4236461"/>
            <a:ext cx="111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Nếu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72BA7AD-D7C2-45F2-A2B7-F6A5B6369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99709"/>
              </p:ext>
            </p:extLst>
          </p:nvPr>
        </p:nvGraphicFramePr>
        <p:xfrm>
          <a:off x="3696930" y="4412571"/>
          <a:ext cx="850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27" imgW="850680" imgH="253800" progId="Equation.DSMT4">
                  <p:embed/>
                </p:oleObj>
              </mc:Choice>
              <mc:Fallback>
                <p:oleObj name="Equation" r:id="rId27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696930" y="4412571"/>
                        <a:ext cx="850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AAEF0A4-4093-47F7-B8DD-B2873568DCCD}"/>
              </a:ext>
            </a:extLst>
          </p:cNvPr>
          <p:cNvSpPr txBox="1"/>
          <p:nvPr/>
        </p:nvSpPr>
        <p:spPr>
          <a:xfrm>
            <a:off x="4590640" y="4240774"/>
            <a:ext cx="75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A0E53E7-20E2-4B0A-91A4-F66E30F9B072}"/>
              </a:ext>
            </a:extLst>
          </p:cNvPr>
          <p:cNvSpPr txBox="1"/>
          <p:nvPr/>
        </p:nvSpPr>
        <p:spPr>
          <a:xfrm>
            <a:off x="3829957" y="4793946"/>
            <a:ext cx="305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thì phép chia hết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9C344E8-1C23-4E31-9F33-E95C5AEA33AA}"/>
              </a:ext>
            </a:extLst>
          </p:cNvPr>
          <p:cNvSpPr txBox="1"/>
          <p:nvPr/>
        </p:nvSpPr>
        <p:spPr>
          <a:xfrm>
            <a:off x="3829957" y="5409631"/>
            <a:ext cx="330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thì phép chia có dư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0A1E02-A209-47F6-A283-EF25C92722DD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Hình ảnh 16">
            <a:extLst>
              <a:ext uri="{FF2B5EF4-FFF2-40B4-BE49-F238E27FC236}">
                <a16:creationId xmlns:a16="http://schemas.microsoft.com/office/drawing/2014/main" id="{1C688B98-8CA8-476D-A362-5CDE7D7A444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  <p:bldP spid="15" grpId="0"/>
      <p:bldP spid="17" grpId="0"/>
      <p:bldP spid="18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68A08393-CE9E-4541-8035-00256E46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6025"/>
            <a:ext cx="4343400" cy="466725"/>
          </a:xfrm>
          <a:prstGeom prst="rect">
            <a:avLst/>
          </a:prstGeom>
          <a:solidFill>
            <a:srgbClr val="C9FBD3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HƯỚNG DẪN HỌC Ở NHÀ</a:t>
            </a:r>
          </a:p>
        </p:txBody>
      </p:sp>
      <p:sp>
        <p:nvSpPr>
          <p:cNvPr id="12291" name="Text Box 7">
            <a:extLst>
              <a:ext uri="{FF2B5EF4-FFF2-40B4-BE49-F238E27FC236}">
                <a16:creationId xmlns:a16="http://schemas.microsoft.com/office/drawing/2014/main" id="{D44F70A3-A101-4EB2-9E71-81939ACB5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73" y="983225"/>
            <a:ext cx="1113994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SGK,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chia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ý                                           dư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BTVN: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68, 69 SGK/31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HD: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68/SGK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8" descr="j0318069">
            <a:extLst>
              <a:ext uri="{FF2B5EF4-FFF2-40B4-BE49-F238E27FC236}">
                <a16:creationId xmlns:a16="http://schemas.microsoft.com/office/drawing/2014/main" id="{6D767300-94E8-4942-BED1-96F5CFE98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-255026"/>
            <a:ext cx="2343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9584F00-0A8F-448D-80E0-579CE76B2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71009"/>
              </p:ext>
            </p:extLst>
          </p:nvPr>
        </p:nvGraphicFramePr>
        <p:xfrm>
          <a:off x="3728142" y="3009900"/>
          <a:ext cx="400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4000320" imgH="419040" progId="Equation.DSMT4">
                  <p:embed/>
                </p:oleObj>
              </mc:Choice>
              <mc:Fallback>
                <p:oleObj name="Equation" r:id="rId4" imgW="4000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8142" y="3009900"/>
                        <a:ext cx="4000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3EDD0418-5A5C-4D5B-8AD8-505E3CC9A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12849"/>
              </p:ext>
            </p:extLst>
          </p:nvPr>
        </p:nvGraphicFramePr>
        <p:xfrm>
          <a:off x="8534400" y="30099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304560" imgH="330120" progId="Equation.DSMT4">
                  <p:embed/>
                </p:oleObj>
              </mc:Choice>
              <mc:Fallback>
                <p:oleObj name="Equation" r:id="rId6" imgW="304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34400" y="3009900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0DBA600-8D2A-4314-A8A7-A4719E694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80221"/>
              </p:ext>
            </p:extLst>
          </p:nvPr>
        </p:nvGraphicFramePr>
        <p:xfrm>
          <a:off x="1926841" y="4695564"/>
          <a:ext cx="3365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3365280" imgH="419040" progId="Equation.DSMT4">
                  <p:embed/>
                </p:oleObj>
              </mc:Choice>
              <mc:Fallback>
                <p:oleObj name="Equation" r:id="rId8" imgW="3365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6841" y="4695564"/>
                        <a:ext cx="3365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770169-DCF6-454E-9EB0-DC4D017357FC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Hình ảnh 16">
            <a:extLst>
              <a:ext uri="{FF2B5EF4-FFF2-40B4-BE49-F238E27FC236}">
                <a16:creationId xmlns:a16="http://schemas.microsoft.com/office/drawing/2014/main" id="{D8412315-C928-471F-BEB7-76853E313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BD1FCE2-2E8F-44A7-98C5-A7AE6300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397" y="696873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2. Làm tính :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C14A34C5-5377-42AD-A0B0-684C2BF85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7302" y="2223629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8FBFAD37-11C4-4153-B1CB-C2F23BD8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103" y="146026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x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9F8874A-042F-4776-A266-1A6EF3BBE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11211"/>
              </p:ext>
            </p:extLst>
          </p:nvPr>
        </p:nvGraphicFramePr>
        <p:xfrm>
          <a:off x="4804848" y="2131723"/>
          <a:ext cx="17907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850680" imgH="241200" progId="Equation.DSMT4">
                  <p:embed/>
                </p:oleObj>
              </mc:Choice>
              <mc:Fallback>
                <p:oleObj name="Equation" r:id="rId3" imgW="850680" imgH="241200" progId="Equation.DSMT4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86FAB55C-B19E-413B-82B3-9DF46AF02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848" y="2131723"/>
                        <a:ext cx="17907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88AA8B0B-70DA-4491-8B0C-83DC73379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64483"/>
              </p:ext>
            </p:extLst>
          </p:nvPr>
        </p:nvGraphicFramePr>
        <p:xfrm>
          <a:off x="3261597" y="2591578"/>
          <a:ext cx="28940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7AFE6ED5-DBE1-4010-B267-EFC52D08DC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597" y="2591578"/>
                        <a:ext cx="28940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6">
            <a:extLst>
              <a:ext uri="{FF2B5EF4-FFF2-40B4-BE49-F238E27FC236}">
                <a16:creationId xmlns:a16="http://schemas.microsoft.com/office/drawing/2014/main" id="{4CA28F53-51F1-4327-9BE1-BAB026F81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8360" y="346034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2585FCF5-4D72-48EB-8417-FABC221D0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14814"/>
              </p:ext>
            </p:extLst>
          </p:nvPr>
        </p:nvGraphicFramePr>
        <p:xfrm>
          <a:off x="2475271" y="3086253"/>
          <a:ext cx="261461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168200" imgH="241200" progId="Equation.DSMT4">
                  <p:embed/>
                </p:oleObj>
              </mc:Choice>
              <mc:Fallback>
                <p:oleObj name="Equation" r:id="rId7" imgW="1168200" imgH="241200" progId="Equation.DSMT4">
                  <p:embed/>
                  <p:pic>
                    <p:nvPicPr>
                      <p:cNvPr id="4106" name="Object 10">
                        <a:extLst>
                          <a:ext uri="{FF2B5EF4-FFF2-40B4-BE49-F238E27FC236}">
                            <a16:creationId xmlns:a16="http://schemas.microsoft.com/office/drawing/2014/main" id="{AAC01BFD-DC4E-4CD1-A0C7-A4A5F6171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271" y="3086253"/>
                        <a:ext cx="261461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ABDD6188-9A81-40D9-A8CC-7924CC331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17406"/>
              </p:ext>
            </p:extLst>
          </p:nvPr>
        </p:nvGraphicFramePr>
        <p:xfrm>
          <a:off x="2478293" y="3805649"/>
          <a:ext cx="42973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2044440" imgH="253800" progId="Equation.DSMT4">
                  <p:embed/>
                </p:oleObj>
              </mc:Choice>
              <mc:Fallback>
                <p:oleObj name="Equation" r:id="rId9" imgW="2044440" imgH="253800" progId="Equation.DSMT4">
                  <p:embed/>
                  <p:pic>
                    <p:nvPicPr>
                      <p:cNvPr id="4108" name="Object 12">
                        <a:extLst>
                          <a:ext uri="{FF2B5EF4-FFF2-40B4-BE49-F238E27FC236}">
                            <a16:creationId xmlns:a16="http://schemas.microsoft.com/office/drawing/2014/main" id="{D026E731-69DF-4E71-A716-D3DEB699F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293" y="3805649"/>
                        <a:ext cx="42973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3">
            <a:extLst>
              <a:ext uri="{FF2B5EF4-FFF2-40B4-BE49-F238E27FC236}">
                <a16:creationId xmlns:a16="http://schemas.microsoft.com/office/drawing/2014/main" id="{ACF82288-A21B-417F-9BCD-DE5C82B3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255" y="262609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76B993BE-1FD3-4E60-97C4-74E7D59383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059" y="3603778"/>
            <a:ext cx="4113621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E05A4992-0FB4-4922-8203-2CB4F335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82" y="4570704"/>
            <a:ext cx="898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Vậy:</a:t>
            </a:r>
          </a:p>
        </p:txBody>
      </p:sp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7FC79C97-1B39-4735-99B1-9515929F8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20037"/>
              </p:ext>
            </p:extLst>
          </p:nvPr>
        </p:nvGraphicFramePr>
        <p:xfrm>
          <a:off x="1020032" y="5093924"/>
          <a:ext cx="1047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0477440" imgH="507960" progId="Equation.DSMT4">
                  <p:embed/>
                </p:oleObj>
              </mc:Choice>
              <mc:Fallback>
                <p:oleObj name="Equation" r:id="rId11" imgW="10477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0032" y="5093924"/>
                        <a:ext cx="10477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6ADB2961-CACD-49A6-8209-137029BE9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367849"/>
              </p:ext>
            </p:extLst>
          </p:nvPr>
        </p:nvGraphicFramePr>
        <p:xfrm>
          <a:off x="4874698" y="1206248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523880" imgH="380880" progId="Equation.DSMT4">
                  <p:embed/>
                </p:oleObj>
              </mc:Choice>
              <mc:Fallback>
                <p:oleObj name="Equation" r:id="rId13" imgW="15238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4698" y="1206248"/>
                        <a:ext cx="152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1E77A115-70AF-4DA9-8A64-01A1AC81A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49911"/>
              </p:ext>
            </p:extLst>
          </p:nvPr>
        </p:nvGraphicFramePr>
        <p:xfrm>
          <a:off x="4874698" y="1807139"/>
          <a:ext cx="165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1650960" imgH="380880" progId="Equation.DSMT4">
                  <p:embed/>
                </p:oleObj>
              </mc:Choice>
              <mc:Fallback>
                <p:oleObj name="Equation" r:id="rId15" imgW="1650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74698" y="1807139"/>
                        <a:ext cx="165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4CEACD-8442-4A38-BB4D-75E2D8DEDDD8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3E69CE0-4FFD-45C9-B3CF-46EFFFCE41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">
            <a:extLst>
              <a:ext uri="{FF2B5EF4-FFF2-40B4-BE49-F238E27FC236}">
                <a16:creationId xmlns:a16="http://schemas.microsoft.com/office/drawing/2014/main" id="{65DF203A-F8DC-455D-885E-A0AFDFB8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41656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421465BA-BB82-47EC-B278-30ADA2057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9" y="-222250"/>
            <a:ext cx="89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2787" name="Text Box 22">
            <a:extLst>
              <a:ext uri="{FF2B5EF4-FFF2-40B4-BE49-F238E27FC236}">
                <a16:creationId xmlns:a16="http://schemas.microsoft.com/office/drawing/2014/main" id="{8D3EFD60-5567-4D28-BD91-6E7A11DC2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51175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962</a:t>
            </a:r>
          </a:p>
        </p:txBody>
      </p:sp>
      <p:sp>
        <p:nvSpPr>
          <p:cNvPr id="32788" name="Text Box 23">
            <a:extLst>
              <a:ext uri="{FF2B5EF4-FFF2-40B4-BE49-F238E27FC236}">
                <a16:creationId xmlns:a16="http://schemas.microsoft.com/office/drawing/2014/main" id="{C96F2EC3-364B-495A-B9F3-F78D9D42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30480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2789" name="Line 24">
            <a:extLst>
              <a:ext uri="{FF2B5EF4-FFF2-40B4-BE49-F238E27FC236}">
                <a16:creationId xmlns:a16="http://schemas.microsoft.com/office/drawing/2014/main" id="{AAC89638-2B75-400E-8B6F-017C0519A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563" y="31638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2790" name="Line 25">
            <a:extLst>
              <a:ext uri="{FF2B5EF4-FFF2-40B4-BE49-F238E27FC236}">
                <a16:creationId xmlns:a16="http://schemas.microsoft.com/office/drawing/2014/main" id="{375C836A-5ADF-4065-8996-95110CB28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563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75DB240A-A4AB-41C9-AC1D-621E5072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9" y="34290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066F4D1F-AEEA-4794-91D4-CCDD148C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3822701"/>
            <a:ext cx="620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18  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E97E647E-2345-4E3D-BC77-621F67B4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464820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57B9B833-0C5A-49E4-98AE-058BF24A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75000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FF43A516-3737-4685-9119-A43127BF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41800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182</a:t>
            </a:r>
          </a:p>
        </p:txBody>
      </p:sp>
      <p:sp>
        <p:nvSpPr>
          <p:cNvPr id="4127" name="Line 31">
            <a:extLst>
              <a:ext uri="{FF2B5EF4-FFF2-40B4-BE49-F238E27FC236}">
                <a16:creationId xmlns:a16="http://schemas.microsoft.com/office/drawing/2014/main" id="{3AE90194-7EC1-4021-AACF-50BF47F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61904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9366CE85-4F57-4276-A74F-9C877BA2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3937000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A39AB6DA-823C-451E-AAFF-58942DC3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34798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D6D20E49-0368-4975-88F2-D902C8444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699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31" name="Text Box 35">
            <a:extLst>
              <a:ext uri="{FF2B5EF4-FFF2-40B4-BE49-F238E27FC236}">
                <a16:creationId xmlns:a16="http://schemas.microsoft.com/office/drawing/2014/main" id="{D6C836D3-6559-4C87-AB20-CEED7ED8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26076"/>
            <a:ext cx="32111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Vậy : 962 : 26 = 37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hay 962 = 37. 26</a:t>
            </a:r>
          </a:p>
        </p:txBody>
      </p:sp>
      <p:sp>
        <p:nvSpPr>
          <p:cNvPr id="32805" name="AutoShape 24">
            <a:extLst>
              <a:ext uri="{FF2B5EF4-FFF2-40B4-BE49-F238E27FC236}">
                <a16:creationId xmlns:a16="http://schemas.microsoft.com/office/drawing/2014/main" id="{A8EB4289-9F16-4649-B909-3E273196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108" y="287337"/>
            <a:ext cx="6390748" cy="1541464"/>
          </a:xfrm>
          <a:prstGeom prst="cloudCallout">
            <a:avLst>
              <a:gd name="adj1" fmla="val -14449"/>
              <a:gd name="adj2" fmla="val 132407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Đặt tính rồi tính: 962:26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DA4E953F-C995-4518-8B57-5BF63D95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348615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98F55CCC-67DC-4C31-8454-9C626BB7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146" y="3810001"/>
            <a:ext cx="583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72E8A0-3E82-485F-A2F7-71B35129F653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Hình ảnh 16">
            <a:extLst>
              <a:ext uri="{FF2B5EF4-FFF2-40B4-BE49-F238E27FC236}">
                <a16:creationId xmlns:a16="http://schemas.microsoft.com/office/drawing/2014/main" id="{F1584545-EC65-4484-BDFF-B0DE7546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7" grpId="0"/>
      <p:bldP spid="32788" grpId="0"/>
      <p:bldP spid="4122" grpId="0"/>
      <p:bldP spid="4123" grpId="0"/>
      <p:bldP spid="4124" grpId="0"/>
      <p:bldP spid="4125" grpId="0"/>
      <p:bldP spid="4126" grpId="0"/>
      <p:bldP spid="4128" grpId="0"/>
      <p:bldP spid="4129" grpId="0"/>
      <p:bldP spid="4131" grpId="0"/>
      <p:bldP spid="32805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E565CD11-963F-40C0-9789-1C34F403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525" y="2314398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anose="02020603050405020304" pitchFamily="18" charset="0"/>
              </a:rPr>
              <a:t>2x</a:t>
            </a:r>
            <a:r>
              <a:rPr lang="en-US" altLang="en-US" baseline="30000">
                <a:solidFill>
                  <a:srgbClr val="0000CC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>
                <a:cs typeface="Times New Roman" panose="02020603050405020304" pitchFamily="18" charset="0"/>
              </a:rPr>
              <a:t> – 13x</a:t>
            </a:r>
            <a:r>
              <a:rPr lang="en-US" altLang="en-US" baseline="30000">
                <a:cs typeface="Times New Roman" panose="02020603050405020304" pitchFamily="18" charset="0"/>
              </a:rPr>
              <a:t>3</a:t>
            </a:r>
            <a:r>
              <a:rPr lang="en-US" altLang="en-US">
                <a:cs typeface="Times New Roman" panose="02020603050405020304" pitchFamily="18" charset="0"/>
              </a:rPr>
              <a:t> + 15x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+  11x -3  </a:t>
            </a:r>
          </a:p>
        </p:txBody>
      </p:sp>
      <p:sp>
        <p:nvSpPr>
          <p:cNvPr id="10243" name="Line 7">
            <a:extLst>
              <a:ext uri="{FF2B5EF4-FFF2-40B4-BE49-F238E27FC236}">
                <a16:creationId xmlns:a16="http://schemas.microsoft.com/office/drawing/2014/main" id="{342D3128-F1CB-4238-91F5-20377DD15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9456" y="2328714"/>
            <a:ext cx="0" cy="239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9">
            <a:extLst>
              <a:ext uri="{FF2B5EF4-FFF2-40B4-BE49-F238E27FC236}">
                <a16:creationId xmlns:a16="http://schemas.microsoft.com/office/drawing/2014/main" id="{B1399C41-9121-4667-A013-5E1C3D2D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456" y="225251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x</a:t>
            </a:r>
            <a:r>
              <a:rPr lang="en-US" altLang="en-US" baseline="30000">
                <a:solidFill>
                  <a:srgbClr val="0000CC"/>
                </a:solidFill>
              </a:rPr>
              <a:t>2</a:t>
            </a:r>
            <a:r>
              <a:rPr lang="en-US" altLang="en-US" baseline="30000"/>
              <a:t> </a:t>
            </a:r>
            <a:r>
              <a:rPr lang="en-US" altLang="en-US"/>
              <a:t> - 4x - 3</a:t>
            </a:r>
          </a:p>
        </p:txBody>
      </p:sp>
      <p:sp>
        <p:nvSpPr>
          <p:cNvPr id="10245" name="Line 11">
            <a:extLst>
              <a:ext uri="{FF2B5EF4-FFF2-40B4-BE49-F238E27FC236}">
                <a16:creationId xmlns:a16="http://schemas.microsoft.com/office/drawing/2014/main" id="{0268BCA2-96A5-4972-BA9C-826046B8E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9456" y="2709713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A91BA34E-9D29-4C5B-BD6F-FF730A1B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256" y="23287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CC"/>
                </a:solidFill>
              </a:rPr>
              <a:t>2x</a:t>
            </a:r>
            <a:r>
              <a:rPr lang="en-US" altLang="en-US" i="1" baseline="30000">
                <a:solidFill>
                  <a:srgbClr val="0000CC"/>
                </a:solidFill>
              </a:rPr>
              <a:t>4</a:t>
            </a:r>
            <a:r>
              <a:rPr lang="en-US" altLang="en-US" i="1">
                <a:solidFill>
                  <a:srgbClr val="0000CC"/>
                </a:solidFill>
              </a:rPr>
              <a:t> : x</a:t>
            </a:r>
            <a:r>
              <a:rPr lang="en-US" altLang="en-US" i="1" baseline="30000">
                <a:solidFill>
                  <a:srgbClr val="0000CC"/>
                </a:solidFill>
              </a:rPr>
              <a:t>2</a:t>
            </a:r>
            <a:r>
              <a:rPr lang="en-US" altLang="en-US" i="1">
                <a:solidFill>
                  <a:srgbClr val="0000CC"/>
                </a:solidFill>
              </a:rPr>
              <a:t> =</a:t>
            </a:r>
            <a:r>
              <a:rPr lang="en-US" altLang="en-US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B5462276-4EF1-45CA-812B-9556E7E5A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056" y="278591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2x</a:t>
            </a:r>
            <a:r>
              <a:rPr lang="en-US" altLang="en-US" baseline="30000">
                <a:solidFill>
                  <a:srgbClr val="CC0000"/>
                </a:solidFill>
              </a:rPr>
              <a:t>2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BC1991B1-74B0-4CA0-AAB5-6BBD53A7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856" y="27097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2x</a:t>
            </a:r>
            <a:r>
              <a:rPr lang="en-US" altLang="en-US" baseline="30000">
                <a:solidFill>
                  <a:srgbClr val="CC0000"/>
                </a:solidFill>
              </a:rPr>
              <a:t>4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7FD15451-D56E-4296-B33F-1AAADF9C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56" y="270971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- 8x</a:t>
            </a:r>
            <a:r>
              <a:rPr lang="en-US" altLang="en-US" baseline="30000">
                <a:solidFill>
                  <a:srgbClr val="CC0000"/>
                </a:solidFill>
              </a:rPr>
              <a:t>3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D259A99D-E6A6-4E16-B060-FF18AA3B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656" y="270971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-  6x</a:t>
            </a:r>
            <a:r>
              <a:rPr lang="en-US" altLang="en-US" baseline="30000">
                <a:solidFill>
                  <a:srgbClr val="CC0000"/>
                </a:solidFill>
              </a:rPr>
              <a:t>2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B5F9D72F-555A-4F76-923D-D0636EB6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56" y="31669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- 5x</a:t>
            </a:r>
            <a:r>
              <a:rPr lang="en-US" altLang="en-US" baseline="30000"/>
              <a:t>3</a:t>
            </a:r>
            <a:endParaRPr lang="en-US" altLang="en-US"/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51ABD379-CE99-4377-A5C5-A0C7EDDE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056" y="24811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F1F9D274-C416-4717-8F80-17716963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856" y="23287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A7DB1027-7D38-4903-A695-3326898A3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656" y="23287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2x</a:t>
            </a:r>
            <a:r>
              <a:rPr lang="en-US" altLang="en-US" i="1" baseline="30000">
                <a:solidFill>
                  <a:srgbClr val="CC0000"/>
                </a:solidFill>
              </a:rPr>
              <a:t>2 </a:t>
            </a:r>
            <a:endParaRPr lang="en-US" altLang="en-US" i="1">
              <a:solidFill>
                <a:srgbClr val="CC0000"/>
              </a:solidFill>
            </a:endParaRP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E824BF73-30B2-478D-A49D-A3C9A419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256" y="278591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2x</a:t>
            </a:r>
            <a:r>
              <a:rPr lang="en-US" altLang="en-US" i="1" baseline="30000">
                <a:solidFill>
                  <a:srgbClr val="CC0000"/>
                </a:solidFill>
              </a:rPr>
              <a:t>2</a:t>
            </a:r>
            <a:r>
              <a:rPr lang="en-US" altLang="en-US" i="1"/>
              <a:t> . x</a:t>
            </a:r>
            <a:r>
              <a:rPr lang="en-US" altLang="en-US" i="1" baseline="30000"/>
              <a:t>2</a:t>
            </a:r>
            <a:r>
              <a:rPr lang="en-US" altLang="en-US"/>
              <a:t> =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4F83C59F-99B9-496A-9901-18C7E9A5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056" y="270971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id="{1F7E3158-10CE-4A60-A49A-E38282685190}"/>
              </a:ext>
            </a:extLst>
          </p:cNvPr>
          <p:cNvSpPr txBox="1">
            <a:spLocks noChangeArrowheads="1"/>
          </p:cNvSpPr>
          <p:nvPr/>
        </p:nvSpPr>
        <p:spPr bwMode="auto">
          <a:xfrm rot="10843610" flipV="1">
            <a:off x="9598895" y="2703363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2x</a:t>
            </a:r>
            <a:r>
              <a:rPr lang="en-US" altLang="en-US" i="1" baseline="30000">
                <a:solidFill>
                  <a:srgbClr val="CC0000"/>
                </a:solidFill>
              </a:rPr>
              <a:t>4</a:t>
            </a:r>
            <a:endParaRPr lang="en-US" altLang="en-US" i="1">
              <a:solidFill>
                <a:srgbClr val="CC0000"/>
              </a:solidFill>
            </a:endParaRP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1850B5B6-3438-438C-B162-5988B092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256" y="316691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2x</a:t>
            </a:r>
            <a:r>
              <a:rPr lang="en-US" altLang="en-US" i="1" baseline="30000">
                <a:solidFill>
                  <a:srgbClr val="CC0000"/>
                </a:solidFill>
              </a:rPr>
              <a:t>2</a:t>
            </a:r>
            <a:r>
              <a:rPr lang="en-US" altLang="en-US" i="1">
                <a:solidFill>
                  <a:srgbClr val="CC0000"/>
                </a:solidFill>
              </a:rPr>
              <a:t> </a:t>
            </a:r>
            <a:r>
              <a:rPr lang="en-US" altLang="en-US" i="1"/>
              <a:t>. (-4x) =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id="{E7A27B8C-5123-4B44-BD5C-82357A11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0856" y="31669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078" name="Text Box 30">
            <a:extLst>
              <a:ext uri="{FF2B5EF4-FFF2-40B4-BE49-F238E27FC236}">
                <a16:creationId xmlns:a16="http://schemas.microsoft.com/office/drawing/2014/main" id="{DE3665D1-2D36-4DB5-A095-7974B9A9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456" y="31669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- 8x</a:t>
            </a:r>
            <a:r>
              <a:rPr lang="en-US" altLang="en-US" i="1" baseline="30000">
                <a:solidFill>
                  <a:srgbClr val="CC0000"/>
                </a:solidFill>
              </a:rPr>
              <a:t>3</a:t>
            </a:r>
            <a:endParaRPr lang="en-US" altLang="en-US" i="1">
              <a:solidFill>
                <a:srgbClr val="CC0000"/>
              </a:solidFill>
            </a:endParaRPr>
          </a:p>
        </p:txBody>
      </p:sp>
      <p:sp>
        <p:nvSpPr>
          <p:cNvPr id="2079" name="Text Box 31">
            <a:extLst>
              <a:ext uri="{FF2B5EF4-FFF2-40B4-BE49-F238E27FC236}">
                <a16:creationId xmlns:a16="http://schemas.microsoft.com/office/drawing/2014/main" id="{0B32EDDF-AA68-4BEB-B63E-89DB2B8B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256" y="35479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2x</a:t>
            </a:r>
            <a:r>
              <a:rPr lang="en-US" altLang="en-US" i="1" baseline="30000">
                <a:solidFill>
                  <a:srgbClr val="CC0000"/>
                </a:solidFill>
              </a:rPr>
              <a:t>2</a:t>
            </a:r>
            <a:r>
              <a:rPr lang="en-US" altLang="en-US" i="1">
                <a:solidFill>
                  <a:srgbClr val="CC0000"/>
                </a:solidFill>
              </a:rPr>
              <a:t> </a:t>
            </a:r>
            <a:r>
              <a:rPr lang="en-US" altLang="en-US" i="1"/>
              <a:t>. (-3) =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1E4119D6-B435-4E8B-89E6-1CC8D79D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0857" y="3547913"/>
            <a:ext cx="40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0A607807-2105-442E-97B6-464667D3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056" y="35479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CC0000"/>
                </a:solidFill>
              </a:rPr>
              <a:t>- 6x</a:t>
            </a:r>
            <a:r>
              <a:rPr lang="en-US" altLang="en-US" i="1" baseline="30000">
                <a:solidFill>
                  <a:srgbClr val="CC0000"/>
                </a:solidFill>
              </a:rPr>
              <a:t>2</a:t>
            </a:r>
            <a:endParaRPr lang="en-US" altLang="en-US" i="1">
              <a:solidFill>
                <a:srgbClr val="CC0000"/>
              </a:solidFill>
            </a:endParaRP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A296CB3E-FB2A-4C7A-A8EC-BB2508F7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256" y="31669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</a:t>
            </a:r>
            <a:r>
              <a:rPr lang="en-US" altLang="en-US">
                <a:solidFill>
                  <a:srgbClr val="0000CC"/>
                </a:solidFill>
              </a:rPr>
              <a:t>  </a:t>
            </a:r>
            <a:r>
              <a:rPr lang="en-US" altLang="en-US"/>
              <a:t>21x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2D04553A-0D75-4E1D-B791-AFC87708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456" y="27859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- 5x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99E371F8-CB8C-4C98-ABE7-E4F5A441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56" y="354791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- 5x</a:t>
            </a:r>
            <a:r>
              <a:rPr lang="en-US" altLang="en-US" baseline="30000">
                <a:solidFill>
                  <a:srgbClr val="0000CC"/>
                </a:solidFill>
              </a:rPr>
              <a:t>3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CFFC92D5-2ADE-499A-9ED8-1568FA4A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256" y="35479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+  20x</a:t>
            </a:r>
            <a:r>
              <a:rPr lang="en-US" altLang="en-US" baseline="30000">
                <a:solidFill>
                  <a:srgbClr val="0000CC"/>
                </a:solidFill>
              </a:rPr>
              <a:t>2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52C0467A-D752-4F82-A7A5-6C9FA355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656" y="35479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+  15x</a:t>
            </a:r>
          </a:p>
        </p:txBody>
      </p:sp>
      <p:sp>
        <p:nvSpPr>
          <p:cNvPr id="2090" name="Line 42">
            <a:extLst>
              <a:ext uri="{FF2B5EF4-FFF2-40B4-BE49-F238E27FC236}">
                <a16:creationId xmlns:a16="http://schemas.microsoft.com/office/drawing/2014/main" id="{05FDC428-D486-44A8-84D1-00810029D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656" y="4005113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FD760637-70E7-4B42-94A8-22455B0B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856" y="43861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x</a:t>
            </a:r>
            <a:r>
              <a:rPr lang="en-US" altLang="en-US" baseline="30000">
                <a:solidFill>
                  <a:srgbClr val="0000CC"/>
                </a:solidFill>
              </a:rPr>
              <a:t>2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9127A4F7-9DD3-4E99-A639-D8131BE08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656" y="33193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42D7CE1-6CE0-43A3-9712-5DC83C41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56" y="40051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- 4x</a:t>
            </a:r>
          </a:p>
        </p:txBody>
      </p:sp>
      <p:sp>
        <p:nvSpPr>
          <p:cNvPr id="2094" name="Text Box 46">
            <a:extLst>
              <a:ext uri="{FF2B5EF4-FFF2-40B4-BE49-F238E27FC236}">
                <a16:creationId xmlns:a16="http://schemas.microsoft.com/office/drawing/2014/main" id="{1B2D7F3E-1ADF-4609-91D5-16F806B2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656" y="40051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- 3</a:t>
            </a:r>
          </a:p>
        </p:txBody>
      </p:sp>
      <p:sp>
        <p:nvSpPr>
          <p:cNvPr id="2095" name="Text Box 47">
            <a:extLst>
              <a:ext uri="{FF2B5EF4-FFF2-40B4-BE49-F238E27FC236}">
                <a16:creationId xmlns:a16="http://schemas.microsoft.com/office/drawing/2014/main" id="{5549D8AD-D477-4677-8C19-FB327DF1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856" y="27859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+ 1</a:t>
            </a:r>
          </a:p>
        </p:txBody>
      </p:sp>
      <p:sp>
        <p:nvSpPr>
          <p:cNvPr id="2096" name="Text Box 48">
            <a:extLst>
              <a:ext uri="{FF2B5EF4-FFF2-40B4-BE49-F238E27FC236}">
                <a16:creationId xmlns:a16="http://schemas.microsoft.com/office/drawing/2014/main" id="{CF43AA49-AE1F-4F2F-A4FD-50EC3105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856" y="40051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2097" name="Text Box 49">
            <a:extLst>
              <a:ext uri="{FF2B5EF4-FFF2-40B4-BE49-F238E27FC236}">
                <a16:creationId xmlns:a16="http://schemas.microsoft.com/office/drawing/2014/main" id="{DDC0FD98-8D5A-4E00-8DDB-28205C9B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56" y="43861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- 4x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976B9FE5-81B9-441B-8820-799280298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656" y="43861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- 3</a:t>
            </a:r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7F7650F8-3DF6-45C3-A2A3-BBBABF56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056" y="42337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2101" name="Line 53">
            <a:extLst>
              <a:ext uri="{FF2B5EF4-FFF2-40B4-BE49-F238E27FC236}">
                <a16:creationId xmlns:a16="http://schemas.microsoft.com/office/drawing/2014/main" id="{7AFEED67-55A9-4F4D-A918-29CC34032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0656" y="4843313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2" name="Text Box 54">
            <a:extLst>
              <a:ext uri="{FF2B5EF4-FFF2-40B4-BE49-F238E27FC236}">
                <a16:creationId xmlns:a16="http://schemas.microsoft.com/office/drawing/2014/main" id="{DE72775A-426B-4BAC-B8BA-EA73B4BF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56" y="49195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2104" name="Text Box 56">
            <a:extLst>
              <a:ext uri="{FF2B5EF4-FFF2-40B4-BE49-F238E27FC236}">
                <a16:creationId xmlns:a16="http://schemas.microsoft.com/office/drawing/2014/main" id="{4C7334A1-D86C-46E6-B535-E154EDA1C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874" y="3166913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 T1:</a:t>
            </a:r>
          </a:p>
        </p:txBody>
      </p:sp>
      <p:sp>
        <p:nvSpPr>
          <p:cNvPr id="2105" name="Text Box 57">
            <a:extLst>
              <a:ext uri="{FF2B5EF4-FFF2-40B4-BE49-F238E27FC236}">
                <a16:creationId xmlns:a16="http://schemas.microsoft.com/office/drawing/2014/main" id="{4FD783ED-566C-4865-96A6-76B78637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166" y="401249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 T2:</a:t>
            </a:r>
          </a:p>
        </p:txBody>
      </p:sp>
      <p:sp>
        <p:nvSpPr>
          <p:cNvPr id="2106" name="Text Box 58">
            <a:extLst>
              <a:ext uri="{FF2B5EF4-FFF2-40B4-BE49-F238E27FC236}">
                <a16:creationId xmlns:a16="http://schemas.microsoft.com/office/drawing/2014/main" id="{108D4B14-3CDE-412E-A9A3-D55166C4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87" y="4774489"/>
            <a:ext cx="2504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 cuối cùng:</a:t>
            </a:r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EFAD1DF1-8059-4D5E-A695-87AF1655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17" y="5395251"/>
            <a:ext cx="1317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Ta có:</a:t>
            </a:r>
            <a:endParaRPr lang="en-US" altLang="en-US" sz="28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0" name="Line 62">
            <a:extLst>
              <a:ext uri="{FF2B5EF4-FFF2-40B4-BE49-F238E27FC236}">
                <a16:creationId xmlns:a16="http://schemas.microsoft.com/office/drawing/2014/main" id="{085D64E2-B932-4425-97F6-FA2765D0B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1856" y="3243113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Line 63">
            <a:extLst>
              <a:ext uri="{FF2B5EF4-FFF2-40B4-BE49-F238E27FC236}">
                <a16:creationId xmlns:a16="http://schemas.microsoft.com/office/drawing/2014/main" id="{D2EEAE12-C39F-4592-BE25-0DD8A2022E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8056" y="2633513"/>
            <a:ext cx="762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2" name="Line 64">
            <a:extLst>
              <a:ext uri="{FF2B5EF4-FFF2-40B4-BE49-F238E27FC236}">
                <a16:creationId xmlns:a16="http://schemas.microsoft.com/office/drawing/2014/main" id="{E3DB072B-6D34-493A-BAD3-25C256B4BC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4256" y="2633513"/>
            <a:ext cx="3810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Line 65">
            <a:extLst>
              <a:ext uri="{FF2B5EF4-FFF2-40B4-BE49-F238E27FC236}">
                <a16:creationId xmlns:a16="http://schemas.microsoft.com/office/drawing/2014/main" id="{6D30A847-4B04-4738-9697-CD396E419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4256" y="2557313"/>
            <a:ext cx="9906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8" name="Text Box 80">
            <a:extLst>
              <a:ext uri="{FF2B5EF4-FFF2-40B4-BE49-F238E27FC236}">
                <a16:creationId xmlns:a16="http://schemas.microsoft.com/office/drawing/2014/main" id="{F5C469CA-E60F-4430-87EA-202B7A38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24" y="231734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+  11x -3  </a:t>
            </a:r>
          </a:p>
        </p:txBody>
      </p:sp>
      <p:sp>
        <p:nvSpPr>
          <p:cNvPr id="2129" name="Line 81">
            <a:extLst>
              <a:ext uri="{FF2B5EF4-FFF2-40B4-BE49-F238E27FC236}">
                <a16:creationId xmlns:a16="http://schemas.microsoft.com/office/drawing/2014/main" id="{24219A49-952C-4053-88CB-322CD033B9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4256" y="2509688"/>
            <a:ext cx="457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" name="Line 82">
            <a:extLst>
              <a:ext uri="{FF2B5EF4-FFF2-40B4-BE49-F238E27FC236}">
                <a16:creationId xmlns:a16="http://schemas.microsoft.com/office/drawing/2014/main" id="{59F4BC7F-601C-42CD-8173-BEB79BA917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1456" y="2557313"/>
            <a:ext cx="76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1" name="Line 83">
            <a:extLst>
              <a:ext uri="{FF2B5EF4-FFF2-40B4-BE49-F238E27FC236}">
                <a16:creationId xmlns:a16="http://schemas.microsoft.com/office/drawing/2014/main" id="{94FFD200-5F2D-40E5-A063-85887440F7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1456" y="2557313"/>
            <a:ext cx="457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Line 84">
            <a:extLst>
              <a:ext uri="{FF2B5EF4-FFF2-40B4-BE49-F238E27FC236}">
                <a16:creationId xmlns:a16="http://schemas.microsoft.com/office/drawing/2014/main" id="{DC1E7F38-5ED1-4B62-B2D0-4716C28370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8056" y="2557313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Line 85">
            <a:extLst>
              <a:ext uri="{FF2B5EF4-FFF2-40B4-BE49-F238E27FC236}">
                <a16:creationId xmlns:a16="http://schemas.microsoft.com/office/drawing/2014/main" id="{DBCC981A-F957-48E2-ABFE-2F7AB305FC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7656" y="2557313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Line 86">
            <a:extLst>
              <a:ext uri="{FF2B5EF4-FFF2-40B4-BE49-F238E27FC236}">
                <a16:creationId xmlns:a16="http://schemas.microsoft.com/office/drawing/2014/main" id="{F2B4F94B-A597-4D36-BD10-30C400DEE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4856" y="2557313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5" name="Line 87">
            <a:extLst>
              <a:ext uri="{FF2B5EF4-FFF2-40B4-BE49-F238E27FC236}">
                <a16:creationId xmlns:a16="http://schemas.microsoft.com/office/drawing/2014/main" id="{E1DE93F9-D611-48A2-86D2-970004D7E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0856" y="3471713"/>
            <a:ext cx="53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Line 88">
            <a:extLst>
              <a:ext uri="{FF2B5EF4-FFF2-40B4-BE49-F238E27FC236}">
                <a16:creationId xmlns:a16="http://schemas.microsoft.com/office/drawing/2014/main" id="{DB98A42A-6C70-453A-A4CC-A6FBFE1AA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0856" y="430991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7" name="Line 89">
            <a:extLst>
              <a:ext uri="{FF2B5EF4-FFF2-40B4-BE49-F238E27FC236}">
                <a16:creationId xmlns:a16="http://schemas.microsoft.com/office/drawing/2014/main" id="{C3AFC8EA-2B41-44CA-93B8-32CD9D502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6656" y="5071913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9" name="Text Box 90">
            <a:extLst>
              <a:ext uri="{FF2B5EF4-FFF2-40B4-BE49-F238E27FC236}">
                <a16:creationId xmlns:a16="http://schemas.microsoft.com/office/drawing/2014/main" id="{F61EDA41-88C4-4449-822A-DC6FA250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578" y="1782454"/>
            <a:ext cx="2533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phép chia</a:t>
            </a:r>
          </a:p>
        </p:txBody>
      </p:sp>
      <p:sp>
        <p:nvSpPr>
          <p:cNvPr id="2139" name="Line 91">
            <a:extLst>
              <a:ext uri="{FF2B5EF4-FFF2-40B4-BE49-F238E27FC236}">
                <a16:creationId xmlns:a16="http://schemas.microsoft.com/office/drawing/2014/main" id="{D953B06E-B87C-45AC-959A-C9397213B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2056" y="2204888"/>
            <a:ext cx="0" cy="25146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Text Box 93">
            <a:extLst>
              <a:ext uri="{FF2B5EF4-FFF2-40B4-BE49-F238E27FC236}">
                <a16:creationId xmlns:a16="http://schemas.microsoft.com/office/drawing/2014/main" id="{BA15A4FC-E140-4540-B541-D73E8822A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427" y="275302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latin typeface="Arial" panose="020B0604020202020204" pitchFamily="34" charset="0"/>
                <a:cs typeface="Arial" panose="020B0604020202020204" pitchFamily="34" charset="0"/>
              </a:rPr>
              <a:t>1.Phép chia hết</a:t>
            </a:r>
          </a:p>
        </p:txBody>
      </p:sp>
      <p:sp>
        <p:nvSpPr>
          <p:cNvPr id="4158" name="Text Box 97">
            <a:extLst>
              <a:ext uri="{FF2B5EF4-FFF2-40B4-BE49-F238E27FC236}">
                <a16:creationId xmlns:a16="http://schemas.microsoft.com/office/drawing/2014/main" id="{0A0CCB94-447C-4B3D-A27B-EF407154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056" y="60468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" name="Group 84">
            <a:extLst>
              <a:ext uri="{FF2B5EF4-FFF2-40B4-BE49-F238E27FC236}">
                <a16:creationId xmlns:a16="http://schemas.microsoft.com/office/drawing/2014/main" id="{DBE1E58E-555B-4A31-B368-3EDD11ECCC3D}"/>
              </a:ext>
            </a:extLst>
          </p:cNvPr>
          <p:cNvGrpSpPr>
            <a:grpSpLocks/>
          </p:cNvGrpSpPr>
          <p:nvPr/>
        </p:nvGrpSpPr>
        <p:grpSpPr bwMode="auto">
          <a:xfrm>
            <a:off x="1278195" y="833288"/>
            <a:ext cx="9236967" cy="1487489"/>
            <a:chOff x="192" y="672"/>
            <a:chExt cx="5311" cy="937"/>
          </a:xfrm>
        </p:grpSpPr>
        <p:sp>
          <p:nvSpPr>
            <p:cNvPr id="4164" name="Text Box 98">
              <a:extLst>
                <a:ext uri="{FF2B5EF4-FFF2-40B4-BE49-F238E27FC236}">
                  <a16:creationId xmlns:a16="http://schemas.microsoft.com/office/drawing/2014/main" id="{8C838B08-9DC1-4F17-ACC1-8B5C5C86B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008"/>
              <a:ext cx="120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cho đa thức</a:t>
              </a:r>
            </a:p>
          </p:txBody>
        </p:sp>
        <p:sp>
          <p:nvSpPr>
            <p:cNvPr id="4165" name="Text Box 99">
              <a:extLst>
                <a:ext uri="{FF2B5EF4-FFF2-40B4-BE49-F238E27FC236}">
                  <a16:creationId xmlns:a16="http://schemas.microsoft.com/office/drawing/2014/main" id="{CD635F25-1015-4A13-9529-01013E2B4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00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(1)</a:t>
              </a:r>
            </a:p>
          </p:txBody>
        </p:sp>
        <p:sp>
          <p:nvSpPr>
            <p:cNvPr id="4166" name="Text Box 100">
              <a:extLst>
                <a:ext uri="{FF2B5EF4-FFF2-40B4-BE49-F238E27FC236}">
                  <a16:creationId xmlns:a16="http://schemas.microsoft.com/office/drawing/2014/main" id="{792B1C59-3C42-4437-A0EC-3A73C7427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" y="103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(2)</a:t>
              </a:r>
            </a:p>
          </p:txBody>
        </p:sp>
        <p:sp>
          <p:nvSpPr>
            <p:cNvPr id="4167" name="Text Box 101">
              <a:extLst>
                <a:ext uri="{FF2B5EF4-FFF2-40B4-BE49-F238E27FC236}">
                  <a16:creationId xmlns:a16="http://schemas.microsoft.com/office/drawing/2014/main" id="{6E8BAD6D-3EC1-4512-A075-379768F9F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" y="720"/>
              <a:ext cx="35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Hãy thực hiện phép chia đa thức</a:t>
              </a:r>
            </a:p>
          </p:txBody>
        </p:sp>
        <p:sp>
          <p:nvSpPr>
            <p:cNvPr id="4168" name="Text Box 108">
              <a:extLst>
                <a:ext uri="{FF2B5EF4-FFF2-40B4-BE49-F238E27FC236}">
                  <a16:creationId xmlns:a16="http://schemas.microsoft.com/office/drawing/2014/main" id="{74B491BD-3613-45BE-8C4A-045EA36CD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672"/>
              <a:ext cx="84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u="sng">
                  <a:latin typeface="Arial" panose="020B0604020202020204" pitchFamily="34" charset="0"/>
                  <a:cs typeface="Arial" panose="020B0604020202020204" pitchFamily="34" charset="0"/>
                </a:rPr>
                <a:t>Ví dụ 1:</a:t>
              </a:r>
            </a:p>
          </p:txBody>
        </p:sp>
      </p:grpSp>
      <p:grpSp>
        <p:nvGrpSpPr>
          <p:cNvPr id="72" name="Group 30">
            <a:extLst>
              <a:ext uri="{FF2B5EF4-FFF2-40B4-BE49-F238E27FC236}">
                <a16:creationId xmlns:a16="http://schemas.microsoft.com/office/drawing/2014/main" id="{691D409E-973F-4BEC-9EA6-32FD247D5924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3" name="Rectangle: Rounded Corners 28">
              <a:extLst>
                <a:ext uri="{FF2B5EF4-FFF2-40B4-BE49-F238E27FC236}">
                  <a16:creationId xmlns:a16="http://schemas.microsoft.com/office/drawing/2014/main" id="{F01B57CF-F0B8-4C4D-8820-F5C21404BECD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29">
              <a:extLst>
                <a:ext uri="{FF2B5EF4-FFF2-40B4-BE49-F238E27FC236}">
                  <a16:creationId xmlns:a16="http://schemas.microsoft.com/office/drawing/2014/main" id="{BD68334C-C305-4675-9C37-DC8D3D77B13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822CDF1D-9522-4FDA-8B73-050DDFD11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85426"/>
              </p:ext>
            </p:extLst>
          </p:nvPr>
        </p:nvGraphicFramePr>
        <p:xfrm>
          <a:off x="1053925" y="1404043"/>
          <a:ext cx="441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4419360" imgH="380880" progId="Equation.DSMT4">
                  <p:embed/>
                </p:oleObj>
              </mc:Choice>
              <mc:Fallback>
                <p:oleObj name="Equation" r:id="rId4" imgW="4419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3925" y="1404043"/>
                        <a:ext cx="4419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B322B937-0785-4439-8C68-217DCB91C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64105"/>
              </p:ext>
            </p:extLst>
          </p:nvPr>
        </p:nvGraphicFramePr>
        <p:xfrm>
          <a:off x="7916264" y="1411288"/>
          <a:ext cx="180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803240" imgH="380880" progId="Equation.DSMT4">
                  <p:embed/>
                </p:oleObj>
              </mc:Choice>
              <mc:Fallback>
                <p:oleObj name="Equation" r:id="rId6" imgW="1803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16264" y="1411288"/>
                        <a:ext cx="180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746943-2E8A-42CA-8841-72C58B174C60}"/>
              </a:ext>
            </a:extLst>
          </p:cNvPr>
          <p:cNvSpPr txBox="1"/>
          <p:nvPr/>
        </p:nvSpPr>
        <p:spPr>
          <a:xfrm>
            <a:off x="9441180" y="5612130"/>
            <a:ext cx="1991954" cy="124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50" name="Text Box 102">
            <a:extLst>
              <a:ext uri="{FF2B5EF4-FFF2-40B4-BE49-F238E27FC236}">
                <a16:creationId xmlns:a16="http://schemas.microsoft.com/office/drawing/2014/main" id="{57C1F98E-2BA3-48C8-830F-90957C54F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4" y="6022974"/>
            <a:ext cx="9480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Phép chia có dư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 cuối cùng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bằng 0 gọi là phép chia hết.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BDA679A2-69A7-4D79-A7F3-A9B12AE6C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787900"/>
              </p:ext>
            </p:extLst>
          </p:nvPr>
        </p:nvGraphicFramePr>
        <p:xfrm>
          <a:off x="1615356" y="5413373"/>
          <a:ext cx="897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8978760" imgH="457200" progId="Equation.DSMT4">
                  <p:embed/>
                </p:oleObj>
              </mc:Choice>
              <mc:Fallback>
                <p:oleObj name="Equation" r:id="rId8" imgW="897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15356" y="5413373"/>
                        <a:ext cx="8978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-3.33333E-6 0.12208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3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6" dur="10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8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2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5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2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2061" grpId="0"/>
      <p:bldP spid="2061" grpId="1"/>
      <p:bldP spid="2062" grpId="0"/>
      <p:bldP spid="2063" grpId="0"/>
      <p:bldP spid="2064" grpId="0"/>
      <p:bldP spid="2065" grpId="0"/>
      <p:bldP spid="2067" grpId="0"/>
      <p:bldP spid="2069" grpId="0"/>
      <p:bldP spid="2071" grpId="0"/>
      <p:bldP spid="2071" grpId="1"/>
      <p:bldP spid="2071" grpId="2"/>
      <p:bldP spid="2072" grpId="0"/>
      <p:bldP spid="2072" grpId="1"/>
      <p:bldP spid="2073" grpId="0"/>
      <p:bldP spid="2073" grpId="1"/>
      <p:bldP spid="2074" grpId="0"/>
      <p:bldP spid="2074" grpId="1"/>
      <p:bldP spid="2074" grpId="2"/>
      <p:bldP spid="2075" grpId="0"/>
      <p:bldP spid="2075" grpId="1"/>
      <p:bldP spid="2076" grpId="0"/>
      <p:bldP spid="2076" grpId="1"/>
      <p:bldP spid="2077" grpId="0"/>
      <p:bldP spid="2077" grpId="1"/>
      <p:bldP spid="2077" grpId="2"/>
      <p:bldP spid="2078" grpId="0"/>
      <p:bldP spid="2078" grpId="1"/>
      <p:bldP spid="2079" grpId="0"/>
      <p:bldP spid="2079" grpId="1"/>
      <p:bldP spid="2081" grpId="0"/>
      <p:bldP spid="2081" grpId="1"/>
      <p:bldP spid="2081" grpId="2"/>
      <p:bldP spid="2082" grpId="0"/>
      <p:bldP spid="2082" grpId="1"/>
      <p:bldP spid="2083" grpId="0"/>
      <p:bldP spid="2086" grpId="0"/>
      <p:bldP spid="2087" grpId="0"/>
      <p:bldP spid="2088" grpId="0"/>
      <p:bldP spid="2089" grpId="0"/>
      <p:bldP spid="2091" grpId="0"/>
      <p:bldP spid="2092" grpId="0"/>
      <p:bldP spid="2093" grpId="0"/>
      <p:bldP spid="2094" grpId="0"/>
      <p:bldP spid="2095" grpId="0"/>
      <p:bldP spid="2096" grpId="0"/>
      <p:bldP spid="2097" grpId="0"/>
      <p:bldP spid="2098" grpId="0"/>
      <p:bldP spid="2099" grpId="0"/>
      <p:bldP spid="2102" grpId="0"/>
      <p:bldP spid="2104" grpId="0"/>
      <p:bldP spid="2105" grpId="0"/>
      <p:bldP spid="2106" grpId="0"/>
      <p:bldP spid="2107" grpId="0"/>
      <p:bldP spid="2128" grpId="0"/>
      <p:bldP spid="2128" grpId="1"/>
      <p:bldP spid="10299" grpId="0"/>
      <p:bldP spid="10301" grpId="0"/>
      <p:bldP spid="2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4">
            <a:extLst>
              <a:ext uri="{FF2B5EF4-FFF2-40B4-BE49-F238E27FC236}">
                <a16:creationId xmlns:a16="http://schemas.microsoft.com/office/drawing/2014/main" id="{34A473A8-6B66-401A-BDFE-65C056DC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168" y="2356161"/>
            <a:ext cx="4572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?</a:t>
            </a:r>
          </a:p>
        </p:txBody>
      </p:sp>
      <p:sp>
        <p:nvSpPr>
          <p:cNvPr id="2056" name="Text Box 5">
            <a:extLst>
              <a:ext uri="{FF2B5EF4-FFF2-40B4-BE49-F238E27FC236}">
                <a16:creationId xmlns:a16="http://schemas.microsoft.com/office/drawing/2014/main" id="{7A6708C3-44F0-4013-A33C-CD76CDF8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367" y="2356160"/>
            <a:ext cx="267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lại tích</a:t>
            </a:r>
          </a:p>
        </p:txBody>
      </p:sp>
      <p:sp>
        <p:nvSpPr>
          <p:cNvPr id="2057" name="Text Box 6">
            <a:extLst>
              <a:ext uri="{FF2B5EF4-FFF2-40B4-BE49-F238E27FC236}">
                <a16:creationId xmlns:a16="http://schemas.microsoft.com/office/drawing/2014/main" id="{7D9E93DD-F775-4C0A-9C91-5D8E6BDD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043" y="2364098"/>
            <a:ext cx="1474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bằng</a:t>
            </a:r>
          </a:p>
        </p:txBody>
      </p:sp>
      <p:sp>
        <p:nvSpPr>
          <p:cNvPr id="2058" name="Text Box 7">
            <a:extLst>
              <a:ext uri="{FF2B5EF4-FFF2-40B4-BE49-F238E27FC236}">
                <a16:creationId xmlns:a16="http://schemas.microsoft.com/office/drawing/2014/main" id="{8C0941F9-8770-40F0-B1DE-339AA963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467" y="2829236"/>
            <a:ext cx="1981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không.</a:t>
            </a:r>
          </a:p>
        </p:txBody>
      </p:sp>
      <p:sp>
        <p:nvSpPr>
          <p:cNvPr id="5131" name="Text Box 17">
            <a:extLst>
              <a:ext uri="{FF2B5EF4-FFF2-40B4-BE49-F238E27FC236}">
                <a16:creationId xmlns:a16="http://schemas.microsoft.com/office/drawing/2014/main" id="{04E7E492-31D2-417C-B2CB-EB6EC536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290" y="609600"/>
            <a:ext cx="3052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latin typeface="Arial" panose="020B0604020202020204" pitchFamily="34" charset="0"/>
                <a:cs typeface="Arial" panose="020B0604020202020204" pitchFamily="34" charset="0"/>
              </a:rPr>
              <a:t>1.Phép chia hết</a:t>
            </a:r>
          </a:p>
        </p:txBody>
      </p:sp>
      <p:sp>
        <p:nvSpPr>
          <p:cNvPr id="5132" name="Text Box 18">
            <a:extLst>
              <a:ext uri="{FF2B5EF4-FFF2-40B4-BE49-F238E27FC236}">
                <a16:creationId xmlns:a16="http://schemas.microsoft.com/office/drawing/2014/main" id="{4AF90AFF-6844-43D9-9813-40FCE257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690" y="11430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Ví dụ 1:</a:t>
            </a:r>
          </a:p>
        </p:txBody>
      </p:sp>
      <p:sp>
        <p:nvSpPr>
          <p:cNvPr id="5133" name="Text Box 19">
            <a:extLst>
              <a:ext uri="{FF2B5EF4-FFF2-40B4-BE49-F238E27FC236}">
                <a16:creationId xmlns:a16="http://schemas.microsoft.com/office/drawing/2014/main" id="{5B5F94A4-EBC2-437E-858F-6398CB812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290" y="1672624"/>
            <a:ext cx="1430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Ta có :</a:t>
            </a:r>
            <a:endParaRPr lang="en-US" altLang="en-US" sz="28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Text Box 27">
            <a:extLst>
              <a:ext uri="{FF2B5EF4-FFF2-40B4-BE49-F238E27FC236}">
                <a16:creationId xmlns:a16="http://schemas.microsoft.com/office/drawing/2014/main" id="{6DAAC750-F26E-4639-B2FF-AC7953951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290" y="3438794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Ta thấy:</a:t>
            </a:r>
          </a:p>
        </p:txBody>
      </p:sp>
      <p:sp>
        <p:nvSpPr>
          <p:cNvPr id="5138" name="Rectangle 31">
            <a:extLst>
              <a:ext uri="{FF2B5EF4-FFF2-40B4-BE49-F238E27FC236}">
                <a16:creationId xmlns:a16="http://schemas.microsoft.com/office/drawing/2014/main" id="{CBF7CAA3-435B-4D20-9B8F-71CD40DB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9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4820EBD2-AA29-4FA8-94D4-8C545A437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40985"/>
              </p:ext>
            </p:extLst>
          </p:nvPr>
        </p:nvGraphicFramePr>
        <p:xfrm>
          <a:off x="2374489" y="1713679"/>
          <a:ext cx="897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8978760" imgH="457200" progId="Equation.DSMT4">
                  <p:embed/>
                </p:oleObj>
              </mc:Choice>
              <mc:Fallback>
                <p:oleObj name="Equation" r:id="rId3" imgW="897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489" y="1713679"/>
                        <a:ext cx="8978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AAA0F12B-E39C-4585-AEB4-12EB1E754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043005"/>
              </p:ext>
            </p:extLst>
          </p:nvPr>
        </p:nvGraphicFramePr>
        <p:xfrm>
          <a:off x="2721285" y="2863272"/>
          <a:ext cx="529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5295600" imgH="457200" progId="Equation.DSMT4">
                  <p:embed/>
                </p:oleObj>
              </mc:Choice>
              <mc:Fallback>
                <p:oleObj name="Equation" r:id="rId5" imgW="5295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1285" y="2863272"/>
                        <a:ext cx="5295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48E1E3A7-B5AB-4C7A-864A-4A52FCF41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59633"/>
              </p:ext>
            </p:extLst>
          </p:nvPr>
        </p:nvGraphicFramePr>
        <p:xfrm>
          <a:off x="4516671" y="2388199"/>
          <a:ext cx="402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4025880" imgH="457200" progId="Equation.DSMT4">
                  <p:embed/>
                </p:oleObj>
              </mc:Choice>
              <mc:Fallback>
                <p:oleObj name="Equation" r:id="rId7" imgW="4025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6671" y="2388199"/>
                        <a:ext cx="4025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FE1DB130-3739-462A-9CA7-F7D697B73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4126"/>
              </p:ext>
            </p:extLst>
          </p:nvPr>
        </p:nvGraphicFramePr>
        <p:xfrm>
          <a:off x="1536290" y="3933025"/>
          <a:ext cx="8724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8724600" imgH="583920" progId="Equation.DSMT4">
                  <p:embed/>
                </p:oleObj>
              </mc:Choice>
              <mc:Fallback>
                <p:oleObj name="Equation" r:id="rId9" imgW="8724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6290" y="3933025"/>
                        <a:ext cx="8724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3">
            <a:extLst>
              <a:ext uri="{FF2B5EF4-FFF2-40B4-BE49-F238E27FC236}">
                <a16:creationId xmlns:a16="http://schemas.microsoft.com/office/drawing/2014/main" id="{479AF341-B31C-4351-A282-D16437B4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290" y="4641526"/>
            <a:ext cx="9225116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Phép chia có dư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 cuối cùng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bằng 0 gọi là phép chia hết.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CB633-5F0E-4A6F-85F7-03D263DB6785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551FEED-21F7-4770-8B8E-41771E26B7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/>
      <p:bldP spid="2057" grpId="0"/>
      <p:bldP spid="2058" grpId="0"/>
      <p:bldP spid="206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AD602A3C-EE4C-4D33-9A8A-D41DA5E2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2" y="261292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5x</a:t>
            </a:r>
            <a:r>
              <a:rPr lang="en-US" altLang="en-US" baseline="30000" dirty="0"/>
              <a:t>3</a:t>
            </a:r>
            <a:r>
              <a:rPr lang="en-US" altLang="en-US" dirty="0"/>
              <a:t> – 3x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+ 7</a:t>
            </a: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A0D538B9-EABF-4329-8D42-AD4644355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512" y="261292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FAD89A14-0707-479D-AF56-914142C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712" y="253672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30000"/>
              <a:t>2</a:t>
            </a:r>
            <a:r>
              <a:rPr lang="en-US" altLang="en-US"/>
              <a:t> + 1 </a:t>
            </a:r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FC790AD2-9922-47B6-8D31-09C447B96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512" y="299392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0AE31685-0FFC-4E6A-845C-9D8876F4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312" y="314632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- 3</a:t>
            </a:r>
            <a:r>
              <a:rPr lang="en-US" altLang="en-US"/>
              <a:t> 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75CAFC07-A590-43A7-8276-91881B1B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2" y="299392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5x</a:t>
            </a:r>
            <a:r>
              <a:rPr lang="en-US" altLang="en-US" baseline="30000">
                <a:solidFill>
                  <a:srgbClr val="CC0000"/>
                </a:solidFill>
              </a:rPr>
              <a:t>3</a:t>
            </a:r>
            <a:r>
              <a:rPr lang="en-US" altLang="en-US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F265EB24-D7BD-4E88-A2EF-0C64D6D66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312" y="299392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+5x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8DA0A2A7-6E5B-4E4A-B8D2-458AC422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712" y="2841528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4114" name="Line 18">
            <a:extLst>
              <a:ext uri="{FF2B5EF4-FFF2-40B4-BE49-F238E27FC236}">
                <a16:creationId xmlns:a16="http://schemas.microsoft.com/office/drawing/2014/main" id="{29791E71-9885-4B89-9645-D550D4F63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912" y="345112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6A480A07-D59E-4AB0-AAAB-B52C4CBE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912" y="352732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- 3x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0EF65F02-456D-4527-BFA1-E17D9F913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312" y="352732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- 5x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227AACD8-DC91-4B05-A4CB-60EF68B4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71" y="35273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+ 7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DDB91E2B-AED7-4D2C-83E1-74D27CE10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112" y="398452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-3x</a:t>
            </a:r>
            <a:r>
              <a:rPr lang="en-US" altLang="en-US" baseline="30000">
                <a:solidFill>
                  <a:srgbClr val="0000CC"/>
                </a:solidFill>
              </a:rPr>
              <a:t>2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74122BDA-629B-4341-976C-4F075849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912" y="398452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CC"/>
                </a:solidFill>
              </a:rPr>
              <a:t>- 3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D6466A79-F786-4A87-9456-B8F2028C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512" y="3755928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4121" name="Line 25">
            <a:extLst>
              <a:ext uri="{FF2B5EF4-FFF2-40B4-BE49-F238E27FC236}">
                <a16:creationId xmlns:a16="http://schemas.microsoft.com/office/drawing/2014/main" id="{39244E63-08F7-4D24-A2D5-2F4A7A8AB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3912" y="444172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78EC724E-7C01-46A2-8504-2A92C6254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312" y="451792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- 5x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1149D19-3849-472F-A752-312DBA27B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312" y="451792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+ 10</a:t>
            </a: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44FA178B-FF4A-44B8-BE23-DC31D9CC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053" y="4517930"/>
            <a:ext cx="2290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(Đa thức dư)</a:t>
            </a: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14517143-DF0D-4F2C-A752-27B19843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63" y="346096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 T1</a:t>
            </a:r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EBA0AD48-9511-4DA9-AA8E-FC0BC62E2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8112" y="3755928"/>
            <a:ext cx="53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Text Box 35">
            <a:extLst>
              <a:ext uri="{FF2B5EF4-FFF2-40B4-BE49-F238E27FC236}">
                <a16:creationId xmlns:a16="http://schemas.microsoft.com/office/drawing/2014/main" id="{4651DD96-6B39-4DF4-89C6-1DE8AD80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480" y="448105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 T2</a:t>
            </a:r>
          </a:p>
        </p:txBody>
      </p:sp>
      <p:sp>
        <p:nvSpPr>
          <p:cNvPr id="4132" name="Line 36">
            <a:extLst>
              <a:ext uri="{FF2B5EF4-FFF2-40B4-BE49-F238E27FC236}">
                <a16:creationId xmlns:a16="http://schemas.microsoft.com/office/drawing/2014/main" id="{F4A0618F-327F-4192-A9EF-888870067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512" y="4746528"/>
            <a:ext cx="53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Text Box 38">
            <a:extLst>
              <a:ext uri="{FF2B5EF4-FFF2-40B4-BE49-F238E27FC236}">
                <a16:creationId xmlns:a16="http://schemas.microsoft.com/office/drawing/2014/main" id="{3328A55C-4E2C-4E4F-A39A-FD1F24D2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712" y="253672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x</a:t>
            </a:r>
            <a:r>
              <a:rPr lang="en-US" altLang="en-US" baseline="30000">
                <a:solidFill>
                  <a:srgbClr val="CC0000"/>
                </a:solidFill>
              </a:rPr>
              <a:t>2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35" name="Line 39">
            <a:extLst>
              <a:ext uri="{FF2B5EF4-FFF2-40B4-BE49-F238E27FC236}">
                <a16:creationId xmlns:a16="http://schemas.microsoft.com/office/drawing/2014/main" id="{2E2A6B76-CF5B-4377-A814-1912E7DB6C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7112" y="2841528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40">
            <a:extLst>
              <a:ext uri="{FF2B5EF4-FFF2-40B4-BE49-F238E27FC236}">
                <a16:creationId xmlns:a16="http://schemas.microsoft.com/office/drawing/2014/main" id="{A890E082-0900-4CC3-878E-2F1FFDAD1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9512" y="2841528"/>
            <a:ext cx="3810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2">
            <a:extLst>
              <a:ext uri="{FF2B5EF4-FFF2-40B4-BE49-F238E27FC236}">
                <a16:creationId xmlns:a16="http://schemas.microsoft.com/office/drawing/2014/main" id="{ED05AC85-FCD3-48A7-A110-C9EDC41C0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2" y="261292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5x</a:t>
            </a:r>
            <a:r>
              <a:rPr lang="en-US" altLang="en-US" baseline="30000">
                <a:solidFill>
                  <a:srgbClr val="CC0000"/>
                </a:solidFill>
              </a:rPr>
              <a:t>3</a:t>
            </a:r>
            <a:r>
              <a:rPr lang="en-US" altLang="en-US">
                <a:solidFill>
                  <a:srgbClr val="CC0000"/>
                </a:solidFill>
              </a:rPr>
              <a:t> </a:t>
            </a:r>
          </a:p>
        </p:txBody>
      </p:sp>
      <p:graphicFrame>
        <p:nvGraphicFramePr>
          <p:cNvPr id="4147" name="Object 51">
            <a:extLst>
              <a:ext uri="{FF2B5EF4-FFF2-40B4-BE49-F238E27FC236}">
                <a16:creationId xmlns:a16="http://schemas.microsoft.com/office/drawing/2014/main" id="{B8C79E4D-2930-46F1-B4DF-10E361299B3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8185299" y="2663114"/>
          <a:ext cx="1268413" cy="33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422360" imgH="406080" progId="Equation.DSMT4">
                  <p:embed/>
                </p:oleObj>
              </mc:Choice>
              <mc:Fallback>
                <p:oleObj name="Equation" r:id="rId3" imgW="1422360" imgH="406080" progId="Equation.DSMT4">
                  <p:embed/>
                  <p:pic>
                    <p:nvPicPr>
                      <p:cNvPr id="4147" name="Object 51">
                        <a:extLst>
                          <a:ext uri="{FF2B5EF4-FFF2-40B4-BE49-F238E27FC236}">
                            <a16:creationId xmlns:a16="http://schemas.microsoft.com/office/drawing/2014/main" id="{B8C79E4D-2930-46F1-B4DF-10E361299B3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299" y="2663114"/>
                        <a:ext cx="1268413" cy="339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0" name="Object 54">
            <a:extLst>
              <a:ext uri="{FF2B5EF4-FFF2-40B4-BE49-F238E27FC236}">
                <a16:creationId xmlns:a16="http://schemas.microsoft.com/office/drawing/2014/main" id="{5BDD3089-CE2E-4A11-8349-6E6C902DB2F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94374" y="3038598"/>
          <a:ext cx="946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143000" imgH="406080" progId="Equation.DSMT4">
                  <p:embed/>
                </p:oleObj>
              </mc:Choice>
              <mc:Fallback>
                <p:oleObj name="Equation" r:id="rId5" imgW="1143000" imgH="406080" progId="Equation.DSMT4">
                  <p:embed/>
                  <p:pic>
                    <p:nvPicPr>
                      <p:cNvPr id="4150" name="Object 54">
                        <a:extLst>
                          <a:ext uri="{FF2B5EF4-FFF2-40B4-BE49-F238E27FC236}">
                            <a16:creationId xmlns:a16="http://schemas.microsoft.com/office/drawing/2014/main" id="{5BDD3089-CE2E-4A11-8349-6E6C902DB2F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374" y="3038598"/>
                        <a:ext cx="946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4" name="Object 58">
            <a:extLst>
              <a:ext uri="{FF2B5EF4-FFF2-40B4-BE49-F238E27FC236}">
                <a16:creationId xmlns:a16="http://schemas.microsoft.com/office/drawing/2014/main" id="{3E057861-A5A5-46B4-B226-498510223E99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8184678" y="3621634"/>
          <a:ext cx="877888" cy="27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965160" imgH="317160" progId="Equation.DSMT4">
                  <p:embed/>
                </p:oleObj>
              </mc:Choice>
              <mc:Fallback>
                <p:oleObj name="Equation" r:id="rId7" imgW="965160" imgH="317160" progId="Equation.DSMT4">
                  <p:embed/>
                  <p:pic>
                    <p:nvPicPr>
                      <p:cNvPr id="4154" name="Object 58">
                        <a:extLst>
                          <a:ext uri="{FF2B5EF4-FFF2-40B4-BE49-F238E27FC236}">
                            <a16:creationId xmlns:a16="http://schemas.microsoft.com/office/drawing/2014/main" id="{3E057861-A5A5-46B4-B226-498510223E9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678" y="3621634"/>
                        <a:ext cx="877888" cy="27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2" name="Object 66">
            <a:extLst>
              <a:ext uri="{FF2B5EF4-FFF2-40B4-BE49-F238E27FC236}">
                <a16:creationId xmlns:a16="http://schemas.microsoft.com/office/drawing/2014/main" id="{D86F0CEE-7E7A-4F47-A79E-7B8AD1530B61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9367838" y="3076575"/>
          <a:ext cx="4000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253780" imgH="215713" progId="Equation.DSMT4">
                  <p:embed/>
                </p:oleObj>
              </mc:Choice>
              <mc:Fallback>
                <p:oleObj name="Equation" r:id="rId9" imgW="253780" imgH="215713" progId="Equation.DSMT4">
                  <p:embed/>
                  <p:pic>
                    <p:nvPicPr>
                      <p:cNvPr id="4162" name="Object 66">
                        <a:extLst>
                          <a:ext uri="{FF2B5EF4-FFF2-40B4-BE49-F238E27FC236}">
                            <a16:creationId xmlns:a16="http://schemas.microsoft.com/office/drawing/2014/main" id="{D86F0CEE-7E7A-4F47-A79E-7B8AD1530B6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7838" y="3076575"/>
                        <a:ext cx="4000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" name="Text Box 61">
            <a:extLst>
              <a:ext uri="{FF2B5EF4-FFF2-40B4-BE49-F238E27FC236}">
                <a16:creationId xmlns:a16="http://schemas.microsoft.com/office/drawing/2014/main" id="{E85FF22D-E7FF-4F89-85C4-F45BB0A76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512" y="303859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4158" name="Text Box 62">
            <a:extLst>
              <a:ext uri="{FF2B5EF4-FFF2-40B4-BE49-F238E27FC236}">
                <a16:creationId xmlns:a16="http://schemas.microsoft.com/office/drawing/2014/main" id="{9BBE2750-AA96-4FC6-9770-BD18E09E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712" y="261292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4159" name="Text Box 63">
            <a:extLst>
              <a:ext uri="{FF2B5EF4-FFF2-40B4-BE49-F238E27FC236}">
                <a16:creationId xmlns:a16="http://schemas.microsoft.com/office/drawing/2014/main" id="{BB758325-F1E7-436D-B97A-FFCCFFC3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912" y="352732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4165" name="Text Box 69">
            <a:extLst>
              <a:ext uri="{FF2B5EF4-FFF2-40B4-BE49-F238E27FC236}">
                <a16:creationId xmlns:a16="http://schemas.microsoft.com/office/drawing/2014/main" id="{22D5A0FF-D9BC-4617-9714-76E0B8F29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520" y="352261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5x</a:t>
            </a:r>
          </a:p>
        </p:txBody>
      </p:sp>
      <p:sp>
        <p:nvSpPr>
          <p:cNvPr id="4166" name="Text Box 70">
            <a:extLst>
              <a:ext uri="{FF2B5EF4-FFF2-40B4-BE49-F238E27FC236}">
                <a16:creationId xmlns:a16="http://schemas.microsoft.com/office/drawing/2014/main" id="{EEB06BAE-CFE4-4458-898A-58191734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712" y="261292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5x</a:t>
            </a:r>
          </a:p>
        </p:txBody>
      </p:sp>
      <p:sp>
        <p:nvSpPr>
          <p:cNvPr id="4167" name="Text Box 71">
            <a:extLst>
              <a:ext uri="{FF2B5EF4-FFF2-40B4-BE49-F238E27FC236}">
                <a16:creationId xmlns:a16="http://schemas.microsoft.com/office/drawing/2014/main" id="{A2DD9125-0964-4C0E-AF64-B78FB29A9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775" y="314632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5x</a:t>
            </a:r>
          </a:p>
        </p:txBody>
      </p:sp>
      <p:sp>
        <p:nvSpPr>
          <p:cNvPr id="4168" name="Line 72">
            <a:extLst>
              <a:ext uri="{FF2B5EF4-FFF2-40B4-BE49-F238E27FC236}">
                <a16:creationId xmlns:a16="http://schemas.microsoft.com/office/drawing/2014/main" id="{43DCA3F5-D850-4C36-A4C1-5F508FF83F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53312" y="2841528"/>
            <a:ext cx="685800" cy="457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Line 74">
            <a:extLst>
              <a:ext uri="{FF2B5EF4-FFF2-40B4-BE49-F238E27FC236}">
                <a16:creationId xmlns:a16="http://schemas.microsoft.com/office/drawing/2014/main" id="{73BC92D3-AD04-404D-A001-4C78640D15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6712" y="2841528"/>
            <a:ext cx="152400" cy="457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1" name="Line 75">
            <a:extLst>
              <a:ext uri="{FF2B5EF4-FFF2-40B4-BE49-F238E27FC236}">
                <a16:creationId xmlns:a16="http://schemas.microsoft.com/office/drawing/2014/main" id="{F102AAB5-8F10-4E33-8CB7-A4660BAFA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7312" y="2340080"/>
            <a:ext cx="0" cy="2667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Text Box 77">
            <a:extLst>
              <a:ext uri="{FF2B5EF4-FFF2-40B4-BE49-F238E27FC236}">
                <a16:creationId xmlns:a16="http://schemas.microsoft.com/office/drawing/2014/main" id="{71F5382A-B3BA-456A-9210-BF30609B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111" y="798875"/>
            <a:ext cx="3421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Phép chia có dư</a:t>
            </a:r>
          </a:p>
        </p:txBody>
      </p:sp>
      <p:sp>
        <p:nvSpPr>
          <p:cNvPr id="7211" name="Text Box 78">
            <a:extLst>
              <a:ext uri="{FF2B5EF4-FFF2-40B4-BE49-F238E27FC236}">
                <a16:creationId xmlns:a16="http://schemas.microsoft.com/office/drawing/2014/main" id="{A6CDAE4E-6748-42B0-AA2A-E43955DD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112" y="331843"/>
            <a:ext cx="2989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1. Phép chia hết</a:t>
            </a:r>
          </a:p>
        </p:txBody>
      </p:sp>
      <p:sp>
        <p:nvSpPr>
          <p:cNvPr id="7212" name="Text Box 81">
            <a:extLst>
              <a:ext uri="{FF2B5EF4-FFF2-40B4-BE49-F238E27FC236}">
                <a16:creationId xmlns:a16="http://schemas.microsoft.com/office/drawing/2014/main" id="{F822428F-E348-49DF-AEA9-90314447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680" y="1383892"/>
            <a:ext cx="4894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Thực hiện phép chia đa thức </a:t>
            </a:r>
          </a:p>
        </p:txBody>
      </p:sp>
      <p:sp>
        <p:nvSpPr>
          <p:cNvPr id="7213" name="Text Box 82">
            <a:extLst>
              <a:ext uri="{FF2B5EF4-FFF2-40B4-BE49-F238E27FC236}">
                <a16:creationId xmlns:a16="http://schemas.microsoft.com/office/drawing/2014/main" id="{3DF48704-D5B0-4051-8A42-BA9D5756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375" y="1909920"/>
            <a:ext cx="2268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cho đa thức </a:t>
            </a:r>
          </a:p>
        </p:txBody>
      </p:sp>
      <p:sp>
        <p:nvSpPr>
          <p:cNvPr id="4181" name="Text Box 85">
            <a:extLst>
              <a:ext uri="{FF2B5EF4-FFF2-40B4-BE49-F238E27FC236}">
                <a16:creationId xmlns:a16="http://schemas.microsoft.com/office/drawing/2014/main" id="{A7C2317F-BFA0-4207-A97E-24D8CA52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311" y="5235681"/>
            <a:ext cx="815180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Phép chia trong trường hợp này được gọi là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phép chia có dư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,                gọi là </a:t>
            </a:r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dư.</a:t>
            </a:r>
          </a:p>
        </p:txBody>
      </p:sp>
      <p:sp>
        <p:nvSpPr>
          <p:cNvPr id="7218" name="Text Box 24">
            <a:extLst>
              <a:ext uri="{FF2B5EF4-FFF2-40B4-BE49-F238E27FC236}">
                <a16:creationId xmlns:a16="http://schemas.microsoft.com/office/drawing/2014/main" id="{B6435060-6E33-46FB-BDEC-D78168AF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912" y="1364228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Ví dụ 2:</a:t>
            </a:r>
          </a:p>
        </p:txBody>
      </p:sp>
      <p:sp>
        <p:nvSpPr>
          <p:cNvPr id="4" name="Text Box 71">
            <a:extLst>
              <a:ext uri="{FF2B5EF4-FFF2-40B4-BE49-F238E27FC236}">
                <a16:creationId xmlns:a16="http://schemas.microsoft.com/office/drawing/2014/main" id="{9B10A3DF-A4D5-4E74-BDC0-BD970A17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544" y="261292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5x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2584F1BE-689B-42B0-AAFB-FF3F21CB5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964" y="1385778"/>
          <a:ext cx="2070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2070000" imgH="431640" progId="Equation.DSMT4">
                  <p:embed/>
                </p:oleObj>
              </mc:Choice>
              <mc:Fallback>
                <p:oleObj name="Equation" r:id="rId11" imgW="2070000" imgH="43164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2584F1BE-689B-42B0-AAFB-FF3F21CB57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75964" y="1385778"/>
                        <a:ext cx="2070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63AD202B-ACF2-4E5C-B967-0680B19EF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0764" y="1907112"/>
          <a:ext cx="90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901440" imgH="431640" progId="Equation.DSMT4">
                  <p:embed/>
                </p:oleObj>
              </mc:Choice>
              <mc:Fallback>
                <p:oleObj name="Equation" r:id="rId13" imgW="901440" imgH="43164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63AD202B-ACF2-4E5C-B967-0680B19EF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0764" y="1907112"/>
                        <a:ext cx="901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CC384C7D-4EFD-418B-A00C-45286DD0A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8301"/>
              </p:ext>
            </p:extLst>
          </p:nvPr>
        </p:nvGraphicFramePr>
        <p:xfrm>
          <a:off x="4932512" y="5997461"/>
          <a:ext cx="139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1396800" imgH="342720" progId="Equation.DSMT4">
                  <p:embed/>
                </p:oleObj>
              </mc:Choice>
              <mc:Fallback>
                <p:oleObj name="Equation" r:id="rId15" imgW="1396800" imgH="342720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CC384C7D-4EFD-418B-A00C-45286DD0A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32512" y="5997461"/>
                        <a:ext cx="1397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A0826D0-E900-4906-8D01-AEAD9F9F9254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3" name="Hình ảnh 16">
            <a:extLst>
              <a:ext uri="{FF2B5EF4-FFF2-40B4-BE49-F238E27FC236}">
                <a16:creationId xmlns:a16="http://schemas.microsoft.com/office/drawing/2014/main" id="{5BE7800F-BB5F-40C8-A6FE-ECD9CAA8C0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27214 0.077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7" grpId="0"/>
      <p:bldP spid="4110" grpId="0"/>
      <p:bldP spid="4111" grpId="0"/>
      <p:bldP spid="4112" grpId="0"/>
      <p:bldP spid="4113" grpId="0"/>
      <p:bldP spid="4115" grpId="0"/>
      <p:bldP spid="4116" grpId="0"/>
      <p:bldP spid="4117" grpId="0"/>
      <p:bldP spid="4118" grpId="0"/>
      <p:bldP spid="4119" grpId="0"/>
      <p:bldP spid="4120" grpId="0"/>
      <p:bldP spid="4122" grpId="0"/>
      <p:bldP spid="4123" grpId="0"/>
      <p:bldP spid="4128" grpId="0"/>
      <p:bldP spid="4129" grpId="0"/>
      <p:bldP spid="4131" grpId="0"/>
      <p:bldP spid="4134" grpId="0"/>
      <p:bldP spid="4134" grpId="1"/>
      <p:bldP spid="4134" grpId="2"/>
      <p:bldP spid="4134" grpId="3"/>
      <p:bldP spid="4138" grpId="0"/>
      <p:bldP spid="4138" grpId="1"/>
      <p:bldP spid="4138" grpId="2"/>
      <p:bldP spid="4138" grpId="3"/>
      <p:bldP spid="4157" grpId="0"/>
      <p:bldP spid="4157" grpId="1"/>
      <p:bldP spid="4158" grpId="0"/>
      <p:bldP spid="4158" grpId="1"/>
      <p:bldP spid="4159" grpId="0"/>
      <p:bldP spid="4159" grpId="1"/>
      <p:bldP spid="4165" grpId="0"/>
      <p:bldP spid="4166" grpId="0"/>
      <p:bldP spid="4166" grpId="1"/>
      <p:bldP spid="4166" grpId="2"/>
      <p:bldP spid="4167" grpId="0"/>
      <p:bldP spid="4181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2">
            <a:extLst>
              <a:ext uri="{FF2B5EF4-FFF2-40B4-BE49-F238E27FC236}">
                <a16:creationId xmlns:a16="http://schemas.microsoft.com/office/drawing/2014/main" id="{C0ECA33B-CAF7-46C1-B91D-695BE030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04" y="2418474"/>
            <a:ext cx="7040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 Với hai đa thức         tùy ý của cùng một biến </a:t>
            </a:r>
          </a:p>
        </p:txBody>
      </p:sp>
      <p:sp>
        <p:nvSpPr>
          <p:cNvPr id="5128" name="Text Box 15">
            <a:extLst>
              <a:ext uri="{FF2B5EF4-FFF2-40B4-BE49-F238E27FC236}">
                <a16:creationId xmlns:a16="http://schemas.microsoft.com/office/drawing/2014/main" id="{B2D4D5C1-85D0-42D3-8DBC-2405784E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04" y="2875673"/>
            <a:ext cx="6949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Tồn tại duy nhất một cặp đa thức          sao cho:</a:t>
            </a:r>
          </a:p>
        </p:txBody>
      </p:sp>
      <p:sp>
        <p:nvSpPr>
          <p:cNvPr id="5130" name="Text Box 17">
            <a:extLst>
              <a:ext uri="{FF2B5EF4-FFF2-40B4-BE49-F238E27FC236}">
                <a16:creationId xmlns:a16="http://schemas.microsoft.com/office/drawing/2014/main" id="{C55FDA5F-F4CC-4129-BA6E-BF2D14B5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04" y="3866273"/>
            <a:ext cx="512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, ta có phép chia hết. </a:t>
            </a:r>
          </a:p>
        </p:txBody>
      </p:sp>
      <p:sp>
        <p:nvSpPr>
          <p:cNvPr id="5131" name="Text Box 18">
            <a:extLst>
              <a:ext uri="{FF2B5EF4-FFF2-40B4-BE49-F238E27FC236}">
                <a16:creationId xmlns:a16="http://schemas.microsoft.com/office/drawing/2014/main" id="{7BD7A437-B128-46B1-B363-60303593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04" y="4247273"/>
            <a:ext cx="7693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9226" name="Text Box 25">
            <a:extLst>
              <a:ext uri="{FF2B5EF4-FFF2-40B4-BE49-F238E27FC236}">
                <a16:creationId xmlns:a16="http://schemas.microsoft.com/office/drawing/2014/main" id="{7CD691FA-8485-4B84-AEF9-C5F164D8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04" y="742073"/>
            <a:ext cx="3224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Phép chia có dư</a:t>
            </a:r>
          </a:p>
        </p:txBody>
      </p:sp>
      <p:sp>
        <p:nvSpPr>
          <p:cNvPr id="9229" name="Text Box 24">
            <a:extLst>
              <a:ext uri="{FF2B5EF4-FFF2-40B4-BE49-F238E27FC236}">
                <a16:creationId xmlns:a16="http://schemas.microsoft.com/office/drawing/2014/main" id="{409F0152-0B0E-477A-A778-DA344A97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04" y="1199273"/>
            <a:ext cx="1323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Ví dụ 2:</a:t>
            </a:r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E3415B5E-8F40-4122-84DD-0B53C60DE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04" y="2037473"/>
            <a:ext cx="137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*Chú ý:</a:t>
            </a:r>
          </a:p>
        </p:txBody>
      </p:sp>
      <p:sp>
        <p:nvSpPr>
          <p:cNvPr id="9231" name="Text Box 28">
            <a:extLst>
              <a:ext uri="{FF2B5EF4-FFF2-40B4-BE49-F238E27FC236}">
                <a16:creationId xmlns:a16="http://schemas.microsoft.com/office/drawing/2014/main" id="{4EB1D2BD-0C1A-48AC-901C-C6CFFA4F5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04" y="1580273"/>
            <a:ext cx="1135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Ta có :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85952C90-2EF3-45B9-BE78-8F7781E36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10907"/>
              </p:ext>
            </p:extLst>
          </p:nvPr>
        </p:nvGraphicFramePr>
        <p:xfrm>
          <a:off x="3505730" y="1569805"/>
          <a:ext cx="574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5740200" imgH="583920" progId="Equation.DSMT4">
                  <p:embed/>
                </p:oleObj>
              </mc:Choice>
              <mc:Fallback>
                <p:oleObj name="Equation" r:id="rId3" imgW="57402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730" y="1569805"/>
                        <a:ext cx="574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76627295-CAA3-481F-BE40-A7D2BEDEA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338261"/>
              </p:ext>
            </p:extLst>
          </p:nvPr>
        </p:nvGraphicFramePr>
        <p:xfrm>
          <a:off x="4390632" y="2487788"/>
          <a:ext cx="63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634680" imgH="368280" progId="Equation.DSMT4">
                  <p:embed/>
                </p:oleObj>
              </mc:Choice>
              <mc:Fallback>
                <p:oleObj name="Equation" r:id="rId5" imgW="634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0632" y="2487788"/>
                        <a:ext cx="635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96D47290-21D9-4128-8929-D5AF2EDC0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28416"/>
              </p:ext>
            </p:extLst>
          </p:nvPr>
        </p:nvGraphicFramePr>
        <p:xfrm>
          <a:off x="8433330" y="2486437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812520" imgH="317160" progId="Equation.DSMT4">
                  <p:embed/>
                </p:oleObj>
              </mc:Choice>
              <mc:Fallback>
                <p:oleObj name="Equation" r:id="rId7" imgW="8125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3330" y="2486437"/>
                        <a:ext cx="812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8D065D0-9773-41CF-AB93-84CA090C3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3640"/>
              </p:ext>
            </p:extLst>
          </p:nvPr>
        </p:nvGraphicFramePr>
        <p:xfrm>
          <a:off x="6633005" y="2947023"/>
          <a:ext cx="64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33005" y="2947023"/>
                        <a:ext cx="64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88E2C599-37E4-40C9-89A7-51B4DC7F8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30593"/>
              </p:ext>
            </p:extLst>
          </p:nvPr>
        </p:nvGraphicFramePr>
        <p:xfrm>
          <a:off x="4587432" y="3456158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1752480" imgH="393480" progId="Equation.DSMT4">
                  <p:embed/>
                </p:oleObj>
              </mc:Choice>
              <mc:Fallback>
                <p:oleObj name="Equation" r:id="rId11" imgW="175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7432" y="3456158"/>
                        <a:ext cx="175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CA1BD47-FAFB-4F4D-AC21-19C27A406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034883"/>
              </p:ext>
            </p:extLst>
          </p:nvPr>
        </p:nvGraphicFramePr>
        <p:xfrm>
          <a:off x="2607922" y="394247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799920" imgH="317160" progId="Equation.DSMT4">
                  <p:embed/>
                </p:oleObj>
              </mc:Choice>
              <mc:Fallback>
                <p:oleObj name="Equation" r:id="rId13" imgW="799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07922" y="3942474"/>
                        <a:ext cx="800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727A63AA-1BAA-4E1C-AA8D-358CEF401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80834"/>
              </p:ext>
            </p:extLst>
          </p:nvPr>
        </p:nvGraphicFramePr>
        <p:xfrm>
          <a:off x="2595222" y="4359688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812520" imgH="317160" progId="Equation.DSMT4">
                  <p:embed/>
                </p:oleObj>
              </mc:Choice>
              <mc:Fallback>
                <p:oleObj name="Equation" r:id="rId15" imgW="8125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95222" y="4359688"/>
                        <a:ext cx="812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5BC760E-8F98-43FF-BD48-22F7C69A4CA8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Hình ảnh 16">
            <a:extLst>
              <a:ext uri="{FF2B5EF4-FFF2-40B4-BE49-F238E27FC236}">
                <a16:creationId xmlns:a16="http://schemas.microsoft.com/office/drawing/2014/main" id="{4DDA6E83-FA48-4AE5-B652-2B668F676A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30" grpId="0"/>
      <p:bldP spid="5131" grpId="0"/>
      <p:bldP spid="5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over">
            <a:extLst>
              <a:ext uri="{FF2B5EF4-FFF2-40B4-BE49-F238E27FC236}">
                <a16:creationId xmlns:a16="http://schemas.microsoft.com/office/drawing/2014/main" id="{2AB04182-0FDB-4808-AF81-658E24DA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38538"/>
            <a:ext cx="70612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over">
            <a:extLst>
              <a:ext uri="{FF2B5EF4-FFF2-40B4-BE49-F238E27FC236}">
                <a16:creationId xmlns:a16="http://schemas.microsoft.com/office/drawing/2014/main" id="{0E0A9883-C766-4237-90E1-89D72BA2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405438"/>
            <a:ext cx="219551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5">
            <a:extLst>
              <a:ext uri="{FF2B5EF4-FFF2-40B4-BE49-F238E27FC236}">
                <a16:creationId xmlns:a16="http://schemas.microsoft.com/office/drawing/2014/main" id="{4E493904-CE3D-47C7-9C70-5ECF09ED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990601"/>
            <a:ext cx="4429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.VnArial" panose="020B7200000000000000" pitchFamily="34" charset="0"/>
              </a:rPr>
              <a:t>VÝ dô 2: Thùc hiÖn phÐp chia:</a:t>
            </a:r>
          </a:p>
        </p:txBody>
      </p:sp>
      <p:grpSp>
        <p:nvGrpSpPr>
          <p:cNvPr id="10250" name="Group 6">
            <a:extLst>
              <a:ext uri="{FF2B5EF4-FFF2-40B4-BE49-F238E27FC236}">
                <a16:creationId xmlns:a16="http://schemas.microsoft.com/office/drawing/2014/main" id="{E28FFE84-0EE1-40D0-BC07-8FBB7932FE42}"/>
              </a:ext>
            </a:extLst>
          </p:cNvPr>
          <p:cNvGrpSpPr>
            <a:grpSpLocks/>
          </p:cNvGrpSpPr>
          <p:nvPr/>
        </p:nvGrpSpPr>
        <p:grpSpPr bwMode="auto">
          <a:xfrm>
            <a:off x="4664404" y="1537971"/>
            <a:ext cx="1479550" cy="1116012"/>
            <a:chOff x="-683" y="1568"/>
            <a:chExt cx="932" cy="703"/>
          </a:xfrm>
        </p:grpSpPr>
        <p:sp>
          <p:nvSpPr>
            <p:cNvPr id="10269" name="Line 8">
              <a:extLst>
                <a:ext uri="{FF2B5EF4-FFF2-40B4-BE49-F238E27FC236}">
                  <a16:creationId xmlns:a16="http://schemas.microsoft.com/office/drawing/2014/main" id="{89FE1524-7535-4B93-B83A-FE2D7A66B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83" y="1568"/>
              <a:ext cx="0" cy="7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9">
              <a:extLst>
                <a:ext uri="{FF2B5EF4-FFF2-40B4-BE49-F238E27FC236}">
                  <a16:creationId xmlns:a16="http://schemas.microsoft.com/office/drawing/2014/main" id="{00666B83-4031-4836-B4E4-1AFF52910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81" y="1790"/>
              <a:ext cx="9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Text Box 10">
            <a:extLst>
              <a:ext uri="{FF2B5EF4-FFF2-40B4-BE49-F238E27FC236}">
                <a16:creationId xmlns:a16="http://schemas.microsoft.com/office/drawing/2014/main" id="{0CD2909C-7E83-49CE-B382-3DE8D4DF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192" y="1615679"/>
            <a:ext cx="43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255" name="Line 16">
            <a:extLst>
              <a:ext uri="{FF2B5EF4-FFF2-40B4-BE49-F238E27FC236}">
                <a16:creationId xmlns:a16="http://schemas.microsoft.com/office/drawing/2014/main" id="{EB62AF13-6E20-4AC7-9337-AB6888DD0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3776" y="2305179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3">
            <a:extLst>
              <a:ext uri="{FF2B5EF4-FFF2-40B4-BE49-F238E27FC236}">
                <a16:creationId xmlns:a16="http://schemas.microsoft.com/office/drawing/2014/main" id="{B8B33A69-76B8-41B8-B599-31D68CD83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842" y="3192159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3469B6B-29F2-4E74-9406-195ABCDA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693" y="55365"/>
            <a:ext cx="550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Arial" panose="020B7200000000000000" pitchFamily="34" charset="0"/>
              </a:rPr>
              <a:t>1. </a:t>
            </a: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</a:t>
            </a:r>
            <a:endParaRPr lang="en-US" altLang="en-US" sz="2800" b="1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C386B01A-F82F-4AD7-85EA-4E8E948C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693" y="560190"/>
            <a:ext cx="550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Arial" panose="020B7200000000000000" pitchFamily="34" charset="0"/>
              </a:rPr>
              <a:t>2. </a:t>
            </a: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có dư</a:t>
            </a:r>
            <a:r>
              <a:rPr lang="en-US" altLang="en-US" sz="2800" b="1">
                <a:solidFill>
                  <a:srgbClr val="FF3300"/>
                </a:solidFill>
                <a:latin typeface=".VnArial" panose="020B7200000000000000" pitchFamily="34" charset="0"/>
              </a:rPr>
              <a:t>­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D9091102-4E0E-4D76-93D9-6BB66687D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54877"/>
              </p:ext>
            </p:extLst>
          </p:nvPr>
        </p:nvGraphicFramePr>
        <p:xfrm>
          <a:off x="6612118" y="984093"/>
          <a:ext cx="3340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3340080" imgH="583920" progId="Equation.DSMT4">
                  <p:embed/>
                </p:oleObj>
              </mc:Choice>
              <mc:Fallback>
                <p:oleObj name="Equation" r:id="rId6" imgW="33400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12118" y="984093"/>
                        <a:ext cx="3340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BAAEEF33-11A7-4D1F-BC9F-D58059B76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07586"/>
              </p:ext>
            </p:extLst>
          </p:nvPr>
        </p:nvGraphicFramePr>
        <p:xfrm>
          <a:off x="2255719" y="1458774"/>
          <a:ext cx="229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2298600" imgH="380880" progId="Equation.DSMT4">
                  <p:embed/>
                </p:oleObj>
              </mc:Choice>
              <mc:Fallback>
                <p:oleObj name="Equation" r:id="rId8" imgW="2298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55719" y="1458774"/>
                        <a:ext cx="2298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42497845-982B-4E9A-8EA2-72E2B57B0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93393"/>
              </p:ext>
            </p:extLst>
          </p:nvPr>
        </p:nvGraphicFramePr>
        <p:xfrm>
          <a:off x="4923346" y="1438764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799920" imgH="380880" progId="Equation.DSMT4">
                  <p:embed/>
                </p:oleObj>
              </mc:Choice>
              <mc:Fallback>
                <p:oleObj name="Equation" r:id="rId10" imgW="799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3346" y="1438764"/>
                        <a:ext cx="800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3465C8F-6ECD-49B2-B048-C407147DB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20744"/>
              </p:ext>
            </p:extLst>
          </p:nvPr>
        </p:nvGraphicFramePr>
        <p:xfrm>
          <a:off x="4909714" y="1958870"/>
          <a:ext cx="86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2" imgW="863280" imgH="317160" progId="Equation.DSMT4">
                  <p:embed/>
                </p:oleObj>
              </mc:Choice>
              <mc:Fallback>
                <p:oleObj name="Equation" r:id="rId12" imgW="8632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09714" y="1958870"/>
                        <a:ext cx="863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1FE1BEEE-87CB-4C81-A5FC-79288432B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56762"/>
              </p:ext>
            </p:extLst>
          </p:nvPr>
        </p:nvGraphicFramePr>
        <p:xfrm>
          <a:off x="2209800" y="1873202"/>
          <a:ext cx="49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4" imgW="495000" imgH="380880" progId="Equation.DSMT4">
                  <p:embed/>
                </p:oleObj>
              </mc:Choice>
              <mc:Fallback>
                <p:oleObj name="Equation" r:id="rId14" imgW="495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800" y="1873202"/>
                        <a:ext cx="495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955CA07C-51AE-4895-B36D-8D3E4A9A2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07651"/>
              </p:ext>
            </p:extLst>
          </p:nvPr>
        </p:nvGraphicFramePr>
        <p:xfrm>
          <a:off x="3443452" y="1937440"/>
          <a:ext cx="59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6" imgW="596880" imgH="304560" progId="Equation.DSMT4">
                  <p:embed/>
                </p:oleObj>
              </mc:Choice>
              <mc:Fallback>
                <p:oleObj name="Equation" r:id="rId16" imgW="596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43452" y="1937440"/>
                        <a:ext cx="596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A88CA975-F0FB-4874-99AC-9C79356A4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3683"/>
              </p:ext>
            </p:extLst>
          </p:nvPr>
        </p:nvGraphicFramePr>
        <p:xfrm>
          <a:off x="2704412" y="2320362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8" imgW="1904760" imgH="380880" progId="Equation.DSMT4">
                  <p:embed/>
                </p:oleObj>
              </mc:Choice>
              <mc:Fallback>
                <p:oleObj name="Equation" r:id="rId18" imgW="1904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04412" y="2320362"/>
                        <a:ext cx="190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0">
            <a:extLst>
              <a:ext uri="{FF2B5EF4-FFF2-40B4-BE49-F238E27FC236}">
                <a16:creationId xmlns:a16="http://schemas.microsoft.com/office/drawing/2014/main" id="{AA8EE7CF-506C-4AFB-BE0F-BE71A794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28" y="2540982"/>
            <a:ext cx="43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1D4FACAF-5BBD-412D-9B8B-F316DA994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39454"/>
              </p:ext>
            </p:extLst>
          </p:nvPr>
        </p:nvGraphicFramePr>
        <p:xfrm>
          <a:off x="2693478" y="2732016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20" imgW="698400" imgH="380880" progId="Equation.DSMT4">
                  <p:embed/>
                </p:oleObj>
              </mc:Choice>
              <mc:Fallback>
                <p:oleObj name="Equation" r:id="rId20" imgW="698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93478" y="2732016"/>
                        <a:ext cx="69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3FE84955-72D5-49E6-92E4-115269C14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252901"/>
              </p:ext>
            </p:extLst>
          </p:nvPr>
        </p:nvGraphicFramePr>
        <p:xfrm>
          <a:off x="4154488" y="2802450"/>
          <a:ext cx="39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2" imgW="393480" imgH="317160" progId="Equation.DSMT4">
                  <p:embed/>
                </p:oleObj>
              </mc:Choice>
              <mc:Fallback>
                <p:oleObj name="Equation" r:id="rId22" imgW="393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54488" y="2802450"/>
                        <a:ext cx="393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A4284EE-E485-4021-93E1-84958D12E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37405"/>
              </p:ext>
            </p:extLst>
          </p:nvPr>
        </p:nvGraphicFramePr>
        <p:xfrm>
          <a:off x="3377512" y="3287466"/>
          <a:ext cx="1231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4" imgW="1231560" imgH="317160" progId="Equation.DSMT4">
                  <p:embed/>
                </p:oleObj>
              </mc:Choice>
              <mc:Fallback>
                <p:oleObj name="Equation" r:id="rId24" imgW="1231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377512" y="3287466"/>
                        <a:ext cx="1231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6362BE8-6A58-4940-B43B-434022AAC9EC}"/>
              </a:ext>
            </a:extLst>
          </p:cNvPr>
          <p:cNvSpPr txBox="1"/>
          <p:nvPr/>
        </p:nvSpPr>
        <p:spPr>
          <a:xfrm>
            <a:off x="9406890" y="5601924"/>
            <a:ext cx="1885950" cy="1256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Hình ảnh 16">
            <a:extLst>
              <a:ext uri="{FF2B5EF4-FFF2-40B4-BE49-F238E27FC236}">
                <a16:creationId xmlns:a16="http://schemas.microsoft.com/office/drawing/2014/main" id="{4F3CFA28-4828-4DE8-84BC-42F3332A76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1" y="5487303"/>
            <a:ext cx="1322529" cy="1370697"/>
          </a:xfrm>
          <a:prstGeom prst="rect">
            <a:avLst/>
          </a:prstGeom>
        </p:spPr>
      </p:pic>
      <p:pic>
        <p:nvPicPr>
          <p:cNvPr id="35844" name="Picture 4" descr="Cover">
            <a:extLst>
              <a:ext uri="{FF2B5EF4-FFF2-40B4-BE49-F238E27FC236}">
                <a16:creationId xmlns:a16="http://schemas.microsoft.com/office/drawing/2014/main" id="{7789E79B-99F9-4FAC-9ED9-3C551929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1"/>
            <a:ext cx="73914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over">
            <a:extLst>
              <a:ext uri="{FF2B5EF4-FFF2-40B4-BE49-F238E27FC236}">
                <a16:creationId xmlns:a16="http://schemas.microsoft.com/office/drawing/2014/main" id="{C5A1FC6F-B171-471A-84A5-2C20EFB8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52900"/>
            <a:ext cx="784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9494159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06cd969-e292-4f34-bafa-9be6a147d6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D68FB0905164698B567EEA1A00599" ma:contentTypeVersion="9" ma:contentTypeDescription="Create a new document." ma:contentTypeScope="" ma:versionID="3df8ebf43ceec3c15a71bdadcae393a7">
  <xsd:schema xmlns:xsd="http://www.w3.org/2001/XMLSchema" xmlns:xs="http://www.w3.org/2001/XMLSchema" xmlns:p="http://schemas.microsoft.com/office/2006/metadata/properties" xmlns:ns3="306cd969-e292-4f34-bafa-9be6a147d63f" targetNamespace="http://schemas.microsoft.com/office/2006/metadata/properties" ma:root="true" ma:fieldsID="e069e8de69c346cb48cb0cd1b94a111e" ns3:_="">
    <xsd:import namespace="306cd969-e292-4f34-bafa-9be6a147d6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cd969-e292-4f34-bafa-9be6a147d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306cd969-e292-4f34-bafa-9be6a147d63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A5EA9E-1E08-4F6D-A09B-E945DEDB4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6cd969-e292-4f34-bafa-9be6a147d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1065</Words>
  <Application>Microsoft Office PowerPoint</Application>
  <PresentationFormat>Widescreen</PresentationFormat>
  <Paragraphs>205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.VnArial</vt:lpstr>
      <vt:lpstr>Arial</vt:lpstr>
      <vt:lpstr>Arial Black</vt:lpstr>
      <vt:lpstr>Calibri</vt:lpstr>
      <vt:lpstr>Calibri Light</vt:lpstr>
      <vt:lpstr>Century Gothic</vt:lpstr>
      <vt:lpstr>Garamond</vt:lpstr>
      <vt:lpstr>Gill Sans MT</vt:lpstr>
      <vt:lpstr>Impact</vt:lpstr>
      <vt:lpstr>Times New Roman</vt:lpstr>
      <vt:lpstr>Trebuchet MS</vt:lpstr>
      <vt:lpstr>VNI-Times</vt:lpstr>
      <vt:lpstr>Wingdings 3</vt:lpstr>
      <vt:lpstr>Office Theme</vt:lpstr>
      <vt:lpstr>Retrospect</vt:lpstr>
      <vt:lpstr>Organic</vt:lpstr>
      <vt:lpstr>1_Facet</vt:lpstr>
      <vt:lpstr>Wisp</vt:lpstr>
      <vt:lpstr>Parcel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139</cp:revision>
  <dcterms:created xsi:type="dcterms:W3CDTF">2021-06-07T13:44:30Z</dcterms:created>
  <dcterms:modified xsi:type="dcterms:W3CDTF">2021-10-31T09:37:29Z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0x010100084D68FB0905164698B567EEA1A00599</vt:lpwstr>
  </property>
</Properties>
</file>