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8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991277-3F04-43E8-8BDD-98ED3ED68BE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6CD1604-C28B-41A7-8435-68A8EE9F36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1277-3F04-43E8-8BDD-98ED3ED68BE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1604-C28B-41A7-8435-68A8EE9F36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1277-3F04-43E8-8BDD-98ED3ED68BE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1604-C28B-41A7-8435-68A8EE9F36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1277-3F04-43E8-8BDD-98ED3ED68BE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1604-C28B-41A7-8435-68A8EE9F360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1277-3F04-43E8-8BDD-98ED3ED68BE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1604-C28B-41A7-8435-68A8EE9F360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1277-3F04-43E8-8BDD-98ED3ED68BE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1604-C28B-41A7-8435-68A8EE9F36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1277-3F04-43E8-8BDD-98ED3ED68BE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1604-C28B-41A7-8435-68A8EE9F360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1277-3F04-43E8-8BDD-98ED3ED68BE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1604-C28B-41A7-8435-68A8EE9F360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1277-3F04-43E8-8BDD-98ED3ED68BE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1604-C28B-41A7-8435-68A8EE9F36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3991277-3F04-43E8-8BDD-98ED3ED68BE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1604-C28B-41A7-8435-68A8EE9F360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3991277-3F04-43E8-8BDD-98ED3ED68BE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6CD1604-C28B-41A7-8435-68A8EE9F360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3991277-3F04-43E8-8BDD-98ED3ED68BE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6CD1604-C28B-41A7-8435-68A8EE9F360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96312247200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" descr="Picture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614365"/>
            <a:ext cx="75438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0" y="1161633"/>
            <a:ext cx="9144000" cy="32932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 dirty="0">
                <a:latin typeface="Times New Roman" pitchFamily="18" charset="0"/>
              </a:rPr>
              <a:t>English </a:t>
            </a:r>
            <a:r>
              <a:rPr lang="en-US" sz="3200" b="1" dirty="0" smtClean="0">
                <a:latin typeface="Times New Roman" pitchFamily="18" charset="0"/>
              </a:rPr>
              <a:t>9</a:t>
            </a:r>
            <a:endParaRPr lang="en-US" sz="3200" b="1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latin typeface="Times New Roman" pitchFamily="18" charset="0"/>
              </a:rPr>
              <a:t>UNIT </a:t>
            </a:r>
            <a:r>
              <a:rPr lang="en-US" sz="3200" b="1" dirty="0" smtClean="0">
                <a:latin typeface="Times New Roman" pitchFamily="18" charset="0"/>
              </a:rPr>
              <a:t>1 </a:t>
            </a:r>
            <a:r>
              <a:rPr lang="en-US" sz="3200" b="1" dirty="0">
                <a:latin typeface="Times New Roman" pitchFamily="18" charset="0"/>
              </a:rPr>
              <a:t>.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LOCAL ENVIRONMENT</a:t>
            </a: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latin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atin typeface="Times New Roman" pitchFamily="18" charset="0"/>
              </a:rPr>
              <a:t>PERIOD  </a:t>
            </a:r>
            <a:r>
              <a:rPr lang="en-US" sz="3200" b="1" dirty="0" smtClean="0">
                <a:latin typeface="Times New Roman" pitchFamily="18" charset="0"/>
              </a:rPr>
              <a:t>3: </a:t>
            </a:r>
            <a:r>
              <a:rPr lang="en-US" sz="3200" b="1" dirty="0" smtClean="0">
                <a:latin typeface="Times New Roman" pitchFamily="18" charset="0"/>
              </a:rPr>
              <a:t>A CLOSER LOOK </a:t>
            </a:r>
            <a:r>
              <a:rPr lang="en-US" sz="3200" b="1" dirty="0" smtClean="0">
                <a:latin typeface="Times New Roman" pitchFamily="18" charset="0"/>
              </a:rPr>
              <a:t>1</a:t>
            </a:r>
            <a:endParaRPr lang="en-US" sz="3200" b="1" dirty="0" smtClean="0">
              <a:latin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Teacher: Nguyen Thi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Hien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Long Bien secondary school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1905000" y="4419600"/>
            <a:ext cx="5105400" cy="1676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463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Welcome to our class</a:t>
            </a:r>
          </a:p>
        </p:txBody>
      </p:sp>
      <p:sp>
        <p:nvSpPr>
          <p:cNvPr id="2054" name="Text Box 3"/>
          <p:cNvSpPr txBox="1">
            <a:spLocks noChangeArrowheads="1"/>
          </p:cNvSpPr>
          <p:nvPr/>
        </p:nvSpPr>
        <p:spPr bwMode="auto">
          <a:xfrm>
            <a:off x="2057400" y="4572002"/>
            <a:ext cx="428307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70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Which words are not as loud and clear as the others?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481328"/>
            <a:ext cx="784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Sentence 1: the, on,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Sentence 2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this,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Sentence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3: is, this,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Sentence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4: in,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Sentence 5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a, this</a:t>
            </a:r>
            <a:endParaRPr lang="en-US" sz="24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73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What kind of words are they?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057400"/>
            <a:ext cx="762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are: articles, prepositions, pronouns, and possessive adjectives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5760" lvl="0" indent="-256032">
              <a:buClr>
                <a:srgbClr val="2DA2BF"/>
              </a:buClr>
              <a:buSzPct val="68000"/>
              <a:buFontTx/>
              <a:buChar char="-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Articles: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an, the</a:t>
            </a:r>
          </a:p>
          <a:p>
            <a:pPr marL="365760" lvl="0" indent="-256032">
              <a:buClr>
                <a:srgbClr val="2DA2BF"/>
              </a:buClr>
              <a:buSzPct val="68000"/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Preposition : in , on, at…</a:t>
            </a:r>
          </a:p>
          <a:p>
            <a:pPr marL="365760" lvl="0" indent="-256032">
              <a:buClr>
                <a:srgbClr val="2DA2BF"/>
              </a:buClr>
              <a:buSzPct val="68000"/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Pronoun : I, you, we…</a:t>
            </a:r>
          </a:p>
          <a:p>
            <a:pPr marL="365760" lvl="0" indent="-256032">
              <a:buClr>
                <a:srgbClr val="2DA2BF"/>
              </a:buClr>
              <a:buSzPct val="68000"/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Possessive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his, her, my….</a:t>
            </a:r>
          </a:p>
          <a:p>
            <a:endParaRPr lang="en-US" sz="24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75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8" y="1481138"/>
            <a:ext cx="9067800" cy="53768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Underline the content words in </a:t>
            </a:r>
            <a:r>
              <a:rPr lang="en-US" sz="36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……..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209800" y="3429000"/>
            <a:ext cx="1905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876800" y="3352800"/>
            <a:ext cx="1905000" cy="762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09800" y="3733800"/>
            <a:ext cx="381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209800" y="4169569"/>
            <a:ext cx="22098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562600" y="4038600"/>
            <a:ext cx="1524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209800" y="4495800"/>
            <a:ext cx="11049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581400" y="4495800"/>
            <a:ext cx="5334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572000" y="4495800"/>
            <a:ext cx="3048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562600" y="4495800"/>
            <a:ext cx="762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6629400" y="4419600"/>
            <a:ext cx="1219200" cy="762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153400" y="4419600"/>
            <a:ext cx="381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524000" y="4953000"/>
            <a:ext cx="8763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3848100" y="4910138"/>
            <a:ext cx="1333500" cy="4286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5943600" y="4800600"/>
            <a:ext cx="1295400" cy="10953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2209800" y="5410200"/>
            <a:ext cx="2514600" cy="762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181600" y="5410200"/>
            <a:ext cx="2667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09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spcBef>
                <a:spcPts val="0"/>
              </a:spcBef>
            </a:pPr>
            <a:r>
              <a:rPr lang="en-US" sz="28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Homework </a:t>
            </a:r>
            <a:endParaRPr lang="en-US" sz="28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Learn by heart all the new words. </a:t>
            </a:r>
            <a:endParaRPr lang="en-US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Practice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saying and reading exercises 3 and 4</a:t>
            </a:r>
            <a:endParaRPr lang="en-US" sz="28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Prepare: 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Closer Look 2</a:t>
            </a:r>
            <a:endParaRPr lang="en-US" sz="28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65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GAME:NETWORKS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819400" y="3352800"/>
            <a:ext cx="2895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Places of interest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>
            <a:stCxn id="4" idx="1"/>
          </p:cNvCxnSpPr>
          <p:nvPr/>
        </p:nvCxnSpPr>
        <p:spPr>
          <a:xfrm flipH="1" flipV="1">
            <a:off x="2416875" y="2456891"/>
            <a:ext cx="826576" cy="1029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" idx="7"/>
          </p:cNvCxnSpPr>
          <p:nvPr/>
        </p:nvCxnSpPr>
        <p:spPr>
          <a:xfrm flipV="1">
            <a:off x="5290949" y="2733890"/>
            <a:ext cx="314702" cy="752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715000" y="3962400"/>
            <a:ext cx="609600" cy="3684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973016" y="4077185"/>
            <a:ext cx="929800" cy="513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52306" y="2087559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Entertaining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cinema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55067" y="2145459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Educational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-library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24600" y="4267200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Historycal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-building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8200" y="4330890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Cultural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operahouse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73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 3 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1: LOCAL ENVIRONMENT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2: A CLOSER LOOK 1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64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828800"/>
            <a:ext cx="2285999" cy="141446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Write the verbs in the </a:t>
            </a:r>
            <a:r>
              <a:rPr lang="en-US" sz="3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box under the pictures.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742" y="4354235"/>
            <a:ext cx="2133600" cy="14144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1811118"/>
            <a:ext cx="2531361" cy="14654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9278" y="4343400"/>
            <a:ext cx="2352675" cy="1676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7620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A.Carve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B.cast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C.weave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D.embroider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E.knit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F.mould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3505200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89278" y="3360003"/>
            <a:ext cx="57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2.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289343" y="3370871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3.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" y="6248400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4.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0" y="6248400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5.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24600" y="6248400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6.</a:t>
            </a:r>
            <a:endParaRPr lang="en-US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0831" y="4354268"/>
            <a:ext cx="2664183" cy="166553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699" y="1828799"/>
            <a:ext cx="2549862" cy="144780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7939" y="3419611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23797" y="3281992"/>
            <a:ext cx="90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carve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28878" y="3278538"/>
            <a:ext cx="1562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embroider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90078" y="6156067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knit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14278" y="6128982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mould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43177" y="6128982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weave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80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Match the verbs in column A </a:t>
            </a:r>
            <a:r>
              <a:rPr lang="en-US" sz="28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with the groups of nouns in column B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932537235"/>
              </p:ext>
            </p:extLst>
          </p:nvPr>
        </p:nvGraphicFramePr>
        <p:xfrm>
          <a:off x="457200" y="1444626"/>
          <a:ext cx="1752600" cy="4879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71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139">
                <a:tc>
                  <a:txBody>
                    <a:bodyPr/>
                    <a:lstStyle/>
                    <a:p>
                      <a:r>
                        <a:rPr lang="en-US" dirty="0" smtClean="0"/>
                        <a:t>1.Carve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139">
                <a:tc>
                  <a:txBody>
                    <a:bodyPr/>
                    <a:lstStyle/>
                    <a:p>
                      <a:r>
                        <a:rPr lang="en-US" dirty="0" smtClean="0"/>
                        <a:t>2.cast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7139">
                <a:tc>
                  <a:txBody>
                    <a:bodyPr/>
                    <a:lstStyle/>
                    <a:p>
                      <a:r>
                        <a:rPr lang="en-US" dirty="0" smtClean="0"/>
                        <a:t>3.weave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7139">
                <a:tc>
                  <a:txBody>
                    <a:bodyPr/>
                    <a:lstStyle/>
                    <a:p>
                      <a:r>
                        <a:rPr lang="en-US" dirty="0" smtClean="0"/>
                        <a:t>4.embroider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7139">
                <a:tc>
                  <a:txBody>
                    <a:bodyPr/>
                    <a:lstStyle/>
                    <a:p>
                      <a:r>
                        <a:rPr lang="en-US" dirty="0" smtClean="0"/>
                        <a:t>5.knit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7139">
                <a:tc>
                  <a:txBody>
                    <a:bodyPr/>
                    <a:lstStyle/>
                    <a:p>
                      <a:r>
                        <a:rPr lang="en-US" dirty="0" smtClean="0"/>
                        <a:t>6.mould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607147475"/>
              </p:ext>
            </p:extLst>
          </p:nvPr>
        </p:nvGraphicFramePr>
        <p:xfrm>
          <a:off x="3124200" y="1444623"/>
          <a:ext cx="5562600" cy="4727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53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368">
                <a:tc>
                  <a:txBody>
                    <a:bodyPr/>
                    <a:lstStyle/>
                    <a:p>
                      <a:r>
                        <a:rPr lang="en-US" dirty="0" smtClean="0"/>
                        <a:t>a. handkerchiefs,</a:t>
                      </a:r>
                      <a:r>
                        <a:rPr lang="en-US" baseline="0" dirty="0" smtClean="0"/>
                        <a:t> tablecloths pictures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5368">
                <a:tc>
                  <a:txBody>
                    <a:bodyPr/>
                    <a:lstStyle/>
                    <a:p>
                      <a:r>
                        <a:rPr lang="en-US" dirty="0" smtClean="0"/>
                        <a:t>b. Stone, wood,</a:t>
                      </a:r>
                      <a:r>
                        <a:rPr lang="en-US" baseline="0" dirty="0" smtClean="0"/>
                        <a:t> eggshells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368">
                <a:tc>
                  <a:txBody>
                    <a:bodyPr/>
                    <a:lstStyle/>
                    <a:p>
                      <a:r>
                        <a:rPr lang="en-US" dirty="0" smtClean="0"/>
                        <a:t>c. clay, cheese,</a:t>
                      </a:r>
                      <a:r>
                        <a:rPr lang="en-US" baseline="0" dirty="0" smtClean="0"/>
                        <a:t> chocolate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5368">
                <a:tc>
                  <a:txBody>
                    <a:bodyPr/>
                    <a:lstStyle/>
                    <a:p>
                      <a:r>
                        <a:rPr lang="en-US" dirty="0" smtClean="0"/>
                        <a:t>d.</a:t>
                      </a:r>
                      <a:r>
                        <a:rPr lang="en-US" baseline="0" dirty="0" smtClean="0"/>
                        <a:t> bronze, gold, iron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5368">
                <a:tc>
                  <a:txBody>
                    <a:bodyPr/>
                    <a:lstStyle/>
                    <a:p>
                      <a:r>
                        <a:rPr lang="en-US" dirty="0" smtClean="0"/>
                        <a:t>e. baskets, carpets, silk, cloth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5368">
                <a:tc>
                  <a:txBody>
                    <a:bodyPr/>
                    <a:lstStyle/>
                    <a:p>
                      <a:r>
                        <a:rPr lang="en-US" dirty="0" smtClean="0"/>
                        <a:t>f. sweaters, toys, hats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2142699" y="2374710"/>
            <a:ext cx="981501" cy="673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142699" y="3048000"/>
            <a:ext cx="981501" cy="1447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142699" y="3886200"/>
            <a:ext cx="981501" cy="121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142699" y="2514600"/>
            <a:ext cx="981501" cy="2133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142699" y="5105400"/>
            <a:ext cx="981501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8" idx="1"/>
          </p:cNvCxnSpPr>
          <p:nvPr/>
        </p:nvCxnSpPr>
        <p:spPr>
          <a:xfrm flipV="1">
            <a:off x="2142699" y="3808411"/>
            <a:ext cx="981501" cy="2211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71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1262881"/>
              </p:ext>
            </p:extLst>
          </p:nvPr>
        </p:nvGraphicFramePr>
        <p:xfrm>
          <a:off x="457200" y="838200"/>
          <a:ext cx="8229600" cy="5715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64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infinitive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Past tense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Past participle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6429">
                <a:tc>
                  <a:txBody>
                    <a:bodyPr/>
                    <a:lstStyle/>
                    <a:p>
                      <a:r>
                        <a:rPr lang="en-US" dirty="0" smtClean="0"/>
                        <a:t>1.To carve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carved 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 was carved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6429">
                <a:tc>
                  <a:txBody>
                    <a:bodyPr/>
                    <a:lstStyle/>
                    <a:p>
                      <a:r>
                        <a:rPr lang="en-US" dirty="0" smtClean="0"/>
                        <a:t>2. To cast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en-US" baseline="0" dirty="0" smtClean="0"/>
                        <a:t>……………… 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It was ………………….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6429">
                <a:tc>
                  <a:txBody>
                    <a:bodyPr/>
                    <a:lstStyle/>
                    <a:p>
                      <a:r>
                        <a:rPr lang="en-US" dirty="0" smtClean="0"/>
                        <a:t>3. to weave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I……………… it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It was ………………….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6429">
                <a:tc>
                  <a:txBody>
                    <a:bodyPr/>
                    <a:lstStyle/>
                    <a:p>
                      <a:r>
                        <a:rPr lang="en-US" dirty="0" smtClean="0"/>
                        <a:t>4.To embroider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I……………… ………..it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It was ………………….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6429">
                <a:tc>
                  <a:txBody>
                    <a:bodyPr/>
                    <a:lstStyle/>
                    <a:p>
                      <a:r>
                        <a:rPr lang="en-US" dirty="0" smtClean="0"/>
                        <a:t>5.To knit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I……………… it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It was ………………….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6429">
                <a:tc>
                  <a:txBody>
                    <a:bodyPr/>
                    <a:lstStyle/>
                    <a:p>
                      <a:r>
                        <a:rPr lang="en-US" dirty="0" smtClean="0"/>
                        <a:t>6.To </a:t>
                      </a:r>
                      <a:r>
                        <a:rPr lang="en-US" dirty="0" err="1" smtClean="0"/>
                        <a:t>mould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I……………… it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It was ………………….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Now write the correct form </a:t>
            </a:r>
            <a:r>
              <a:rPr lang="en-US" sz="32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these verbs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2362200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cast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2362199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cast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3200400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wove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3200399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woven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927" y="4015768"/>
            <a:ext cx="1737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embroidered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27573" y="4015767"/>
            <a:ext cx="1737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embroidered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9646" y="4852831"/>
            <a:ext cx="103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knitted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8672" y="4833411"/>
            <a:ext cx="103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knitted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10867" y="5632101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moulded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27573" y="5651055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moulded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9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Complete the passage by </a:t>
            </a:r>
            <a:r>
              <a:rPr lang="en-US" sz="32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filling each blank with a suitable words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782117"/>
            <a:ext cx="2068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historical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914400" y="2292138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attraction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6927" y="2812944"/>
            <a:ext cx="2083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exercise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382617"/>
            <a:ext cx="2565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traditional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6927" y="4006181"/>
            <a:ext cx="1943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culture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4599542"/>
            <a:ext cx="27029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handicrafts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65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Listen to the speaker read </a:t>
            </a:r>
            <a:r>
              <a:rPr lang="en-US" sz="32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…………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828800"/>
            <a:ext cx="5879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Sentence 1: craft, village, lies, river, bank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55427" y="2342326"/>
            <a:ext cx="4685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ea typeface="Times New Roman" panose="02020603050405020304" pitchFamily="18" charset="0"/>
              </a:rPr>
              <a:t>Sentence 2: painting, embroidered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46328" y="2961661"/>
            <a:ext cx="5924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Sentence 3: what, region, famous; Sentence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46328" y="3575438"/>
            <a:ext cx="6844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Sentence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drums, aren't, made, village; Sentence 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55427" y="4203556"/>
            <a:ext cx="7287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Sentence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famous, artisan, carved, table, beautifully </a:t>
            </a:r>
            <a:endParaRPr lang="en-US" sz="24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63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What kind of words are they?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676400"/>
            <a:ext cx="7543800" cy="3303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They are: nouns, verbs, adjectives, adverbs,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-question words, and negative auxiliaries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Noun :house, teacher…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 : go, walk, …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-"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big, historic…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-"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what, how…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 : isn’t, don’t…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2989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479</TotalTime>
  <Words>517</Words>
  <Application>Microsoft Office PowerPoint</Application>
  <PresentationFormat>On-screen Show (4:3)</PresentationFormat>
  <Paragraphs>118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.VnTime</vt:lpstr>
      <vt:lpstr>Lucida Sans Unicode</vt:lpstr>
      <vt:lpstr>Times New Roman</vt:lpstr>
      <vt:lpstr>Verdana</vt:lpstr>
      <vt:lpstr>Wingdings 2</vt:lpstr>
      <vt:lpstr>Wingdings 3</vt:lpstr>
      <vt:lpstr>Concourse</vt:lpstr>
      <vt:lpstr>PowerPoint Presentation</vt:lpstr>
      <vt:lpstr>GAME:NETWORKS</vt:lpstr>
      <vt:lpstr>PowerPoint Presentation</vt:lpstr>
      <vt:lpstr>1. Write the verbs in the box under the pictures.</vt:lpstr>
      <vt:lpstr>Match the verbs in column A with the groups of nouns in column B</vt:lpstr>
      <vt:lpstr>Now write the correct form for these verbs</vt:lpstr>
      <vt:lpstr>Complete the passage by filling each blank with a suitable words</vt:lpstr>
      <vt:lpstr>Listen to the speaker read the …………</vt:lpstr>
      <vt:lpstr>2. What kind of words are they?</vt:lpstr>
      <vt:lpstr>3. Which words are not as loud and clear as the others?</vt:lpstr>
      <vt:lpstr>4. What kind of words are they?</vt:lpstr>
      <vt:lpstr>Underline the content words in the ……..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MyPC</cp:lastModifiedBy>
  <cp:revision>31</cp:revision>
  <dcterms:created xsi:type="dcterms:W3CDTF">2016-08-31T01:09:32Z</dcterms:created>
  <dcterms:modified xsi:type="dcterms:W3CDTF">2019-04-01T14:33:04Z</dcterms:modified>
</cp:coreProperties>
</file>