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68" r:id="rId2"/>
  </p:sldMasterIdLst>
  <p:notesMasterIdLst>
    <p:notesMasterId r:id="rId14"/>
  </p:notesMasterIdLst>
  <p:sldIdLst>
    <p:sldId id="257" r:id="rId3"/>
    <p:sldId id="295" r:id="rId4"/>
    <p:sldId id="296" r:id="rId5"/>
    <p:sldId id="305" r:id="rId6"/>
    <p:sldId id="272" r:id="rId7"/>
    <p:sldId id="299" r:id="rId8"/>
    <p:sldId id="294" r:id="rId9"/>
    <p:sldId id="306" r:id="rId10"/>
    <p:sldId id="303" r:id="rId11"/>
    <p:sldId id="304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4C0"/>
    <a:srgbClr val="99CCFF"/>
    <a:srgbClr val="6699FF"/>
    <a:srgbClr val="FFCCFF"/>
    <a:srgbClr val="66CCFF"/>
    <a:srgbClr val="FFFF99"/>
    <a:srgbClr val="FDEF35"/>
    <a:srgbClr val="917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9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165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4E558-EBA6-443A-9A7C-6E95D576879C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410E8-620C-4DC2-A1D7-14FB3FA0BF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964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81A77-730B-4DD6-9D59-0FD3134C7786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D81A77-730B-4DD6-9D59-0FD3134C7786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5.pn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4.wmf"/><Relationship Id="rId5" Type="http://schemas.openxmlformats.org/officeDocument/2006/relationships/image" Target="../media/image7.png"/><Relationship Id="rId10" Type="http://schemas.openxmlformats.org/officeDocument/2006/relationships/oleObject" Target="../embeddings/oleObject3.bin"/><Relationship Id="rId4" Type="http://schemas.openxmlformats.org/officeDocument/2006/relationships/image" Target="../media/image6.png"/><Relationship Id="rId9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8.xml"/><Relationship Id="rId7" Type="http://schemas.openxmlformats.org/officeDocument/2006/relationships/slide" Target="slide5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7.xml"/><Relationship Id="rId6" Type="http://schemas.openxmlformats.org/officeDocument/2006/relationships/slide" Target="slide9.xml"/><Relationship Id="rId5" Type="http://schemas.openxmlformats.org/officeDocument/2006/relationships/slide" Target="slide6.xml"/><Relationship Id="rId4" Type="http://schemas.openxmlformats.org/officeDocument/2006/relationships/image" Target="../media/image10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slide" Target="slide4.xml"/><Relationship Id="rId5" Type="http://schemas.openxmlformats.org/officeDocument/2006/relationships/image" Target="../media/image14.gif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68"/>
          <p:cNvGrpSpPr/>
          <p:nvPr/>
        </p:nvGrpSpPr>
        <p:grpSpPr>
          <a:xfrm>
            <a:off x="4419600" y="2362200"/>
            <a:ext cx="4648200" cy="3277201"/>
            <a:chOff x="4419600" y="2362200"/>
            <a:chExt cx="4648200" cy="3277201"/>
          </a:xfrm>
        </p:grpSpPr>
        <p:pic>
          <p:nvPicPr>
            <p:cNvPr id="49" name="Picture 48" descr="4.3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19600" y="2362200"/>
              <a:ext cx="4648200" cy="3277201"/>
            </a:xfrm>
            <a:prstGeom prst="rect">
              <a:avLst/>
            </a:prstGeom>
          </p:spPr>
        </p:pic>
        <p:sp>
          <p:nvSpPr>
            <p:cNvPr id="67" name="Rectangle 66"/>
            <p:cNvSpPr/>
            <p:nvPr/>
          </p:nvSpPr>
          <p:spPr>
            <a:xfrm>
              <a:off x="4953000" y="3886199"/>
              <a:ext cx="2133600" cy="15655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8" name="Picture 67" descr="khoa K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53375" y="5271655"/>
              <a:ext cx="857370" cy="304843"/>
            </a:xfrm>
            <a:prstGeom prst="rect">
              <a:avLst/>
            </a:prstGeom>
          </p:spPr>
        </p:pic>
      </p:grpSp>
      <p:grpSp>
        <p:nvGrpSpPr>
          <p:cNvPr id="48" name="Group 47"/>
          <p:cNvGrpSpPr/>
          <p:nvPr/>
        </p:nvGrpSpPr>
        <p:grpSpPr>
          <a:xfrm>
            <a:off x="4267200" y="2362200"/>
            <a:ext cx="4766387" cy="3276600"/>
            <a:chOff x="4267200" y="2362200"/>
            <a:chExt cx="4766387" cy="3429000"/>
          </a:xfrm>
        </p:grpSpPr>
        <p:pic>
          <p:nvPicPr>
            <p:cNvPr id="50" name="Picture 49" descr="4.4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67200" y="2362200"/>
              <a:ext cx="4766387" cy="3429000"/>
            </a:xfrm>
            <a:prstGeom prst="rect">
              <a:avLst/>
            </a:prstGeom>
          </p:spPr>
        </p:pic>
        <p:sp>
          <p:nvSpPr>
            <p:cNvPr id="46" name="Rectangle 45"/>
            <p:cNvSpPr/>
            <p:nvPr/>
          </p:nvSpPr>
          <p:spPr>
            <a:xfrm>
              <a:off x="4953000" y="3768392"/>
              <a:ext cx="2133600" cy="1828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7" name="Picture 46" descr="khoa K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34000" y="5430937"/>
              <a:ext cx="857370" cy="304843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76200"/>
            <a:ext cx="8077200" cy="63976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3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: ĐOẠN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MẠCH NỐI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TiẾP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609600"/>
            <a:ext cx="883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1367135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u="sng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7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182880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685800" y="2362200"/>
            <a:ext cx="2819400" cy="592666"/>
            <a:chOff x="685800" y="2514600"/>
            <a:chExt cx="3624942" cy="762000"/>
          </a:xfrm>
        </p:grpSpPr>
        <p:grpSp>
          <p:nvGrpSpPr>
            <p:cNvPr id="19" name="Group 18"/>
            <p:cNvGrpSpPr/>
            <p:nvPr/>
          </p:nvGrpSpPr>
          <p:grpSpPr>
            <a:xfrm>
              <a:off x="685800" y="2514600"/>
              <a:ext cx="2057400" cy="762000"/>
              <a:chOff x="609600" y="2438400"/>
              <a:chExt cx="2133600" cy="838200"/>
            </a:xfrm>
          </p:grpSpPr>
          <p:graphicFrame>
            <p:nvGraphicFramePr>
              <p:cNvPr id="17" name="Object 16"/>
              <p:cNvGraphicFramePr>
                <a:graphicFrameLocks noChangeAspect="1"/>
              </p:cNvGraphicFramePr>
              <p:nvPr/>
            </p:nvGraphicFramePr>
            <p:xfrm>
              <a:off x="631002" y="2515235"/>
              <a:ext cx="2057870" cy="68453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28" name="Equation" r:id="rId6" imgW="647640" imgH="215640" progId="Equation.3">
                      <p:embed/>
                    </p:oleObj>
                  </mc:Choice>
                  <mc:Fallback>
                    <p:oleObj name="Equation" r:id="rId6" imgW="647640" imgH="215640" progId="Equation.3">
                      <p:embed/>
                      <p:pic>
                        <p:nvPicPr>
                          <p:cNvPr id="0" name="Picture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31002" y="2515235"/>
                            <a:ext cx="2057870" cy="68453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8" name="Rectangle 17"/>
              <p:cNvSpPr/>
              <p:nvPr/>
            </p:nvSpPr>
            <p:spPr>
              <a:xfrm>
                <a:off x="609600" y="2438400"/>
                <a:ext cx="2133600" cy="83820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3526971" y="2667001"/>
              <a:ext cx="783771" cy="593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(</a:t>
              </a:r>
              <a:r>
                <a:rPr lang="en-US" sz="2400" b="1" dirty="0" smtClean="0">
                  <a:solidFill>
                    <a:srgbClr val="1A04C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400" b="1" dirty="0" smtClean="0"/>
                <a:t>)</a:t>
              </a:r>
              <a:endParaRPr lang="en-US" sz="2400" b="1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85800" y="3124200"/>
            <a:ext cx="2895600" cy="609599"/>
            <a:chOff x="381000" y="2514600"/>
            <a:chExt cx="3619508" cy="762001"/>
          </a:xfrm>
        </p:grpSpPr>
        <p:grpSp>
          <p:nvGrpSpPr>
            <p:cNvPr id="25" name="Group 18"/>
            <p:cNvGrpSpPr/>
            <p:nvPr/>
          </p:nvGrpSpPr>
          <p:grpSpPr>
            <a:xfrm>
              <a:off x="381000" y="2514600"/>
              <a:ext cx="2514600" cy="762001"/>
              <a:chOff x="293511" y="2438397"/>
              <a:chExt cx="2607734" cy="838200"/>
            </a:xfrm>
          </p:grpSpPr>
          <p:graphicFrame>
            <p:nvGraphicFramePr>
              <p:cNvPr id="27" name="Object 26"/>
              <p:cNvGraphicFramePr>
                <a:graphicFrameLocks noChangeAspect="1"/>
              </p:cNvGraphicFramePr>
              <p:nvPr/>
            </p:nvGraphicFramePr>
            <p:xfrm>
              <a:off x="449910" y="2515232"/>
              <a:ext cx="2420056" cy="68452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29" name="Equation" r:id="rId8" imgW="761760" imgH="215640" progId="Equation.3">
                      <p:embed/>
                    </p:oleObj>
                  </mc:Choice>
                  <mc:Fallback>
                    <p:oleObj name="Equation" r:id="rId8" imgW="761760" imgH="215640" progId="Equation.3">
                      <p:embed/>
                      <p:pic>
                        <p:nvPicPr>
                          <p:cNvPr id="0" name="Picture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9910" y="2515232"/>
                            <a:ext cx="2420056" cy="68452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0" name="Rectangle 29"/>
              <p:cNvSpPr/>
              <p:nvPr/>
            </p:nvSpPr>
            <p:spPr>
              <a:xfrm>
                <a:off x="293511" y="2438397"/>
                <a:ext cx="2607734" cy="83820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124200" y="2667000"/>
              <a:ext cx="876308" cy="5770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(</a:t>
              </a:r>
              <a:r>
                <a:rPr lang="en-US" sz="2400" b="1" dirty="0" smtClean="0">
                  <a:solidFill>
                    <a:srgbClr val="1A04C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b="1" dirty="0" smtClean="0"/>
                <a:t>)</a:t>
              </a:r>
              <a:endParaRPr lang="en-US" sz="2400" b="1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324072" y="4485205"/>
            <a:ext cx="386473" cy="543995"/>
            <a:chOff x="5390872" y="4170225"/>
            <a:chExt cx="386473" cy="543995"/>
          </a:xfrm>
        </p:grpSpPr>
        <p:cxnSp>
          <p:nvCxnSpPr>
            <p:cNvPr id="34" name="Straight Arrow Connector 33"/>
            <p:cNvCxnSpPr/>
            <p:nvPr/>
          </p:nvCxnSpPr>
          <p:spPr>
            <a:xfrm rot="5400000" flipH="1" flipV="1">
              <a:off x="5586051" y="4359931"/>
              <a:ext cx="381000" cy="1588"/>
            </a:xfrm>
            <a:prstGeom prst="straightConnector1">
              <a:avLst/>
            </a:prstGeom>
            <a:ln w="38100">
              <a:solidFill>
                <a:srgbClr val="1A04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5390872" y="4191000"/>
              <a:ext cx="3241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46848" y="3271337"/>
            <a:ext cx="444352" cy="538663"/>
            <a:chOff x="6206835" y="3108757"/>
            <a:chExt cx="444352" cy="538663"/>
          </a:xfrm>
        </p:grpSpPr>
        <p:cxnSp>
          <p:nvCxnSpPr>
            <p:cNvPr id="38" name="Straight Arrow Connector 37"/>
            <p:cNvCxnSpPr/>
            <p:nvPr/>
          </p:nvCxnSpPr>
          <p:spPr>
            <a:xfrm>
              <a:off x="6206835" y="3108757"/>
              <a:ext cx="367145" cy="1588"/>
            </a:xfrm>
            <a:prstGeom prst="straightConnector1">
              <a:avLst/>
            </a:prstGeom>
            <a:ln w="38100">
              <a:solidFill>
                <a:srgbClr val="1A04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6206835" y="3124200"/>
              <a:ext cx="4443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i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7328048" y="3286780"/>
            <a:ext cx="444352" cy="523220"/>
            <a:chOff x="7556648" y="3106670"/>
            <a:chExt cx="444352" cy="523220"/>
          </a:xfrm>
        </p:grpSpPr>
        <p:cxnSp>
          <p:nvCxnSpPr>
            <p:cNvPr id="40" name="Straight Arrow Connector 39"/>
            <p:cNvCxnSpPr/>
            <p:nvPr/>
          </p:nvCxnSpPr>
          <p:spPr>
            <a:xfrm>
              <a:off x="7592290" y="3108757"/>
              <a:ext cx="367145" cy="1588"/>
            </a:xfrm>
            <a:prstGeom prst="straightConnector1">
              <a:avLst/>
            </a:prstGeom>
            <a:ln w="38100">
              <a:solidFill>
                <a:srgbClr val="1A04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7556648" y="3106670"/>
              <a:ext cx="4443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i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304800" y="3810000"/>
            <a:ext cx="403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4095472" y="4637605"/>
            <a:ext cx="386473" cy="543995"/>
            <a:chOff x="5390872" y="4170225"/>
            <a:chExt cx="386473" cy="543995"/>
          </a:xfrm>
        </p:grpSpPr>
        <p:cxnSp>
          <p:nvCxnSpPr>
            <p:cNvPr id="52" name="Straight Arrow Connector 51"/>
            <p:cNvCxnSpPr/>
            <p:nvPr/>
          </p:nvCxnSpPr>
          <p:spPr>
            <a:xfrm rot="5400000" flipH="1" flipV="1">
              <a:off x="5586051" y="4359931"/>
              <a:ext cx="381000" cy="1588"/>
            </a:xfrm>
            <a:prstGeom prst="straightConnector1">
              <a:avLst/>
            </a:prstGeom>
            <a:ln w="38100">
              <a:solidFill>
                <a:srgbClr val="1A04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5390872" y="4191000"/>
              <a:ext cx="3241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5118248" y="3271337"/>
            <a:ext cx="444352" cy="538663"/>
            <a:chOff x="6206835" y="3108757"/>
            <a:chExt cx="444352" cy="538663"/>
          </a:xfrm>
        </p:grpSpPr>
        <p:cxnSp>
          <p:nvCxnSpPr>
            <p:cNvPr id="55" name="Straight Arrow Connector 54"/>
            <p:cNvCxnSpPr/>
            <p:nvPr/>
          </p:nvCxnSpPr>
          <p:spPr>
            <a:xfrm>
              <a:off x="6206835" y="3108757"/>
              <a:ext cx="367145" cy="1588"/>
            </a:xfrm>
            <a:prstGeom prst="straightConnector1">
              <a:avLst/>
            </a:prstGeom>
            <a:ln w="38100">
              <a:solidFill>
                <a:srgbClr val="1A04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6206835" y="3124200"/>
              <a:ext cx="4443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i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7099448" y="3286780"/>
            <a:ext cx="444352" cy="523220"/>
            <a:chOff x="7556648" y="3106670"/>
            <a:chExt cx="444352" cy="523220"/>
          </a:xfrm>
        </p:grpSpPr>
        <p:cxnSp>
          <p:nvCxnSpPr>
            <p:cNvPr id="58" name="Straight Arrow Connector 57"/>
            <p:cNvCxnSpPr/>
            <p:nvPr/>
          </p:nvCxnSpPr>
          <p:spPr>
            <a:xfrm>
              <a:off x="7592290" y="3108757"/>
              <a:ext cx="367145" cy="1588"/>
            </a:xfrm>
            <a:prstGeom prst="straightConnector1">
              <a:avLst/>
            </a:prstGeom>
            <a:ln w="38100">
              <a:solidFill>
                <a:srgbClr val="1A04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7556648" y="3106670"/>
              <a:ext cx="4443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i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381000" y="5029200"/>
            <a:ext cx="579005" cy="461665"/>
          </a:xfrm>
          <a:prstGeom prst="rect">
            <a:avLst/>
          </a:prstGeom>
          <a:solidFill>
            <a:srgbClr val="FDEF35"/>
          </a:solidFill>
          <a:ln>
            <a:solidFill>
              <a:srgbClr val="1A04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C1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52400" y="5715000"/>
            <a:ext cx="8610600" cy="95410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400" b="1" smtClean="0">
                <a:solidFill>
                  <a:srgbClr val="1A04C0"/>
                </a:solidFill>
              </a:rPr>
              <a:t>  </a:t>
            </a:r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Quan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, R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ampe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81000" y="5029200"/>
            <a:ext cx="579005" cy="461665"/>
          </a:xfrm>
          <a:prstGeom prst="rect">
            <a:avLst/>
          </a:prstGeom>
          <a:solidFill>
            <a:srgbClr val="FDEF35"/>
          </a:solidFill>
          <a:ln>
            <a:solidFill>
              <a:srgbClr val="1A04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C2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0780" y="5709928"/>
            <a:ext cx="7162800" cy="95410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 Chứng 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minh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4" name="Object 63"/>
          <p:cNvGraphicFramePr>
            <a:graphicFrameLocks noChangeAspect="1"/>
          </p:cNvGraphicFramePr>
          <p:nvPr/>
        </p:nvGraphicFramePr>
        <p:xfrm>
          <a:off x="7391400" y="5784270"/>
          <a:ext cx="1295400" cy="957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10" imgW="583920" imgH="431640" progId="Equation.3">
                  <p:embed/>
                </p:oleObj>
              </mc:Choice>
              <mc:Fallback>
                <p:oleObj name="Equation" r:id="rId10" imgW="583920" imgH="431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5784270"/>
                        <a:ext cx="1295400" cy="9574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TextBox 65"/>
          <p:cNvSpPr txBox="1"/>
          <p:nvPr/>
        </p:nvSpPr>
        <p:spPr>
          <a:xfrm>
            <a:off x="8610600" y="60153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</a:t>
            </a:r>
            <a:r>
              <a:rPr lang="en-US" sz="24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/>
              <a:t>)</a:t>
            </a:r>
            <a:endParaRPr lang="en-US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5" grpId="0"/>
      <p:bldP spid="60" grpId="0" animBg="1"/>
      <p:bldP spid="60" grpId="1" animBg="1"/>
      <p:bldP spid="61" grpId="0" animBg="1"/>
      <p:bldP spid="61" grpId="1" animBg="1"/>
      <p:bldP spid="62" grpId="0" animBg="1"/>
      <p:bldP spid="63" grpId="0" animBg="1"/>
      <p:bldP spid="6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52400" y="2514600"/>
            <a:ext cx="1849437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l-GR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Ώ</a:t>
            </a:r>
            <a:endParaRPr lang="en-US" sz="28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= 10</a:t>
            </a:r>
            <a:r>
              <a:rPr lang="el-GR" sz="2800" b="1" dirty="0" smtClean="0">
                <a:solidFill>
                  <a:srgbClr val="000066"/>
                </a:solidFill>
                <a:latin typeface="Times New Roman"/>
                <a:cs typeface="Times New Roman"/>
              </a:rPr>
              <a:t>Ω</a:t>
            </a:r>
            <a:endParaRPr lang="en-US" sz="28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0,2A</a:t>
            </a:r>
            <a:endParaRPr lang="en-US" sz="28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b="1" baseline="-25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? (V)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b="1" baseline="-25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= ? </a:t>
            </a:r>
            <a:r>
              <a:rPr lang="en-US" sz="2800" b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(V)</a:t>
            </a:r>
          </a:p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b="1" baseline="-2500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800" b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= ? (V)</a:t>
            </a:r>
            <a:endParaRPr lang="el-GR" sz="28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Hộp_Văn_Bản 11"/>
          <p:cNvSpPr txBox="1">
            <a:spLocks noChangeArrowheads="1"/>
          </p:cNvSpPr>
          <p:nvPr/>
        </p:nvSpPr>
        <p:spPr bwMode="auto">
          <a:xfrm>
            <a:off x="2209800" y="2438400"/>
            <a:ext cx="55659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Hộp_Văn_Bản 13"/>
          <p:cNvSpPr txBox="1">
            <a:spLocks noChangeArrowheads="1"/>
          </p:cNvSpPr>
          <p:nvPr/>
        </p:nvSpPr>
        <p:spPr bwMode="auto">
          <a:xfrm>
            <a:off x="457200" y="1981200"/>
            <a:ext cx="14125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vi-VN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Hộp_Văn_Bản 14"/>
          <p:cNvSpPr txBox="1">
            <a:spLocks noChangeArrowheads="1"/>
          </p:cNvSpPr>
          <p:nvPr/>
        </p:nvSpPr>
        <p:spPr bwMode="auto">
          <a:xfrm>
            <a:off x="5101703" y="1838980"/>
            <a:ext cx="8418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vi-VN" sz="28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794" y="4514850"/>
            <a:ext cx="3962400" cy="158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1905000" y="228600"/>
            <a:ext cx="6858000" cy="1676400"/>
            <a:chOff x="2057400" y="3833584"/>
            <a:chExt cx="4728955" cy="2739048"/>
          </a:xfrm>
        </p:grpSpPr>
        <p:grpSp>
          <p:nvGrpSpPr>
            <p:cNvPr id="21" name="Group 11"/>
            <p:cNvGrpSpPr/>
            <p:nvPr/>
          </p:nvGrpSpPr>
          <p:grpSpPr>
            <a:xfrm>
              <a:off x="2057400" y="3833584"/>
              <a:ext cx="4728955" cy="2739048"/>
              <a:chOff x="2057400" y="3833584"/>
              <a:chExt cx="4728955" cy="2739048"/>
            </a:xfrm>
          </p:grpSpPr>
          <p:pic>
            <p:nvPicPr>
              <p:cNvPr id="23" name="Picture 22" descr="BAI TAP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057400" y="3833584"/>
                <a:ext cx="4728955" cy="2739048"/>
              </a:xfrm>
              <a:prstGeom prst="rect">
                <a:avLst/>
              </a:prstGeom>
            </p:spPr>
          </p:pic>
          <p:sp>
            <p:nvSpPr>
              <p:cNvPr id="24" name="TextBox 23"/>
              <p:cNvSpPr txBox="1"/>
              <p:nvPr/>
            </p:nvSpPr>
            <p:spPr>
              <a:xfrm>
                <a:off x="2507670" y="4987635"/>
                <a:ext cx="7689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0,2 A</a:t>
                </a:r>
                <a:endParaRPr lang="en-US" dirty="0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5266334" y="5815610"/>
              <a:ext cx="1359662" cy="420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A          B</a:t>
              </a:r>
              <a:endParaRPr lang="en-US" sz="1600" dirty="0"/>
            </a:p>
          </p:txBody>
        </p:sp>
      </p:grp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2878666" y="3617742"/>
          <a:ext cx="4271434" cy="11828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33" name="Equation" r:id="rId4" imgW="1650960" imgH="457200" progId="Equation.3">
                  <p:embed/>
                </p:oleObj>
              </mc:Choice>
              <mc:Fallback>
                <p:oleObj name="Equation" r:id="rId4" imgW="165096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8666" y="3617742"/>
                        <a:ext cx="4271434" cy="11828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Hộp_Văn_Bản 11"/>
          <p:cNvSpPr txBox="1">
            <a:spLocks noChangeArrowheads="1"/>
          </p:cNvSpPr>
          <p:nvPr/>
        </p:nvSpPr>
        <p:spPr bwMode="auto">
          <a:xfrm>
            <a:off x="2057400" y="2971800"/>
            <a:ext cx="63995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US" sz="2800" b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1;</a:t>
            </a:r>
            <a:r>
              <a:rPr lang="en-US" sz="2800" b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sz="2800" b="1" baseline="-2500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nối tiếp 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0,2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vi-V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Hộp_Văn_Bản 11"/>
          <p:cNvSpPr txBox="1">
            <a:spLocks noChangeArrowheads="1"/>
          </p:cNvSpPr>
          <p:nvPr/>
        </p:nvSpPr>
        <p:spPr bwMode="auto">
          <a:xfrm>
            <a:off x="2209800" y="4886980"/>
            <a:ext cx="640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4932" name="Object 4"/>
          <p:cNvGraphicFramePr>
            <a:graphicFrameLocks noChangeAspect="1"/>
          </p:cNvGraphicFramePr>
          <p:nvPr/>
        </p:nvGraphicFramePr>
        <p:xfrm>
          <a:off x="2286000" y="5562600"/>
          <a:ext cx="6629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34" name="Equation" r:id="rId6" imgW="2781000" imgH="228600" progId="Equation.3">
                  <p:embed/>
                </p:oleObj>
              </mc:Choice>
              <mc:Fallback>
                <p:oleObj name="Equation" r:id="rId6" imgW="27810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562600"/>
                        <a:ext cx="66294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5" grpId="0"/>
      <p:bldP spid="16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76600" y="533400"/>
            <a:ext cx="4114800" cy="944562"/>
          </a:xfrm>
        </p:spPr>
        <p:txBody>
          <a:bodyPr>
            <a:normAutofit/>
          </a:bodyPr>
          <a:lstStyle/>
          <a:p>
            <a:pPr algn="r"/>
            <a:r>
              <a:rPr lang="en-US" sz="4800" b="1" dirty="0" smtClean="0">
                <a:solidFill>
                  <a:srgbClr val="1A04C0"/>
                </a:solidFill>
              </a:rPr>
              <a:t>BÀI TẬP VỀ NHÀ</a:t>
            </a:r>
            <a:endParaRPr lang="en-US" sz="4800" b="1" dirty="0">
              <a:solidFill>
                <a:srgbClr val="1A04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1828801"/>
            <a:ext cx="8686800" cy="26001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2800" b="1" dirty="0" smtClean="0"/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pic>
        <p:nvPicPr>
          <p:cNvPr id="19" name="Picture 3" descr="Book-01-june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200696">
            <a:off x="1826532" y="658965"/>
            <a:ext cx="1203734" cy="1103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/>
          <p:nvPr/>
        </p:nvSpPr>
        <p:spPr>
          <a:xfrm>
            <a:off x="152400" y="457200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3200" b="1" u="sng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u="sng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u="sng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b="1" u="sng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3200" b="1" u="sng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u="sng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u="sng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200" b="1" u="sng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b="1" u="sng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u="sng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u="sng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04800" y="10668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28600" y="1752600"/>
            <a:ext cx="8610600" cy="25545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2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i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Điện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(Rtđ)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4561582"/>
            <a:ext cx="861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1" grpId="0"/>
      <p:bldP spid="54" grpId="1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04800" y="457200"/>
            <a:ext cx="579005" cy="461665"/>
          </a:xfrm>
          <a:prstGeom prst="rect">
            <a:avLst/>
          </a:prstGeom>
          <a:solidFill>
            <a:srgbClr val="FDEF35"/>
          </a:solidFill>
          <a:ln>
            <a:solidFill>
              <a:srgbClr val="1A04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C3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4800" y="944940"/>
            <a:ext cx="8610600" cy="156966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200" b="1" i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  Chứng 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minh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Rtđ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i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R1, 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R2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i="1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3200400" y="2667000"/>
          <a:ext cx="2438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06" name="Equation" r:id="rId3" imgW="812520" imgH="228600" progId="Equation.3">
                  <p:embed/>
                </p:oleObj>
              </mc:Choice>
              <mc:Fallback>
                <p:oleObj name="Equation" r:id="rId3" imgW="81252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667000"/>
                        <a:ext cx="24384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" name="Group 33"/>
          <p:cNvGrpSpPr/>
          <p:nvPr/>
        </p:nvGrpSpPr>
        <p:grpSpPr>
          <a:xfrm>
            <a:off x="3124200" y="2715490"/>
            <a:ext cx="3728853" cy="609600"/>
            <a:chOff x="3276600" y="5306290"/>
            <a:chExt cx="3728853" cy="609600"/>
          </a:xfrm>
        </p:grpSpPr>
        <p:sp>
          <p:nvSpPr>
            <p:cNvPr id="32" name="Rectangle 31"/>
            <p:cNvSpPr/>
            <p:nvPr/>
          </p:nvSpPr>
          <p:spPr>
            <a:xfrm>
              <a:off x="3276600" y="5306290"/>
              <a:ext cx="2590800" cy="6096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400800" y="5334000"/>
              <a:ext cx="6046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800" b="1" dirty="0" smtClean="0">
                  <a:solidFill>
                    <a:srgbClr val="1A04C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04800" y="3581400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41910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4800600"/>
            <a:ext cx="8915400" cy="14811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1800"/>
              </a:spcBef>
            </a:pPr>
            <a:r>
              <a:rPr lang="en-US" sz="3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Điện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b="1" i="1" smtClean="0">
                <a:latin typeface="Times New Roman" pitchFamily="18" charset="0"/>
                <a:cs typeface="Times New Roman" pitchFamily="18" charset="0"/>
              </a:rPr>
              <a:t> phần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Â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609600"/>
            <a:ext cx="6629400" cy="5867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 descr="TÁO.gi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9776799">
            <a:off x="4858928" y="3691803"/>
            <a:ext cx="952500" cy="790575"/>
          </a:xfrm>
          <a:prstGeom prst="rect">
            <a:avLst/>
          </a:prstGeom>
        </p:spPr>
      </p:pic>
      <p:pic>
        <p:nvPicPr>
          <p:cNvPr id="11" name="Picture 10" descr="TÁO.gif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4051">
            <a:off x="1981200" y="3709613"/>
            <a:ext cx="952500" cy="790575"/>
          </a:xfrm>
          <a:prstGeom prst="rect">
            <a:avLst/>
          </a:prstGeom>
        </p:spPr>
      </p:pic>
      <p:pic>
        <p:nvPicPr>
          <p:cNvPr id="12" name="Picture 11" descr="TÁO.gif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0217496">
            <a:off x="6517521" y="3279069"/>
            <a:ext cx="952500" cy="790575"/>
          </a:xfrm>
          <a:prstGeom prst="rect">
            <a:avLst/>
          </a:prstGeom>
        </p:spPr>
      </p:pic>
      <p:pic>
        <p:nvPicPr>
          <p:cNvPr id="13" name="Picture 12" descr="TÁO.gif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839184">
            <a:off x="3030586" y="3921378"/>
            <a:ext cx="952500" cy="79057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981200" y="4267200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1A04C0"/>
                </a:solidFill>
              </a:rPr>
              <a:t>1</a:t>
            </a:r>
            <a:endParaRPr lang="en-US" sz="4000" b="1" dirty="0">
              <a:solidFill>
                <a:srgbClr val="1A04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00400" y="4648200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1A04C0"/>
                </a:solidFill>
              </a:rPr>
              <a:t>2</a:t>
            </a:r>
            <a:endParaRPr lang="en-US" sz="4000" b="1" dirty="0">
              <a:solidFill>
                <a:srgbClr val="1A04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46848" y="4267200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1A04C0"/>
                </a:solidFill>
              </a:rPr>
              <a:t>3</a:t>
            </a:r>
            <a:endParaRPr lang="en-US" sz="4000" b="1" dirty="0">
              <a:solidFill>
                <a:srgbClr val="1A04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34200" y="3962400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1A04C0"/>
                </a:solidFill>
              </a:rPr>
              <a:t>4</a:t>
            </a:r>
            <a:endParaRPr lang="en-US" sz="4000" b="1" dirty="0">
              <a:solidFill>
                <a:srgbClr val="1A04C0"/>
              </a:solidFill>
            </a:endParaRPr>
          </a:p>
        </p:txBody>
      </p:sp>
      <p:sp>
        <p:nvSpPr>
          <p:cNvPr id="18" name="Action Button: Back or Previous 17">
            <a:hlinkClick r:id="rId8" action="ppaction://hlinksldjump" highlightClick="1"/>
          </p:cNvPr>
          <p:cNvSpPr/>
          <p:nvPr/>
        </p:nvSpPr>
        <p:spPr>
          <a:xfrm flipH="1">
            <a:off x="7924800" y="5791200"/>
            <a:ext cx="1219200" cy="1066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pPr algn="l"/>
            <a:r>
              <a:rPr lang="en-US" sz="32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III</a:t>
            </a:r>
            <a:r>
              <a:rPr lang="en-US" sz="32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 VẬN DỤNG</a:t>
            </a:r>
            <a:endParaRPr lang="en-US" sz="3200" b="1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52400" y="762000"/>
            <a:ext cx="561372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C4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62000" y="762000"/>
            <a:ext cx="8153400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200" b="1" dirty="0" smtClean="0">
                <a:latin typeface="VNI-Times" pitchFamily="2" charset="0"/>
              </a:rPr>
              <a:t>Cho </a:t>
            </a:r>
            <a:r>
              <a:rPr lang="en-US" sz="3200" b="1" dirty="0" err="1" smtClean="0">
                <a:latin typeface="VNI-Times" pitchFamily="2" charset="0"/>
              </a:rPr>
              <a:t>mạch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điện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như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sơ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đồ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hình</a:t>
            </a:r>
            <a:r>
              <a:rPr lang="en-US" sz="3200" b="1" dirty="0" smtClean="0">
                <a:latin typeface="VNI-Times" pitchFamily="2" charset="0"/>
              </a:rPr>
              <a:t> 4.2</a:t>
            </a:r>
          </a:p>
        </p:txBody>
      </p:sp>
      <p:pic>
        <p:nvPicPr>
          <p:cNvPr id="14" name="Picture 13" descr="C4 4.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57800" y="1447800"/>
            <a:ext cx="3715658" cy="24384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52400" y="1447800"/>
            <a:ext cx="4876800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tắc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, 2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52400" y="2514600"/>
            <a:ext cx="4876800" cy="13849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tắc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đứt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, 2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52400" y="3962400"/>
            <a:ext cx="8458200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tắc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đứt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en-US" sz="2800" b="1" baseline="-25000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2400" y="5029200"/>
            <a:ext cx="8839200" cy="13849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Trong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hỏng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hở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/>
          <p:cNvSpPr/>
          <p:nvPr/>
        </p:nvSpPr>
        <p:spPr>
          <a:xfrm>
            <a:off x="228600" y="304800"/>
            <a:ext cx="8686800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C5.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20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4.3a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2400" y="1447800"/>
            <a:ext cx="5334000" cy="31085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a. Tính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b. Mắc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20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 So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10" name="Picture 9" descr="C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44456" y="1371600"/>
            <a:ext cx="3523344" cy="304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28600" y="4876800"/>
            <a:ext cx="8839200" cy="13849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a. Điện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a: </a:t>
            </a:r>
          </a:p>
          <a:p>
            <a:pPr marL="514350" indent="-514350" algn="ctr"/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tđ</a:t>
            </a:r>
            <a:r>
              <a:rPr lang="en-US" sz="2800" b="1" baseline="-25000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en-US" sz="2800" b="1" baseline="-25000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+ R</a:t>
            </a:r>
            <a:r>
              <a:rPr lang="en-US" sz="2800" b="1" baseline="-25000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= 20 + 20 = 40</a:t>
            </a:r>
            <a:r>
              <a:rPr lang="el-GR" sz="2800" b="1" dirty="0" smtClean="0">
                <a:latin typeface="Times New Roman"/>
                <a:cs typeface="Times New Roman"/>
              </a:rPr>
              <a:t>Ω</a:t>
            </a:r>
            <a:endParaRPr lang="en-US" sz="2800" b="1" dirty="0" smtClean="0">
              <a:latin typeface="Times New Roman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4572000"/>
            <a:ext cx="8839200" cy="224676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b: </a:t>
            </a:r>
          </a:p>
          <a:p>
            <a:pPr marL="514350" indent="-514350" algn="ctr"/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tđ</a:t>
            </a:r>
            <a:r>
              <a:rPr lang="en-US" sz="2800" b="1" baseline="-25000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en-US" sz="2800" b="1" baseline="-25000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+ R</a:t>
            </a:r>
            <a:r>
              <a:rPr lang="en-US" sz="2800" b="1" baseline="-25000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+ R</a:t>
            </a:r>
            <a:r>
              <a:rPr lang="en-US" sz="2800" b="1" baseline="-25000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= 20 + 20 + 20 = 60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Ω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err="1" smtClean="0">
                <a:latin typeface="Times New Roman" pitchFamily="18" charset="0"/>
                <a:cs typeface="Times New Roman" pitchFamily="18" charset="0"/>
              </a:rPr>
              <a:t>tđ</a:t>
            </a:r>
            <a:r>
              <a:rPr lang="en-US" sz="2800" b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7" grpId="0" animBg="1"/>
      <p:bldP spid="7" grpId="1" animBg="1"/>
      <p:bldP spid="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228600" y="457200"/>
            <a:ext cx="8763000" cy="107721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*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2209800" y="2057400"/>
            <a:ext cx="4343400" cy="2362200"/>
            <a:chOff x="2209800" y="1676400"/>
            <a:chExt cx="4343400" cy="2362200"/>
          </a:xfrm>
        </p:grpSpPr>
        <p:graphicFrame>
          <p:nvGraphicFramePr>
            <p:cNvPr id="26" name="Object 25"/>
            <p:cNvGraphicFramePr>
              <a:graphicFrameLocks noChangeAspect="1"/>
            </p:cNvGraphicFramePr>
            <p:nvPr/>
          </p:nvGraphicFramePr>
          <p:xfrm>
            <a:off x="2286000" y="1752600"/>
            <a:ext cx="4191000" cy="21553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687" name="Equation" r:id="rId3" imgW="1333440" imgH="685800" progId="Equation.3">
                    <p:embed/>
                  </p:oleObj>
                </mc:Choice>
                <mc:Fallback>
                  <p:oleObj name="Equation" r:id="rId3" imgW="1333440" imgH="68580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0" y="1752600"/>
                          <a:ext cx="4191000" cy="215537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Rectangle 26"/>
            <p:cNvSpPr/>
            <p:nvPr/>
          </p:nvSpPr>
          <p:spPr>
            <a:xfrm>
              <a:off x="2209800" y="1676400"/>
              <a:ext cx="4343400" cy="2362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8" name="Picture 27" descr="VIET BAI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" y="1676400"/>
            <a:ext cx="1834010" cy="1371600"/>
          </a:xfrm>
          <a:prstGeom prst="rect">
            <a:avLst/>
          </a:prstGeom>
          <a:noFill/>
        </p:spPr>
      </p:pic>
      <p:sp>
        <p:nvSpPr>
          <p:cNvPr id="8" name="Action Button: Back or Previous 7">
            <a:hlinkClick r:id="rId6" action="ppaction://hlinksldjump" highlightClick="1"/>
          </p:cNvPr>
          <p:cNvSpPr/>
          <p:nvPr/>
        </p:nvSpPr>
        <p:spPr>
          <a:xfrm>
            <a:off x="8382000" y="4419600"/>
            <a:ext cx="762000" cy="6096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Box 64"/>
          <p:cNvSpPr txBox="1"/>
          <p:nvPr/>
        </p:nvSpPr>
        <p:spPr>
          <a:xfrm>
            <a:off x="307859" y="238780"/>
            <a:ext cx="1561646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tập 1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2400" y="838200"/>
            <a:ext cx="8763000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Đặt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 = 12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40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80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2829580"/>
            <a:ext cx="8610600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/>
              <a:t>A. </a:t>
            </a:r>
            <a:r>
              <a:rPr lang="en-US" sz="2800" b="1" dirty="0" smtClean="0">
                <a:solidFill>
                  <a:srgbClr val="1A04C0"/>
                </a:solidFill>
              </a:rPr>
              <a:t>0,1</a:t>
            </a:r>
            <a:r>
              <a:rPr lang="en-US" sz="2800" b="1" dirty="0" smtClean="0">
                <a:solidFill>
                  <a:srgbClr val="1A04C0"/>
                </a:solidFill>
                <a:latin typeface="Times New Roman"/>
                <a:cs typeface="Times New Roman"/>
              </a:rPr>
              <a:t>A</a:t>
            </a:r>
            <a:r>
              <a:rPr lang="en-US" sz="2800" b="1" dirty="0" smtClean="0">
                <a:latin typeface="Times New Roman"/>
                <a:cs typeface="Times New Roman"/>
              </a:rPr>
              <a:t>	      B. </a:t>
            </a:r>
            <a:r>
              <a:rPr lang="en-US" sz="2800" b="1" dirty="0" smtClean="0">
                <a:solidFill>
                  <a:srgbClr val="1A04C0"/>
                </a:solidFill>
                <a:latin typeface="Times New Roman"/>
                <a:cs typeface="Times New Roman"/>
              </a:rPr>
              <a:t>0,15A	</a:t>
            </a:r>
            <a:r>
              <a:rPr lang="en-US" sz="2800" b="1" dirty="0" smtClean="0">
                <a:latin typeface="Times New Roman"/>
                <a:cs typeface="Times New Roman"/>
              </a:rPr>
              <a:t>  	  C. </a:t>
            </a:r>
            <a:r>
              <a:rPr lang="en-US" sz="2800" b="1" dirty="0" smtClean="0">
                <a:solidFill>
                  <a:srgbClr val="1A04C0"/>
                </a:solidFill>
                <a:latin typeface="Times New Roman"/>
                <a:cs typeface="Times New Roman"/>
              </a:rPr>
              <a:t>0,25A</a:t>
            </a:r>
            <a:r>
              <a:rPr lang="en-US" sz="2800" b="1" dirty="0" smtClean="0">
                <a:latin typeface="Times New Roman"/>
                <a:cs typeface="Times New Roman"/>
              </a:rPr>
              <a:t>              D. </a:t>
            </a:r>
            <a:r>
              <a:rPr lang="en-US" sz="2800" b="1" dirty="0" smtClean="0">
                <a:solidFill>
                  <a:srgbClr val="1A04C0"/>
                </a:solidFill>
                <a:latin typeface="Times New Roman"/>
                <a:cs typeface="Times New Roman"/>
              </a:rPr>
              <a:t>0,3A</a:t>
            </a:r>
            <a:endParaRPr lang="en-US" sz="2800" b="1" dirty="0">
              <a:solidFill>
                <a:srgbClr val="1A04C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290945" y="2881745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371600" y="4038600"/>
          <a:ext cx="6311153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5" name="Equation" r:id="rId3" imgW="2234880" imgH="431640" progId="Equation.3">
                  <p:embed/>
                </p:oleObj>
              </mc:Choice>
              <mc:Fallback>
                <p:oleObj name="Equation" r:id="rId3" imgW="223488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038600"/>
                        <a:ext cx="6311153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repeatCount="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304800" y="762000"/>
            <a:ext cx="8610600" cy="26776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Hai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ampe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A, B.</a:t>
            </a:r>
          </a:p>
          <a:p>
            <a:pPr marL="514350" indent="-514350"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 a. Vẽ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2000" indent="-514350"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 b. Cho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ampe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676400" y="3429000"/>
            <a:ext cx="5334000" cy="2895600"/>
            <a:chOff x="2057400" y="3733800"/>
            <a:chExt cx="4728955" cy="2739048"/>
          </a:xfrm>
        </p:grpSpPr>
        <p:grpSp>
          <p:nvGrpSpPr>
            <p:cNvPr id="12" name="Group 11"/>
            <p:cNvGrpSpPr/>
            <p:nvPr/>
          </p:nvGrpSpPr>
          <p:grpSpPr>
            <a:xfrm>
              <a:off x="2057400" y="3733800"/>
              <a:ext cx="4728955" cy="2739048"/>
              <a:chOff x="2057400" y="3733800"/>
              <a:chExt cx="4728955" cy="2739048"/>
            </a:xfrm>
          </p:grpSpPr>
          <p:pic>
            <p:nvPicPr>
              <p:cNvPr id="9" name="Picture 8" descr="BAI TAP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2057400" y="3733800"/>
                <a:ext cx="4728955" cy="2739048"/>
              </a:xfrm>
              <a:prstGeom prst="rect">
                <a:avLst/>
              </a:prstGeom>
            </p:spPr>
          </p:pic>
          <p:sp>
            <p:nvSpPr>
              <p:cNvPr id="11" name="TextBox 10"/>
              <p:cNvSpPr txBox="1"/>
              <p:nvPr/>
            </p:nvSpPr>
            <p:spPr>
              <a:xfrm>
                <a:off x="2507670" y="4987635"/>
                <a:ext cx="7689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0,2 A</a:t>
                </a:r>
                <a:endParaRPr lang="en-US" dirty="0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5257800" y="579120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          B</a:t>
              </a:r>
              <a:endParaRPr lang="en-US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04800" y="238780"/>
            <a:ext cx="1561646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tập 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1560</TotalTime>
  <Words>797</Words>
  <Application>Microsoft Office PowerPoint</Application>
  <PresentationFormat>On-screen Show (4:3)</PresentationFormat>
  <Paragraphs>77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Constantia</vt:lpstr>
      <vt:lpstr>Times New Roman</vt:lpstr>
      <vt:lpstr>VNI-Times</vt:lpstr>
      <vt:lpstr>Wingdings 2</vt:lpstr>
      <vt:lpstr>Office Theme</vt:lpstr>
      <vt:lpstr>Flow</vt:lpstr>
      <vt:lpstr>Equation</vt:lpstr>
      <vt:lpstr>Bài 3: ĐOẠN MẠCH NỐI TiẾP</vt:lpstr>
      <vt:lpstr>PowerPoint Presentation</vt:lpstr>
      <vt:lpstr>PowerPoint Presentation</vt:lpstr>
      <vt:lpstr>PowerPoint Presentation</vt:lpstr>
      <vt:lpstr>  III. VẬN DỤNG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TẬP VỀ NHÀ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Win 8.1 Version 2</cp:lastModifiedBy>
  <cp:revision>476</cp:revision>
  <dcterms:created xsi:type="dcterms:W3CDTF">2017-08-20T09:35:57Z</dcterms:created>
  <dcterms:modified xsi:type="dcterms:W3CDTF">2019-05-29T23:43:13Z</dcterms:modified>
</cp:coreProperties>
</file>