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2" r:id="rId2"/>
  </p:sldMasterIdLst>
  <p:notesMasterIdLst>
    <p:notesMasterId r:id="rId24"/>
  </p:notesMasterIdLst>
  <p:sldIdLst>
    <p:sldId id="305" r:id="rId3"/>
    <p:sldId id="309" r:id="rId4"/>
    <p:sldId id="258" r:id="rId5"/>
    <p:sldId id="311" r:id="rId6"/>
    <p:sldId id="314" r:id="rId7"/>
    <p:sldId id="312" r:id="rId8"/>
    <p:sldId id="313" r:id="rId9"/>
    <p:sldId id="315" r:id="rId10"/>
    <p:sldId id="316" r:id="rId11"/>
    <p:sldId id="317" r:id="rId12"/>
    <p:sldId id="318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3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88412-7855-4BBD-8853-E13D13E5C6E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9A4D-2BAC-44CD-A4B2-6420AE897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9A4D-2BAC-44CD-A4B2-6420AE897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3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1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1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0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27025"/>
            <a:ext cx="8458200" cy="592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7432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28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Nguyễn Đức Dũng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2682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408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971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490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8608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797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A7F24-B116-4FC3-A112-56FE2DF17F7A}" type="datetimeFigureOut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06B6-F1D7-421A-B9DE-862688B907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9821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85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4201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8090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4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714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7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93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3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6049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848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7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2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9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9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5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D680-A98F-4382-8230-8E670EF404FF}" type="datetimeFigureOut">
              <a:rPr lang="en-US" smtClean="0"/>
              <a:pPr/>
              <a:t>2/19/2021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2E1F-5BE4-46C6-97DB-6E69093ABD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ABCC6DD-1CE9-4595-91B9-B6859ECC8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ransition>
    <p:fade thruBlk="1"/>
  </p:transition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" Target="slide15.xml"/><Relationship Id="rId7" Type="http://schemas.openxmlformats.org/officeDocument/2006/relationships/image" Target="../media/image15.gif"/><Relationship Id="rId12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11" Type="http://schemas.openxmlformats.org/officeDocument/2006/relationships/slide" Target="slide19.xml"/><Relationship Id="rId5" Type="http://schemas.openxmlformats.org/officeDocument/2006/relationships/slide" Target="slide17.xml"/><Relationship Id="rId10" Type="http://schemas.openxmlformats.org/officeDocument/2006/relationships/image" Target="../media/image18.gif"/><Relationship Id="rId4" Type="http://schemas.openxmlformats.org/officeDocument/2006/relationships/slide" Target="slide14.xml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9.gi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" Target="slide4.xml"/><Relationship Id="rId7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32" y="1183381"/>
            <a:ext cx="2424931" cy="34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588" y="926283"/>
            <a:ext cx="2016825" cy="17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68626" y="2994375"/>
            <a:ext cx="1606748" cy="4237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algn="r" defTabSz="3429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2250" b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 HỌC 7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6836" y="3625119"/>
            <a:ext cx="321349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>
              <a:spcAft>
                <a:spcPts val="450"/>
              </a:spcAft>
              <a:defRPr/>
            </a:pPr>
            <a:r>
              <a:rPr lang="vi-VN" sz="2700" b="1" kern="1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TRÌNH BÀY VÀ IN TRANG TÍNH</a:t>
            </a:r>
            <a:endParaRPr lang="en-US" sz="2700" b="1" kern="10" dirty="0">
              <a:solidFill>
                <a:srgbClr val="3333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C5797-92A1-41DC-93B6-194ED88B9860}"/>
              </a:ext>
            </a:extLst>
          </p:cNvPr>
          <p:cNvSpPr txBox="1"/>
          <p:nvPr/>
        </p:nvSpPr>
        <p:spPr>
          <a:xfrm>
            <a:off x="3221851" y="5265205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Long </a:t>
            </a:r>
            <a:r>
              <a:rPr lang="en-GB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72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7</a:t>
            </a:r>
            <a:r>
              <a:rPr lang="en-US" sz="2400" b="1" dirty="0">
                <a:solidFill>
                  <a:srgbClr val="FF0000"/>
                </a:solidFill>
              </a:rPr>
              <a:t>: TRÌNH BÀY VÀ IN TRANG TÍNH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428595" y="1000108"/>
            <a:ext cx="6908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*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in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. 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500034" y="571480"/>
            <a:ext cx="2967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b="1" u="sng" dirty="0">
                <a:solidFill>
                  <a:srgbClr val="FF0000"/>
                </a:solidFill>
              </a:rPr>
              <a:t>In </a:t>
            </a:r>
            <a:r>
              <a:rPr lang="en-US" sz="2400" b="1" u="sng" dirty="0" err="1">
                <a:solidFill>
                  <a:srgbClr val="FF0000"/>
                </a:solidFill>
              </a:rPr>
              <a:t>trang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tính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98705" y="5486400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4905" y="3276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711" y="1595440"/>
            <a:ext cx="5867400" cy="43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221957" y="3929066"/>
            <a:ext cx="76041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31505" y="4191000"/>
            <a:ext cx="76041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676515" y="5975366"/>
            <a:ext cx="3810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081461" y="4000504"/>
            <a:ext cx="0" cy="22029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" idx="0"/>
          </p:cNvCxnSpPr>
          <p:nvPr/>
        </p:nvCxnSpPr>
        <p:spPr>
          <a:xfrm flipV="1">
            <a:off x="3879741" y="4192588"/>
            <a:ext cx="559969" cy="19748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68407" y="4192588"/>
            <a:ext cx="1" cy="1989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07841" y="2223362"/>
            <a:ext cx="3481406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7429" y="3563724"/>
            <a:ext cx="110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12257" y="6167454"/>
            <a:ext cx="153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4000504"/>
            <a:ext cx="18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32040" y="6181776"/>
            <a:ext cx="140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8861" y="6203430"/>
            <a:ext cx="17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 </a:t>
            </a:r>
            <a:r>
              <a:rPr lang="en-US" dirty="0" err="1"/>
              <a:t>ra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7468" y="2223245"/>
            <a:ext cx="18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in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30599" y="2407911"/>
            <a:ext cx="1536465" cy="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35315" y="6352120"/>
            <a:ext cx="126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9" grpId="0"/>
      <p:bldP spid="20" grpId="0"/>
      <p:bldP spid="23" grpId="0"/>
      <p:bldP spid="26" grpId="0"/>
      <p:bldP spid="2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19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7</a:t>
            </a:r>
            <a:r>
              <a:rPr lang="en-US" sz="2400" b="1" dirty="0">
                <a:solidFill>
                  <a:srgbClr val="FF0000"/>
                </a:solidFill>
              </a:rPr>
              <a:t>: TRÌNH BÀY VÀ IN TRANG TÍNH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428596" y="1142984"/>
            <a:ext cx="8186766" cy="892552"/>
          </a:xfrm>
          <a:prstGeom prst="rect">
            <a:avLst/>
          </a:prstGeom>
          <a:solidFill>
            <a:srgbClr val="46EC4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en-US" sz="2400" dirty="0"/>
              <a:t>=&gt; </a:t>
            </a:r>
            <a:r>
              <a:rPr lang="en-US" sz="2400" b="1" u="sng" dirty="0" err="1">
                <a:solidFill>
                  <a:srgbClr val="FF0000"/>
                </a:solidFill>
              </a:rPr>
              <a:t>Lưu</a:t>
            </a:r>
            <a:r>
              <a:rPr lang="en-US" sz="2400" b="1" u="sng" dirty="0">
                <a:solidFill>
                  <a:srgbClr val="FF0000"/>
                </a:solidFill>
              </a:rPr>
              <a:t> ý</a:t>
            </a:r>
            <a:r>
              <a:rPr lang="en-US" sz="2400" dirty="0"/>
              <a:t>: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dirty="0"/>
              <a:t> in </a:t>
            </a:r>
            <a:r>
              <a:rPr lang="en-US" sz="2400" b="1" dirty="0"/>
              <a:t>(Print)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in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b="1" dirty="0"/>
              <a:t>(Preview)</a:t>
            </a: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714348" y="642918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b="1" u="sng" dirty="0">
                <a:solidFill>
                  <a:srgbClr val="FF0000"/>
                </a:solidFill>
              </a:rPr>
              <a:t>In </a:t>
            </a:r>
            <a:r>
              <a:rPr lang="en-US" sz="2400" b="1" u="sng" dirty="0" err="1">
                <a:solidFill>
                  <a:srgbClr val="FF0000"/>
                </a:solidFill>
              </a:rPr>
              <a:t>trang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tính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6286544" cy="34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857356" y="5286388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14414" y="5500702"/>
            <a:ext cx="609600" cy="47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WordArt 4"/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6657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533400" y="2819400"/>
            <a:ext cx="1143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720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9" name="Content Placeholder 18" descr="hinh-nen-powerpoint-kute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139289" name="AutoShape 25"/>
          <p:cNvSpPr>
            <a:spLocks noChangeArrowheads="1"/>
          </p:cNvSpPr>
          <p:nvPr/>
        </p:nvSpPr>
        <p:spPr bwMode="auto">
          <a:xfrm>
            <a:off x="3429000" y="2895600"/>
            <a:ext cx="2514600" cy="2286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9290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00562" y="1357298"/>
            <a:ext cx="12192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Times New Roman" pitchFamily="18" charset="0"/>
              </a:rPr>
              <a:t>3</a:t>
            </a:r>
          </a:p>
        </p:txBody>
      </p:sp>
      <p:sp>
        <p:nvSpPr>
          <p:cNvPr id="139291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85918" y="3500438"/>
            <a:ext cx="12192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Times New Roman" pitchFamily="18" charset="0"/>
              </a:rPr>
              <a:t>1</a:t>
            </a:r>
          </a:p>
        </p:txBody>
      </p:sp>
      <p:sp>
        <p:nvSpPr>
          <p:cNvPr id="139292" name="AutoShap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0298" y="1928802"/>
            <a:ext cx="12192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Times New Roman" pitchFamily="18" charset="0"/>
              </a:rPr>
              <a:t>2</a:t>
            </a:r>
          </a:p>
        </p:txBody>
      </p:sp>
      <p:sp>
        <p:nvSpPr>
          <p:cNvPr id="139293" name="AutoShap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96000" y="4343400"/>
            <a:ext cx="12192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Times New Roman" pitchFamily="18" charset="0"/>
              </a:rPr>
              <a:t>5</a:t>
            </a:r>
          </a:p>
        </p:txBody>
      </p:sp>
      <p:sp>
        <p:nvSpPr>
          <p:cNvPr id="139294" name="AutoShape 3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15074" y="2571744"/>
            <a:ext cx="12192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Times New Roman" pitchFamily="18" charset="0"/>
              </a:rPr>
              <a:t>4</a:t>
            </a:r>
          </a:p>
        </p:txBody>
      </p:sp>
      <p:pic>
        <p:nvPicPr>
          <p:cNvPr id="139295" name="Picture 31" descr="a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24400"/>
            <a:ext cx="1571625" cy="1857375"/>
          </a:xfrm>
          <a:prstGeom prst="rect">
            <a:avLst/>
          </a:prstGeom>
          <a:noFill/>
        </p:spPr>
      </p:pic>
      <p:pic>
        <p:nvPicPr>
          <p:cNvPr id="139296" name="Picture 32" descr="ani-17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457200"/>
            <a:ext cx="1428750" cy="1143000"/>
          </a:xfrm>
          <a:prstGeom prst="rect">
            <a:avLst/>
          </a:prstGeom>
          <a:noFill/>
        </p:spPr>
      </p:pic>
      <p:pic>
        <p:nvPicPr>
          <p:cNvPr id="139297" name="Picture 33" descr="animal_00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476250"/>
            <a:ext cx="1219200" cy="1266825"/>
          </a:xfrm>
          <a:prstGeom prst="rect">
            <a:avLst/>
          </a:prstGeom>
          <a:noFill/>
        </p:spPr>
      </p:pic>
      <p:pic>
        <p:nvPicPr>
          <p:cNvPr id="139298" name="Picture 34" descr="animated%20%20two%20rose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2438400"/>
            <a:ext cx="762000" cy="1333500"/>
          </a:xfrm>
          <a:prstGeom prst="rect">
            <a:avLst/>
          </a:prstGeom>
          <a:noFill/>
        </p:spPr>
      </p:pic>
      <p:pic>
        <p:nvPicPr>
          <p:cNvPr id="139302" name="Picture 38" descr="a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4800600"/>
            <a:ext cx="1571625" cy="1857375"/>
          </a:xfrm>
          <a:prstGeom prst="rect">
            <a:avLst/>
          </a:prstGeom>
          <a:noFill/>
        </p:spPr>
      </p:pic>
      <p:pic>
        <p:nvPicPr>
          <p:cNvPr id="139303" name="Picture 39" descr="animated%20%20two%20rose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2438400"/>
            <a:ext cx="762000" cy="1333500"/>
          </a:xfrm>
          <a:prstGeom prst="rect">
            <a:avLst/>
          </a:prstGeom>
          <a:noFill/>
        </p:spPr>
      </p:pic>
      <p:sp>
        <p:nvSpPr>
          <p:cNvPr id="139304" name="AutoShape 4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643174" y="5072074"/>
            <a:ext cx="12192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Times New Roman" pitchFamily="18" charset="0"/>
              </a:rPr>
              <a:t>7</a:t>
            </a:r>
          </a:p>
        </p:txBody>
      </p:sp>
      <p:sp>
        <p:nvSpPr>
          <p:cNvPr id="139305" name="AutoShape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29124" y="5429264"/>
            <a:ext cx="12192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57488" y="285728"/>
            <a:ext cx="421484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571472" y="714356"/>
            <a:ext cx="8001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1.Để </a:t>
            </a:r>
            <a:r>
              <a:rPr lang="en-US" sz="3200" dirty="0" err="1">
                <a:solidFill>
                  <a:srgbClr val="FF0000"/>
                </a:solidFill>
              </a:rPr>
              <a:t>xem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khi</a:t>
            </a:r>
            <a:r>
              <a:rPr lang="en-US" sz="3200" dirty="0">
                <a:solidFill>
                  <a:srgbClr val="FF0000"/>
                </a:solidFill>
              </a:rPr>
              <a:t> in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lệnh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lệnh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a) </a:t>
            </a:r>
            <a:r>
              <a:rPr lang="en-US" sz="3200" dirty="0" err="1"/>
              <a:t>Vào</a:t>
            </a:r>
            <a:r>
              <a:rPr lang="en-US" sz="3200" dirty="0"/>
              <a:t> File / print /  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b) </a:t>
            </a:r>
            <a:r>
              <a:rPr lang="en-US" sz="3200" dirty="0" err="1"/>
              <a:t>Vào</a:t>
            </a:r>
            <a:r>
              <a:rPr lang="en-US" sz="3200" dirty="0"/>
              <a:t> View / </a:t>
            </a:r>
            <a:r>
              <a:rPr lang="en-US" sz="3200" dirty="0" err="1"/>
              <a:t>PageLayout</a:t>
            </a:r>
            <a:endParaRPr lang="en-US" sz="3200" dirty="0"/>
          </a:p>
          <a:p>
            <a:pPr>
              <a:spcBef>
                <a:spcPct val="50000"/>
              </a:spcBef>
            </a:pPr>
            <a:r>
              <a:rPr lang="en-US" sz="3200" dirty="0"/>
              <a:t>  c) </a:t>
            </a:r>
            <a:r>
              <a:rPr lang="en-US" sz="3200" dirty="0" err="1"/>
              <a:t>Vào</a:t>
            </a:r>
            <a:r>
              <a:rPr lang="en-US" sz="3200" dirty="0"/>
              <a:t> File / Page Setup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d) </a:t>
            </a:r>
            <a:r>
              <a:rPr lang="en-US" sz="3200" dirty="0" err="1"/>
              <a:t>Vào</a:t>
            </a:r>
            <a:r>
              <a:rPr lang="en-US" sz="3200" dirty="0"/>
              <a:t> Insert / Clip Art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khoanh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 dirty="0"/>
              <a:t> 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endParaRPr lang="en-US" sz="32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118806" name="Group 22"/>
          <p:cNvGraphicFramePr>
            <a:graphicFrameLocks noGrp="1"/>
          </p:cNvGraphicFramePr>
          <p:nvPr>
            <p:ph/>
          </p:nvPr>
        </p:nvGraphicFramePr>
        <p:xfrm>
          <a:off x="4643438" y="1928802"/>
          <a:ext cx="2214578" cy="518160"/>
        </p:xfrm>
        <a:graphic>
          <a:graphicData uri="http://schemas.openxmlformats.org/drawingml/2006/table">
            <a:tbl>
              <a:tblPr/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Print Preview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1357290" y="5572140"/>
            <a:ext cx="2928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a</a:t>
            </a:r>
          </a:p>
        </p:txBody>
      </p:sp>
      <p:pic>
        <p:nvPicPr>
          <p:cNvPr id="118808" name="Picture 24" descr="!CID_0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500702"/>
            <a:ext cx="923925" cy="762000"/>
          </a:xfrm>
          <a:prstGeom prst="rect">
            <a:avLst/>
          </a:prstGeom>
          <a:noFill/>
        </p:spPr>
      </p:pic>
      <p:sp>
        <p:nvSpPr>
          <p:cNvPr id="118809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8382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8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14282" y="642918"/>
            <a:ext cx="864399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2.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chỉnh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ngắt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lệnh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lệnh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 a) </a:t>
            </a:r>
            <a:r>
              <a:rPr lang="en-US" sz="3200" dirty="0" err="1"/>
              <a:t>Vào</a:t>
            </a:r>
            <a:r>
              <a:rPr lang="en-US" sz="3200" dirty="0"/>
              <a:t> View / Normal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 b) </a:t>
            </a:r>
            <a:r>
              <a:rPr lang="en-US" sz="3200" dirty="0" err="1"/>
              <a:t>Vào</a:t>
            </a:r>
            <a:r>
              <a:rPr lang="en-US" sz="3200" dirty="0"/>
              <a:t> View / Page Break Preview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 c) </a:t>
            </a:r>
            <a:r>
              <a:rPr lang="en-US" sz="3200" dirty="0" err="1"/>
              <a:t>Vào</a:t>
            </a:r>
            <a:r>
              <a:rPr lang="en-US" sz="3200" dirty="0"/>
              <a:t> Home / Delete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 d) </a:t>
            </a:r>
            <a:r>
              <a:rPr lang="en-US" sz="3200" dirty="0" err="1"/>
              <a:t>Vào</a:t>
            </a:r>
            <a:r>
              <a:rPr lang="en-US" sz="3200" dirty="0"/>
              <a:t> Insert / Picture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  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khoanh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</p:txBody>
      </p:sp>
      <p:pic>
        <p:nvPicPr>
          <p:cNvPr id="119817" name="Picture 9" descr="!CID_0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9264"/>
            <a:ext cx="923925" cy="762000"/>
          </a:xfrm>
          <a:prstGeom prst="rect">
            <a:avLst/>
          </a:prstGeom>
          <a:noFill/>
        </p:spPr>
      </p:pic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142976" y="5643578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b</a:t>
            </a:r>
          </a:p>
        </p:txBody>
      </p:sp>
      <p:sp>
        <p:nvSpPr>
          <p:cNvPr id="11981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52400" y="714356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</a:rPr>
              <a:t> 3.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Page Layout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Page Setup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Page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... 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4715" name="Picture 27" descr="bieu tuong 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1143008" cy="512763"/>
          </a:xfrm>
          <a:prstGeom prst="rect">
            <a:avLst/>
          </a:prstGeom>
          <a:noFill/>
        </p:spPr>
      </p:pic>
      <p:sp>
        <p:nvSpPr>
          <p:cNvPr id="114727" name="Text Box 39"/>
          <p:cNvSpPr txBox="1">
            <a:spLocks noChangeArrowheads="1"/>
          </p:cNvSpPr>
          <p:nvPr/>
        </p:nvSpPr>
        <p:spPr bwMode="auto">
          <a:xfrm>
            <a:off x="304800" y="51054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14730" name="Text Box 42"/>
          <p:cNvSpPr txBox="1">
            <a:spLocks noChangeArrowheads="1"/>
          </p:cNvSpPr>
          <p:nvPr/>
        </p:nvSpPr>
        <p:spPr bwMode="auto">
          <a:xfrm>
            <a:off x="228600" y="25146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 a) </a:t>
            </a:r>
          </a:p>
        </p:txBody>
      </p:sp>
      <p:sp>
        <p:nvSpPr>
          <p:cNvPr id="114734" name="Text Box 46"/>
          <p:cNvSpPr txBox="1">
            <a:spLocks noChangeArrowheads="1"/>
          </p:cNvSpPr>
          <p:nvPr/>
        </p:nvSpPr>
        <p:spPr bwMode="auto">
          <a:xfrm>
            <a:off x="457200" y="3352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b)</a:t>
            </a:r>
          </a:p>
        </p:txBody>
      </p:sp>
      <p:sp>
        <p:nvSpPr>
          <p:cNvPr id="114735" name="Text Box 47"/>
          <p:cNvSpPr txBox="1">
            <a:spLocks noChangeArrowheads="1"/>
          </p:cNvSpPr>
          <p:nvPr/>
        </p:nvSpPr>
        <p:spPr bwMode="auto">
          <a:xfrm>
            <a:off x="457200" y="4267200"/>
            <a:ext cx="275747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c)</a:t>
            </a:r>
          </a:p>
        </p:txBody>
      </p:sp>
      <p:sp>
        <p:nvSpPr>
          <p:cNvPr id="114736" name="Text Box 48"/>
          <p:cNvSpPr txBox="1">
            <a:spLocks noChangeArrowheads="1"/>
          </p:cNvSpPr>
          <p:nvPr/>
        </p:nvSpPr>
        <p:spPr bwMode="auto">
          <a:xfrm>
            <a:off x="381000" y="5029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d)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4738" name="Picture 50" descr="!CID_0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572140"/>
            <a:ext cx="923925" cy="762000"/>
          </a:xfrm>
          <a:prstGeom prst="rect">
            <a:avLst/>
          </a:prstGeom>
          <a:noFill/>
        </p:spPr>
      </p:pic>
      <p:sp>
        <p:nvSpPr>
          <p:cNvPr id="114739" name="Text Box 51"/>
          <p:cNvSpPr txBox="1">
            <a:spLocks noChangeArrowheads="1"/>
          </p:cNvSpPr>
          <p:nvPr/>
        </p:nvSpPr>
        <p:spPr bwMode="auto">
          <a:xfrm>
            <a:off x="1428728" y="5643578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</a:rPr>
              <a:t>: b</a:t>
            </a:r>
          </a:p>
        </p:txBody>
      </p:sp>
      <p:sp>
        <p:nvSpPr>
          <p:cNvPr id="114740" name="AutoShape 5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286124"/>
            <a:ext cx="13573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214818"/>
            <a:ext cx="1857388" cy="74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/>
      <p:bldP spid="114730" grpId="0"/>
      <p:bldP spid="114734" grpId="0"/>
      <p:bldP spid="114735" grpId="0"/>
      <p:bldP spid="114736" grpId="0"/>
      <p:bldP spid="1147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285720" y="1214422"/>
            <a:ext cx="850109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4.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lề</a:t>
            </a:r>
            <a:r>
              <a:rPr lang="en-US" sz="3200" dirty="0">
                <a:latin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Page Layout /Page Setup /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.….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Microsoft Excel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Page Break Preview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800" dirty="0">
                <a:latin typeface="Times New Roman" pitchFamily="18" charset="0"/>
              </a:rPr>
              <a:t>Margins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sai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121865" name="Picture 9" descr="!CID_0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14950"/>
            <a:ext cx="923925" cy="762000"/>
          </a:xfrm>
          <a:prstGeom prst="rect">
            <a:avLst/>
          </a:prstGeom>
          <a:noFill/>
        </p:spPr>
      </p:pic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214414" y="5286388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</a:rPr>
              <a:t>: c</a:t>
            </a:r>
          </a:p>
        </p:txBody>
      </p:sp>
      <p:sp>
        <p:nvSpPr>
          <p:cNvPr id="12186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990600" cy="685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52400" y="29718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14282" y="571480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5.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Page Layout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Page Setup /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Page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…</a:t>
            </a:r>
          </a:p>
        </p:txBody>
      </p:sp>
      <p:pic>
        <p:nvPicPr>
          <p:cNvPr id="122890" name="Picture 10" descr="Bieu tuong tao m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714380" cy="457200"/>
          </a:xfrm>
          <a:prstGeom prst="rect">
            <a:avLst/>
          </a:prstGeom>
          <a:noFill/>
        </p:spPr>
      </p:pic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85720" y="3143248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</a:p>
        </p:txBody>
      </p:sp>
      <p:pic>
        <p:nvPicPr>
          <p:cNvPr id="122892" name="Picture 12" descr="bieu tuong lu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43248"/>
            <a:ext cx="714380" cy="544513"/>
          </a:xfrm>
          <a:prstGeom prst="rect">
            <a:avLst/>
          </a:prstGeom>
          <a:noFill/>
        </p:spPr>
      </p:pic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285720" y="3857628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357158" y="4572008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</a:p>
        </p:txBody>
      </p:sp>
      <p:pic>
        <p:nvPicPr>
          <p:cNvPr id="122896" name="Picture 16" descr="bieu tuong 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8"/>
            <a:ext cx="857256" cy="508000"/>
          </a:xfrm>
          <a:prstGeom prst="rect">
            <a:avLst/>
          </a:prstGeom>
          <a:noFill/>
        </p:spPr>
      </p:pic>
      <p:pic>
        <p:nvPicPr>
          <p:cNvPr id="122897" name="Picture 17" descr="!CID_0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29264"/>
            <a:ext cx="923925" cy="762000"/>
          </a:xfrm>
          <a:prstGeom prst="rect">
            <a:avLst/>
          </a:prstGeom>
          <a:noFill/>
        </p:spPr>
      </p:pic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1142976" y="5500702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</a:rPr>
              <a:t>: d</a:t>
            </a:r>
          </a:p>
        </p:txBody>
      </p:sp>
      <p:sp>
        <p:nvSpPr>
          <p:cNvPr id="122899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1219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572008"/>
            <a:ext cx="1857388" cy="74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4282" y="2428868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  <p:bldP spid="122891" grpId="0"/>
      <p:bldP spid="122893" grpId="0"/>
      <p:bldP spid="122895" grpId="0"/>
      <p:bldP spid="12289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0" y="92867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</a:rPr>
              <a:t> 6.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File /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</a:rPr>
              <a:t> …… 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85720" y="1857364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a) 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285720" y="2571744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285720" y="3214686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357158" y="4000504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d)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5728" name="Picture 16" descr="!CID_0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923925" cy="762000"/>
          </a:xfrm>
          <a:prstGeom prst="rect">
            <a:avLst/>
          </a:prstGeom>
          <a:noFill/>
        </p:spPr>
      </p:pic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1142976" y="4786322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b</a:t>
            </a:r>
          </a:p>
        </p:txBody>
      </p:sp>
      <p:sp>
        <p:nvSpPr>
          <p:cNvPr id="115730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838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857364"/>
            <a:ext cx="114300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571744"/>
            <a:ext cx="1181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214686"/>
            <a:ext cx="117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  <p:bldP spid="115721" grpId="0"/>
      <p:bldP spid="115723" grpId="0"/>
      <p:bldP spid="115725" grpId="0"/>
      <p:bldP spid="115727" grpId="0"/>
      <p:bldP spid="1157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0" y="10001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7. Dãy nút lệnh                có công dụng lần lượt là:</a:t>
            </a:r>
          </a:p>
        </p:txBody>
      </p:sp>
      <p:pic>
        <p:nvPicPr>
          <p:cNvPr id="1249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71546"/>
            <a:ext cx="1219200" cy="534988"/>
          </a:xfrm>
          <a:prstGeom prst="rect">
            <a:avLst/>
          </a:prstGeom>
          <a:noFill/>
        </p:spPr>
      </p:pic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285720" y="1785926"/>
            <a:ext cx="68580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cũ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85720" y="2571744"/>
            <a:ext cx="6286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mới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285720" y="3357562"/>
            <a:ext cx="63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mới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357158" y="4000504"/>
            <a:ext cx="614363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d)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mới, mở tài liệu cũ, lưu trữ.</a:t>
            </a:r>
          </a:p>
        </p:txBody>
      </p:sp>
      <p:pic>
        <p:nvPicPr>
          <p:cNvPr id="124943" name="Picture 15" descr="!CID_0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923925" cy="762000"/>
          </a:xfrm>
          <a:prstGeom prst="rect">
            <a:avLst/>
          </a:prstGeom>
          <a:noFill/>
        </p:spPr>
      </p:pic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1428728" y="4857760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  <p:bldP spid="124939" grpId="0"/>
      <p:bldP spid="124940" grpId="0"/>
      <p:bldP spid="124941" grpId="0"/>
      <p:bldP spid="124942" grpId="0"/>
      <p:bldP spid="1249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8"/>
          <p:cNvSpPr txBox="1">
            <a:spLocks noChangeArrowheads="1"/>
          </p:cNvSpPr>
          <p:nvPr/>
        </p:nvSpPr>
        <p:spPr bwMode="auto">
          <a:xfrm>
            <a:off x="3419872" y="584185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</a:rPr>
              <a:t>Điều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chỉnh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ngắt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trang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500034" y="1214422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 </a:t>
            </a:r>
            <a:r>
              <a:rPr lang="en-US" sz="2400" b="1" u="sng" dirty="0">
                <a:solidFill>
                  <a:srgbClr val="FF0000"/>
                </a:solidFill>
              </a:rPr>
              <a:t>* </a:t>
            </a:r>
            <a:r>
              <a:rPr lang="en-US" sz="2400" b="1" u="sng" dirty="0" err="1">
                <a:solidFill>
                  <a:srgbClr val="FF0000"/>
                </a:solidFill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thực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28596" y="1785926"/>
            <a:ext cx="8143932" cy="954088"/>
          </a:xfrm>
          <a:prstGeom prst="rect">
            <a:avLst/>
          </a:prstGeom>
          <a:solidFill>
            <a:srgbClr val="46EC4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+ </a:t>
            </a:r>
            <a:r>
              <a:rPr lang="en-US" sz="2800" u="sng" dirty="0" err="1">
                <a:solidFill>
                  <a:srgbClr val="0000FF"/>
                </a:solidFill>
              </a:rPr>
              <a:t>Bước</a:t>
            </a:r>
            <a:r>
              <a:rPr lang="en-US" sz="2800" u="sng" dirty="0">
                <a:solidFill>
                  <a:srgbClr val="0000FF"/>
                </a:solidFill>
              </a:rPr>
              <a:t> 1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/>
              <a:t>Hiển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Page Break Preview.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28596" y="2786058"/>
            <a:ext cx="8143932" cy="1384300"/>
          </a:xfrm>
          <a:prstGeom prst="rect">
            <a:avLst/>
          </a:prstGeom>
          <a:solidFill>
            <a:srgbClr val="46EC4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+ </a:t>
            </a:r>
            <a:r>
              <a:rPr lang="en-US" sz="2800" u="sng" dirty="0" err="1">
                <a:solidFill>
                  <a:srgbClr val="0000FF"/>
                </a:solidFill>
              </a:rPr>
              <a:t>Bước</a:t>
            </a:r>
            <a:r>
              <a:rPr lang="en-US" sz="2800" u="sng" dirty="0">
                <a:solidFill>
                  <a:srgbClr val="0000FF"/>
                </a:solidFill>
              </a:rPr>
              <a:t> 2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/>
              <a:t>Đưa</a:t>
            </a:r>
            <a:r>
              <a:rPr lang="en-US" sz="2800" dirty="0"/>
              <a:t> con </a:t>
            </a:r>
            <a:r>
              <a:rPr lang="en-US" sz="2800" dirty="0" err="1"/>
              <a:t>trỏ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ngắt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rằng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, con </a:t>
            </a:r>
            <a:r>
              <a:rPr lang="en-US" sz="2800" dirty="0" err="1"/>
              <a:t>trỏ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  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      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0727" name="AutoShape 7"/>
          <p:cNvCxnSpPr>
            <a:cxnSpLocks noChangeShapeType="1"/>
          </p:cNvCxnSpPr>
          <p:nvPr/>
        </p:nvCxnSpPr>
        <p:spPr bwMode="auto">
          <a:xfrm>
            <a:off x="6876256" y="3478208"/>
            <a:ext cx="4572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0728" name="AutoShape 7"/>
          <p:cNvCxnSpPr>
            <a:cxnSpLocks noChangeShapeType="1"/>
          </p:cNvCxnSpPr>
          <p:nvPr/>
        </p:nvCxnSpPr>
        <p:spPr bwMode="auto">
          <a:xfrm rot="5400000">
            <a:off x="1308872" y="3906046"/>
            <a:ext cx="384175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428596" y="4214818"/>
            <a:ext cx="8143932" cy="952512"/>
          </a:xfrm>
          <a:prstGeom prst="rect">
            <a:avLst/>
          </a:prstGeom>
          <a:solidFill>
            <a:srgbClr val="46EC4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+ </a:t>
            </a:r>
            <a:r>
              <a:rPr lang="en-US" sz="2800" u="sng" dirty="0" err="1">
                <a:solidFill>
                  <a:srgbClr val="0000FF"/>
                </a:solidFill>
              </a:rPr>
              <a:t>Bước</a:t>
            </a:r>
            <a:r>
              <a:rPr lang="en-US" sz="2800" u="sng" dirty="0">
                <a:solidFill>
                  <a:srgbClr val="0000FF"/>
                </a:solidFill>
              </a:rPr>
              <a:t> 3</a:t>
            </a:r>
            <a:r>
              <a:rPr lang="en-US" sz="2800" dirty="0"/>
              <a:t>: </a:t>
            </a:r>
            <a:r>
              <a:rPr lang="en-US" sz="2800" dirty="0" err="1"/>
              <a:t>Kéo</a:t>
            </a:r>
            <a:r>
              <a:rPr lang="en-US" sz="2800" dirty="0"/>
              <a:t> </a:t>
            </a:r>
            <a:r>
              <a:rPr lang="en-US" sz="2800" dirty="0" err="1"/>
              <a:t>thả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ngắt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5818C-E664-49D7-BCDD-C9F30162958C}"/>
              </a:ext>
            </a:extLst>
          </p:cNvPr>
          <p:cNvSpPr txBox="1"/>
          <p:nvPr/>
        </p:nvSpPr>
        <p:spPr>
          <a:xfrm>
            <a:off x="251520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NHẮC LẠI KIẾN THỨC</a:t>
            </a:r>
            <a:endParaRPr lang="vi-VN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animBg="1"/>
      <p:bldP spid="30726" grpId="0" animBg="1"/>
      <p:bldP spid="307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DẪN VỀ NHÀ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73.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73-74.</a:t>
            </a:r>
          </a:p>
          <a:p>
            <a:pPr>
              <a:lnSpc>
                <a:spcPct val="150000"/>
              </a:lnSpc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icture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8534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VNI-Times"/>
              </a:rPr>
              <a:t>Xin chaân thaønh caûm ôn </a:t>
            </a:r>
          </a:p>
          <a:p>
            <a:r>
              <a:rPr lang="en-US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VNI-Times"/>
              </a:rPr>
              <a:t>quyù thaày coâ vaø caùc em !</a:t>
            </a: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1828800" y="5334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7772400" y="990600"/>
            <a:ext cx="685800" cy="685800"/>
          </a:xfrm>
          <a:prstGeom prst="star4">
            <a:avLst>
              <a:gd name="adj" fmla="val 15704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1905000" y="198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7543800" y="5486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5029200" y="5867400"/>
            <a:ext cx="609600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8001000" y="3886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533400" y="3352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>
            <a:off x="5943600" y="304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2743200" y="609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4038600" y="457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3124200" y="5867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457200" y="4724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 animBg="1"/>
      <p:bldP spid="79886" grpId="0" animBg="1"/>
      <p:bldP spid="798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hinh-nen-powerpoint-k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81" name="AutoShape 49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4. In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2" name="AutoShape 50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438400" y="3429000"/>
            <a:ext cx="5491186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lề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in</a:t>
            </a:r>
          </a:p>
        </p:txBody>
      </p:sp>
      <p:sp>
        <p:nvSpPr>
          <p:cNvPr id="69683" name="AutoShape 51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chỉnh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ngắt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trang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4" name="AutoShape 52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765300" y="1820863"/>
            <a:ext cx="3592518" cy="4651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Xem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in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8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69724" name="Text Box 92"/>
          <p:cNvSpPr txBox="1">
            <a:spLocks noChangeArrowheads="1"/>
          </p:cNvSpPr>
          <p:nvPr/>
        </p:nvSpPr>
        <p:spPr bwMode="auto">
          <a:xfrm>
            <a:off x="285720" y="428604"/>
            <a:ext cx="8572560" cy="646331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7. TRÌNH BÀY VÀ IN TRANG TÍNH</a:t>
            </a:r>
          </a:p>
        </p:txBody>
      </p:sp>
      <p:pic>
        <p:nvPicPr>
          <p:cNvPr id="69735" name="Picture 103" descr="Present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43200"/>
            <a:ext cx="1752600" cy="1647825"/>
          </a:xfrm>
          <a:prstGeom prst="rect">
            <a:avLst/>
          </a:prstGeom>
          <a:noFill/>
        </p:spPr>
      </p:pic>
      <p:pic>
        <p:nvPicPr>
          <p:cNvPr id="69736" name="Picture 104" descr="roedblomst01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572000"/>
            <a:ext cx="19812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1" grpId="0" animBg="1"/>
      <p:bldP spid="69682" grpId="0" animBg="1"/>
      <p:bldP spid="69683" grpId="0" animBg="1"/>
      <p:bldP spid="69684" grpId="0" animBg="1"/>
      <p:bldP spid="697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304800" y="685800"/>
            <a:ext cx="3624258" cy="40011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</a:rPr>
              <a:t>Đặt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lề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và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giấy</a:t>
            </a:r>
            <a:r>
              <a:rPr lang="en-US" sz="2000" b="1" u="sng" dirty="0">
                <a:solidFill>
                  <a:srgbClr val="FF0000"/>
                </a:solidFill>
              </a:rPr>
              <a:t> in.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19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u="sng" dirty="0" err="1">
                <a:solidFill>
                  <a:srgbClr val="0000FF"/>
                </a:solidFill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</a:rPr>
              <a:t> 7</a:t>
            </a:r>
            <a:r>
              <a:rPr lang="en-US" sz="2400" b="1" dirty="0">
                <a:solidFill>
                  <a:srgbClr val="0000FF"/>
                </a:solidFill>
              </a:rPr>
              <a:t>: TRÌNH BÀY VÀ IN TRANG TÍNH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19200"/>
            <a:ext cx="3286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2362200" y="33528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86000" y="60198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257800" y="13716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638800" y="35814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29"/>
          <p:cNvSpPr txBox="1">
            <a:spLocks noChangeArrowheads="1"/>
          </p:cNvSpPr>
          <p:nvPr/>
        </p:nvSpPr>
        <p:spPr bwMode="auto">
          <a:xfrm>
            <a:off x="6324600" y="1143000"/>
            <a:ext cx="110492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Lề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(Top)</a:t>
            </a:r>
          </a:p>
        </p:txBody>
      </p:sp>
      <p:sp>
        <p:nvSpPr>
          <p:cNvPr id="32778" name="TextBox 30"/>
          <p:cNvSpPr txBox="1">
            <a:spLocks noChangeArrowheads="1"/>
          </p:cNvSpPr>
          <p:nvPr/>
        </p:nvSpPr>
        <p:spPr bwMode="auto">
          <a:xfrm>
            <a:off x="928662" y="5643578"/>
            <a:ext cx="1352576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Lề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(Bottom)</a:t>
            </a:r>
          </a:p>
        </p:txBody>
      </p:sp>
      <p:sp>
        <p:nvSpPr>
          <p:cNvPr id="32779" name="TextBox 31"/>
          <p:cNvSpPr txBox="1">
            <a:spLocks noChangeArrowheads="1"/>
          </p:cNvSpPr>
          <p:nvPr/>
        </p:nvSpPr>
        <p:spPr bwMode="auto">
          <a:xfrm>
            <a:off x="1142976" y="2895600"/>
            <a:ext cx="1143024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Lề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(Left)</a:t>
            </a:r>
          </a:p>
        </p:txBody>
      </p:sp>
      <p:sp>
        <p:nvSpPr>
          <p:cNvPr id="32780" name="TextBox 32"/>
          <p:cNvSpPr txBox="1">
            <a:spLocks noChangeArrowheads="1"/>
          </p:cNvSpPr>
          <p:nvPr/>
        </p:nvSpPr>
        <p:spPr bwMode="auto">
          <a:xfrm>
            <a:off x="6357950" y="3143248"/>
            <a:ext cx="1100158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Lề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(Right)</a:t>
            </a:r>
          </a:p>
        </p:txBody>
      </p:sp>
      <p:sp>
        <p:nvSpPr>
          <p:cNvPr id="32781" name="TextBox 12"/>
          <p:cNvSpPr txBox="1">
            <a:spLocks noChangeArrowheads="1"/>
          </p:cNvSpPr>
          <p:nvPr/>
        </p:nvSpPr>
        <p:spPr bwMode="auto">
          <a:xfrm>
            <a:off x="2428860" y="6143644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7" grpId="0" animBg="1"/>
      <p:bldP spid="32778" grpId="0" animBg="1"/>
      <p:bldP spid="32779" grpId="0" animBg="1"/>
      <p:bldP spid="32780" grpId="0" animBg="1"/>
      <p:bldP spid="327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19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u="sng" dirty="0" err="1">
                <a:solidFill>
                  <a:srgbClr val="0000FF"/>
                </a:solidFill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</a:rPr>
              <a:t> 7</a:t>
            </a:r>
            <a:r>
              <a:rPr lang="en-US" sz="2400" b="1" dirty="0">
                <a:solidFill>
                  <a:srgbClr val="0000FF"/>
                </a:solidFill>
              </a:rPr>
              <a:t>: TRÌNH BÀY VÀ IN TRANG TÍNH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323528" y="1142984"/>
            <a:ext cx="8280920" cy="341632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*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 </a:t>
            </a:r>
            <a:r>
              <a:rPr lang="en-US" sz="2400" u="sng" dirty="0" err="1"/>
              <a:t>Cách</a:t>
            </a:r>
            <a:r>
              <a:rPr lang="en-US" sz="2400" u="sng" dirty="0"/>
              <a:t> </a:t>
            </a:r>
            <a:r>
              <a:rPr lang="en-US" sz="2400" u="sng" dirty="0" err="1"/>
              <a:t>đặt</a:t>
            </a:r>
            <a:r>
              <a:rPr lang="en-US" sz="2400" u="sng" dirty="0"/>
              <a:t> </a:t>
            </a:r>
            <a:r>
              <a:rPr lang="en-US" sz="2400" u="sng" dirty="0" err="1"/>
              <a:t>lề</a:t>
            </a:r>
            <a:r>
              <a:rPr lang="en-US" sz="2400" u="sng" dirty="0"/>
              <a:t> </a:t>
            </a:r>
            <a:r>
              <a:rPr lang="en-US" sz="2400" u="sng" dirty="0" err="1"/>
              <a:t>cho</a:t>
            </a:r>
            <a:r>
              <a:rPr lang="en-US" sz="2400" u="sng" dirty="0"/>
              <a:t> </a:t>
            </a:r>
            <a:r>
              <a:rPr lang="en-US" sz="2400" u="sng" dirty="0" err="1"/>
              <a:t>trang</a:t>
            </a:r>
            <a:r>
              <a:rPr lang="en-US" sz="2400" u="sng" dirty="0"/>
              <a:t> in</a:t>
            </a:r>
            <a:r>
              <a:rPr lang="en-US" sz="2400" dirty="0"/>
              <a:t>: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Bước</a:t>
            </a:r>
            <a:r>
              <a:rPr lang="en-US" sz="2400" dirty="0"/>
              <a:t> 1: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dải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Page Layout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 </a:t>
            </a:r>
            <a:r>
              <a:rPr lang="en-US" sz="2400" dirty="0" err="1"/>
              <a:t>nút</a:t>
            </a:r>
            <a:r>
              <a:rPr lang="en-US" sz="2400" dirty="0"/>
              <a:t> 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 Page Setup 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Bước</a:t>
            </a:r>
            <a:r>
              <a:rPr lang="en-US" sz="2400" dirty="0"/>
              <a:t> 2: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Margins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ô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+ Top ( </a:t>
            </a:r>
            <a:r>
              <a:rPr lang="en-US" sz="2400" dirty="0" err="1">
                <a:solidFill>
                  <a:srgbClr val="0000FF"/>
                </a:solidFill>
              </a:rPr>
              <a:t>lề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trên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+ Bottom ( </a:t>
            </a:r>
            <a:r>
              <a:rPr lang="en-US" sz="2400" dirty="0" err="1">
                <a:solidFill>
                  <a:srgbClr val="0000FF"/>
                </a:solidFill>
              </a:rPr>
              <a:t>lề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dưới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+ Left ( </a:t>
            </a:r>
            <a:r>
              <a:rPr lang="en-US" sz="2400" dirty="0" err="1">
                <a:solidFill>
                  <a:srgbClr val="0000FF"/>
                </a:solidFill>
              </a:rPr>
              <a:t>lề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trái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+ Right (</a:t>
            </a:r>
            <a:r>
              <a:rPr lang="en-US" sz="2400" dirty="0" err="1">
                <a:solidFill>
                  <a:srgbClr val="0000FF"/>
                </a:solidFill>
              </a:rPr>
              <a:t>lề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phải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571472" y="642918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</a:rPr>
              <a:t>Đặt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lề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và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hướng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giấy</a:t>
            </a:r>
            <a:r>
              <a:rPr lang="en-US" sz="2400" b="1" u="sng" dirty="0">
                <a:solidFill>
                  <a:srgbClr val="FF0000"/>
                </a:solidFill>
              </a:rPr>
              <a:t> in.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1920" y="2636912"/>
            <a:ext cx="4472284" cy="4032448"/>
            <a:chOff x="1939233" y="2846784"/>
            <a:chExt cx="5019470" cy="3811967"/>
          </a:xfrm>
        </p:grpSpPr>
        <p:pic>
          <p:nvPicPr>
            <p:cNvPr id="3584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9233" y="2989652"/>
              <a:ext cx="5019470" cy="36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2677438" y="3075384"/>
              <a:ext cx="45878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00186" y="5007768"/>
              <a:ext cx="707111" cy="457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65587" y="3453085"/>
              <a:ext cx="766762" cy="5715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96780" y="4204098"/>
              <a:ext cx="690562" cy="609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35347" y="4204098"/>
              <a:ext cx="616573" cy="609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387252" y="4524228"/>
              <a:ext cx="760413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5724129" y="4509120"/>
              <a:ext cx="68738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215530" y="3134810"/>
              <a:ext cx="53498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V="1">
              <a:off x="4203025" y="5893197"/>
              <a:ext cx="608013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458742" y="6201551"/>
              <a:ext cx="457200" cy="457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499992" y="5877272"/>
              <a:ext cx="838200" cy="457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19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7</a:t>
            </a:r>
            <a:r>
              <a:rPr lang="en-US" sz="2400" b="1" dirty="0">
                <a:solidFill>
                  <a:srgbClr val="FF0000"/>
                </a:solidFill>
              </a:rPr>
              <a:t>: TRÌNH BÀY VÀ IN TRANG TÍNH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857224" y="1285860"/>
            <a:ext cx="6000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 </a:t>
            </a:r>
            <a:r>
              <a:rPr lang="en-US" sz="2400" dirty="0"/>
              <a:t>*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in. 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642910" y="714356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</a:rPr>
              <a:t>Đặt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lề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và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hướng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giấy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in.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19660"/>
            <a:ext cx="6705600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928662" y="1759485"/>
            <a:ext cx="7239000" cy="1569660"/>
          </a:xfrm>
          <a:prstGeom prst="rect">
            <a:avLst/>
          </a:prstGeom>
          <a:solidFill>
            <a:srgbClr val="46EC4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* </a:t>
            </a:r>
            <a:r>
              <a:rPr lang="en-US" sz="2400" b="1" u="sng" dirty="0" err="1"/>
              <a:t>Cách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Page Layout/ Orientation</a:t>
            </a:r>
            <a:r>
              <a:rPr lang="en-US" sz="2400" dirty="0"/>
              <a:t>/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2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+ Portrait </a:t>
            </a:r>
            <a:r>
              <a:rPr lang="en-US" sz="2400" dirty="0"/>
              <a:t> (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)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+ Landscape</a:t>
            </a:r>
            <a:r>
              <a:rPr lang="en-US" sz="2400" dirty="0"/>
              <a:t> (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).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376605" y="3772047"/>
            <a:ext cx="534988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71736" y="4576916"/>
            <a:ext cx="838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29124" y="5148420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500562" y="5577048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7</a:t>
            </a:r>
            <a:r>
              <a:rPr lang="en-US" sz="2400" b="1" dirty="0">
                <a:solidFill>
                  <a:srgbClr val="FF0000"/>
                </a:solidFill>
              </a:rPr>
              <a:t>: TRÌNH BÀY VÀ IN TRANG TÍNH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14348" y="785794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in</a:t>
            </a:r>
            <a:r>
              <a:rPr lang="en-US" sz="2800" dirty="0"/>
              <a:t>. 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762000" y="4572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</a:rPr>
              <a:t>Đặt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lề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và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hướng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giấy</a:t>
            </a:r>
            <a:r>
              <a:rPr lang="en-US" sz="2400" b="1" u="sng" dirty="0">
                <a:solidFill>
                  <a:srgbClr val="FF0000"/>
                </a:solidFill>
              </a:rPr>
              <a:t> in.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86190"/>
            <a:ext cx="69342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11"/>
          <p:cNvSpPr txBox="1">
            <a:spLocks noChangeArrowheads="1"/>
          </p:cNvSpPr>
          <p:nvPr/>
        </p:nvSpPr>
        <p:spPr bwMode="auto">
          <a:xfrm>
            <a:off x="857224" y="1285860"/>
            <a:ext cx="7591452" cy="892175"/>
          </a:xfrm>
          <a:prstGeom prst="rect">
            <a:avLst/>
          </a:prstGeom>
          <a:solidFill>
            <a:srgbClr val="46EC4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* </a:t>
            </a:r>
            <a:r>
              <a:rPr lang="en-US" sz="2400" b="1" u="sng" dirty="0" err="1"/>
              <a:t>Cách</a:t>
            </a:r>
            <a:r>
              <a:rPr lang="en-US" sz="2400" b="1" u="sng" dirty="0"/>
              <a:t> 2</a:t>
            </a:r>
            <a:r>
              <a:rPr lang="en-US" sz="2400" dirty="0"/>
              <a:t>: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Page Layout/ Page Setup</a:t>
            </a:r>
            <a:r>
              <a:rPr lang="en-US" sz="2400" dirty="0"/>
              <a:t>/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2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2910" y="4357694"/>
            <a:ext cx="838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62484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2792404" y="4922844"/>
            <a:ext cx="989013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557582" y="2371716"/>
            <a:ext cx="4587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7000892" y="3429000"/>
            <a:ext cx="685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1373163" y="3770317"/>
            <a:ext cx="430216" cy="333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929322" y="5857892"/>
            <a:ext cx="566750" cy="4191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7</a:t>
            </a:r>
            <a:r>
              <a:rPr lang="en-US" sz="2400" b="1" dirty="0">
                <a:solidFill>
                  <a:srgbClr val="FF0000"/>
                </a:solidFill>
              </a:rPr>
              <a:t>: TRÌNH BÀY VÀ IN TRANG TÍNH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571472" y="1071546"/>
            <a:ext cx="4681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in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. 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00034" y="642918"/>
            <a:ext cx="278608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b="1" u="sng" dirty="0">
                <a:solidFill>
                  <a:srgbClr val="FF0000"/>
                </a:solidFill>
              </a:rPr>
              <a:t>In </a:t>
            </a:r>
            <a:r>
              <a:rPr lang="en-US" sz="2400" b="1" u="sng" dirty="0" err="1">
                <a:solidFill>
                  <a:srgbClr val="FF0000"/>
                </a:solidFill>
              </a:rPr>
              <a:t>trang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tính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500034" y="1571612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err="1"/>
              <a:t>Cách</a:t>
            </a:r>
            <a:r>
              <a:rPr lang="en-US" sz="2400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Vào</a:t>
            </a:r>
            <a:r>
              <a:rPr lang="en-US" sz="2400" dirty="0"/>
              <a:t> File / Print / (</a:t>
            </a:r>
            <a:r>
              <a:rPr lang="en-US" sz="2400" dirty="0" err="1"/>
              <a:t>hoặc</a:t>
            </a:r>
            <a:r>
              <a:rPr lang="en-US" sz="2400" dirty="0"/>
              <a:t>                          ).   </a:t>
            </a:r>
          </a:p>
        </p:txBody>
      </p:sp>
      <p:sp>
        <p:nvSpPr>
          <p:cNvPr id="36870" name="TextBox 9"/>
          <p:cNvSpPr txBox="1">
            <a:spLocks noChangeArrowheads="1"/>
          </p:cNvSpPr>
          <p:nvPr/>
        </p:nvSpPr>
        <p:spPr bwMode="auto">
          <a:xfrm>
            <a:off x="500034" y="2071678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err="1"/>
              <a:t>Cách</a:t>
            </a:r>
            <a:r>
              <a:rPr lang="en-US" sz="2400" u="sng" dirty="0"/>
              <a:t> 2 </a:t>
            </a:r>
            <a:r>
              <a:rPr lang="en-US" sz="2400" dirty="0"/>
              <a:t>: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phím</a:t>
            </a:r>
            <a:r>
              <a:rPr lang="en-US" sz="2400" dirty="0"/>
              <a:t> (Ctrl </a:t>
            </a:r>
            <a:r>
              <a:rPr lang="en-US" sz="2800" dirty="0"/>
              <a:t>+ p)  </a:t>
            </a:r>
          </a:p>
        </p:txBody>
      </p:sp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495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1142976" y="2857496"/>
            <a:ext cx="760413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2976" y="5500702"/>
            <a:ext cx="760413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6215074" y="3643314"/>
            <a:ext cx="15255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207170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 animBg="1"/>
      <p:bldP spid="36869" grpId="0"/>
      <p:bldP spid="368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19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u="sng">
                <a:solidFill>
                  <a:srgbClr val="FF0000"/>
                </a:solidFill>
              </a:rPr>
              <a:t>Bài 7</a:t>
            </a:r>
            <a:r>
              <a:rPr lang="en-US" sz="2800" b="1">
                <a:solidFill>
                  <a:srgbClr val="FF0000"/>
                </a:solidFill>
              </a:rPr>
              <a:t>: TRÌNH BÀY VÀ IN TRANG TÍNH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* 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 </a:t>
            </a:r>
            <a:r>
              <a:rPr lang="en-US" sz="2800" u="sng" dirty="0" err="1"/>
              <a:t>Cách</a:t>
            </a:r>
            <a:r>
              <a:rPr lang="en-US" sz="2800" u="sng" dirty="0"/>
              <a:t> </a:t>
            </a:r>
            <a:r>
              <a:rPr lang="en-US" sz="2800" u="sng" dirty="0" err="1"/>
              <a:t>thực</a:t>
            </a:r>
            <a:r>
              <a:rPr lang="en-US" sz="2800" u="sng" dirty="0"/>
              <a:t> </a:t>
            </a:r>
            <a:r>
              <a:rPr lang="en-US" sz="2800" u="sng" dirty="0" err="1"/>
              <a:t>hiện</a:t>
            </a:r>
            <a:r>
              <a:rPr lang="en-US" sz="2800" u="sng" dirty="0"/>
              <a:t> in </a:t>
            </a:r>
            <a:r>
              <a:rPr lang="en-US" sz="2800" u="sng" dirty="0" err="1"/>
              <a:t>trang</a:t>
            </a:r>
            <a:r>
              <a:rPr lang="en-US" sz="2800" u="sng" dirty="0"/>
              <a:t> </a:t>
            </a:r>
            <a:r>
              <a:rPr lang="en-US" sz="2800" u="sng" dirty="0" err="1"/>
              <a:t>tính</a:t>
            </a:r>
            <a:r>
              <a:rPr lang="en-US" sz="2800" dirty="0"/>
              <a:t>: </a:t>
            </a:r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457200" y="8382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4. </a:t>
            </a:r>
            <a:r>
              <a:rPr lang="en-US" sz="2800" b="1" u="sng" dirty="0">
                <a:solidFill>
                  <a:srgbClr val="FF0000"/>
                </a:solidFill>
              </a:rPr>
              <a:t>In </a:t>
            </a:r>
            <a:r>
              <a:rPr lang="en-US" sz="2800" b="1" u="sng" dirty="0" err="1">
                <a:solidFill>
                  <a:srgbClr val="FF0000"/>
                </a:solidFill>
              </a:rPr>
              <a:t>trang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tính</a:t>
            </a:r>
            <a:r>
              <a:rPr lang="en-US" sz="2800" b="1" u="sng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36912"/>
            <a:ext cx="1662336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636912"/>
            <a:ext cx="5181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323578" y="4617420"/>
            <a:ext cx="609600" cy="47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1895475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File </a:t>
            </a:r>
            <a:r>
              <a:rPr lang="en-US" sz="2800" dirty="0"/>
              <a:t>/ </a:t>
            </a:r>
            <a:r>
              <a:rPr lang="en-US" sz="2800" dirty="0">
                <a:solidFill>
                  <a:srgbClr val="FF0000"/>
                </a:solidFill>
              </a:rPr>
              <a:t>Print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971</Words>
  <Application>Microsoft Office PowerPoint</Application>
  <PresentationFormat>On-screen Show (4:3)</PresentationFormat>
  <Paragraphs>125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VNI-Times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</dc:title>
  <dc:creator>Tinh</dc:creator>
  <cp:lastModifiedBy>21AK22</cp:lastModifiedBy>
  <cp:revision>95</cp:revision>
  <dcterms:created xsi:type="dcterms:W3CDTF">2013-11-27T10:02:47Z</dcterms:created>
  <dcterms:modified xsi:type="dcterms:W3CDTF">2021-02-19T14:43:21Z</dcterms:modified>
</cp:coreProperties>
</file>