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slides/slide24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heme/themeOverride4.xml" ContentType="application/vnd.openxmlformats-officedocument.themeOverride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9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17" r:id="rId10"/>
    <p:sldId id="257" r:id="rId11"/>
    <p:sldId id="327" r:id="rId12"/>
    <p:sldId id="328" r:id="rId13"/>
    <p:sldId id="293" r:id="rId14"/>
    <p:sldId id="329" r:id="rId15"/>
    <p:sldId id="269" r:id="rId16"/>
    <p:sldId id="339" r:id="rId17"/>
    <p:sldId id="340" r:id="rId18"/>
    <p:sldId id="333" r:id="rId19"/>
    <p:sldId id="341" r:id="rId20"/>
    <p:sldId id="335" r:id="rId21"/>
    <p:sldId id="342" r:id="rId22"/>
    <p:sldId id="336" r:id="rId23"/>
    <p:sldId id="343" r:id="rId24"/>
    <p:sldId id="344" r:id="rId25"/>
    <p:sldId id="271" r:id="rId26"/>
    <p:sldId id="316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AAC2AC"/>
    <a:srgbClr val="02528A"/>
    <a:srgbClr val="6BD2E0"/>
    <a:srgbClr val="FAD9E0"/>
    <a:srgbClr val="EED5DB"/>
    <a:srgbClr val="BCDFE5"/>
    <a:srgbClr val="BFE5DD"/>
    <a:srgbClr val="1FBFB2"/>
    <a:srgbClr val="BFE6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297" autoAdjust="0"/>
    <p:restoredTop sz="94660"/>
  </p:normalViewPr>
  <p:slideViewPr>
    <p:cSldViewPr snapToGrid="0">
      <p:cViewPr>
        <p:scale>
          <a:sx n="50" d="100"/>
          <a:sy n="50" d="100"/>
        </p:scale>
        <p:origin x="-1626" y="-792"/>
      </p:cViewPr>
      <p:guideLst>
        <p:guide orient="horz" pos="2744"/>
        <p:guide orient="horz" pos="2082"/>
        <p:guide pos="1438"/>
        <p:guide pos="3265"/>
        <p:guide pos="5188"/>
        <p:guide pos="70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1974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10BC0-884A-49CE-B67A-CF6DB0908437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7CBAD-CDB2-419A-87FD-CC534053A8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9B634-8C04-4E9F-9712-845F4898F3AB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D97D9-CC8F-4533-AFFE-50E5E5F734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6DB30-3D09-401B-A99A-2A2460C4AA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8267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FB1AE-1A7B-4A93-B687-40C14386FB8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6DB30-3D09-401B-A99A-2A2460C4AA7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826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6DB30-3D09-401B-A99A-2A2460C4AA7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606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6DB30-3D09-401B-A99A-2A2460C4AA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98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6DB30-3D09-401B-A99A-2A2460C4AA7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989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D97D9-CC8F-4533-AFFE-50E5E5F7349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1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dirty="0">
                <a:latin typeface="Calibri" panose="020F0502020204030204" charset="0"/>
              </a:rPr>
              <a:pPr algn="r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6058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C557B7DC-70DF-4A31-B747-4A3FF179FC96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8EE1751E-147A-4421-94E2-E6F3CF674F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ea typeface="文泉驿微米黑" panose="020B06060308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77E1FF-3923-49C8-B047-B25E41603F70}" type="datetimeFigureOut">
              <a:rPr lang="zh-CN" altLang="en-US" smtClean="0"/>
              <a:pPr/>
              <a:t>2019/8/20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1B00E7-A248-41A0-934A-B2519741E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notesSlide" Target="../notesSlides/notesSlide9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video" Target="NULL" TargetMode="External"/><Relationship Id="rId1" Type="http://schemas.openxmlformats.org/officeDocument/2006/relationships/tags" Target="../tags/tag45.xml"/><Relationship Id="rId6" Type="http://schemas.openxmlformats.org/officeDocument/2006/relationships/image" Target="../media/image23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3" Type="http://schemas.openxmlformats.org/officeDocument/2006/relationships/tags" Target="../tags/tag48.xml"/><Relationship Id="rId21" Type="http://schemas.openxmlformats.org/officeDocument/2006/relationships/tags" Target="../tags/tag6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notesSlide" Target="../notesSlides/notesSlide13.xml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notesSlide" Target="../notesSlides/notesSlide14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slideLayout" Target="../slideLayouts/slideLayout3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tags" Target="../tags/tag111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1" Type="http://schemas.openxmlformats.org/officeDocument/2006/relationships/themeOverride" Target="../theme/themeOverride5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1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23" Type="http://schemas.openxmlformats.org/officeDocument/2006/relationships/image" Target="../media/image13.jpeg"/><Relationship Id="rId10" Type="http://schemas.openxmlformats.org/officeDocument/2006/relationships/audio" Target="../media/audio7.wav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1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23" Type="http://schemas.openxmlformats.org/officeDocument/2006/relationships/image" Target="../media/image13.jpeg"/><Relationship Id="rId10" Type="http://schemas.openxmlformats.org/officeDocument/2006/relationships/audio" Target="../media/audio7.wav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1.png"/><Relationship Id="rId7" Type="http://schemas.openxmlformats.org/officeDocument/2006/relationships/audio" Target="../media/audio8.wav"/><Relationship Id="rId12" Type="http://schemas.openxmlformats.org/officeDocument/2006/relationships/audio" Target="../media/audio9.wav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20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openxmlformats.org/officeDocument/2006/relationships/audio" Target="../media/audio3.wav"/><Relationship Id="rId24" Type="http://schemas.openxmlformats.org/officeDocument/2006/relationships/image" Target="../media/image19.jpeg"/><Relationship Id="rId5" Type="http://schemas.openxmlformats.org/officeDocument/2006/relationships/audio" Target="../media/audio10.wav"/><Relationship Id="rId15" Type="http://schemas.openxmlformats.org/officeDocument/2006/relationships/image" Target="../media/image5.png"/><Relationship Id="rId23" Type="http://schemas.openxmlformats.org/officeDocument/2006/relationships/image" Target="../media/image14.png"/><Relationship Id="rId10" Type="http://schemas.openxmlformats.org/officeDocument/2006/relationships/audio" Target="../media/audio12.wav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audio" Target="../media/audio11.wav"/><Relationship Id="rId14" Type="http://schemas.openxmlformats.org/officeDocument/2006/relationships/image" Target="../media/image4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.png"/><Relationship Id="rId1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12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23" Type="http://schemas.openxmlformats.org/officeDocument/2006/relationships/image" Target="../media/image5.png"/><Relationship Id="rId10" Type="http://schemas.openxmlformats.org/officeDocument/2006/relationships/audio" Target="../media/audio7.wav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.png"/><Relationship Id="rId2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.png"/><Relationship Id="rId1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0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4.png"/><Relationship Id="rId20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13.jpe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23" Type="http://schemas.openxmlformats.org/officeDocument/2006/relationships/image" Target="../media/image12.png"/><Relationship Id="rId10" Type="http://schemas.openxmlformats.org/officeDocument/2006/relationships/audio" Target="../media/audio7.wav"/><Relationship Id="rId19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.png"/><Relationship Id="rId2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slideLayout" Target="../slideLayouts/slideLayout3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</a:p>
          <a:p>
            <a:pPr marL="0" indent="0" algn="ctr">
              <a:buNone/>
            </a:pP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sus\Downloads\dem-nay-bac-khong-ng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121920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01"/>
          <p:cNvGrpSpPr/>
          <p:nvPr/>
        </p:nvGrpSpPr>
        <p:grpSpPr>
          <a:xfrm>
            <a:off x="333109" y="359993"/>
            <a:ext cx="1017940" cy="1039890"/>
            <a:chOff x="1304128" y="3285727"/>
            <a:chExt cx="1017940" cy="1039890"/>
          </a:xfrm>
        </p:grpSpPr>
        <p:sp>
          <p:nvSpPr>
            <p:cNvPr id="21" name="PA_菱形 1"/>
            <p:cNvSpPr/>
            <p:nvPr>
              <p:custDataLst>
                <p:tags r:id="rId2"/>
              </p:custDataLst>
            </p:nvPr>
          </p:nvSpPr>
          <p:spPr>
            <a:xfrm>
              <a:off x="1304128" y="3285727"/>
              <a:ext cx="1017940" cy="1039890"/>
            </a:xfrm>
            <a:prstGeom prst="diamond">
              <a:avLst/>
            </a:prstGeom>
            <a:solidFill>
              <a:srgbClr val="F3D3BC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482898" y="3513284"/>
              <a:ext cx="66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</a:rPr>
                <a:t>01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73546" y="353557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5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7" descr="to hu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77099" y="990599"/>
            <a:ext cx="4506593" cy="5086351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35296" y="2087107"/>
            <a:ext cx="80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(1920 – 2002)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6246" y="3649207"/>
            <a:ext cx="804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4346" y="4696957"/>
            <a:ext cx="804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01"/>
          <p:cNvGrpSpPr/>
          <p:nvPr/>
        </p:nvGrpSpPr>
        <p:grpSpPr>
          <a:xfrm>
            <a:off x="333109" y="359993"/>
            <a:ext cx="1017940" cy="1039890"/>
            <a:chOff x="1304128" y="3285727"/>
            <a:chExt cx="1017940" cy="1039890"/>
          </a:xfrm>
        </p:grpSpPr>
        <p:sp>
          <p:nvSpPr>
            <p:cNvPr id="21" name="PA_菱形 1"/>
            <p:cNvSpPr/>
            <p:nvPr>
              <p:custDataLst>
                <p:tags r:id="rId1"/>
              </p:custDataLst>
            </p:nvPr>
          </p:nvSpPr>
          <p:spPr>
            <a:xfrm>
              <a:off x="1304128" y="3285727"/>
              <a:ext cx="1017940" cy="1039890"/>
            </a:xfrm>
            <a:prstGeom prst="diamond">
              <a:avLst/>
            </a:prstGeom>
            <a:solidFill>
              <a:srgbClr val="F3D3BC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482898" y="3513284"/>
              <a:ext cx="66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</a:rPr>
                <a:t>02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73546" y="353557"/>
            <a:ext cx="804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5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360" y="1807746"/>
            <a:ext cx="265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* Xuất xứ: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1272" y="1807746"/>
            <a:ext cx="868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viết năm 1949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310" y="2501931"/>
            <a:ext cx="839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* PTBĐ: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0347" y="2509087"/>
            <a:ext cx="902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6484" y="3196118"/>
            <a:ext cx="338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i="1" dirty="0"/>
          </a:p>
        </p:txBody>
      </p:sp>
      <p:sp>
        <p:nvSpPr>
          <p:cNvPr id="15" name="Rectangle 14"/>
          <p:cNvSpPr/>
          <p:nvPr/>
        </p:nvSpPr>
        <p:spPr>
          <a:xfrm>
            <a:off x="2991195" y="3240534"/>
            <a:ext cx="4370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766490" y="3922627"/>
            <a:ext cx="3234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i="1" dirty="0"/>
          </a:p>
        </p:txBody>
      </p:sp>
      <p:sp>
        <p:nvSpPr>
          <p:cNvPr id="17" name="Rectangle 16"/>
          <p:cNvSpPr/>
          <p:nvPr/>
        </p:nvSpPr>
        <p:spPr>
          <a:xfrm>
            <a:off x="3017271" y="3971612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7512" y="4687241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1227512" y="5291280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ượm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1227512" y="5879337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ượm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32715" y="2540"/>
            <a:ext cx="4235450" cy="70256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02735" y="0"/>
            <a:ext cx="24079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菱形 1"/>
          <p:cNvSpPr/>
          <p:nvPr>
            <p:custDataLst>
              <p:tags r:id="rId1"/>
            </p:custDataLst>
          </p:nvPr>
        </p:nvSpPr>
        <p:spPr>
          <a:xfrm>
            <a:off x="1912573" y="1287254"/>
            <a:ext cx="3406471" cy="3406471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菱形 1"/>
          <p:cNvSpPr/>
          <p:nvPr>
            <p:custDataLst>
              <p:tags r:id="rId2"/>
            </p:custDataLst>
          </p:nvPr>
        </p:nvSpPr>
        <p:spPr>
          <a:xfrm>
            <a:off x="2224855" y="1599536"/>
            <a:ext cx="2781907" cy="2781907"/>
          </a:xfrm>
          <a:prstGeom prst="diamond">
            <a:avLst/>
          </a:prstGeom>
          <a:solidFill>
            <a:schemeClr val="bg1">
              <a:alpha val="81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菱形 1"/>
          <p:cNvSpPr/>
          <p:nvPr>
            <p:custDataLst>
              <p:tags r:id="rId3"/>
            </p:custDataLst>
          </p:nvPr>
        </p:nvSpPr>
        <p:spPr>
          <a:xfrm>
            <a:off x="2428079" y="1802760"/>
            <a:ext cx="2375459" cy="2375459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Georgia" panose="02040502050405020303" pitchFamily="18" charset="0"/>
            </a:endParaRPr>
          </a:p>
        </p:txBody>
      </p:sp>
      <p:sp>
        <p:nvSpPr>
          <p:cNvPr id="24" name="PA_菱形 23"/>
          <p:cNvSpPr/>
          <p:nvPr>
            <p:custDataLst>
              <p:tags r:id="rId4"/>
            </p:custDataLst>
          </p:nvPr>
        </p:nvSpPr>
        <p:spPr>
          <a:xfrm>
            <a:off x="2161840" y="1599578"/>
            <a:ext cx="602250" cy="602250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菱形 23"/>
          <p:cNvSpPr/>
          <p:nvPr>
            <p:custDataLst>
              <p:tags r:id="rId5"/>
            </p:custDataLst>
          </p:nvPr>
        </p:nvSpPr>
        <p:spPr>
          <a:xfrm>
            <a:off x="2763757" y="856158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3"/>
          <p:cNvGrpSpPr/>
          <p:nvPr/>
        </p:nvGrpSpPr>
        <p:grpSpPr>
          <a:xfrm rot="16200000" flipH="1">
            <a:off x="4789946" y="2710786"/>
            <a:ext cx="1442024" cy="719424"/>
            <a:chOff x="2467503" y="4400363"/>
            <a:chExt cx="1442024" cy="719424"/>
          </a:xfrm>
        </p:grpSpPr>
        <p:cxnSp>
          <p:nvCxnSpPr>
            <p:cNvPr id="31" name="PA_直接连接符 30"/>
            <p:cNvCxnSpPr/>
            <p:nvPr>
              <p:custDataLst>
                <p:tags r:id="rId20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_直接连接符 30"/>
            <p:cNvCxnSpPr/>
            <p:nvPr>
              <p:custDataLst>
                <p:tags r:id="rId21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A_菱形 23"/>
          <p:cNvSpPr/>
          <p:nvPr>
            <p:custDataLst>
              <p:tags r:id="rId6"/>
            </p:custDataLst>
          </p:nvPr>
        </p:nvSpPr>
        <p:spPr>
          <a:xfrm>
            <a:off x="2139442" y="563860"/>
            <a:ext cx="288637" cy="28863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PA_组合 58"/>
          <p:cNvGrpSpPr/>
          <p:nvPr>
            <p:custDataLst>
              <p:tags r:id="rId7"/>
            </p:custDataLst>
          </p:nvPr>
        </p:nvGrpSpPr>
        <p:grpSpPr>
          <a:xfrm>
            <a:off x="5182600" y="5711062"/>
            <a:ext cx="369806" cy="856603"/>
            <a:chOff x="6697441" y="5773974"/>
            <a:chExt cx="439960" cy="1019104"/>
          </a:xfrm>
        </p:grpSpPr>
        <p:grpSp>
          <p:nvGrpSpPr>
            <p:cNvPr id="6" name="PA_组合 49"/>
            <p:cNvGrpSpPr/>
            <p:nvPr>
              <p:custDataLst>
                <p:tags r:id="rId11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51" name="PA_直接连接符 30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A_直接连接符 30"/>
              <p:cNvCxnSpPr/>
              <p:nvPr>
                <p:custDataLst>
                  <p:tags r:id="rId19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PA_组合 49"/>
            <p:cNvGrpSpPr/>
            <p:nvPr>
              <p:custDataLst>
                <p:tags r:id="rId12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54" name="PA_直接连接符 30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_直接连接符 30"/>
              <p:cNvCxnSpPr/>
              <p:nvPr>
                <p:custDataLst>
                  <p:tags r:id="rId17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PA_组合 49"/>
            <p:cNvGrpSpPr/>
            <p:nvPr>
              <p:custDataLst>
                <p:tags r:id="rId13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57" name="PA_直接连接符 30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_直接连接符 30"/>
              <p:cNvCxnSpPr/>
              <p:nvPr>
                <p:custDataLst>
                  <p:tags r:id="rId15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6115050" y="2076450"/>
            <a:ext cx="6661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Đọc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hiểu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văn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bản</a:t>
            </a:r>
            <a:endParaRPr lang="zh-CN" altLang="en-US" sz="96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8" name="PA_菱形 23"/>
          <p:cNvSpPr/>
          <p:nvPr>
            <p:custDataLst>
              <p:tags r:id="rId8"/>
            </p:custDataLst>
          </p:nvPr>
        </p:nvSpPr>
        <p:spPr>
          <a:xfrm flipH="1">
            <a:off x="7795560" y="117539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菱形 23"/>
          <p:cNvSpPr/>
          <p:nvPr>
            <p:custDataLst>
              <p:tags r:id="rId9"/>
            </p:custDataLst>
          </p:nvPr>
        </p:nvSpPr>
        <p:spPr>
          <a:xfrm flipH="1">
            <a:off x="9253457" y="132923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菱形 23"/>
          <p:cNvSpPr/>
          <p:nvPr>
            <p:custDataLst>
              <p:tags r:id="rId10"/>
            </p:custDataLst>
          </p:nvPr>
        </p:nvSpPr>
        <p:spPr>
          <a:xfrm flipH="1">
            <a:off x="10504297" y="132967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0"/>
          <p:cNvSpPr txBox="1"/>
          <p:nvPr/>
        </p:nvSpPr>
        <p:spPr>
          <a:xfrm>
            <a:off x="2910164" y="2184878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endParaRPr lang="zh-CN" altLang="en-US" sz="8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20" grpId="0" bldLvl="0" animBg="1"/>
      <p:bldP spid="21" grpId="0" bldLvl="0" animBg="1"/>
      <p:bldP spid="24" grpId="0" bldLvl="0" animBg="1"/>
      <p:bldP spid="25" grpId="0" bldLvl="0" animBg="1"/>
      <p:bldP spid="60" grpId="0" bldLvl="0" animBg="1"/>
      <p:bldP spid="7" grpId="0"/>
      <p:bldP spid="8" grpId="0" bldLvl="0" animBg="1"/>
      <p:bldP spid="9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806900" y="75838"/>
            <a:ext cx="8963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ượm trong cuộc gặp gỡ tình cờ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RengReng-DangCapNhat-24583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95528" y="6654130"/>
            <a:ext cx="609600" cy="60960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31895601"/>
              </p:ext>
            </p:extLst>
          </p:nvPr>
        </p:nvGraphicFramePr>
        <p:xfrm>
          <a:off x="3371846" y="4163216"/>
          <a:ext cx="8420105" cy="2262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664"/>
                <a:gridCol w="2236081"/>
                <a:gridCol w="2368696"/>
                <a:gridCol w="1907664"/>
              </a:tblGrid>
              <a:tr h="75256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6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vi-VN" sz="36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6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vi-VN" sz="3600" b="1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6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6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vi-VN" sz="3600" b="1" dirty="0" smtClean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9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85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endParaRPr lang="vi-VN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Dáng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iệu</a:t>
                      </a:r>
                      <a:endParaRPr lang="vi-VN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vi-VN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Cử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endParaRPr lang="vi-VN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vi-VN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endParaRPr lang="vi-VN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vi-VN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 descr="http://www.marketingchienluoc.com/images/oct14/04f80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85342"/>
            <a:ext cx="3143672" cy="306896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02:00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01:50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01:40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01:30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01:20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01:10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01:00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00:50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00:40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00:30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00:20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00:10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00:09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00:08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00:07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00:06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00:05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00:04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00:03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00:02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00:01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91344" y="4493890"/>
            <a:ext cx="2376264" cy="2160240"/>
          </a:xfrm>
          <a:prstGeom prst="ellipse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00:00</a:t>
            </a:r>
            <a:endParaRPr lang="en-US" sz="39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524250" y="1047750"/>
            <a:ext cx="866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524249" y="1695450"/>
            <a:ext cx="8667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1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1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1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1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1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1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1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1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1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1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1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1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1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1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1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1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1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1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1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1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1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1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1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1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1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1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1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41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1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1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1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81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1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1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11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21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31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41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1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61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1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81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91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1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11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21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31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41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1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61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1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81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91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1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11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21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31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41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51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61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1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81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91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01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11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21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31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41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1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61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71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81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91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01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11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21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31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41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1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61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71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81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91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01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11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21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31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41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51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61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71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81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91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1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11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21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31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41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51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61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71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81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91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01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11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21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31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41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51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61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71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81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91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01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/>
      <p:bldP spid="1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2927880"/>
              </p:ext>
            </p:extLst>
          </p:nvPr>
        </p:nvGraphicFramePr>
        <p:xfrm>
          <a:off x="1" y="76200"/>
          <a:ext cx="12192000" cy="678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74519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40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40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ượm trong cuộc gặp gỡ tình cờ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803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6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vi-VN" sz="3600" b="1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36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1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36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iệu</a:t>
                      </a:r>
                      <a:endParaRPr lang="vi-VN" sz="3600" b="1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600" b="1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="1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00134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100" dirty="0" smtClean="0"/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54874">
                <a:tc gridSpan="4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748809"/>
            <a:ext cx="289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200" b="0" dirty="0" err="1" smtClean="0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đội lệch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1149446" y="3658134"/>
            <a:ext cx="357190" cy="158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52400" y="3879671"/>
            <a:ext cx="3319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chiến sĩ nhỏ hiên ngang, hiếu động, đáng yêu.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1301" y="1691664"/>
            <a:ext cx="3475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oắt choắt</a:t>
            </a:r>
          </a:p>
          <a:p>
            <a:pPr>
              <a:buFontTx/>
              <a:buChar char="-"/>
            </a:pP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 Chân thoăn thoắt</a:t>
            </a:r>
          </a:p>
          <a:p>
            <a:pPr>
              <a:buFontTx/>
              <a:buChar char="-"/>
            </a:pP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 Đầu nghênh</a:t>
            </a:r>
            <a:r>
              <a:rPr lang="vi-VN" sz="3200" b="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nghênh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257228" y="3985580"/>
            <a:ext cx="357190" cy="158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77501" y="4253914"/>
            <a:ext cx="3037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vi-VN" sz="32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 bé, nhanh nhẹn, tinh nghịch</a:t>
            </a:r>
            <a:endParaRPr lang="vi-VN" sz="3200" b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1" y="1652627"/>
            <a:ext cx="3226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Như con chim chích</a:t>
            </a:r>
          </a:p>
          <a:p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Huýt sáo vang</a:t>
            </a:r>
          </a:p>
          <a:p>
            <a:r>
              <a:rPr lang="en-US" sz="3200" b="0" dirty="0" smtClean="0">
                <a:latin typeface="Times New Roman" pitchFamily="18" charset="0"/>
                <a:cs typeface="Times New Roman" pitchFamily="18" charset="0"/>
              </a:rPr>
              <a:t>-C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ười híp mí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59277" y="3886677"/>
            <a:ext cx="2715" cy="390781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93103" y="4381484"/>
            <a:ext cx="2874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vi-VN" sz="32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0477688" y="4027186"/>
            <a:ext cx="357190" cy="158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97301" y="4266932"/>
            <a:ext cx="3094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baseline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 cảm tự nhiên, chân thật. </a:t>
            </a:r>
            <a:endParaRPr lang="vi-VN" sz="3200" b="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63635" y="1581062"/>
            <a:ext cx="34329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vi-VN" sz="3200" b="0" baseline="0" dirty="0" smtClean="0"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3200" b="0" u="sng" baseline="0" dirty="0" smtClean="0">
                <a:latin typeface="Times New Roman" pitchFamily="18" charset="0"/>
                <a:cs typeface="Times New Roman" pitchFamily="18" charset="0"/>
              </a:rPr>
              <a:t>đi liên lạc</a:t>
            </a:r>
          </a:p>
          <a:p>
            <a:r>
              <a:rPr lang="vi-VN" sz="3200" b="0" u="sng" baseline="0" dirty="0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vi-VN" sz="3200" b="0" baseline="0" dirty="0" smtClean="0">
                <a:latin typeface="Times New Roman" pitchFamily="18" charset="0"/>
                <a:cs typeface="Times New Roman" pitchFamily="18" charset="0"/>
              </a:rPr>
              <a:t> lắm chú à</a:t>
            </a:r>
          </a:p>
          <a:p>
            <a:pPr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200" b="0" dirty="0" smtClean="0"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vi-VN" sz="3200" b="0" baseline="0" dirty="0" smtClean="0">
                <a:latin typeface="Times New Roman" pitchFamily="18" charset="0"/>
                <a:cs typeface="Times New Roman" pitchFamily="18" charset="0"/>
              </a:rPr>
              <a:t> Cá</a:t>
            </a:r>
          </a:p>
          <a:p>
            <a:pPr>
              <a:buFontTx/>
              <a:buNone/>
            </a:pPr>
            <a:r>
              <a:rPr lang="vi-VN" sz="3200" b="0" u="sng" baseline="0" dirty="0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3200" b="0" baseline="0" dirty="0" smtClean="0">
                <a:latin typeface="Times New Roman" pitchFamily="18" charset="0"/>
                <a:cs typeface="Times New Roman" pitchFamily="18" charset="0"/>
              </a:rPr>
              <a:t> hơn ở nhà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654268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Sử dụng từ láy gợi tả, nhịp thơ nhanh,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so sánh.</a:t>
            </a:r>
          </a:p>
          <a:p>
            <a:pPr algn="just">
              <a:buFont typeface="Wingdings"/>
              <a:buChar char="è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ồn nhiên,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say mê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háng chiến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phục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b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/>
          <p:cNvSpPr/>
          <p:nvPr/>
        </p:nvSpPr>
        <p:spPr>
          <a:xfrm rot="1800000">
            <a:off x="5851201" y="2379682"/>
            <a:ext cx="1877878" cy="1152341"/>
          </a:xfrm>
          <a:prstGeom prst="rtTriangl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文泉驿微米黑" panose="020B0606030804020204" pitchFamily="34" charset="-122"/>
              <a:cs typeface="Times New Roman" pitchFamily="18" charset="0"/>
            </a:endParaRPr>
          </a:p>
        </p:txBody>
      </p:sp>
      <p:sp>
        <p:nvSpPr>
          <p:cNvPr id="9" name="直角三角形 8"/>
          <p:cNvSpPr/>
          <p:nvPr/>
        </p:nvSpPr>
        <p:spPr>
          <a:xfrm rot="8990440">
            <a:off x="5731558" y="4234986"/>
            <a:ext cx="1887754" cy="890550"/>
          </a:xfrm>
          <a:prstGeom prst="rt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文泉驿微米黑" panose="020B0606030804020204" pitchFamily="34" charset="-122"/>
              <a:cs typeface="Times New Roman" pitchFamily="18" charset="0"/>
            </a:endParaRPr>
          </a:p>
        </p:txBody>
      </p:sp>
      <p:sp>
        <p:nvSpPr>
          <p:cNvPr id="12" name="直角三角形 11"/>
          <p:cNvSpPr/>
          <p:nvPr/>
        </p:nvSpPr>
        <p:spPr>
          <a:xfrm rot="16200000">
            <a:off x="4198821" y="3263223"/>
            <a:ext cx="1807602" cy="1186656"/>
          </a:xfrm>
          <a:prstGeom prst="rtTriangl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文泉驿微米黑" panose="020B0606030804020204" pitchFamily="34" charset="-122"/>
              <a:cs typeface="Times New Roman" pitchFamily="18" charset="0"/>
            </a:endParaRPr>
          </a:p>
        </p:txBody>
      </p:sp>
      <p:cxnSp>
        <p:nvCxnSpPr>
          <p:cNvPr id="26" name="直接连接符 25"/>
          <p:cNvCxnSpPr>
            <a:endCxn id="12" idx="4"/>
          </p:cNvCxnSpPr>
          <p:nvPr/>
        </p:nvCxnSpPr>
        <p:spPr>
          <a:xfrm rot="10800000">
            <a:off x="5695950" y="2952751"/>
            <a:ext cx="1499768" cy="894747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9" idx="2"/>
            <a:endCxn id="9" idx="4"/>
          </p:cNvCxnSpPr>
          <p:nvPr/>
        </p:nvCxnSpPr>
        <p:spPr>
          <a:xfrm rot="16200000" flipH="1" flipV="1">
            <a:off x="5977516" y="3479156"/>
            <a:ext cx="948420" cy="1632212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12" idx="2"/>
            <a:endCxn id="12" idx="4"/>
          </p:cNvCxnSpPr>
          <p:nvPr/>
        </p:nvCxnSpPr>
        <p:spPr>
          <a:xfrm flipV="1">
            <a:off x="5695950" y="2952750"/>
            <a:ext cx="1588" cy="1807602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1"/>
          <p:cNvSpPr/>
          <p:nvPr/>
        </p:nvSpPr>
        <p:spPr>
          <a:xfrm>
            <a:off x="806901" y="75838"/>
            <a:ext cx="1073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ượm: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0844" y="1529834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062325" y="2291834"/>
            <a:ext cx="3525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khẩn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79075" y="3682484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vèo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vèo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45282" y="3815834"/>
            <a:ext cx="3417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41210" y="5511284"/>
            <a:ext cx="7138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244" y="329684"/>
            <a:ext cx="3871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3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32"/>
          <p:cNvGrpSpPr/>
          <p:nvPr/>
        </p:nvGrpSpPr>
        <p:grpSpPr>
          <a:xfrm>
            <a:off x="419100" y="1256665"/>
            <a:ext cx="671830" cy="669925"/>
            <a:chOff x="13613" y="2905"/>
            <a:chExt cx="768" cy="766"/>
          </a:xfrm>
        </p:grpSpPr>
        <p:sp>
          <p:nvSpPr>
            <p:cNvPr id="4" name="Freeform 1829"/>
            <p:cNvSpPr/>
            <p:nvPr/>
          </p:nvSpPr>
          <p:spPr>
            <a:xfrm>
              <a:off x="13613" y="2905"/>
              <a:ext cx="768" cy="767"/>
            </a:xfrm>
            <a:custGeom>
              <a:avLst/>
              <a:gdLst>
                <a:gd name="txL" fmla="*/ 0 w 84"/>
                <a:gd name="txT" fmla="*/ 0 h 84"/>
                <a:gd name="txR" fmla="*/ 84 w 84"/>
                <a:gd name="txB" fmla="*/ 84 h 84"/>
              </a:gdLst>
              <a:ahLst/>
              <a:cxnLst>
                <a:cxn ang="0">
                  <a:pos x="58019" y="353918"/>
                </a:cxn>
                <a:cxn ang="0">
                  <a:pos x="133445" y="63821"/>
                </a:cxn>
                <a:cxn ang="0">
                  <a:pos x="423542" y="139246"/>
                </a:cxn>
                <a:cxn ang="0">
                  <a:pos x="348116" y="429343"/>
                </a:cxn>
                <a:cxn ang="0">
                  <a:pos x="58019" y="353918"/>
                </a:cxn>
              </a:cxnLst>
              <a:rect l="txL" t="txT" r="txR" b="txB"/>
              <a:pathLst>
                <a:path w="84" h="84">
                  <a:moveTo>
                    <a:pt x="10" y="61"/>
                  </a:moveTo>
                  <a:cubicBezTo>
                    <a:pt x="0" y="43"/>
                    <a:pt x="6" y="21"/>
                    <a:pt x="23" y="11"/>
                  </a:cubicBezTo>
                  <a:cubicBezTo>
                    <a:pt x="41" y="0"/>
                    <a:pt x="63" y="6"/>
                    <a:pt x="73" y="24"/>
                  </a:cubicBezTo>
                  <a:cubicBezTo>
                    <a:pt x="84" y="42"/>
                    <a:pt x="77" y="64"/>
                    <a:pt x="60" y="74"/>
                  </a:cubicBezTo>
                  <a:cubicBezTo>
                    <a:pt x="42" y="84"/>
                    <a:pt x="20" y="78"/>
                    <a:pt x="10" y="61"/>
                  </a:cubicBezTo>
                </a:path>
              </a:pathLst>
            </a:custGeom>
            <a:solidFill>
              <a:schemeClr val="accent3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稻壳儿小白白(http://dwz.cn/Wu2UP)"/>
            <p:cNvSpPr>
              <a:spLocks noEditPoints="1"/>
            </p:cNvSpPr>
            <p:nvPr/>
          </p:nvSpPr>
          <p:spPr>
            <a:xfrm>
              <a:off x="13753" y="3129"/>
              <a:ext cx="505" cy="381"/>
            </a:xfrm>
            <a:custGeom>
              <a:avLst/>
              <a:gdLst/>
              <a:ahLst/>
              <a:cxnLst>
                <a:cxn ang="0">
                  <a:pos x="1225271385" y="24653465"/>
                </a:cxn>
                <a:cxn ang="0">
                  <a:pos x="327548682" y="0"/>
                </a:cxn>
                <a:cxn ang="0">
                  <a:pos x="24263280" y="271191872"/>
                </a:cxn>
                <a:cxn ang="0">
                  <a:pos x="24263280" y="394459196"/>
                </a:cxn>
                <a:cxn ang="0">
                  <a:pos x="740016979" y="1134070658"/>
                </a:cxn>
                <a:cxn ang="0">
                  <a:pos x="1467900453" y="394459196"/>
                </a:cxn>
                <a:cxn ang="0">
                  <a:pos x="1455770678" y="271191872"/>
                </a:cxn>
                <a:cxn ang="0">
                  <a:pos x="1043302382" y="172574253"/>
                </a:cxn>
                <a:cxn ang="0">
                  <a:pos x="1128221996" y="98613859"/>
                </a:cxn>
                <a:cxn ang="0">
                  <a:pos x="921985983" y="332823654"/>
                </a:cxn>
                <a:cxn ang="0">
                  <a:pos x="1128221996" y="332823654"/>
                </a:cxn>
                <a:cxn ang="0">
                  <a:pos x="885592928" y="308170189"/>
                </a:cxn>
                <a:cxn ang="0">
                  <a:pos x="909856208" y="110942471"/>
                </a:cxn>
                <a:cxn ang="0">
                  <a:pos x="849199873" y="332823654"/>
                </a:cxn>
                <a:cxn ang="0">
                  <a:pos x="740016979" y="246538407"/>
                </a:cxn>
                <a:cxn ang="0">
                  <a:pos x="849199873" y="98613859"/>
                </a:cxn>
                <a:cxn ang="0">
                  <a:pos x="642963860" y="98613859"/>
                </a:cxn>
                <a:cxn ang="0">
                  <a:pos x="703620194" y="209556330"/>
                </a:cxn>
                <a:cxn ang="0">
                  <a:pos x="485258136" y="197231478"/>
                </a:cxn>
                <a:cxn ang="0">
                  <a:pos x="703620194" y="209556330"/>
                </a:cxn>
                <a:cxn ang="0">
                  <a:pos x="363941737" y="332823654"/>
                </a:cxn>
                <a:cxn ang="0">
                  <a:pos x="570177750" y="332823654"/>
                </a:cxn>
                <a:cxn ang="0">
                  <a:pos x="448861351" y="172574253"/>
                </a:cxn>
                <a:cxn ang="0">
                  <a:pos x="521651191" y="98613859"/>
                </a:cxn>
                <a:cxn ang="0">
                  <a:pos x="412468297" y="209556330"/>
                </a:cxn>
                <a:cxn ang="0">
                  <a:pos x="97053119" y="332823654"/>
                </a:cxn>
                <a:cxn ang="0">
                  <a:pos x="133446174" y="382134343"/>
                </a:cxn>
                <a:cxn ang="0">
                  <a:pos x="594441030" y="875207398"/>
                </a:cxn>
                <a:cxn ang="0">
                  <a:pos x="351811962" y="382134343"/>
                </a:cxn>
                <a:cxn ang="0">
                  <a:pos x="691490419" y="961496404"/>
                </a:cxn>
                <a:cxn ang="0">
                  <a:pos x="630834085" y="382134343"/>
                </a:cxn>
                <a:cxn ang="0">
                  <a:pos x="740016979" y="973821257"/>
                </a:cxn>
                <a:cxn ang="0">
                  <a:pos x="788543539" y="961496404"/>
                </a:cxn>
                <a:cxn ang="0">
                  <a:pos x="1140351771" y="382134343"/>
                </a:cxn>
                <a:cxn ang="0">
                  <a:pos x="897722703" y="875207398"/>
                </a:cxn>
                <a:cxn ang="0">
                  <a:pos x="1358717559" y="382134343"/>
                </a:cxn>
                <a:cxn ang="0">
                  <a:pos x="1201008105" y="332823654"/>
                </a:cxn>
                <a:cxn ang="0">
                  <a:pos x="1176748555" y="110942471"/>
                </a:cxn>
                <a:cxn ang="0">
                  <a:pos x="1201008105" y="332823654"/>
                </a:cxn>
                <a:cxn ang="0">
                  <a:pos x="1201008105" y="332823654"/>
                </a:cxn>
              </a:cxnLst>
              <a:rect l="0" t="0" r="0" b="0"/>
              <a:pathLst>
                <a:path w="123" h="92">
                  <a:moveTo>
                    <a:pt x="120" y="22"/>
                  </a:moveTo>
                  <a:cubicBezTo>
                    <a:pt x="101" y="2"/>
                    <a:pt x="101" y="2"/>
                    <a:pt x="101" y="2"/>
                  </a:cubicBezTo>
                  <a:cubicBezTo>
                    <a:pt x="100" y="1"/>
                    <a:pt x="98" y="0"/>
                    <a:pt x="9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3" y="1"/>
                    <a:pt x="22" y="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3"/>
                    <a:pt x="0" y="25"/>
                    <a:pt x="0" y="27"/>
                  </a:cubicBezTo>
                  <a:cubicBezTo>
                    <a:pt x="0" y="29"/>
                    <a:pt x="1" y="31"/>
                    <a:pt x="2" y="32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7" y="91"/>
                    <a:pt x="59" y="92"/>
                    <a:pt x="61" y="92"/>
                  </a:cubicBezTo>
                  <a:cubicBezTo>
                    <a:pt x="64" y="92"/>
                    <a:pt x="66" y="91"/>
                    <a:pt x="67" y="90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22" y="31"/>
                    <a:pt x="123" y="29"/>
                    <a:pt x="123" y="27"/>
                  </a:cubicBezTo>
                  <a:cubicBezTo>
                    <a:pt x="123" y="25"/>
                    <a:pt x="122" y="23"/>
                    <a:pt x="120" y="22"/>
                  </a:cubicBezTo>
                  <a:close/>
                  <a:moveTo>
                    <a:pt x="93" y="8"/>
                  </a:moveTo>
                  <a:cubicBezTo>
                    <a:pt x="86" y="14"/>
                    <a:pt x="86" y="14"/>
                    <a:pt x="86" y="14"/>
                  </a:cubicBezTo>
                  <a:cubicBezTo>
                    <a:pt x="79" y="8"/>
                    <a:pt x="79" y="8"/>
                    <a:pt x="79" y="8"/>
                  </a:cubicBezTo>
                  <a:lnTo>
                    <a:pt x="93" y="8"/>
                  </a:lnTo>
                  <a:close/>
                  <a:moveTo>
                    <a:pt x="93" y="27"/>
                  </a:moveTo>
                  <a:cubicBezTo>
                    <a:pt x="76" y="27"/>
                    <a:pt x="76" y="27"/>
                    <a:pt x="76" y="27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93" y="27"/>
                  </a:lnTo>
                  <a:close/>
                  <a:moveTo>
                    <a:pt x="83" y="16"/>
                  </a:moveTo>
                  <a:cubicBezTo>
                    <a:pt x="73" y="25"/>
                    <a:pt x="73" y="25"/>
                    <a:pt x="73" y="2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5" y="9"/>
                    <a:pt x="75" y="9"/>
                    <a:pt x="75" y="9"/>
                  </a:cubicBezTo>
                  <a:lnTo>
                    <a:pt x="83" y="16"/>
                  </a:lnTo>
                  <a:close/>
                  <a:moveTo>
                    <a:pt x="70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61" y="20"/>
                    <a:pt x="61" y="20"/>
                    <a:pt x="61" y="20"/>
                  </a:cubicBezTo>
                  <a:lnTo>
                    <a:pt x="70" y="27"/>
                  </a:lnTo>
                  <a:close/>
                  <a:moveTo>
                    <a:pt x="70" y="8"/>
                  </a:moveTo>
                  <a:cubicBezTo>
                    <a:pt x="61" y="15"/>
                    <a:pt x="61" y="15"/>
                    <a:pt x="61" y="15"/>
                  </a:cubicBezTo>
                  <a:cubicBezTo>
                    <a:pt x="53" y="8"/>
                    <a:pt x="53" y="8"/>
                    <a:pt x="53" y="8"/>
                  </a:cubicBezTo>
                  <a:lnTo>
                    <a:pt x="70" y="8"/>
                  </a:lnTo>
                  <a:close/>
                  <a:moveTo>
                    <a:pt x="58" y="17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58" y="17"/>
                  </a:lnTo>
                  <a:close/>
                  <a:moveTo>
                    <a:pt x="47" y="27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37" y="19"/>
                    <a:pt x="37" y="19"/>
                    <a:pt x="37" y="19"/>
                  </a:cubicBezTo>
                  <a:lnTo>
                    <a:pt x="47" y="27"/>
                  </a:lnTo>
                  <a:close/>
                  <a:moveTo>
                    <a:pt x="43" y="8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0" y="8"/>
                    <a:pt x="30" y="8"/>
                    <a:pt x="30" y="8"/>
                  </a:cubicBezTo>
                  <a:lnTo>
                    <a:pt x="43" y="8"/>
                  </a:lnTo>
                  <a:close/>
                  <a:moveTo>
                    <a:pt x="26" y="9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8" y="27"/>
                    <a:pt x="8" y="27"/>
                    <a:pt x="8" y="27"/>
                  </a:cubicBezTo>
                  <a:lnTo>
                    <a:pt x="26" y="9"/>
                  </a:lnTo>
                  <a:close/>
                  <a:moveTo>
                    <a:pt x="11" y="31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49" y="71"/>
                    <a:pt x="49" y="71"/>
                    <a:pt x="49" y="71"/>
                  </a:cubicBezTo>
                  <a:lnTo>
                    <a:pt x="11" y="31"/>
                  </a:lnTo>
                  <a:close/>
                  <a:moveTo>
                    <a:pt x="29" y="31"/>
                  </a:moveTo>
                  <a:cubicBezTo>
                    <a:pt x="48" y="31"/>
                    <a:pt x="48" y="31"/>
                    <a:pt x="48" y="31"/>
                  </a:cubicBezTo>
                  <a:cubicBezTo>
                    <a:pt x="57" y="78"/>
                    <a:pt x="57" y="78"/>
                    <a:pt x="57" y="78"/>
                  </a:cubicBezTo>
                  <a:lnTo>
                    <a:pt x="29" y="31"/>
                  </a:lnTo>
                  <a:close/>
                  <a:moveTo>
                    <a:pt x="52" y="31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61" y="79"/>
                    <a:pt x="61" y="79"/>
                    <a:pt x="61" y="79"/>
                  </a:cubicBezTo>
                  <a:lnTo>
                    <a:pt x="52" y="31"/>
                  </a:lnTo>
                  <a:close/>
                  <a:moveTo>
                    <a:pt x="65" y="78"/>
                  </a:moveTo>
                  <a:cubicBezTo>
                    <a:pt x="75" y="31"/>
                    <a:pt x="75" y="31"/>
                    <a:pt x="75" y="31"/>
                  </a:cubicBezTo>
                  <a:cubicBezTo>
                    <a:pt x="94" y="31"/>
                    <a:pt x="94" y="31"/>
                    <a:pt x="94" y="31"/>
                  </a:cubicBezTo>
                  <a:lnTo>
                    <a:pt x="65" y="78"/>
                  </a:lnTo>
                  <a:close/>
                  <a:moveTo>
                    <a:pt x="74" y="71"/>
                  </a:moveTo>
                  <a:cubicBezTo>
                    <a:pt x="98" y="31"/>
                    <a:pt x="98" y="31"/>
                    <a:pt x="98" y="31"/>
                  </a:cubicBezTo>
                  <a:cubicBezTo>
                    <a:pt x="112" y="31"/>
                    <a:pt x="112" y="31"/>
                    <a:pt x="112" y="31"/>
                  </a:cubicBezTo>
                  <a:lnTo>
                    <a:pt x="74" y="71"/>
                  </a:lnTo>
                  <a:close/>
                  <a:moveTo>
                    <a:pt x="99" y="27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115" y="27"/>
                    <a:pt x="115" y="27"/>
                    <a:pt x="115" y="27"/>
                  </a:cubicBezTo>
                  <a:lnTo>
                    <a:pt x="99" y="27"/>
                  </a:lnTo>
                  <a:close/>
                  <a:moveTo>
                    <a:pt x="99" y="27"/>
                  </a:moveTo>
                  <a:cubicBezTo>
                    <a:pt x="99" y="27"/>
                    <a:pt x="99" y="27"/>
                    <a:pt x="99" y="27"/>
                  </a:cubicBezTo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447800" y="1240185"/>
            <a:ext cx="9886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 chi ...vụt qua ...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2021235"/>
            <a:ext cx="10382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Lượm dũng cảm, không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sợ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hiểm nguy, quyết hoàn thành nhiệm vụ.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16"/>
          <p:cNvGrpSpPr/>
          <p:nvPr/>
        </p:nvGrpSpPr>
        <p:grpSpPr>
          <a:xfrm>
            <a:off x="467360" y="3303905"/>
            <a:ext cx="591185" cy="582295"/>
            <a:chOff x="13247" y="4571"/>
            <a:chExt cx="676" cy="666"/>
          </a:xfrm>
        </p:grpSpPr>
        <p:sp>
          <p:nvSpPr>
            <p:cNvPr id="9" name="Oval 1855"/>
            <p:cNvSpPr/>
            <p:nvPr/>
          </p:nvSpPr>
          <p:spPr>
            <a:xfrm>
              <a:off x="13247" y="4571"/>
              <a:ext cx="677" cy="6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Freeform 1858"/>
            <p:cNvSpPr/>
            <p:nvPr/>
          </p:nvSpPr>
          <p:spPr>
            <a:xfrm>
              <a:off x="13347" y="4671"/>
              <a:ext cx="475" cy="465"/>
            </a:xfrm>
            <a:custGeom>
              <a:avLst/>
              <a:gdLst>
                <a:gd name="txL" fmla="*/ 0 w 52"/>
                <a:gd name="txT" fmla="*/ 0 h 51"/>
                <a:gd name="txR" fmla="*/ 52 w 52"/>
                <a:gd name="txB" fmla="*/ 51 h 51"/>
              </a:gdLst>
              <a:ahLst/>
              <a:cxnLst>
                <a:cxn ang="0">
                  <a:pos x="261022" y="138953"/>
                </a:cxn>
                <a:cxn ang="0">
                  <a:pos x="261022" y="121584"/>
                </a:cxn>
                <a:cxn ang="0">
                  <a:pos x="243620" y="121584"/>
                </a:cxn>
                <a:cxn ang="0">
                  <a:pos x="243620" y="127374"/>
                </a:cxn>
                <a:cxn ang="0">
                  <a:pos x="220418" y="115794"/>
                </a:cxn>
                <a:cxn ang="0">
                  <a:pos x="220418" y="98425"/>
                </a:cxn>
                <a:cxn ang="0">
                  <a:pos x="197216" y="98425"/>
                </a:cxn>
                <a:cxn ang="0">
                  <a:pos x="197216" y="104215"/>
                </a:cxn>
                <a:cxn ang="0">
                  <a:pos x="168214" y="86846"/>
                </a:cxn>
                <a:cxn ang="0">
                  <a:pos x="168214" y="28949"/>
                </a:cxn>
                <a:cxn ang="0">
                  <a:pos x="150813" y="0"/>
                </a:cxn>
                <a:cxn ang="0">
                  <a:pos x="150813" y="0"/>
                </a:cxn>
                <a:cxn ang="0">
                  <a:pos x="150813" y="0"/>
                </a:cxn>
                <a:cxn ang="0">
                  <a:pos x="133411" y="28949"/>
                </a:cxn>
                <a:cxn ang="0">
                  <a:pos x="133411" y="86846"/>
                </a:cxn>
                <a:cxn ang="0">
                  <a:pos x="98608" y="104215"/>
                </a:cxn>
                <a:cxn ang="0">
                  <a:pos x="98608" y="98425"/>
                </a:cxn>
                <a:cxn ang="0">
                  <a:pos x="81207" y="98425"/>
                </a:cxn>
                <a:cxn ang="0">
                  <a:pos x="81207" y="115794"/>
                </a:cxn>
                <a:cxn ang="0">
                  <a:pos x="58005" y="133163"/>
                </a:cxn>
                <a:cxn ang="0">
                  <a:pos x="58005" y="121584"/>
                </a:cxn>
                <a:cxn ang="0">
                  <a:pos x="40603" y="121584"/>
                </a:cxn>
                <a:cxn ang="0">
                  <a:pos x="40603" y="138953"/>
                </a:cxn>
                <a:cxn ang="0">
                  <a:pos x="0" y="162112"/>
                </a:cxn>
                <a:cxn ang="0">
                  <a:pos x="0" y="179481"/>
                </a:cxn>
                <a:cxn ang="0">
                  <a:pos x="87007" y="150532"/>
                </a:cxn>
                <a:cxn ang="0">
                  <a:pos x="133411" y="150532"/>
                </a:cxn>
                <a:cxn ang="0">
                  <a:pos x="133411" y="156322"/>
                </a:cxn>
                <a:cxn ang="0">
                  <a:pos x="139212" y="237378"/>
                </a:cxn>
                <a:cxn ang="0">
                  <a:pos x="98608" y="272116"/>
                </a:cxn>
                <a:cxn ang="0">
                  <a:pos x="98608" y="289485"/>
                </a:cxn>
                <a:cxn ang="0">
                  <a:pos x="150813" y="272116"/>
                </a:cxn>
                <a:cxn ang="0">
                  <a:pos x="150813" y="295275"/>
                </a:cxn>
                <a:cxn ang="0">
                  <a:pos x="150813" y="295275"/>
                </a:cxn>
                <a:cxn ang="0">
                  <a:pos x="150813" y="272116"/>
                </a:cxn>
                <a:cxn ang="0">
                  <a:pos x="203017" y="283696"/>
                </a:cxn>
                <a:cxn ang="0">
                  <a:pos x="203017" y="272116"/>
                </a:cxn>
                <a:cxn ang="0">
                  <a:pos x="162413" y="237378"/>
                </a:cxn>
                <a:cxn ang="0">
                  <a:pos x="168214" y="156322"/>
                </a:cxn>
                <a:cxn ang="0">
                  <a:pos x="168214" y="144743"/>
                </a:cxn>
                <a:cxn ang="0">
                  <a:pos x="208817" y="144743"/>
                </a:cxn>
                <a:cxn ang="0">
                  <a:pos x="301625" y="173691"/>
                </a:cxn>
                <a:cxn ang="0">
                  <a:pos x="301625" y="162112"/>
                </a:cxn>
                <a:cxn ang="0">
                  <a:pos x="261022" y="138953"/>
                </a:cxn>
              </a:cxnLst>
              <a:rect l="txL" t="txT" r="txR" b="txB"/>
              <a:pathLst>
                <a:path w="52" h="51">
                  <a:moveTo>
                    <a:pt x="45" y="24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3" y="1"/>
                    <a:pt x="23" y="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28"/>
                    <a:pt x="52" y="28"/>
                    <a:pt x="52" y="28"/>
                  </a:cubicBezTo>
                  <a:lnTo>
                    <a:pt x="45" y="24"/>
                  </a:lnTo>
                  <a:close/>
                </a:path>
              </a:pathLst>
            </a:custGeom>
            <a:solidFill>
              <a:srgbClr val="EFE9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71600" y="3242370"/>
            <a:ext cx="952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181100" y="4077712"/>
            <a:ext cx="7372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Bỗng...Thôi rồi... Một dòng máu tươi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1200150" y="4743956"/>
            <a:ext cx="7372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ằm trên lúa...nắm chặt bông... hồn bay...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0" y="3364290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/>
              <a:buChar char="à"/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Sự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hi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sinh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bất ngờ, đau đớn, cao cả, thiêng liêng 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0650" y="5647432"/>
            <a:ext cx="10172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Lượm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biểu tượng đẹp của người anh hùng nhỏ tuổi, niềm tự hào của thiếu nhi Việt Nam.</a:t>
            </a:r>
            <a:endParaRPr lang="en-US" sz="3200" i="1" dirty="0"/>
          </a:p>
        </p:txBody>
      </p:sp>
      <p:sp>
        <p:nvSpPr>
          <p:cNvPr id="16" name="Right Brace 15"/>
          <p:cNvSpPr/>
          <p:nvPr/>
        </p:nvSpPr>
        <p:spPr>
          <a:xfrm>
            <a:off x="8439150" y="3314700"/>
            <a:ext cx="666750" cy="226695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594" y="234434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5"/>
          <p:cNvSpPr/>
          <p:nvPr/>
        </p:nvSpPr>
        <p:spPr bwMode="auto">
          <a:xfrm rot="8410482">
            <a:off x="943244" y="1432432"/>
            <a:ext cx="2467715" cy="1348868"/>
          </a:xfrm>
          <a:custGeom>
            <a:avLst/>
            <a:gdLst>
              <a:gd name="T0" fmla="*/ 417 w 492"/>
              <a:gd name="T1" fmla="*/ 473 h 789"/>
              <a:gd name="T2" fmla="*/ 273 w 492"/>
              <a:gd name="T3" fmla="*/ 181 h 789"/>
              <a:gd name="T4" fmla="*/ 22 w 492"/>
              <a:gd name="T5" fmla="*/ 2 h 789"/>
              <a:gd name="T6" fmla="*/ 2 w 492"/>
              <a:gd name="T7" fmla="*/ 14 h 789"/>
              <a:gd name="T8" fmla="*/ 14 w 492"/>
              <a:gd name="T9" fmla="*/ 34 h 789"/>
              <a:gd name="T10" fmla="*/ 29 w 492"/>
              <a:gd name="T11" fmla="*/ 37 h 789"/>
              <a:gd name="T12" fmla="*/ 387 w 492"/>
              <a:gd name="T13" fmla="*/ 483 h 789"/>
              <a:gd name="T14" fmla="*/ 460 w 492"/>
              <a:gd name="T15" fmla="*/ 789 h 789"/>
              <a:gd name="T16" fmla="*/ 476 w 492"/>
              <a:gd name="T17" fmla="*/ 789 h 789"/>
              <a:gd name="T18" fmla="*/ 492 w 492"/>
              <a:gd name="T19" fmla="*/ 789 h 789"/>
              <a:gd name="T20" fmla="*/ 417 w 492"/>
              <a:gd name="T21" fmla="*/ 473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2" h="789">
                <a:moveTo>
                  <a:pt x="417" y="473"/>
                </a:moveTo>
                <a:cubicBezTo>
                  <a:pt x="378" y="355"/>
                  <a:pt x="329" y="257"/>
                  <a:pt x="273" y="181"/>
                </a:cubicBezTo>
                <a:cubicBezTo>
                  <a:pt x="201" y="85"/>
                  <a:pt x="117" y="25"/>
                  <a:pt x="22" y="2"/>
                </a:cubicBezTo>
                <a:cubicBezTo>
                  <a:pt x="13" y="0"/>
                  <a:pt x="5" y="6"/>
                  <a:pt x="2" y="14"/>
                </a:cubicBezTo>
                <a:cubicBezTo>
                  <a:pt x="0" y="23"/>
                  <a:pt x="6" y="31"/>
                  <a:pt x="14" y="34"/>
                </a:cubicBezTo>
                <a:cubicBezTo>
                  <a:pt x="19" y="35"/>
                  <a:pt x="24" y="36"/>
                  <a:pt x="29" y="37"/>
                </a:cubicBezTo>
                <a:cubicBezTo>
                  <a:pt x="219" y="92"/>
                  <a:pt x="328" y="308"/>
                  <a:pt x="387" y="483"/>
                </a:cubicBezTo>
                <a:cubicBezTo>
                  <a:pt x="426" y="601"/>
                  <a:pt x="448" y="716"/>
                  <a:pt x="460" y="789"/>
                </a:cubicBezTo>
                <a:cubicBezTo>
                  <a:pt x="476" y="789"/>
                  <a:pt x="476" y="789"/>
                  <a:pt x="476" y="789"/>
                </a:cubicBezTo>
                <a:cubicBezTo>
                  <a:pt x="492" y="789"/>
                  <a:pt x="492" y="789"/>
                  <a:pt x="492" y="789"/>
                </a:cubicBezTo>
                <a:cubicBezTo>
                  <a:pt x="481" y="715"/>
                  <a:pt x="458" y="596"/>
                  <a:pt x="417" y="47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Freeform 7"/>
          <p:cNvSpPr/>
          <p:nvPr/>
        </p:nvSpPr>
        <p:spPr bwMode="auto">
          <a:xfrm rot="8644892">
            <a:off x="1214471" y="2039485"/>
            <a:ext cx="635623" cy="1637166"/>
          </a:xfrm>
          <a:custGeom>
            <a:avLst/>
            <a:gdLst>
              <a:gd name="T0" fmla="*/ 33 w 110"/>
              <a:gd name="T1" fmla="*/ 13 h 869"/>
              <a:gd name="T2" fmla="*/ 13 w 110"/>
              <a:gd name="T3" fmla="*/ 3 h 869"/>
              <a:gd name="T4" fmla="*/ 2 w 110"/>
              <a:gd name="T5" fmla="*/ 23 h 869"/>
              <a:gd name="T6" fmla="*/ 25 w 110"/>
              <a:gd name="T7" fmla="*/ 107 h 869"/>
              <a:gd name="T8" fmla="*/ 76 w 110"/>
              <a:gd name="T9" fmla="*/ 760 h 869"/>
              <a:gd name="T10" fmla="*/ 75 w 110"/>
              <a:gd name="T11" fmla="*/ 869 h 869"/>
              <a:gd name="T12" fmla="*/ 84 w 110"/>
              <a:gd name="T13" fmla="*/ 869 h 869"/>
              <a:gd name="T14" fmla="*/ 91 w 110"/>
              <a:gd name="T15" fmla="*/ 869 h 869"/>
              <a:gd name="T16" fmla="*/ 107 w 110"/>
              <a:gd name="T17" fmla="*/ 869 h 869"/>
              <a:gd name="T18" fmla="*/ 33 w 110"/>
              <a:gd name="T19" fmla="*/ 1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0" h="869">
                <a:moveTo>
                  <a:pt x="33" y="13"/>
                </a:moveTo>
                <a:cubicBezTo>
                  <a:pt x="30" y="5"/>
                  <a:pt x="21" y="0"/>
                  <a:pt x="13" y="3"/>
                </a:cubicBezTo>
                <a:cubicBezTo>
                  <a:pt x="4" y="6"/>
                  <a:pt x="0" y="15"/>
                  <a:pt x="2" y="23"/>
                </a:cubicBezTo>
                <a:cubicBezTo>
                  <a:pt x="11" y="48"/>
                  <a:pt x="18" y="77"/>
                  <a:pt x="25" y="107"/>
                </a:cubicBezTo>
                <a:cubicBezTo>
                  <a:pt x="66" y="301"/>
                  <a:pt x="75" y="580"/>
                  <a:pt x="76" y="760"/>
                </a:cubicBezTo>
                <a:cubicBezTo>
                  <a:pt x="76" y="803"/>
                  <a:pt x="76" y="840"/>
                  <a:pt x="75" y="869"/>
                </a:cubicBezTo>
                <a:cubicBezTo>
                  <a:pt x="84" y="869"/>
                  <a:pt x="84" y="869"/>
                  <a:pt x="84" y="869"/>
                </a:cubicBezTo>
                <a:cubicBezTo>
                  <a:pt x="91" y="869"/>
                  <a:pt x="91" y="869"/>
                  <a:pt x="91" y="869"/>
                </a:cubicBezTo>
                <a:cubicBezTo>
                  <a:pt x="107" y="869"/>
                  <a:pt x="107" y="869"/>
                  <a:pt x="107" y="869"/>
                </a:cubicBezTo>
                <a:cubicBezTo>
                  <a:pt x="110" y="693"/>
                  <a:pt x="108" y="246"/>
                  <a:pt x="33" y="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13292" y="1606034"/>
            <a:ext cx="3225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 thơ đặc biệt: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48550" y="1410385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“Ra thế</a:t>
            </a: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Lượm ơi!...”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3845" y="3282434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 từ ngữ xưng hô: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1138" y="3053834"/>
            <a:ext cx="4536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Chú bé, cháu,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 chí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nhỏ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Lượm.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6545" y="5035034"/>
            <a:ext cx="6788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Thương tiếc, yêu mến, tự hào.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—Pngtree—rice_2431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957" y="3981450"/>
            <a:ext cx="2339043" cy="2876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ownloads\10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31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1"/>
          <p:cNvSpPr/>
          <p:nvPr/>
        </p:nvSpPr>
        <p:spPr>
          <a:xfrm>
            <a:off x="997401" y="113938"/>
            <a:ext cx="1073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1416159"/>
            <a:ext cx="992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“Lượm ơi, còn không 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6850" y="2311509"/>
            <a:ext cx="9925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Câu hỏi tu 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5900" y="3130659"/>
            <a:ext cx="9925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hể hiện sự đau xót, tiếc thương của tác giả.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5350" y="3949809"/>
            <a:ext cx="992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Lặp lại 2 khổ thơ đầu.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2550" y="4914900"/>
            <a:ext cx="9925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Tạo kết cấu đầu cuối tương ứng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52550" y="5778609"/>
            <a:ext cx="9925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hẳng định sự bất tử của Lượm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9" name="Picture 8" descr="d2e40e093925d5cd121e9fb2a5a4a00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700" y="0"/>
            <a:ext cx="2293144" cy="2293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1475581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ownloads\1_1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616800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us\Downloads\Phân-tích-bài-thơ-Lượm-của-Tố-Hữu-1024x6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97600" y="332656"/>
            <a:ext cx="5994400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9860298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32715" y="2540"/>
            <a:ext cx="4235450" cy="70256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02735" y="0"/>
            <a:ext cx="24079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菱形 1"/>
          <p:cNvSpPr/>
          <p:nvPr>
            <p:custDataLst>
              <p:tags r:id="rId1"/>
            </p:custDataLst>
          </p:nvPr>
        </p:nvSpPr>
        <p:spPr>
          <a:xfrm>
            <a:off x="1912573" y="1287254"/>
            <a:ext cx="3406471" cy="3406471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菱形 1"/>
          <p:cNvSpPr/>
          <p:nvPr>
            <p:custDataLst>
              <p:tags r:id="rId2"/>
            </p:custDataLst>
          </p:nvPr>
        </p:nvSpPr>
        <p:spPr>
          <a:xfrm>
            <a:off x="2224855" y="1599536"/>
            <a:ext cx="2781907" cy="2781907"/>
          </a:xfrm>
          <a:prstGeom prst="diamond">
            <a:avLst/>
          </a:prstGeom>
          <a:solidFill>
            <a:schemeClr val="bg1">
              <a:alpha val="81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菱形 1"/>
          <p:cNvSpPr/>
          <p:nvPr>
            <p:custDataLst>
              <p:tags r:id="rId3"/>
            </p:custDataLst>
          </p:nvPr>
        </p:nvSpPr>
        <p:spPr>
          <a:xfrm>
            <a:off x="2428079" y="1802760"/>
            <a:ext cx="2375459" cy="2375459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Georgia" panose="02040502050405020303" pitchFamily="18" charset="0"/>
            </a:endParaRPr>
          </a:p>
        </p:txBody>
      </p:sp>
      <p:sp>
        <p:nvSpPr>
          <p:cNvPr id="24" name="PA_菱形 23"/>
          <p:cNvSpPr/>
          <p:nvPr>
            <p:custDataLst>
              <p:tags r:id="rId4"/>
            </p:custDataLst>
          </p:nvPr>
        </p:nvSpPr>
        <p:spPr>
          <a:xfrm>
            <a:off x="2161840" y="1599578"/>
            <a:ext cx="602250" cy="602250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菱形 23"/>
          <p:cNvSpPr/>
          <p:nvPr>
            <p:custDataLst>
              <p:tags r:id="rId5"/>
            </p:custDataLst>
          </p:nvPr>
        </p:nvSpPr>
        <p:spPr>
          <a:xfrm>
            <a:off x="2763757" y="856158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3"/>
          <p:cNvGrpSpPr/>
          <p:nvPr/>
        </p:nvGrpSpPr>
        <p:grpSpPr>
          <a:xfrm rot="16200000" flipH="1">
            <a:off x="4789946" y="2710786"/>
            <a:ext cx="1442024" cy="719424"/>
            <a:chOff x="2467503" y="4400363"/>
            <a:chExt cx="1442024" cy="719424"/>
          </a:xfrm>
        </p:grpSpPr>
        <p:cxnSp>
          <p:nvCxnSpPr>
            <p:cNvPr id="31" name="PA_直接连接符 30"/>
            <p:cNvCxnSpPr/>
            <p:nvPr>
              <p:custDataLst>
                <p:tags r:id="rId20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_直接连接符 30"/>
            <p:cNvCxnSpPr/>
            <p:nvPr>
              <p:custDataLst>
                <p:tags r:id="rId21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A_菱形 23"/>
          <p:cNvSpPr/>
          <p:nvPr>
            <p:custDataLst>
              <p:tags r:id="rId6"/>
            </p:custDataLst>
          </p:nvPr>
        </p:nvSpPr>
        <p:spPr>
          <a:xfrm>
            <a:off x="2139442" y="563860"/>
            <a:ext cx="288637" cy="28863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PA_组合 58"/>
          <p:cNvGrpSpPr/>
          <p:nvPr>
            <p:custDataLst>
              <p:tags r:id="rId7"/>
            </p:custDataLst>
          </p:nvPr>
        </p:nvGrpSpPr>
        <p:grpSpPr>
          <a:xfrm>
            <a:off x="5182600" y="5711062"/>
            <a:ext cx="369806" cy="856603"/>
            <a:chOff x="6697441" y="5773974"/>
            <a:chExt cx="439960" cy="1019104"/>
          </a:xfrm>
        </p:grpSpPr>
        <p:grpSp>
          <p:nvGrpSpPr>
            <p:cNvPr id="6" name="PA_组合 49"/>
            <p:cNvGrpSpPr/>
            <p:nvPr>
              <p:custDataLst>
                <p:tags r:id="rId11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51" name="PA_直接连接符 30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A_直接连接符 30"/>
              <p:cNvCxnSpPr/>
              <p:nvPr>
                <p:custDataLst>
                  <p:tags r:id="rId19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PA_组合 49"/>
            <p:cNvGrpSpPr/>
            <p:nvPr>
              <p:custDataLst>
                <p:tags r:id="rId12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54" name="PA_直接连接符 30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_直接连接符 30"/>
              <p:cNvCxnSpPr/>
              <p:nvPr>
                <p:custDataLst>
                  <p:tags r:id="rId17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PA_组合 49"/>
            <p:cNvGrpSpPr/>
            <p:nvPr>
              <p:custDataLst>
                <p:tags r:id="rId13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57" name="PA_直接连接符 30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_直接连接符 30"/>
              <p:cNvCxnSpPr/>
              <p:nvPr>
                <p:custDataLst>
                  <p:tags r:id="rId15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6115050" y="2609850"/>
            <a:ext cx="6661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Tổng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kết</a:t>
            </a:r>
            <a:endParaRPr lang="zh-CN" altLang="en-US" sz="96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8" name="PA_菱形 23"/>
          <p:cNvSpPr/>
          <p:nvPr>
            <p:custDataLst>
              <p:tags r:id="rId8"/>
            </p:custDataLst>
          </p:nvPr>
        </p:nvSpPr>
        <p:spPr>
          <a:xfrm flipH="1">
            <a:off x="7795560" y="117539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菱形 23"/>
          <p:cNvSpPr/>
          <p:nvPr>
            <p:custDataLst>
              <p:tags r:id="rId9"/>
            </p:custDataLst>
          </p:nvPr>
        </p:nvSpPr>
        <p:spPr>
          <a:xfrm flipH="1">
            <a:off x="9253457" y="132923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菱形 23"/>
          <p:cNvSpPr/>
          <p:nvPr>
            <p:custDataLst>
              <p:tags r:id="rId10"/>
            </p:custDataLst>
          </p:nvPr>
        </p:nvSpPr>
        <p:spPr>
          <a:xfrm flipH="1">
            <a:off x="10504297" y="132967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0"/>
          <p:cNvSpPr txBox="1"/>
          <p:nvPr/>
        </p:nvSpPr>
        <p:spPr>
          <a:xfrm>
            <a:off x="2910164" y="2184878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endParaRPr lang="zh-CN" altLang="en-US" sz="8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20" grpId="0" bldLvl="0" animBg="1"/>
      <p:bldP spid="21" grpId="0" bldLvl="0" animBg="1"/>
      <p:bldP spid="24" grpId="0" bldLvl="0" animBg="1"/>
      <p:bldP spid="25" grpId="0" bldLvl="0" animBg="1"/>
      <p:bldP spid="60" grpId="0" bldLvl="0" animBg="1"/>
      <p:bldP spid="7" grpId="0"/>
      <p:bldP spid="8" grpId="0" bldLvl="0" animBg="1"/>
      <p:bldP spid="9" grpId="0" bldLvl="0" animBg="1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urved Connector 6"/>
          <p:cNvCxnSpPr/>
          <p:nvPr/>
        </p:nvCxnSpPr>
        <p:spPr>
          <a:xfrm flipV="1">
            <a:off x="6259602" y="3871470"/>
            <a:ext cx="398663" cy="3076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9336" y="4191000"/>
            <a:ext cx="5021869" cy="220810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Lượm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mãi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cxnSp>
        <p:nvCxnSpPr>
          <p:cNvPr id="9" name="Curved Connector 8"/>
          <p:cNvCxnSpPr>
            <a:stCxn id="17" idx="1"/>
            <a:endCxn id="8" idx="7"/>
          </p:cNvCxnSpPr>
          <p:nvPr/>
        </p:nvCxnSpPr>
        <p:spPr>
          <a:xfrm rot="10800000" flipH="1" flipV="1">
            <a:off x="3789905" y="3252503"/>
            <a:ext cx="615864" cy="1261866"/>
          </a:xfrm>
          <a:prstGeom prst="curvedConnector4">
            <a:avLst>
              <a:gd name="adj1" fmla="val -37119"/>
              <a:gd name="adj2" fmla="val 539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stCxn id="17" idx="1"/>
            <a:endCxn id="14" idx="6"/>
          </p:cNvCxnSpPr>
          <p:nvPr/>
        </p:nvCxnSpPr>
        <p:spPr>
          <a:xfrm rot="10800000" flipH="1">
            <a:off x="3789905" y="1474703"/>
            <a:ext cx="532870" cy="1777801"/>
          </a:xfrm>
          <a:prstGeom prst="curvedConnector5">
            <a:avLst>
              <a:gd name="adj1" fmla="val -42900"/>
              <a:gd name="adj2" fmla="val 29745"/>
              <a:gd name="adj3" fmla="val 1429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ardrop 10"/>
          <p:cNvSpPr/>
          <p:nvPr/>
        </p:nvSpPr>
        <p:spPr>
          <a:xfrm rot="10800000">
            <a:off x="6992908" y="2448104"/>
            <a:ext cx="1168560" cy="1361895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600"/>
          </a:p>
        </p:txBody>
      </p:sp>
      <p:sp>
        <p:nvSpPr>
          <p:cNvPr id="12" name="Oval 11"/>
          <p:cNvSpPr/>
          <p:nvPr/>
        </p:nvSpPr>
        <p:spPr>
          <a:xfrm>
            <a:off x="8414891" y="597059"/>
            <a:ext cx="3415159" cy="97888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3995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19603" y="2705100"/>
            <a:ext cx="3472397" cy="164725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iệu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330359"/>
            <a:ext cx="4322775" cy="228868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hăng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ardrop 14"/>
          <p:cNvSpPr/>
          <p:nvPr/>
        </p:nvSpPr>
        <p:spPr>
          <a:xfrm rot="5400000">
            <a:off x="3800492" y="2845538"/>
            <a:ext cx="1157923" cy="1029453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600"/>
          </a:p>
        </p:txBody>
      </p:sp>
      <p:sp>
        <p:nvSpPr>
          <p:cNvPr id="16" name="Oval 15"/>
          <p:cNvSpPr/>
          <p:nvPr/>
        </p:nvSpPr>
        <p:spPr>
          <a:xfrm>
            <a:off x="7852647" y="4756892"/>
            <a:ext cx="3997851" cy="16958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láy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ượng nhân vật.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789905" y="2828356"/>
            <a:ext cx="1126243" cy="84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</a:t>
            </a:r>
            <a:endParaRPr lang="en-US" sz="2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>
            <a:stCxn id="38" idx="0"/>
            <a:endCxn id="12" idx="2"/>
          </p:cNvCxnSpPr>
          <p:nvPr/>
        </p:nvCxnSpPr>
        <p:spPr>
          <a:xfrm rot="5400000" flipH="1" flipV="1">
            <a:off x="7351155" y="1359800"/>
            <a:ext cx="1337036" cy="79043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1" idx="4"/>
            <a:endCxn id="13" idx="2"/>
          </p:cNvCxnSpPr>
          <p:nvPr/>
        </p:nvCxnSpPr>
        <p:spPr>
          <a:xfrm>
            <a:off x="8161468" y="3129051"/>
            <a:ext cx="558135" cy="39967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1" idx="6"/>
            <a:endCxn id="16" idx="2"/>
          </p:cNvCxnSpPr>
          <p:nvPr/>
        </p:nvCxnSpPr>
        <p:spPr>
          <a:xfrm rot="16200000" flipH="1">
            <a:off x="6817521" y="4569665"/>
            <a:ext cx="1794793" cy="27545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440" y="2167136"/>
            <a:ext cx="2133211" cy="2592288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290971" y="3640951"/>
            <a:ext cx="1519966" cy="57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LƯỢM     </a:t>
            </a:r>
            <a:endParaRPr lang="en-US" sz="26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061333" y="2423536"/>
            <a:ext cx="112624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endParaRPr lang="en-US" sz="2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266949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3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32715" y="2540"/>
            <a:ext cx="4235450" cy="70256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02735" y="0"/>
            <a:ext cx="24079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菱形 1"/>
          <p:cNvSpPr/>
          <p:nvPr>
            <p:custDataLst>
              <p:tags r:id="rId1"/>
            </p:custDataLst>
          </p:nvPr>
        </p:nvSpPr>
        <p:spPr>
          <a:xfrm>
            <a:off x="1912573" y="1287254"/>
            <a:ext cx="3406471" cy="3406471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菱形 1"/>
          <p:cNvSpPr/>
          <p:nvPr>
            <p:custDataLst>
              <p:tags r:id="rId2"/>
            </p:custDataLst>
          </p:nvPr>
        </p:nvSpPr>
        <p:spPr>
          <a:xfrm>
            <a:off x="2224855" y="1599536"/>
            <a:ext cx="2781907" cy="2781907"/>
          </a:xfrm>
          <a:prstGeom prst="diamond">
            <a:avLst/>
          </a:prstGeom>
          <a:solidFill>
            <a:schemeClr val="bg1">
              <a:alpha val="81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菱形 1"/>
          <p:cNvSpPr/>
          <p:nvPr>
            <p:custDataLst>
              <p:tags r:id="rId3"/>
            </p:custDataLst>
          </p:nvPr>
        </p:nvSpPr>
        <p:spPr>
          <a:xfrm>
            <a:off x="2428079" y="1802760"/>
            <a:ext cx="2375459" cy="2375459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Georgia" panose="02040502050405020303" pitchFamily="18" charset="0"/>
            </a:endParaRPr>
          </a:p>
        </p:txBody>
      </p:sp>
      <p:sp>
        <p:nvSpPr>
          <p:cNvPr id="24" name="PA_菱形 23"/>
          <p:cNvSpPr/>
          <p:nvPr>
            <p:custDataLst>
              <p:tags r:id="rId4"/>
            </p:custDataLst>
          </p:nvPr>
        </p:nvSpPr>
        <p:spPr>
          <a:xfrm>
            <a:off x="2161840" y="1599578"/>
            <a:ext cx="602250" cy="602250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菱形 23"/>
          <p:cNvSpPr/>
          <p:nvPr>
            <p:custDataLst>
              <p:tags r:id="rId5"/>
            </p:custDataLst>
          </p:nvPr>
        </p:nvSpPr>
        <p:spPr>
          <a:xfrm>
            <a:off x="2763757" y="856158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3"/>
          <p:cNvGrpSpPr/>
          <p:nvPr/>
        </p:nvGrpSpPr>
        <p:grpSpPr>
          <a:xfrm rot="16200000" flipH="1">
            <a:off x="4789946" y="2710786"/>
            <a:ext cx="1442024" cy="719424"/>
            <a:chOff x="2467503" y="4400363"/>
            <a:chExt cx="1442024" cy="719424"/>
          </a:xfrm>
        </p:grpSpPr>
        <p:cxnSp>
          <p:nvCxnSpPr>
            <p:cNvPr id="31" name="PA_直接连接符 30"/>
            <p:cNvCxnSpPr/>
            <p:nvPr>
              <p:custDataLst>
                <p:tags r:id="rId20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_直接连接符 30"/>
            <p:cNvCxnSpPr/>
            <p:nvPr>
              <p:custDataLst>
                <p:tags r:id="rId21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A_菱形 23"/>
          <p:cNvSpPr/>
          <p:nvPr>
            <p:custDataLst>
              <p:tags r:id="rId6"/>
            </p:custDataLst>
          </p:nvPr>
        </p:nvSpPr>
        <p:spPr>
          <a:xfrm>
            <a:off x="2139442" y="563860"/>
            <a:ext cx="288637" cy="28863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PA_组合 58"/>
          <p:cNvGrpSpPr/>
          <p:nvPr>
            <p:custDataLst>
              <p:tags r:id="rId7"/>
            </p:custDataLst>
          </p:nvPr>
        </p:nvGrpSpPr>
        <p:grpSpPr>
          <a:xfrm>
            <a:off x="5182600" y="5711062"/>
            <a:ext cx="369806" cy="856603"/>
            <a:chOff x="6697441" y="5773974"/>
            <a:chExt cx="439960" cy="1019104"/>
          </a:xfrm>
        </p:grpSpPr>
        <p:grpSp>
          <p:nvGrpSpPr>
            <p:cNvPr id="6" name="PA_组合 49"/>
            <p:cNvGrpSpPr/>
            <p:nvPr>
              <p:custDataLst>
                <p:tags r:id="rId11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51" name="PA_直接连接符 30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A_直接连接符 30"/>
              <p:cNvCxnSpPr/>
              <p:nvPr>
                <p:custDataLst>
                  <p:tags r:id="rId19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PA_组合 49"/>
            <p:cNvGrpSpPr/>
            <p:nvPr>
              <p:custDataLst>
                <p:tags r:id="rId12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54" name="PA_直接连接符 30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_直接连接符 30"/>
              <p:cNvCxnSpPr/>
              <p:nvPr>
                <p:custDataLst>
                  <p:tags r:id="rId17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PA_组合 49"/>
            <p:cNvGrpSpPr/>
            <p:nvPr>
              <p:custDataLst>
                <p:tags r:id="rId13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57" name="PA_直接连接符 30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_直接连接符 30"/>
              <p:cNvCxnSpPr/>
              <p:nvPr>
                <p:custDataLst>
                  <p:tags r:id="rId15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6115050" y="2609850"/>
            <a:ext cx="6661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Luyện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tập</a:t>
            </a:r>
            <a:endParaRPr lang="zh-CN" altLang="en-US" sz="96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8" name="PA_菱形 23"/>
          <p:cNvSpPr/>
          <p:nvPr>
            <p:custDataLst>
              <p:tags r:id="rId8"/>
            </p:custDataLst>
          </p:nvPr>
        </p:nvSpPr>
        <p:spPr>
          <a:xfrm flipH="1">
            <a:off x="7795560" y="117539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菱形 23"/>
          <p:cNvSpPr/>
          <p:nvPr>
            <p:custDataLst>
              <p:tags r:id="rId9"/>
            </p:custDataLst>
          </p:nvPr>
        </p:nvSpPr>
        <p:spPr>
          <a:xfrm flipH="1">
            <a:off x="9253457" y="132923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菱形 23"/>
          <p:cNvSpPr/>
          <p:nvPr>
            <p:custDataLst>
              <p:tags r:id="rId10"/>
            </p:custDataLst>
          </p:nvPr>
        </p:nvSpPr>
        <p:spPr>
          <a:xfrm flipH="1">
            <a:off x="10504297" y="132967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0"/>
          <p:cNvSpPr txBox="1"/>
          <p:nvPr/>
        </p:nvSpPr>
        <p:spPr>
          <a:xfrm>
            <a:off x="2910164" y="2184878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endParaRPr lang="zh-CN" altLang="en-US" sz="8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20" grpId="0" bldLvl="0" animBg="1"/>
      <p:bldP spid="21" grpId="0" bldLvl="0" animBg="1"/>
      <p:bldP spid="24" grpId="0" bldLvl="0" animBg="1"/>
      <p:bldP spid="25" grpId="0" bldLvl="0" animBg="1"/>
      <p:bldP spid="60" grpId="0" bldLvl="0" animBg="1"/>
      <p:bldP spid="7" grpId="0"/>
      <p:bldP spid="8" grpId="0" bldLvl="0" animBg="1"/>
      <p:bldP spid="9" grpId="0" bldLvl="0" animBg="1"/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/>
        </p:nvSpPr>
        <p:spPr>
          <a:xfrm>
            <a:off x="-132716" y="2540"/>
            <a:ext cx="5523865" cy="70256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10 -12 </a:t>
            </a:r>
            <a:r>
              <a:rPr lang="en-US" altLang="zh-CN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81750" y="1123950"/>
            <a:ext cx="4967605" cy="455295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4" name="AutoShape 2" descr="Káº¿t quáº£ hÃ¬nh áº£nh cho lÆ°á»£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phat-bieu-cam-nghi-ve-bai-tho-luom-cua-to-huu-lop-6-rs650.jpg"/>
          <p:cNvPicPr>
            <a:picLocks noChangeAspect="1"/>
          </p:cNvPicPr>
          <p:nvPr/>
        </p:nvPicPr>
        <p:blipFill>
          <a:blip r:embed="rId2"/>
          <a:srcRect l="28055"/>
          <a:stretch>
            <a:fillRect/>
          </a:stretch>
        </p:blipFill>
        <p:spPr>
          <a:xfrm>
            <a:off x="6626640" y="1504950"/>
            <a:ext cx="4388483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 bwMode="auto">
          <a:xfrm>
            <a:off x="191845" y="1207523"/>
            <a:ext cx="11808310" cy="746330"/>
          </a:xfrm>
          <a:custGeom>
            <a:avLst/>
            <a:gdLst>
              <a:gd name="T0" fmla="*/ 2 w 4909"/>
              <a:gd name="T1" fmla="*/ 0 h 310"/>
              <a:gd name="T2" fmla="*/ 609 w 4909"/>
              <a:gd name="T3" fmla="*/ 115 h 310"/>
              <a:gd name="T4" fmla="*/ 1222 w 4909"/>
              <a:gd name="T5" fmla="*/ 195 h 310"/>
              <a:gd name="T6" fmla="*/ 1838 w 4909"/>
              <a:gd name="T7" fmla="*/ 245 h 310"/>
              <a:gd name="T8" fmla="*/ 2456 w 4909"/>
              <a:gd name="T9" fmla="*/ 264 h 310"/>
              <a:gd name="T10" fmla="*/ 3073 w 4909"/>
              <a:gd name="T11" fmla="*/ 252 h 310"/>
              <a:gd name="T12" fmla="*/ 3382 w 4909"/>
              <a:gd name="T13" fmla="*/ 233 h 310"/>
              <a:gd name="T14" fmla="*/ 3535 w 4909"/>
              <a:gd name="T15" fmla="*/ 220 h 310"/>
              <a:gd name="T16" fmla="*/ 3689 w 4909"/>
              <a:gd name="T17" fmla="*/ 205 h 310"/>
              <a:gd name="T18" fmla="*/ 3996 w 4909"/>
              <a:gd name="T19" fmla="*/ 168 h 310"/>
              <a:gd name="T20" fmla="*/ 4302 w 4909"/>
              <a:gd name="T21" fmla="*/ 122 h 310"/>
              <a:gd name="T22" fmla="*/ 4606 w 4909"/>
              <a:gd name="T23" fmla="*/ 66 h 310"/>
              <a:gd name="T24" fmla="*/ 4757 w 4909"/>
              <a:gd name="T25" fmla="*/ 34 h 310"/>
              <a:gd name="T26" fmla="*/ 4908 w 4909"/>
              <a:gd name="T27" fmla="*/ 0 h 310"/>
              <a:gd name="T28" fmla="*/ 4909 w 4909"/>
              <a:gd name="T29" fmla="*/ 6 h 310"/>
              <a:gd name="T30" fmla="*/ 4760 w 4909"/>
              <a:gd name="T31" fmla="*/ 46 h 310"/>
              <a:gd name="T32" fmla="*/ 4609 w 4909"/>
              <a:gd name="T33" fmla="*/ 82 h 310"/>
              <a:gd name="T34" fmla="*/ 4306 w 4909"/>
              <a:gd name="T35" fmla="*/ 146 h 310"/>
              <a:gd name="T36" fmla="*/ 4001 w 4909"/>
              <a:gd name="T37" fmla="*/ 199 h 310"/>
              <a:gd name="T38" fmla="*/ 3693 w 4909"/>
              <a:gd name="T39" fmla="*/ 241 h 310"/>
              <a:gd name="T40" fmla="*/ 3075 w 4909"/>
              <a:gd name="T41" fmla="*/ 294 h 310"/>
              <a:gd name="T42" fmla="*/ 2455 w 4909"/>
              <a:gd name="T43" fmla="*/ 309 h 310"/>
              <a:gd name="T44" fmla="*/ 1836 w 4909"/>
              <a:gd name="T45" fmla="*/ 288 h 310"/>
              <a:gd name="T46" fmla="*/ 1218 w 4909"/>
              <a:gd name="T47" fmla="*/ 231 h 310"/>
              <a:gd name="T48" fmla="*/ 605 w 4909"/>
              <a:gd name="T49" fmla="*/ 140 h 310"/>
              <a:gd name="T50" fmla="*/ 301 w 4909"/>
              <a:gd name="T51" fmla="*/ 79 h 310"/>
              <a:gd name="T52" fmla="*/ 150 w 4909"/>
              <a:gd name="T53" fmla="*/ 45 h 310"/>
              <a:gd name="T54" fmla="*/ 0 w 4909"/>
              <a:gd name="T55" fmla="*/ 6 h 310"/>
              <a:gd name="T56" fmla="*/ 2 w 4909"/>
              <a:gd name="T57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09" h="310">
                <a:moveTo>
                  <a:pt x="2" y="0"/>
                </a:moveTo>
                <a:cubicBezTo>
                  <a:pt x="203" y="46"/>
                  <a:pt x="406" y="83"/>
                  <a:pt x="609" y="115"/>
                </a:cubicBezTo>
                <a:cubicBezTo>
                  <a:pt x="813" y="147"/>
                  <a:pt x="1017" y="173"/>
                  <a:pt x="1222" y="195"/>
                </a:cubicBezTo>
                <a:cubicBezTo>
                  <a:pt x="1427" y="217"/>
                  <a:pt x="1633" y="234"/>
                  <a:pt x="1838" y="245"/>
                </a:cubicBezTo>
                <a:cubicBezTo>
                  <a:pt x="2044" y="257"/>
                  <a:pt x="2250" y="264"/>
                  <a:pt x="2456" y="264"/>
                </a:cubicBezTo>
                <a:cubicBezTo>
                  <a:pt x="2662" y="266"/>
                  <a:pt x="2868" y="262"/>
                  <a:pt x="3073" y="252"/>
                </a:cubicBezTo>
                <a:cubicBezTo>
                  <a:pt x="3176" y="247"/>
                  <a:pt x="3279" y="241"/>
                  <a:pt x="3382" y="233"/>
                </a:cubicBezTo>
                <a:cubicBezTo>
                  <a:pt x="3433" y="229"/>
                  <a:pt x="3484" y="225"/>
                  <a:pt x="3535" y="220"/>
                </a:cubicBezTo>
                <a:cubicBezTo>
                  <a:pt x="3587" y="215"/>
                  <a:pt x="3638" y="210"/>
                  <a:pt x="3689" y="205"/>
                </a:cubicBezTo>
                <a:cubicBezTo>
                  <a:pt x="3792" y="194"/>
                  <a:pt x="3894" y="182"/>
                  <a:pt x="3996" y="168"/>
                </a:cubicBezTo>
                <a:cubicBezTo>
                  <a:pt x="4098" y="154"/>
                  <a:pt x="4200" y="139"/>
                  <a:pt x="4302" y="122"/>
                </a:cubicBezTo>
                <a:cubicBezTo>
                  <a:pt x="4403" y="105"/>
                  <a:pt x="4505" y="86"/>
                  <a:pt x="4606" y="66"/>
                </a:cubicBezTo>
                <a:cubicBezTo>
                  <a:pt x="4656" y="56"/>
                  <a:pt x="4707" y="45"/>
                  <a:pt x="4757" y="34"/>
                </a:cubicBezTo>
                <a:cubicBezTo>
                  <a:pt x="4807" y="23"/>
                  <a:pt x="4858" y="12"/>
                  <a:pt x="4908" y="0"/>
                </a:cubicBezTo>
                <a:cubicBezTo>
                  <a:pt x="4909" y="6"/>
                  <a:pt x="4909" y="6"/>
                  <a:pt x="4909" y="6"/>
                </a:cubicBezTo>
                <a:cubicBezTo>
                  <a:pt x="4860" y="20"/>
                  <a:pt x="4810" y="33"/>
                  <a:pt x="4760" y="46"/>
                </a:cubicBezTo>
                <a:cubicBezTo>
                  <a:pt x="4710" y="58"/>
                  <a:pt x="4659" y="70"/>
                  <a:pt x="4609" y="82"/>
                </a:cubicBezTo>
                <a:cubicBezTo>
                  <a:pt x="4508" y="105"/>
                  <a:pt x="4407" y="127"/>
                  <a:pt x="4306" y="146"/>
                </a:cubicBezTo>
                <a:cubicBezTo>
                  <a:pt x="4204" y="166"/>
                  <a:pt x="4103" y="183"/>
                  <a:pt x="4001" y="199"/>
                </a:cubicBezTo>
                <a:cubicBezTo>
                  <a:pt x="3898" y="215"/>
                  <a:pt x="3796" y="229"/>
                  <a:pt x="3693" y="241"/>
                </a:cubicBezTo>
                <a:cubicBezTo>
                  <a:pt x="3488" y="266"/>
                  <a:pt x="3282" y="283"/>
                  <a:pt x="3075" y="294"/>
                </a:cubicBezTo>
                <a:cubicBezTo>
                  <a:pt x="2869" y="305"/>
                  <a:pt x="2662" y="310"/>
                  <a:pt x="2455" y="309"/>
                </a:cubicBezTo>
                <a:cubicBezTo>
                  <a:pt x="2249" y="308"/>
                  <a:pt x="2042" y="301"/>
                  <a:pt x="1836" y="288"/>
                </a:cubicBezTo>
                <a:cubicBezTo>
                  <a:pt x="1629" y="274"/>
                  <a:pt x="1423" y="256"/>
                  <a:pt x="1218" y="231"/>
                </a:cubicBezTo>
                <a:cubicBezTo>
                  <a:pt x="1013" y="207"/>
                  <a:pt x="809" y="176"/>
                  <a:pt x="605" y="140"/>
                </a:cubicBezTo>
                <a:cubicBezTo>
                  <a:pt x="504" y="121"/>
                  <a:pt x="402" y="101"/>
                  <a:pt x="301" y="79"/>
                </a:cubicBezTo>
                <a:cubicBezTo>
                  <a:pt x="251" y="68"/>
                  <a:pt x="200" y="57"/>
                  <a:pt x="150" y="45"/>
                </a:cubicBezTo>
                <a:cubicBezTo>
                  <a:pt x="100" y="33"/>
                  <a:pt x="50" y="20"/>
                  <a:pt x="0" y="6"/>
                </a:cubicBezTo>
                <a:lnTo>
                  <a:pt x="2" y="0"/>
                </a:lnTo>
                <a:close/>
              </a:path>
            </a:pathLst>
          </a:custGeom>
          <a:solidFill>
            <a:srgbClr val="BDBB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538197" y="1499444"/>
            <a:ext cx="931637" cy="1779668"/>
            <a:chOff x="2385797" y="1956643"/>
            <a:chExt cx="1674953" cy="2502779"/>
          </a:xfrm>
        </p:grpSpPr>
        <p:grpSp>
          <p:nvGrpSpPr>
            <p:cNvPr id="43" name="组合 42"/>
            <p:cNvGrpSpPr/>
            <p:nvPr/>
          </p:nvGrpSpPr>
          <p:grpSpPr>
            <a:xfrm>
              <a:off x="2385797" y="1956643"/>
              <a:ext cx="1674953" cy="2502779"/>
              <a:chOff x="2385797" y="1956643"/>
              <a:chExt cx="1674953" cy="2502779"/>
            </a:xfrm>
          </p:grpSpPr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385797" y="2542127"/>
                <a:ext cx="1674953" cy="1917295"/>
              </a:xfrm>
              <a:custGeom>
                <a:avLst/>
                <a:gdLst>
                  <a:gd name="T0" fmla="*/ 123 w 696"/>
                  <a:gd name="T1" fmla="*/ 224 h 796"/>
                  <a:gd name="T2" fmla="*/ 123 w 696"/>
                  <a:gd name="T3" fmla="*/ 673 h 796"/>
                  <a:gd name="T4" fmla="*/ 572 w 696"/>
                  <a:gd name="T5" fmla="*/ 673 h 796"/>
                  <a:gd name="T6" fmla="*/ 572 w 696"/>
                  <a:gd name="T7" fmla="*/ 224 h 796"/>
                  <a:gd name="T8" fmla="*/ 348 w 696"/>
                  <a:gd name="T9" fmla="*/ 0 h 796"/>
                  <a:gd name="T10" fmla="*/ 123 w 696"/>
                  <a:gd name="T11" fmla="*/ 224 h 796"/>
                  <a:gd name="T12" fmla="*/ 361 w 696"/>
                  <a:gd name="T13" fmla="*/ 101 h 796"/>
                  <a:gd name="T14" fmla="*/ 328 w 696"/>
                  <a:gd name="T15" fmla="*/ 101 h 796"/>
                  <a:gd name="T16" fmla="*/ 328 w 696"/>
                  <a:gd name="T17" fmla="*/ 67 h 796"/>
                  <a:gd name="T18" fmla="*/ 361 w 696"/>
                  <a:gd name="T19" fmla="*/ 67 h 796"/>
                  <a:gd name="T20" fmla="*/ 361 w 696"/>
                  <a:gd name="T21" fmla="*/ 101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6" h="796">
                    <a:moveTo>
                      <a:pt x="123" y="224"/>
                    </a:moveTo>
                    <a:cubicBezTo>
                      <a:pt x="0" y="348"/>
                      <a:pt x="0" y="549"/>
                      <a:pt x="123" y="673"/>
                    </a:cubicBezTo>
                    <a:cubicBezTo>
                      <a:pt x="247" y="796"/>
                      <a:pt x="448" y="796"/>
                      <a:pt x="572" y="673"/>
                    </a:cubicBezTo>
                    <a:cubicBezTo>
                      <a:pt x="696" y="549"/>
                      <a:pt x="696" y="348"/>
                      <a:pt x="572" y="224"/>
                    </a:cubicBezTo>
                    <a:cubicBezTo>
                      <a:pt x="348" y="0"/>
                      <a:pt x="348" y="0"/>
                      <a:pt x="348" y="0"/>
                    </a:cubicBezTo>
                    <a:lnTo>
                      <a:pt x="123" y="224"/>
                    </a:lnTo>
                    <a:close/>
                    <a:moveTo>
                      <a:pt x="361" y="101"/>
                    </a:moveTo>
                    <a:cubicBezTo>
                      <a:pt x="352" y="110"/>
                      <a:pt x="337" y="110"/>
                      <a:pt x="328" y="101"/>
                    </a:cubicBezTo>
                    <a:cubicBezTo>
                      <a:pt x="318" y="92"/>
                      <a:pt x="318" y="76"/>
                      <a:pt x="328" y="67"/>
                    </a:cubicBezTo>
                    <a:cubicBezTo>
                      <a:pt x="337" y="58"/>
                      <a:pt x="352" y="58"/>
                      <a:pt x="361" y="67"/>
                    </a:cubicBezTo>
                    <a:cubicBezTo>
                      <a:pt x="371" y="76"/>
                      <a:pt x="371" y="92"/>
                      <a:pt x="361" y="10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2947689" y="1956643"/>
                <a:ext cx="452517" cy="844983"/>
              </a:xfrm>
              <a:custGeom>
                <a:avLst/>
                <a:gdLst>
                  <a:gd name="T0" fmla="*/ 107 w 188"/>
                  <a:gd name="T1" fmla="*/ 336 h 351"/>
                  <a:gd name="T2" fmla="*/ 179 w 188"/>
                  <a:gd name="T3" fmla="*/ 161 h 351"/>
                  <a:gd name="T4" fmla="*/ 129 w 188"/>
                  <a:gd name="T5" fmla="*/ 20 h 351"/>
                  <a:gd name="T6" fmla="*/ 10 w 188"/>
                  <a:gd name="T7" fmla="*/ 91 h 351"/>
                  <a:gd name="T8" fmla="*/ 61 w 188"/>
                  <a:gd name="T9" fmla="*/ 279 h 351"/>
                  <a:gd name="T10" fmla="*/ 85 w 188"/>
                  <a:gd name="T11" fmla="*/ 260 h 351"/>
                  <a:gd name="T12" fmla="*/ 34 w 188"/>
                  <a:gd name="T13" fmla="*/ 120 h 351"/>
                  <a:gd name="T14" fmla="*/ 51 w 188"/>
                  <a:gd name="T15" fmla="*/ 54 h 351"/>
                  <a:gd name="T16" fmla="*/ 123 w 188"/>
                  <a:gd name="T17" fmla="*/ 51 h 351"/>
                  <a:gd name="T18" fmla="*/ 150 w 188"/>
                  <a:gd name="T19" fmla="*/ 185 h 351"/>
                  <a:gd name="T20" fmla="*/ 90 w 188"/>
                  <a:gd name="T21" fmla="*/ 322 h 351"/>
                  <a:gd name="T22" fmla="*/ 107 w 188"/>
                  <a:gd name="T23" fmla="*/ 336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8" h="351">
                    <a:moveTo>
                      <a:pt x="107" y="336"/>
                    </a:moveTo>
                    <a:cubicBezTo>
                      <a:pt x="146" y="287"/>
                      <a:pt x="168" y="223"/>
                      <a:pt x="179" y="161"/>
                    </a:cubicBezTo>
                    <a:cubicBezTo>
                      <a:pt x="188" y="110"/>
                      <a:pt x="186" y="41"/>
                      <a:pt x="129" y="20"/>
                    </a:cubicBezTo>
                    <a:cubicBezTo>
                      <a:pt x="74" y="0"/>
                      <a:pt x="20" y="36"/>
                      <a:pt x="10" y="91"/>
                    </a:cubicBezTo>
                    <a:cubicBezTo>
                      <a:pt x="0" y="151"/>
                      <a:pt x="26" y="230"/>
                      <a:pt x="61" y="279"/>
                    </a:cubicBezTo>
                    <a:cubicBezTo>
                      <a:pt x="70" y="292"/>
                      <a:pt x="93" y="271"/>
                      <a:pt x="85" y="260"/>
                    </a:cubicBezTo>
                    <a:cubicBezTo>
                      <a:pt x="58" y="222"/>
                      <a:pt x="38" y="166"/>
                      <a:pt x="34" y="120"/>
                    </a:cubicBezTo>
                    <a:cubicBezTo>
                      <a:pt x="32" y="98"/>
                      <a:pt x="34" y="70"/>
                      <a:pt x="51" y="54"/>
                    </a:cubicBezTo>
                    <a:cubicBezTo>
                      <a:pt x="70" y="37"/>
                      <a:pt x="103" y="41"/>
                      <a:pt x="123" y="51"/>
                    </a:cubicBezTo>
                    <a:cubicBezTo>
                      <a:pt x="169" y="71"/>
                      <a:pt x="158" y="146"/>
                      <a:pt x="150" y="185"/>
                    </a:cubicBezTo>
                    <a:cubicBezTo>
                      <a:pt x="140" y="232"/>
                      <a:pt x="121" y="283"/>
                      <a:pt x="90" y="322"/>
                    </a:cubicBezTo>
                    <a:cubicBezTo>
                      <a:pt x="78" y="337"/>
                      <a:pt x="95" y="351"/>
                      <a:pt x="107" y="336"/>
                    </a:cubicBezTo>
                    <a:close/>
                  </a:path>
                </a:pathLst>
              </a:custGeom>
              <a:solidFill>
                <a:srgbClr val="BDBBA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2701052" y="2901777"/>
              <a:ext cx="184731" cy="144655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88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511037" y="361922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36313" y="1495407"/>
            <a:ext cx="931637" cy="1781193"/>
            <a:chOff x="8345713" y="1971656"/>
            <a:chExt cx="1674953" cy="2504923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8345713" y="2557138"/>
              <a:ext cx="1674953" cy="1919441"/>
            </a:xfrm>
            <a:custGeom>
              <a:avLst/>
              <a:gdLst>
                <a:gd name="T0" fmla="*/ 124 w 696"/>
                <a:gd name="T1" fmla="*/ 224 h 797"/>
                <a:gd name="T2" fmla="*/ 124 w 696"/>
                <a:gd name="T3" fmla="*/ 673 h 797"/>
                <a:gd name="T4" fmla="*/ 572 w 696"/>
                <a:gd name="T5" fmla="*/ 673 h 797"/>
                <a:gd name="T6" fmla="*/ 572 w 696"/>
                <a:gd name="T7" fmla="*/ 224 h 797"/>
                <a:gd name="T8" fmla="*/ 348 w 696"/>
                <a:gd name="T9" fmla="*/ 0 h 797"/>
                <a:gd name="T10" fmla="*/ 124 w 696"/>
                <a:gd name="T11" fmla="*/ 224 h 797"/>
                <a:gd name="T12" fmla="*/ 362 w 696"/>
                <a:gd name="T13" fmla="*/ 101 h 797"/>
                <a:gd name="T14" fmla="*/ 328 w 696"/>
                <a:gd name="T15" fmla="*/ 101 h 797"/>
                <a:gd name="T16" fmla="*/ 328 w 696"/>
                <a:gd name="T17" fmla="*/ 67 h 797"/>
                <a:gd name="T18" fmla="*/ 361 w 696"/>
                <a:gd name="T19" fmla="*/ 67 h 797"/>
                <a:gd name="T20" fmla="*/ 362 w 696"/>
                <a:gd name="T21" fmla="*/ 10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7">
                  <a:moveTo>
                    <a:pt x="124" y="224"/>
                  </a:moveTo>
                  <a:cubicBezTo>
                    <a:pt x="0" y="348"/>
                    <a:pt x="0" y="549"/>
                    <a:pt x="124" y="673"/>
                  </a:cubicBezTo>
                  <a:cubicBezTo>
                    <a:pt x="247" y="797"/>
                    <a:pt x="448" y="797"/>
                    <a:pt x="572" y="673"/>
                  </a:cubicBezTo>
                  <a:cubicBezTo>
                    <a:pt x="696" y="549"/>
                    <a:pt x="696" y="348"/>
                    <a:pt x="572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124" y="224"/>
                  </a:lnTo>
                  <a:close/>
                  <a:moveTo>
                    <a:pt x="362" y="101"/>
                  </a:moveTo>
                  <a:cubicBezTo>
                    <a:pt x="352" y="110"/>
                    <a:pt x="337" y="110"/>
                    <a:pt x="328" y="101"/>
                  </a:cubicBezTo>
                  <a:cubicBezTo>
                    <a:pt x="318" y="92"/>
                    <a:pt x="318" y="77"/>
                    <a:pt x="328" y="67"/>
                  </a:cubicBezTo>
                  <a:cubicBezTo>
                    <a:pt x="337" y="58"/>
                    <a:pt x="352" y="58"/>
                    <a:pt x="361" y="67"/>
                  </a:cubicBezTo>
                  <a:cubicBezTo>
                    <a:pt x="371" y="77"/>
                    <a:pt x="371" y="92"/>
                    <a:pt x="362" y="1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8950497" y="1971656"/>
              <a:ext cx="454661" cy="844983"/>
            </a:xfrm>
            <a:custGeom>
              <a:avLst/>
              <a:gdLst>
                <a:gd name="T0" fmla="*/ 108 w 189"/>
                <a:gd name="T1" fmla="*/ 336 h 351"/>
                <a:gd name="T2" fmla="*/ 180 w 189"/>
                <a:gd name="T3" fmla="*/ 162 h 351"/>
                <a:gd name="T4" fmla="*/ 129 w 189"/>
                <a:gd name="T5" fmla="*/ 20 h 351"/>
                <a:gd name="T6" fmla="*/ 11 w 189"/>
                <a:gd name="T7" fmla="*/ 91 h 351"/>
                <a:gd name="T8" fmla="*/ 56 w 189"/>
                <a:gd name="T9" fmla="*/ 270 h 351"/>
                <a:gd name="T10" fmla="*/ 80 w 189"/>
                <a:gd name="T11" fmla="*/ 251 h 351"/>
                <a:gd name="T12" fmla="*/ 35 w 189"/>
                <a:gd name="T13" fmla="*/ 120 h 351"/>
                <a:gd name="T14" fmla="*/ 52 w 189"/>
                <a:gd name="T15" fmla="*/ 55 h 351"/>
                <a:gd name="T16" fmla="*/ 124 w 189"/>
                <a:gd name="T17" fmla="*/ 51 h 351"/>
                <a:gd name="T18" fmla="*/ 151 w 189"/>
                <a:gd name="T19" fmla="*/ 185 h 351"/>
                <a:gd name="T20" fmla="*/ 91 w 189"/>
                <a:gd name="T21" fmla="*/ 322 h 351"/>
                <a:gd name="T22" fmla="*/ 108 w 189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6"/>
                  </a:moveTo>
                  <a:cubicBezTo>
                    <a:pt x="147" y="287"/>
                    <a:pt x="169" y="223"/>
                    <a:pt x="180" y="162"/>
                  </a:cubicBezTo>
                  <a:cubicBezTo>
                    <a:pt x="189" y="111"/>
                    <a:pt x="187" y="41"/>
                    <a:pt x="129" y="20"/>
                  </a:cubicBezTo>
                  <a:cubicBezTo>
                    <a:pt x="75" y="0"/>
                    <a:pt x="21" y="36"/>
                    <a:pt x="11" y="91"/>
                  </a:cubicBezTo>
                  <a:cubicBezTo>
                    <a:pt x="0" y="151"/>
                    <a:pt x="22" y="221"/>
                    <a:pt x="56" y="270"/>
                  </a:cubicBezTo>
                  <a:cubicBezTo>
                    <a:pt x="65" y="284"/>
                    <a:pt x="88" y="262"/>
                    <a:pt x="80" y="251"/>
                  </a:cubicBezTo>
                  <a:cubicBezTo>
                    <a:pt x="53" y="213"/>
                    <a:pt x="38" y="166"/>
                    <a:pt x="35" y="120"/>
                  </a:cubicBezTo>
                  <a:cubicBezTo>
                    <a:pt x="33" y="98"/>
                    <a:pt x="35" y="70"/>
                    <a:pt x="52" y="55"/>
                  </a:cubicBezTo>
                  <a:cubicBezTo>
                    <a:pt x="70" y="38"/>
                    <a:pt x="103" y="41"/>
                    <a:pt x="124" y="51"/>
                  </a:cubicBezTo>
                  <a:cubicBezTo>
                    <a:pt x="170" y="72"/>
                    <a:pt x="159" y="147"/>
                    <a:pt x="151" y="185"/>
                  </a:cubicBezTo>
                  <a:cubicBezTo>
                    <a:pt x="140" y="233"/>
                    <a:pt x="122" y="284"/>
                    <a:pt x="91" y="322"/>
                  </a:cubicBezTo>
                  <a:cubicBezTo>
                    <a:pt x="79" y="337"/>
                    <a:pt x="96" y="351"/>
                    <a:pt x="108" y="336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723161" y="2922364"/>
              <a:ext cx="184731" cy="144655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88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763865" y="166034"/>
            <a:ext cx="3826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altLang="zh-CN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4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zh-CN" altLang="en-US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3318570"/>
            <a:ext cx="6343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62950" y="381387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4000">
        <p:comb/>
      </p:transition>
    </mc:Choice>
    <mc:Fallback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0.00023 C -0.12058 0.01898 -0.22136 0.03634 -0.35808 0.0206 C -0.56745 0.00555 -0.5879 -0.01366 -0.73386 -0.07315 " pathEditMode="relative" rAng="0" ptsTypes="AAA">
                                      <p:cBhvr>
                                        <p:cTn id="12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93" y="-22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44444E-6 C -0.03958 -0.00973 -0.07812 -0.02153 -0.11875 -0.02894 L -0.23984 -0.07385 " pathEditMode="relative" rAng="0" ptsTypes="AAA">
                                      <p:cBhvr>
                                        <p:cTn id="17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4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32715" y="2540"/>
            <a:ext cx="4235450" cy="70256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02735" y="0"/>
            <a:ext cx="24079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菱形 1"/>
          <p:cNvSpPr/>
          <p:nvPr>
            <p:custDataLst>
              <p:tags r:id="rId2"/>
            </p:custDataLst>
          </p:nvPr>
        </p:nvSpPr>
        <p:spPr>
          <a:xfrm>
            <a:off x="1912573" y="1287254"/>
            <a:ext cx="3406471" cy="3406471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菱形 1"/>
          <p:cNvSpPr/>
          <p:nvPr>
            <p:custDataLst>
              <p:tags r:id="rId3"/>
            </p:custDataLst>
          </p:nvPr>
        </p:nvSpPr>
        <p:spPr>
          <a:xfrm>
            <a:off x="2224855" y="1599536"/>
            <a:ext cx="2781907" cy="2781907"/>
          </a:xfrm>
          <a:prstGeom prst="diamond">
            <a:avLst/>
          </a:prstGeom>
          <a:solidFill>
            <a:schemeClr val="bg1">
              <a:alpha val="81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菱形 1"/>
          <p:cNvSpPr/>
          <p:nvPr>
            <p:custDataLst>
              <p:tags r:id="rId4"/>
            </p:custDataLst>
          </p:nvPr>
        </p:nvSpPr>
        <p:spPr>
          <a:xfrm>
            <a:off x="2428079" y="1802760"/>
            <a:ext cx="2375459" cy="2375459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latin typeface="Times New Roman" pitchFamily="18" charset="0"/>
                <a:cs typeface="Times New Roman" pitchFamily="18" charset="0"/>
              </a:rPr>
              <a:t>6A</a:t>
            </a:r>
            <a:endParaRPr lang="zh-CN" alt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PA_菱形 23"/>
          <p:cNvSpPr/>
          <p:nvPr>
            <p:custDataLst>
              <p:tags r:id="rId5"/>
            </p:custDataLst>
          </p:nvPr>
        </p:nvSpPr>
        <p:spPr>
          <a:xfrm>
            <a:off x="2161840" y="1599578"/>
            <a:ext cx="602250" cy="602250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菱形 23"/>
          <p:cNvSpPr/>
          <p:nvPr>
            <p:custDataLst>
              <p:tags r:id="rId6"/>
            </p:custDataLst>
          </p:nvPr>
        </p:nvSpPr>
        <p:spPr>
          <a:xfrm>
            <a:off x="2763757" y="856158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rot="16200000" flipH="1">
            <a:off x="4789946" y="2710786"/>
            <a:ext cx="1442024" cy="719424"/>
            <a:chOff x="2467503" y="4400363"/>
            <a:chExt cx="1442024" cy="719424"/>
          </a:xfrm>
        </p:grpSpPr>
        <p:cxnSp>
          <p:nvCxnSpPr>
            <p:cNvPr id="31" name="PA_直接连接符 30"/>
            <p:cNvCxnSpPr/>
            <p:nvPr>
              <p:custDataLst>
                <p:tags r:id="rId24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_直接连接符 30"/>
            <p:cNvCxnSpPr/>
            <p:nvPr>
              <p:custDataLst>
                <p:tags r:id="rId25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A_菱形 23"/>
          <p:cNvSpPr/>
          <p:nvPr>
            <p:custDataLst>
              <p:tags r:id="rId7"/>
            </p:custDataLst>
          </p:nvPr>
        </p:nvSpPr>
        <p:spPr>
          <a:xfrm>
            <a:off x="2139442" y="563860"/>
            <a:ext cx="288637" cy="28863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PA_组合 58"/>
          <p:cNvGrpSpPr/>
          <p:nvPr>
            <p:custDataLst>
              <p:tags r:id="rId8"/>
            </p:custDataLst>
          </p:nvPr>
        </p:nvGrpSpPr>
        <p:grpSpPr>
          <a:xfrm>
            <a:off x="5182600" y="5711062"/>
            <a:ext cx="369806" cy="856603"/>
            <a:chOff x="6697441" y="5773974"/>
            <a:chExt cx="439960" cy="1019104"/>
          </a:xfrm>
        </p:grpSpPr>
        <p:grpSp>
          <p:nvGrpSpPr>
            <p:cNvPr id="50" name="PA_组合 49"/>
            <p:cNvGrpSpPr/>
            <p:nvPr>
              <p:custDataLst>
                <p:tags r:id="rId15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51" name="PA_直接连接符 30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A_直接连接符 30"/>
              <p:cNvCxnSpPr/>
              <p:nvPr>
                <p:custDataLst>
                  <p:tags r:id="rId23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PA_组合 49"/>
            <p:cNvGrpSpPr/>
            <p:nvPr>
              <p:custDataLst>
                <p:tags r:id="rId16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54" name="PA_直接连接符 30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_直接连接符 30"/>
              <p:cNvCxnSpPr/>
              <p:nvPr>
                <p:custDataLst>
                  <p:tags r:id="rId21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PA_组合 49"/>
            <p:cNvGrpSpPr/>
            <p:nvPr>
              <p:custDataLst>
                <p:tags r:id="rId17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57" name="PA_直接连接符 30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_直接连接符 30"/>
              <p:cNvCxnSpPr/>
              <p:nvPr>
                <p:custDataLst>
                  <p:tags r:id="rId19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文本框 5"/>
          <p:cNvSpPr txBox="1"/>
          <p:nvPr/>
        </p:nvSpPr>
        <p:spPr>
          <a:xfrm>
            <a:off x="6727825" y="2562225"/>
            <a:ext cx="51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Cảm</a:t>
            </a:r>
            <a:r>
              <a:rPr lang="en-US" altLang="zh-CN" sz="6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ơn</a:t>
            </a:r>
            <a:r>
              <a:rPr lang="en-US" altLang="zh-CN" sz="6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các</a:t>
            </a:r>
            <a:r>
              <a:rPr lang="en-US" altLang="zh-CN" sz="6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em</a:t>
            </a:r>
            <a:r>
              <a:rPr lang="en-US" altLang="zh-CN" sz="6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!</a:t>
            </a:r>
            <a:endParaRPr lang="zh-CN" altLang="en-US" sz="6000" dirty="0"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5710" y="3743960"/>
            <a:ext cx="481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Chúc</a:t>
            </a:r>
            <a:r>
              <a:rPr lang="en-US" altLang="zh-CN" sz="4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các</a:t>
            </a:r>
            <a:r>
              <a:rPr lang="en-US" altLang="zh-CN" sz="4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em</a:t>
            </a:r>
            <a:r>
              <a:rPr lang="en-US" altLang="zh-CN" sz="4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học</a:t>
            </a:r>
            <a:r>
              <a:rPr lang="en-US" altLang="zh-CN" sz="4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tốt</a:t>
            </a:r>
            <a:r>
              <a:rPr lang="en-US" altLang="zh-CN" sz="4000" dirty="0" smtClean="0"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!</a:t>
            </a:r>
            <a:endParaRPr lang="zh-CN" altLang="en-US" sz="4000" dirty="0"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8" name="PA_菱形 23"/>
          <p:cNvSpPr/>
          <p:nvPr>
            <p:custDataLst>
              <p:tags r:id="rId9"/>
            </p:custDataLst>
          </p:nvPr>
        </p:nvSpPr>
        <p:spPr>
          <a:xfrm flipH="1">
            <a:off x="7643160" y="167069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菱形 23"/>
          <p:cNvSpPr/>
          <p:nvPr>
            <p:custDataLst>
              <p:tags r:id="rId10"/>
            </p:custDataLst>
          </p:nvPr>
        </p:nvSpPr>
        <p:spPr>
          <a:xfrm flipH="1">
            <a:off x="9291557" y="176738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菱形 23"/>
          <p:cNvSpPr/>
          <p:nvPr>
            <p:custDataLst>
              <p:tags r:id="rId11"/>
            </p:custDataLst>
          </p:nvPr>
        </p:nvSpPr>
        <p:spPr>
          <a:xfrm flipH="1">
            <a:off x="10675747" y="186307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PA_菱形 23"/>
          <p:cNvSpPr/>
          <p:nvPr>
            <p:custDataLst>
              <p:tags r:id="rId12"/>
            </p:custDataLst>
          </p:nvPr>
        </p:nvSpPr>
        <p:spPr>
          <a:xfrm flipH="1">
            <a:off x="10557810" y="485204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_菱形 23"/>
          <p:cNvSpPr/>
          <p:nvPr>
            <p:custDataLst>
              <p:tags r:id="rId13"/>
            </p:custDataLst>
          </p:nvPr>
        </p:nvSpPr>
        <p:spPr>
          <a:xfrm flipH="1">
            <a:off x="9215357" y="496778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_菱形 23"/>
          <p:cNvSpPr/>
          <p:nvPr>
            <p:custDataLst>
              <p:tags r:id="rId14"/>
            </p:custDataLst>
          </p:nvPr>
        </p:nvSpPr>
        <p:spPr>
          <a:xfrm flipH="1">
            <a:off x="7856347" y="508252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20" grpId="0" bldLvl="0" animBg="1"/>
      <p:bldP spid="21" grpId="0" bldLvl="0" animBg="1"/>
      <p:bldP spid="24" grpId="0" bldLvl="0" animBg="1"/>
      <p:bldP spid="25" grpId="0" bldLvl="0" animBg="1"/>
      <p:bldP spid="60" grpId="0" bldLvl="0" animBg="1"/>
      <p:bldP spid="6" grpId="0"/>
      <p:bldP spid="7" grpId="0"/>
      <p:bldP spid="8" grpId="0" bldLvl="0" animBg="1"/>
      <p:bldP spid="9" grpId="0" bldLvl="0" animBg="1"/>
      <p:bldP spid="11" grpId="0" bldLvl="0" animBg="1"/>
      <p:bldP spid="32" grpId="0" bldLvl="0" animBg="1"/>
      <p:bldP spid="35" grpId="0" bldLvl="0" animBg="1"/>
      <p:bldP spid="3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3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3652" y="2553115"/>
            <a:ext cx="609600" cy="609600"/>
          </a:xfrm>
          <a:prstGeom prst="rect">
            <a:avLst/>
          </a:prstGeom>
        </p:spPr>
      </p:pic>
      <p:pic>
        <p:nvPicPr>
          <p:cNvPr id="35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8911"/>
            <a:ext cx="12192000" cy="6781923"/>
          </a:xfrm>
          <a:prstGeom prst="rect">
            <a:avLst/>
          </a:prstGeom>
        </p:spPr>
      </p:pic>
      <p:pic>
        <p:nvPicPr>
          <p:cNvPr id="36" name="trieuph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60" y="107724"/>
            <a:ext cx="2290053" cy="2256002"/>
          </a:xfrm>
          <a:prstGeom prst="rect">
            <a:avLst/>
          </a:prstGeom>
        </p:spPr>
      </p:pic>
      <p:sp>
        <p:nvSpPr>
          <p:cNvPr id="37" name="khung mờ"/>
          <p:cNvSpPr/>
          <p:nvPr/>
        </p:nvSpPr>
        <p:spPr>
          <a:xfrm>
            <a:off x="7" y="4972576"/>
            <a:ext cx="12191999" cy="188542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đáp án sai 3"/>
          <p:cNvSpPr/>
          <p:nvPr/>
        </p:nvSpPr>
        <p:spPr>
          <a:xfrm>
            <a:off x="5798651" y="4986096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B. </a:t>
            </a:r>
            <a:r>
              <a:rPr lang="en-US" sz="2800" b="1" dirty="0" err="1" smtClean="0">
                <a:solidFill>
                  <a:prstClr val="white"/>
                </a:solidFill>
              </a:rPr>
              <a:t>Tế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Hanh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39" name="đáp án Đúng"/>
          <p:cNvSpPr/>
          <p:nvPr/>
        </p:nvSpPr>
        <p:spPr>
          <a:xfrm>
            <a:off x="812881" y="5641267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</a:t>
            </a:r>
            <a:r>
              <a:rPr lang="en-US" sz="2800" b="1" dirty="0" smtClean="0">
                <a:solidFill>
                  <a:prstClr val="white"/>
                </a:solidFill>
              </a:rPr>
              <a:t>   C. Minh </a:t>
            </a:r>
            <a:r>
              <a:rPr lang="en-US" sz="2800" b="1" dirty="0" err="1" smtClean="0">
                <a:solidFill>
                  <a:prstClr val="white"/>
                </a:solidFill>
              </a:rPr>
              <a:t>Huệ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40" name="đáp án sai 2"/>
          <p:cNvSpPr/>
          <p:nvPr/>
        </p:nvSpPr>
        <p:spPr>
          <a:xfrm>
            <a:off x="812882" y="5036727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  A. </a:t>
            </a:r>
            <a:r>
              <a:rPr lang="en-US" sz="2800" b="1" dirty="0" err="1" smtClean="0">
                <a:solidFill>
                  <a:prstClr val="white"/>
                </a:solidFill>
              </a:rPr>
              <a:t>Tố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Hữu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41" name="đáp án sai 1"/>
          <p:cNvSpPr/>
          <p:nvPr/>
        </p:nvSpPr>
        <p:spPr>
          <a:xfrm>
            <a:off x="5845861" y="5620264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D. </a:t>
            </a:r>
            <a:r>
              <a:rPr lang="en-US" sz="2800" b="1" dirty="0" err="1" smtClean="0">
                <a:solidFill>
                  <a:prstClr val="white"/>
                </a:solidFill>
              </a:rPr>
              <a:t>Viễn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Phương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42" name="o noi dung cau hoi"/>
          <p:cNvSpPr/>
          <p:nvPr/>
        </p:nvSpPr>
        <p:spPr>
          <a:xfrm>
            <a:off x="0" y="3497235"/>
            <a:ext cx="11919309" cy="1263627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vi-VN" sz="3200" b="1" dirty="0" smtClean="0">
                <a:latin typeface="+mj-lt"/>
              </a:rPr>
              <a:t>Câu 1: Bài thơ “ Đêm nay Bác không ngủ”</a:t>
            </a:r>
            <a:r>
              <a:rPr lang="en-US" sz="3200" b="1" dirty="0" smtClean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của tác giả?</a:t>
            </a:r>
            <a:endParaRPr lang="vi-VN" sz="32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3" name="vong tim"/>
          <p:cNvSpPr>
            <a:spLocks noChangeArrowheads="1"/>
          </p:cNvSpPr>
          <p:nvPr/>
        </p:nvSpPr>
        <p:spPr bwMode="auto">
          <a:xfrm rot="18245478" flipH="1">
            <a:off x="1098698" y="162951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vong xanh"/>
          <p:cNvSpPr>
            <a:spLocks noChangeArrowheads="1"/>
          </p:cNvSpPr>
          <p:nvPr/>
        </p:nvSpPr>
        <p:spPr bwMode="auto">
          <a:xfrm rot="3354522">
            <a:off x="1010292" y="-119387"/>
            <a:ext cx="552450" cy="2332039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5050" descr="50-50 I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9605" y="181523"/>
            <a:ext cx="433387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6" name="goi dt" descr="phone a friend I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9625" y="171759"/>
            <a:ext cx="433385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9" name="y kien KG" descr="ask the audience I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9668" y="171759"/>
            <a:ext cx="460613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6047" y="959225"/>
            <a:ext cx="1782032" cy="1258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9918031" y="1006080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917056" y="100645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915391" y="1006079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914771" y="100607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915549" y="100607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915308" y="100607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917683" y="1012411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917721" y="100607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913117" y="100607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912943" y="100607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918051" y="101086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 dirty="0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225" y="863519"/>
            <a:ext cx="1776515" cy="1317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7" name="tu vấn tại chỗ"/>
          <p:cNvPicPr>
            <a:picLocks noChangeAspect="1"/>
          </p:cNvPicPr>
          <p:nvPr/>
        </p:nvPicPr>
        <p:blipFill>
          <a:blip r:embed="rId21">
            <a:clrChange>
              <a:clrFrom>
                <a:srgbClr val="F2F200"/>
              </a:clrFrom>
              <a:clrTo>
                <a:srgbClr val="F2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71958" y="171759"/>
            <a:ext cx="483993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7034" y="816740"/>
            <a:ext cx="1742015" cy="13301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0999640" y="171759"/>
            <a:ext cx="436989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0" name="logo" descr="O-icon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2" t="6129" r="4992" b="-1130"/>
          <a:stretch/>
        </p:blipFill>
        <p:spPr bwMode="auto">
          <a:xfrm>
            <a:off x="71224" y="-268903"/>
            <a:ext cx="2683517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59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r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9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 vol="100000" numSld="5">
                <p:cTn id="2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100000">
                <p:cTn id="257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3" grpId="0" animBg="1"/>
      <p:bldP spid="44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3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3652" y="2553115"/>
            <a:ext cx="609600" cy="609600"/>
          </a:xfrm>
          <a:prstGeom prst="rect">
            <a:avLst/>
          </a:prstGeom>
        </p:spPr>
      </p:pic>
      <p:pic>
        <p:nvPicPr>
          <p:cNvPr id="34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8911"/>
            <a:ext cx="12192000" cy="6781923"/>
          </a:xfrm>
          <a:prstGeom prst="rect">
            <a:avLst/>
          </a:prstGeom>
        </p:spPr>
      </p:pic>
      <p:pic>
        <p:nvPicPr>
          <p:cNvPr id="35" name="trieuph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60" y="107724"/>
            <a:ext cx="2290053" cy="2256002"/>
          </a:xfrm>
          <a:prstGeom prst="rect">
            <a:avLst/>
          </a:prstGeom>
        </p:spPr>
      </p:pic>
      <p:sp>
        <p:nvSpPr>
          <p:cNvPr id="36" name="khung mờ"/>
          <p:cNvSpPr/>
          <p:nvPr/>
        </p:nvSpPr>
        <p:spPr>
          <a:xfrm>
            <a:off x="7" y="4972585"/>
            <a:ext cx="12191999" cy="19205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đáp án sai 3"/>
          <p:cNvSpPr/>
          <p:nvPr/>
        </p:nvSpPr>
        <p:spPr>
          <a:xfrm>
            <a:off x="6128027" y="5074066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B. </a:t>
            </a:r>
            <a:r>
              <a:rPr lang="en-US" sz="2800" b="1" dirty="0" smtClean="0">
                <a:solidFill>
                  <a:prstClr val="white"/>
                </a:solidFill>
              </a:rPr>
              <a:t>1950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38" name="đáp án Đúng"/>
          <p:cNvSpPr/>
          <p:nvPr/>
        </p:nvSpPr>
        <p:spPr>
          <a:xfrm>
            <a:off x="1198438" y="5632755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</a:t>
            </a:r>
            <a:r>
              <a:rPr lang="en-US" sz="2800" b="1" dirty="0" smtClean="0">
                <a:solidFill>
                  <a:prstClr val="white"/>
                </a:solidFill>
              </a:rPr>
              <a:t>   C. 1951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39" name="đáp án sai 2"/>
          <p:cNvSpPr/>
          <p:nvPr/>
        </p:nvSpPr>
        <p:spPr>
          <a:xfrm>
            <a:off x="1251945" y="5074066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  A. </a:t>
            </a:r>
            <a:r>
              <a:rPr lang="en-US" sz="2800" b="1" dirty="0" smtClean="0">
                <a:solidFill>
                  <a:prstClr val="white"/>
                </a:solidFill>
              </a:rPr>
              <a:t>1949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40" name="đáp án sai 1"/>
          <p:cNvSpPr/>
          <p:nvPr/>
        </p:nvSpPr>
        <p:spPr>
          <a:xfrm>
            <a:off x="6128027" y="5644194"/>
            <a:ext cx="440435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D. </a:t>
            </a:r>
            <a:r>
              <a:rPr lang="en-US" sz="2800" b="1" dirty="0" smtClean="0">
                <a:solidFill>
                  <a:prstClr val="white"/>
                </a:solidFill>
              </a:rPr>
              <a:t>1952</a:t>
            </a:r>
            <a:endParaRPr lang="vi-VN" sz="2800" b="1" dirty="0">
              <a:solidFill>
                <a:prstClr val="white"/>
              </a:solidFill>
            </a:endParaRPr>
          </a:p>
        </p:txBody>
      </p:sp>
      <p:sp>
        <p:nvSpPr>
          <p:cNvPr id="41" name="o noi dung cau hoi"/>
          <p:cNvSpPr/>
          <p:nvPr/>
        </p:nvSpPr>
        <p:spPr>
          <a:xfrm>
            <a:off x="133652" y="3708960"/>
            <a:ext cx="11919309" cy="1263627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Văn bản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Đêm nay Bác không ngủ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được viết vào năm nào?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vong tim"/>
          <p:cNvSpPr>
            <a:spLocks noChangeArrowheads="1"/>
          </p:cNvSpPr>
          <p:nvPr/>
        </p:nvSpPr>
        <p:spPr bwMode="auto">
          <a:xfrm rot="18245478" flipH="1">
            <a:off x="1098698" y="162951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vong xanh"/>
          <p:cNvSpPr>
            <a:spLocks noChangeArrowheads="1"/>
          </p:cNvSpPr>
          <p:nvPr/>
        </p:nvSpPr>
        <p:spPr bwMode="auto">
          <a:xfrm rot="3354522">
            <a:off x="1010292" y="-119387"/>
            <a:ext cx="552450" cy="2332039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5050" descr="50-50 I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5293" y="70657"/>
            <a:ext cx="433387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5" name="goi dt" descr="phone a friend I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2570" y="63056"/>
            <a:ext cx="433385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6" name="y kien KG" descr="ask the audience I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6748" y="63056"/>
            <a:ext cx="460613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45" y="844218"/>
            <a:ext cx="1782032" cy="1258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10746212" y="912481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45239" y="91285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43572" y="912480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42952" y="912476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43731" y="91247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43491" y="91247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45864" y="918812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45903" y="91247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41299" y="91247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41125" y="91247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46232" y="917266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 dirty="0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573" y="803529"/>
            <a:ext cx="1776515" cy="1317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3" name="tu vấn tại chỗ"/>
          <p:cNvPicPr>
            <a:picLocks noChangeAspect="1"/>
          </p:cNvPicPr>
          <p:nvPr/>
        </p:nvPicPr>
        <p:blipFill>
          <a:blip r:embed="rId21">
            <a:clrChange>
              <a:clrFrom>
                <a:srgbClr val="F2F200"/>
              </a:clrFrom>
              <a:clrTo>
                <a:srgbClr val="F2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00140" y="78160"/>
            <a:ext cx="483993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4638" y="806940"/>
            <a:ext cx="1742015" cy="13301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1827824" y="78160"/>
            <a:ext cx="436989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9" name="logo" descr="O-icon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2" t="6129" r="4992" b="-1130"/>
          <a:stretch/>
        </p:blipFill>
        <p:spPr bwMode="auto">
          <a:xfrm>
            <a:off x="602216" y="-315333"/>
            <a:ext cx="3481989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84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r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9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>
              <p:cMediaNode vol="100000" numSld="5">
                <p:cTn id="2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video>
              <p:cMediaNode vol="100000">
                <p:cTn id="257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uong reo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75763" y="3517355"/>
            <a:ext cx="609600" cy="609600"/>
          </a:xfrm>
          <a:prstGeom prst="rect">
            <a:avLst/>
          </a:prstGeom>
        </p:spPr>
      </p:pic>
      <p:pic>
        <p:nvPicPr>
          <p:cNvPr id="111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-4947"/>
            <a:ext cx="12192000" cy="6862948"/>
          </a:xfrm>
          <a:prstGeom prst="rect">
            <a:avLst/>
          </a:prstGeom>
        </p:spPr>
      </p:pic>
      <p:pic>
        <p:nvPicPr>
          <p:cNvPr id="48" name="trieuph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64" y="-4948"/>
            <a:ext cx="2290053" cy="2256002"/>
          </a:xfrm>
          <a:prstGeom prst="rect">
            <a:avLst/>
          </a:prstGeom>
        </p:spPr>
      </p:pic>
      <p:sp>
        <p:nvSpPr>
          <p:cNvPr id="5" name="khung mờ"/>
          <p:cNvSpPr/>
          <p:nvPr/>
        </p:nvSpPr>
        <p:spPr>
          <a:xfrm>
            <a:off x="0" y="4994022"/>
            <a:ext cx="12192000" cy="188542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đáp án sai 3"/>
          <p:cNvSpPr/>
          <p:nvPr/>
        </p:nvSpPr>
        <p:spPr>
          <a:xfrm>
            <a:off x="5846525" y="5443300"/>
            <a:ext cx="497561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    B</a:t>
            </a:r>
            <a:r>
              <a:rPr lang="en-US" sz="2400" b="1" dirty="0">
                <a:solidFill>
                  <a:prstClr val="white"/>
                </a:solidFill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</a:rPr>
              <a:t>Lục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bát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2" name="đáp án sai 2"/>
          <p:cNvSpPr/>
          <p:nvPr/>
        </p:nvSpPr>
        <p:spPr>
          <a:xfrm>
            <a:off x="5846525" y="6087723"/>
            <a:ext cx="497561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     </a:t>
            </a:r>
            <a:r>
              <a:rPr lang="en-US" sz="2400" b="1" dirty="0" smtClean="0">
                <a:solidFill>
                  <a:prstClr val="white"/>
                </a:solidFill>
              </a:rPr>
              <a:t>D</a:t>
            </a:r>
            <a:r>
              <a:rPr lang="en-US" sz="2400" b="1" dirty="0">
                <a:solidFill>
                  <a:prstClr val="white"/>
                </a:solidFill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</a:rPr>
              <a:t>Thất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ngôn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tứ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tuyệt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3" name="đáp án sai 1"/>
          <p:cNvSpPr/>
          <p:nvPr/>
        </p:nvSpPr>
        <p:spPr>
          <a:xfrm>
            <a:off x="1152624" y="6129100"/>
            <a:ext cx="4691735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</a:rPr>
              <a:t>     C</a:t>
            </a:r>
            <a:r>
              <a:rPr lang="en-US" sz="2400" b="1" dirty="0">
                <a:solidFill>
                  <a:prstClr val="white"/>
                </a:solidFill>
              </a:rPr>
              <a:t>. </a:t>
            </a:r>
            <a:r>
              <a:rPr lang="en-US" sz="2400" b="1" dirty="0" err="1" smtClean="0">
                <a:solidFill>
                  <a:prstClr val="white"/>
                </a:solidFill>
              </a:rPr>
              <a:t>Thất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ngôn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bát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cú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4" name="đáp án đúng"/>
          <p:cNvSpPr/>
          <p:nvPr/>
        </p:nvSpPr>
        <p:spPr>
          <a:xfrm>
            <a:off x="1130864" y="5450899"/>
            <a:ext cx="4691735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</a:rPr>
              <a:t>A. </a:t>
            </a:r>
            <a:r>
              <a:rPr lang="en-US" sz="2400" b="1" dirty="0" err="1" smtClean="0">
                <a:solidFill>
                  <a:prstClr val="white"/>
                </a:solidFill>
              </a:rPr>
              <a:t>Ngũ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ngôn</a:t>
            </a:r>
            <a:endParaRPr lang="vi-VN" sz="2400" b="1" dirty="0">
              <a:solidFill>
                <a:prstClr val="white"/>
              </a:solidFill>
            </a:endParaRPr>
          </a:p>
        </p:txBody>
      </p:sp>
      <p:pic>
        <p:nvPicPr>
          <p:cNvPr id="76" name="5050" descr="50-50 I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4909" y="80726"/>
            <a:ext cx="433387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7" name="goi dt" descr="phone a friend I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4502" y="80726"/>
            <a:ext cx="433385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8" name="y kien KG" descr="ask the audience I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7896" y="80726"/>
            <a:ext cx="460613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7" name="o noi dung cau hoi"/>
          <p:cNvSpPr/>
          <p:nvPr/>
        </p:nvSpPr>
        <p:spPr>
          <a:xfrm>
            <a:off x="374904" y="4114811"/>
            <a:ext cx="11402568" cy="123877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Bài thơ Đêm nay Bác không ngủ được viết theo thể thơ nào?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8047" y="880501"/>
            <a:ext cx="1782032" cy="1258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43" name="Rounded Rectangle 142"/>
          <p:cNvSpPr/>
          <p:nvPr/>
        </p:nvSpPr>
        <p:spPr>
          <a:xfrm>
            <a:off x="10001861" y="945440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000563" y="94581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998343" y="945439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997515" y="94543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998555" y="94543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998232" y="94543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001397" y="951771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001451" y="94543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995311" y="94543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995079" y="945434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001888" y="950225"/>
            <a:ext cx="1070304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693" y="834555"/>
            <a:ext cx="1776515" cy="1317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0" name="tu vấn tại chỗ"/>
          <p:cNvPicPr>
            <a:picLocks noChangeAspect="1"/>
          </p:cNvPicPr>
          <p:nvPr/>
        </p:nvPicPr>
        <p:blipFill>
          <a:blip r:embed="rId21">
            <a:clrChange>
              <a:clrFrom>
                <a:srgbClr val="F2F200"/>
              </a:clrFrom>
              <a:clrTo>
                <a:srgbClr val="F2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84280" y="80726"/>
            <a:ext cx="483993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8487" y="810163"/>
            <a:ext cx="1742015" cy="13301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logo" descr="O-icon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2" t="6129" r="4992" b="-1130"/>
          <a:stretch/>
        </p:blipFill>
        <p:spPr bwMode="auto">
          <a:xfrm>
            <a:off x="-392788" y="-596249"/>
            <a:ext cx="3578023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vong tim"/>
          <p:cNvSpPr>
            <a:spLocks noChangeArrowheads="1"/>
          </p:cNvSpPr>
          <p:nvPr/>
        </p:nvSpPr>
        <p:spPr bwMode="auto">
          <a:xfrm rot="18245478" flipH="1">
            <a:off x="1204541" y="-130570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vong xanh"/>
          <p:cNvSpPr>
            <a:spLocks noChangeArrowheads="1"/>
          </p:cNvSpPr>
          <p:nvPr/>
        </p:nvSpPr>
        <p:spPr bwMode="auto">
          <a:xfrm rot="3354522">
            <a:off x="1119999" y="-39905"/>
            <a:ext cx="552450" cy="2332039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1354528" y="80726"/>
            <a:ext cx="436989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131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r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18"/>
                            </p:stCondLst>
                            <p:childTnLst>
                              <p:par>
                                <p:cTn id="79" presetID="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>
              <p:cMediaNode vol="8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mph" presetSubtype="2" repeatCount="4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F424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mph" presetSubtype="2" repeatCount="4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F424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mph" presetSubtype="2" repeatCount="4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F424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dio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mph" presetSubtype="2" repeatCount="4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F424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9" dur="1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video>
              <p:cMediaNode vol="100000">
                <p:cTn id="180" repeatCount="indefinite" fill="hold" display="0">
                  <p:stCondLst>
                    <p:cond delay="indefinite"/>
                  </p:stCondLst>
                </p:cTn>
                <p:tgtEl>
                  <p:spTgt spid="111"/>
                </p:tgtEl>
              </p:cMediaNode>
            </p:vide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47" grpId="0" animBg="1"/>
      <p:bldP spid="47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94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huong reo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853181" y="3057644"/>
            <a:ext cx="608411" cy="609600"/>
          </a:xfrm>
          <a:prstGeom prst="rect">
            <a:avLst/>
          </a:prstGeom>
        </p:spPr>
      </p:pic>
      <p:pic>
        <p:nvPicPr>
          <p:cNvPr id="34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" y="-8348"/>
            <a:ext cx="12168227" cy="6858000"/>
          </a:xfrm>
          <a:prstGeom prst="rect">
            <a:avLst/>
          </a:prstGeom>
        </p:spPr>
      </p:pic>
      <p:sp>
        <p:nvSpPr>
          <p:cNvPr id="36" name="khung mờ"/>
          <p:cNvSpPr/>
          <p:nvPr/>
        </p:nvSpPr>
        <p:spPr>
          <a:xfrm>
            <a:off x="1" y="5345226"/>
            <a:ext cx="12168227" cy="15044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7" name="đáp án sai 3"/>
          <p:cNvSpPr/>
          <p:nvPr/>
        </p:nvSpPr>
        <p:spPr>
          <a:xfrm>
            <a:off x="6356217" y="5141317"/>
            <a:ext cx="4699399" cy="646046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vi-VN" sz="2200" dirty="0" smtClean="0"/>
              <a:t>B</a:t>
            </a:r>
            <a:r>
              <a:rPr lang="en-US" sz="2200" dirty="0" smtClean="0"/>
              <a:t>: B</a:t>
            </a:r>
            <a:r>
              <a:rPr lang="vi-VN" sz="2200" dirty="0" smtClean="0"/>
              <a:t>ác thương đoàn dân công đêm phải ngủ lại ở trong rừng.</a:t>
            </a:r>
            <a:endParaRPr lang="vi-VN" sz="2200" b="1" dirty="0">
              <a:solidFill>
                <a:prstClr val="white"/>
              </a:solidFill>
            </a:endParaRPr>
          </a:p>
        </p:txBody>
      </p:sp>
      <p:sp>
        <p:nvSpPr>
          <p:cNvPr id="38" name="đáp án Đúng"/>
          <p:cNvSpPr/>
          <p:nvPr/>
        </p:nvSpPr>
        <p:spPr>
          <a:xfrm>
            <a:off x="6228235" y="6039282"/>
            <a:ext cx="469939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pt-BR" sz="2400" dirty="0" smtClean="0"/>
              <a:t>D. Cả A, B, C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39" name="đáp án sai 2"/>
          <p:cNvSpPr/>
          <p:nvPr/>
        </p:nvSpPr>
        <p:spPr>
          <a:xfrm>
            <a:off x="174923" y="5244075"/>
            <a:ext cx="5387620" cy="64889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vi-VN" sz="2200" dirty="0" smtClean="0"/>
              <a:t>A. Bác lo lắng cho những người chiến si ở ngoài chiến trường.</a:t>
            </a:r>
            <a:endParaRPr lang="vi-VN" sz="2200" b="1" dirty="0">
              <a:solidFill>
                <a:prstClr val="white"/>
              </a:solidFill>
            </a:endParaRPr>
          </a:p>
        </p:txBody>
      </p:sp>
      <p:sp>
        <p:nvSpPr>
          <p:cNvPr id="40" name="đáp án sai 1"/>
          <p:cNvSpPr/>
          <p:nvPr/>
        </p:nvSpPr>
        <p:spPr>
          <a:xfrm>
            <a:off x="346967" y="6096869"/>
            <a:ext cx="4699399" cy="457200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s-ES" sz="2400" dirty="0" smtClean="0"/>
              <a:t>C. </a:t>
            </a:r>
            <a:r>
              <a:rPr lang="es-ES" sz="2400" dirty="0" err="1" smtClean="0"/>
              <a:t>Bác</a:t>
            </a:r>
            <a:r>
              <a:rPr lang="es-ES" sz="2400" dirty="0" smtClean="0"/>
              <a:t> lo </a:t>
            </a:r>
            <a:r>
              <a:rPr lang="es-ES" sz="2400" dirty="0" err="1" smtClean="0"/>
              <a:t>lắng</a:t>
            </a:r>
            <a:r>
              <a:rPr lang="es-ES" sz="2400" dirty="0" smtClean="0"/>
              <a:t> </a:t>
            </a:r>
            <a:r>
              <a:rPr lang="es-ES" sz="2400" dirty="0" err="1" smtClean="0"/>
              <a:t>cho</a:t>
            </a:r>
            <a:r>
              <a:rPr lang="es-ES" sz="2400" dirty="0" smtClean="0"/>
              <a:t> </a:t>
            </a:r>
            <a:r>
              <a:rPr lang="es-ES" sz="2400" dirty="0" err="1" smtClean="0"/>
              <a:t>chiến</a:t>
            </a:r>
            <a:r>
              <a:rPr lang="es-ES" sz="2400" dirty="0" smtClean="0"/>
              <a:t> </a:t>
            </a:r>
            <a:r>
              <a:rPr lang="es-ES" sz="2400" dirty="0" err="1" smtClean="0"/>
              <a:t>dịch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41" name="o noi dung cau hoi"/>
          <p:cNvSpPr/>
          <p:nvPr/>
        </p:nvSpPr>
        <p:spPr>
          <a:xfrm>
            <a:off x="460585" y="3641997"/>
            <a:ext cx="11170435" cy="123877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vi-VN" sz="3200" b="1" dirty="0" smtClean="0">
                <a:latin typeface="+mj-lt"/>
              </a:rPr>
              <a:t>Câu </a:t>
            </a:r>
            <a:r>
              <a:rPr lang="en-US" sz="3200" b="1" dirty="0">
                <a:latin typeface="+mj-lt"/>
              </a:rPr>
              <a:t>4</a:t>
            </a:r>
            <a:r>
              <a:rPr lang="vi-VN" sz="3200" b="1" dirty="0" smtClean="0">
                <a:latin typeface="+mj-lt"/>
              </a:rPr>
              <a:t>: Tại sao trong đêm ấy Bác Hồ không ngủ?</a:t>
            </a:r>
            <a:endParaRPr lang="en-US" sz="32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2" name="vong tim"/>
          <p:cNvSpPr>
            <a:spLocks noChangeArrowheads="1"/>
          </p:cNvSpPr>
          <p:nvPr/>
        </p:nvSpPr>
        <p:spPr bwMode="auto">
          <a:xfrm rot="18245478" flipH="1">
            <a:off x="3721115" y="-77461"/>
            <a:ext cx="398463" cy="2449685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vong xanh"/>
          <p:cNvSpPr>
            <a:spLocks noChangeArrowheads="1"/>
          </p:cNvSpPr>
          <p:nvPr/>
        </p:nvSpPr>
        <p:spPr bwMode="auto">
          <a:xfrm rot="3354522">
            <a:off x="3578414" y="197834"/>
            <a:ext cx="552450" cy="2327492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5050" descr="50-50 I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0411" y="72377"/>
            <a:ext cx="432543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5" name="goi dt" descr="phone a friend I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2599" y="72377"/>
            <a:ext cx="432540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6" name="y kien KG" descr="ask the audience I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5897" y="72377"/>
            <a:ext cx="459715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5496" y="888282"/>
            <a:ext cx="1778557" cy="1258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10229869" y="940039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228894" y="940413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227229" y="940038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26609" y="940034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27388" y="940033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27146" y="940033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229520" y="946370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229560" y="940033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224956" y="940033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224782" y="940033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229889" y="944824"/>
            <a:ext cx="1068217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577" y="808315"/>
            <a:ext cx="1773051" cy="1317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3" name="tu vấn tại chỗ"/>
          <p:cNvPicPr>
            <a:picLocks noChangeAspect="1"/>
          </p:cNvPicPr>
          <p:nvPr/>
        </p:nvPicPr>
        <p:blipFill>
          <a:blip r:embed="rId20">
            <a:clrChange>
              <a:clrFrom>
                <a:srgbClr val="F2F200"/>
              </a:clrFrom>
              <a:clrTo>
                <a:srgbClr val="F2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2377" y="72377"/>
            <a:ext cx="483051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1829" y="801814"/>
            <a:ext cx="1738619" cy="13301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1431734" y="72377"/>
            <a:ext cx="436137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" name="trieuphu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3959" y="454724"/>
            <a:ext cx="2285588" cy="2256002"/>
          </a:xfrm>
          <a:prstGeom prst="rect">
            <a:avLst/>
          </a:prstGeom>
        </p:spPr>
      </p:pic>
      <p:pic>
        <p:nvPicPr>
          <p:cNvPr id="69" name="logo" descr="O-icon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2" t="6129" r="4992" b="-1130"/>
          <a:stretch/>
        </p:blipFill>
        <p:spPr bwMode="auto">
          <a:xfrm>
            <a:off x="71230" y="-268903"/>
            <a:ext cx="3311833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399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r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8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9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>
              <p:cMediaNode vol="80000">
                <p:cTn id="258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video>
              <p:cMediaNode vol="80000">
                <p:cTn id="259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uong reo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504165" y="3065993"/>
            <a:ext cx="457200" cy="609600"/>
          </a:xfrm>
          <a:prstGeom prst="rect">
            <a:avLst/>
          </a:prstGeom>
        </p:spPr>
      </p:pic>
      <p:pic>
        <p:nvPicPr>
          <p:cNvPr id="54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8" name="trieuph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1999" y="354932"/>
            <a:ext cx="1717540" cy="2256002"/>
          </a:xfrm>
          <a:prstGeom prst="rect">
            <a:avLst/>
          </a:prstGeom>
        </p:spPr>
      </p:pic>
      <p:sp>
        <p:nvSpPr>
          <p:cNvPr id="11" name="đáp án sai 3"/>
          <p:cNvSpPr/>
          <p:nvPr/>
        </p:nvSpPr>
        <p:spPr>
          <a:xfrm>
            <a:off x="6121879" y="4691003"/>
            <a:ext cx="4366615" cy="646046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vi-VN" sz="2400" dirty="0"/>
              <a:t>B. Cả cuộc đời Bác dành </a:t>
            </a:r>
            <a:r>
              <a:rPr lang="en-US" sz="2400" dirty="0" err="1"/>
              <a:t>trọn</a:t>
            </a:r>
            <a:r>
              <a:rPr lang="en-US" sz="2400" dirty="0"/>
              <a:t> </a:t>
            </a:r>
            <a:r>
              <a:rPr lang="vi-VN" sz="2400" dirty="0"/>
              <a:t>vẹn cho dân, cho nước. </a:t>
            </a:r>
            <a:endParaRPr lang="vi-VN" sz="2200" b="1" dirty="0">
              <a:solidFill>
                <a:prstClr val="white"/>
              </a:solidFill>
            </a:endParaRPr>
          </a:p>
        </p:txBody>
      </p:sp>
      <p:sp>
        <p:nvSpPr>
          <p:cNvPr id="12" name="đáp án Đúng"/>
          <p:cNvSpPr/>
          <p:nvPr/>
        </p:nvSpPr>
        <p:spPr>
          <a:xfrm>
            <a:off x="6243727" y="5524301"/>
            <a:ext cx="4244760" cy="61317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pt-BR" sz="2400" dirty="0"/>
              <a:t>D. Cả A, B, C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3" name="đáp án sai 2"/>
          <p:cNvSpPr/>
          <p:nvPr/>
        </p:nvSpPr>
        <p:spPr>
          <a:xfrm>
            <a:off x="1127455" y="4691013"/>
            <a:ext cx="4564391" cy="64889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vi-VN" sz="2400" dirty="0"/>
              <a:t>A. Đêm nay chỉ là một trong rất nhiều đêm Bác không ngủ </a:t>
            </a:r>
            <a:endParaRPr lang="vi-VN" sz="2200" b="1" dirty="0">
              <a:solidFill>
                <a:prstClr val="white"/>
              </a:solidFill>
            </a:endParaRPr>
          </a:p>
        </p:txBody>
      </p:sp>
      <p:sp>
        <p:nvSpPr>
          <p:cNvPr id="14" name="đáp án sai 1"/>
          <p:cNvSpPr/>
          <p:nvPr/>
        </p:nvSpPr>
        <p:spPr>
          <a:xfrm>
            <a:off x="1162269" y="5524302"/>
            <a:ext cx="4529571" cy="61317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en-US" sz="2400" dirty="0"/>
              <a:t>C.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lẽ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“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niu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quên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” 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47" name="o noi dung cau hoi"/>
          <p:cNvSpPr/>
          <p:nvPr/>
        </p:nvSpPr>
        <p:spPr>
          <a:xfrm>
            <a:off x="1304407" y="3088721"/>
            <a:ext cx="9433048" cy="1238775"/>
          </a:xfrm>
          <a:custGeom>
            <a:avLst/>
            <a:gdLst>
              <a:gd name="connsiteX0" fmla="*/ 0 w 2371725"/>
              <a:gd name="connsiteY0" fmla="*/ 228600 h 457200"/>
              <a:gd name="connsiteX1" fmla="*/ 247650 w 2371725"/>
              <a:gd name="connsiteY1" fmla="*/ 0 h 457200"/>
              <a:gd name="connsiteX2" fmla="*/ 2152650 w 2371725"/>
              <a:gd name="connsiteY2" fmla="*/ 9525 h 457200"/>
              <a:gd name="connsiteX3" fmla="*/ 2371725 w 2371725"/>
              <a:gd name="connsiteY3" fmla="*/ 228600 h 457200"/>
              <a:gd name="connsiteX4" fmla="*/ 2133600 w 2371725"/>
              <a:gd name="connsiteY4" fmla="*/ 447675 h 457200"/>
              <a:gd name="connsiteX5" fmla="*/ 238125 w 2371725"/>
              <a:gd name="connsiteY5" fmla="*/ 457200 h 457200"/>
              <a:gd name="connsiteX6" fmla="*/ 0 w 2371725"/>
              <a:gd name="connsiteY6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457200">
                <a:moveTo>
                  <a:pt x="0" y="228600"/>
                </a:moveTo>
                <a:lnTo>
                  <a:pt x="247650" y="0"/>
                </a:lnTo>
                <a:lnTo>
                  <a:pt x="2152650" y="9525"/>
                </a:lnTo>
                <a:lnTo>
                  <a:pt x="2371725" y="228600"/>
                </a:lnTo>
                <a:lnTo>
                  <a:pt x="2133600" y="447675"/>
                </a:lnTo>
                <a:lnTo>
                  <a:pt x="238125" y="457200"/>
                </a:lnTo>
                <a:lnTo>
                  <a:pt x="0" y="2286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>
              <a:defRPr/>
            </a:pPr>
            <a:r>
              <a:rPr lang="vi-VN" sz="3100" b="1" dirty="0">
                <a:latin typeface="+mj-lt"/>
              </a:rPr>
              <a:t>Câu </a:t>
            </a:r>
            <a:r>
              <a:rPr lang="en-US" sz="3100" b="1" dirty="0">
                <a:latin typeface="+mj-lt"/>
              </a:rPr>
              <a:t>5</a:t>
            </a:r>
            <a:r>
              <a:rPr lang="vi-VN" sz="3100" b="1" dirty="0" smtClean="0">
                <a:latin typeface="+mj-lt"/>
              </a:rPr>
              <a:t>: </a:t>
            </a:r>
            <a:r>
              <a:rPr lang="vi-VN" sz="3100" b="1" dirty="0">
                <a:latin typeface="+mj-lt"/>
              </a:rPr>
              <a:t>Ý nghĩa của 3 câu kết bài thơ: </a:t>
            </a:r>
            <a:endParaRPr lang="en-US" sz="3100" b="1" dirty="0" smtClean="0">
              <a:latin typeface="+mj-lt"/>
            </a:endParaRPr>
          </a:p>
          <a:p>
            <a:pPr algn="ctr">
              <a:defRPr/>
            </a:pPr>
            <a:r>
              <a:rPr lang="en-US" sz="3100" b="1" dirty="0" smtClean="0">
                <a:latin typeface="+mj-lt"/>
              </a:rPr>
              <a:t>“</a:t>
            </a:r>
            <a:r>
              <a:rPr lang="vi-VN" sz="3100" b="1" i="1" dirty="0">
                <a:latin typeface="+mj-lt"/>
              </a:rPr>
              <a:t>Đêm nay Bác không ngủ</a:t>
            </a:r>
            <a:r>
              <a:rPr lang="en-US" sz="3100" b="1" i="1" dirty="0">
                <a:latin typeface="+mj-lt"/>
              </a:rPr>
              <a:t>/ </a:t>
            </a:r>
            <a:r>
              <a:rPr lang="vi-VN" sz="3100" b="1" i="1" dirty="0">
                <a:latin typeface="+mj-lt"/>
              </a:rPr>
              <a:t>Vì một lẽ thường tình</a:t>
            </a:r>
            <a:r>
              <a:rPr lang="en-US" sz="3100" b="1" i="1" dirty="0">
                <a:latin typeface="+mj-lt"/>
              </a:rPr>
              <a:t>/</a:t>
            </a:r>
            <a:r>
              <a:rPr lang="vi-VN" sz="3100" b="1" i="1" dirty="0">
                <a:latin typeface="+mj-lt"/>
              </a:rPr>
              <a:t> </a:t>
            </a:r>
            <a:endParaRPr lang="en-US" sz="3100" b="1" i="1" dirty="0" smtClean="0">
              <a:latin typeface="+mj-lt"/>
            </a:endParaRPr>
          </a:p>
          <a:p>
            <a:pPr algn="ctr">
              <a:defRPr/>
            </a:pPr>
            <a:r>
              <a:rPr lang="vi-VN" sz="3100" b="1" i="1" dirty="0" smtClean="0">
                <a:latin typeface="+mj-lt"/>
              </a:rPr>
              <a:t>Bác </a:t>
            </a:r>
            <a:r>
              <a:rPr lang="vi-VN" sz="3100" b="1" i="1" dirty="0">
                <a:latin typeface="+mj-lt"/>
              </a:rPr>
              <a:t>là Hồ Chí Minh</a:t>
            </a:r>
            <a:r>
              <a:rPr lang="en-US" sz="3100" b="1" i="1" dirty="0">
                <a:latin typeface="+mj-lt"/>
              </a:rPr>
              <a:t>”</a:t>
            </a:r>
            <a:endParaRPr lang="en-US" sz="3100" b="1" i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5" name="logo" descr="O-icon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2" t="6129" r="4992" b="-1130"/>
          <a:stretch/>
        </p:blipFill>
        <p:spPr bwMode="auto">
          <a:xfrm>
            <a:off x="1304408" y="-469901"/>
            <a:ext cx="2683517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vong tim"/>
          <p:cNvSpPr>
            <a:spLocks noChangeArrowheads="1"/>
          </p:cNvSpPr>
          <p:nvPr/>
        </p:nvSpPr>
        <p:spPr bwMode="auto">
          <a:xfrm rot="18245478" flipH="1">
            <a:off x="2472990" y="405939"/>
            <a:ext cx="398463" cy="1840853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vong xanh"/>
          <p:cNvSpPr>
            <a:spLocks noChangeArrowheads="1"/>
          </p:cNvSpPr>
          <p:nvPr/>
        </p:nvSpPr>
        <p:spPr bwMode="auto">
          <a:xfrm rot="3354522">
            <a:off x="2317714" y="333297"/>
            <a:ext cx="552450" cy="1749029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5050" descr="50-50 I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7681" y="80726"/>
            <a:ext cx="325040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5" name="goi dt" descr="phone a friend I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9879" y="80726"/>
            <a:ext cx="325039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6" name="y kien KG" descr="ask the audience I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9923" y="80726"/>
            <a:ext cx="345460" cy="413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535" y="880501"/>
            <a:ext cx="1336524" cy="12589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3" name="Rounded Rectangle 82"/>
          <p:cNvSpPr/>
          <p:nvPr/>
        </p:nvSpPr>
        <p:spPr>
          <a:xfrm>
            <a:off x="8995124" y="948389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994151" y="948763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992484" y="948388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991864" y="948384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992643" y="948383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992403" y="948383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994775" y="954720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994815" y="948383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8990211" y="948383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8990037" y="948383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8995144" y="953174"/>
            <a:ext cx="802728" cy="10582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lumMod val="96000"/>
                  <a:alpha val="52000"/>
                </a:schemeClr>
              </a:gs>
              <a:gs pos="2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0" b="1" baseline="-25000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269" y="834555"/>
            <a:ext cx="1332387" cy="13171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7" name="tu vấn tại chỗ"/>
          <p:cNvPicPr>
            <a:picLocks noChangeAspect="1"/>
          </p:cNvPicPr>
          <p:nvPr/>
        </p:nvPicPr>
        <p:blipFill>
          <a:blip r:embed="rId22">
            <a:clrChange>
              <a:clrFrom>
                <a:srgbClr val="F2F200"/>
              </a:clrFrom>
              <a:clrTo>
                <a:srgbClr val="F2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2209" y="80726"/>
            <a:ext cx="362995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0369" y="810165"/>
            <a:ext cx="1306511" cy="13301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0039901" y="80726"/>
            <a:ext cx="327743" cy="42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6228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dio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udio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udio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mph" presetSubtype="2" repeatCount="4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udio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125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r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500" fill="hold"/>
                                        <p:tgtEl>
                                          <p:spTgt spid="6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" presetClass="exit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47" grpId="0" animBg="1"/>
      <p:bldP spid="47" grpId="1" animBg="1"/>
      <p:bldP spid="94" grpId="0" animBg="1"/>
      <p:bldP spid="95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189" y="0"/>
            <a:ext cx="12192000" cy="17008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	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97               </a:t>
            </a:r>
            <a:r>
              <a:rPr lang="vi-VN" sz="49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LƯỢM</a:t>
            </a:r>
            <a:r>
              <a:rPr lang="en-US" sz="49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9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49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	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Tố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Hữu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vi-VN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vi-VN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0180" name="Picture 4" descr="Lu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3189" y="1700808"/>
            <a:ext cx="121920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WordArt 6"/>
          <p:cNvSpPr>
            <a:spLocks noChangeArrowheads="1" noChangeShapeType="1" noTextEdit="1"/>
          </p:cNvSpPr>
          <p:nvPr/>
        </p:nvSpPr>
        <p:spPr bwMode="auto">
          <a:xfrm>
            <a:off x="3267711" y="2743211"/>
            <a:ext cx="5410200" cy="31289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CC99FF"/>
                </a:solidFill>
                <a:rou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32715" y="2540"/>
            <a:ext cx="4235450" cy="7025640"/>
          </a:xfrm>
          <a:prstGeom prst="rect">
            <a:avLst/>
          </a:prstGeom>
          <a:solidFill>
            <a:schemeClr val="accent3">
              <a:alpha val="37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02735" y="0"/>
            <a:ext cx="24079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菱形 1"/>
          <p:cNvSpPr/>
          <p:nvPr>
            <p:custDataLst>
              <p:tags r:id="rId2"/>
            </p:custDataLst>
          </p:nvPr>
        </p:nvSpPr>
        <p:spPr>
          <a:xfrm>
            <a:off x="1912573" y="1287254"/>
            <a:ext cx="3406471" cy="3406471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菱形 1"/>
          <p:cNvSpPr/>
          <p:nvPr>
            <p:custDataLst>
              <p:tags r:id="rId3"/>
            </p:custDataLst>
          </p:nvPr>
        </p:nvSpPr>
        <p:spPr>
          <a:xfrm>
            <a:off x="2224855" y="1599536"/>
            <a:ext cx="2781907" cy="2781907"/>
          </a:xfrm>
          <a:prstGeom prst="diamond">
            <a:avLst/>
          </a:prstGeom>
          <a:solidFill>
            <a:schemeClr val="bg1">
              <a:alpha val="81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菱形 1"/>
          <p:cNvSpPr/>
          <p:nvPr>
            <p:custDataLst>
              <p:tags r:id="rId4"/>
            </p:custDataLst>
          </p:nvPr>
        </p:nvSpPr>
        <p:spPr>
          <a:xfrm>
            <a:off x="2428079" y="1802760"/>
            <a:ext cx="2375459" cy="2375459"/>
          </a:xfrm>
          <a:prstGeom prst="diamond">
            <a:avLst/>
          </a:prstGeom>
          <a:solidFill>
            <a:srgbClr val="F3D3BC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Georgia" panose="02040502050405020303" pitchFamily="18" charset="0"/>
            </a:endParaRPr>
          </a:p>
        </p:txBody>
      </p:sp>
      <p:sp>
        <p:nvSpPr>
          <p:cNvPr id="24" name="PA_菱形 23"/>
          <p:cNvSpPr/>
          <p:nvPr>
            <p:custDataLst>
              <p:tags r:id="rId5"/>
            </p:custDataLst>
          </p:nvPr>
        </p:nvSpPr>
        <p:spPr>
          <a:xfrm>
            <a:off x="2161840" y="1599578"/>
            <a:ext cx="602250" cy="602250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PA_菱形 23"/>
          <p:cNvSpPr/>
          <p:nvPr>
            <p:custDataLst>
              <p:tags r:id="rId6"/>
            </p:custDataLst>
          </p:nvPr>
        </p:nvSpPr>
        <p:spPr>
          <a:xfrm>
            <a:off x="2763757" y="856158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rot="16200000" flipH="1">
            <a:off x="4789946" y="2710786"/>
            <a:ext cx="1442024" cy="719424"/>
            <a:chOff x="2467503" y="4400363"/>
            <a:chExt cx="1442024" cy="719424"/>
          </a:xfrm>
        </p:grpSpPr>
        <p:cxnSp>
          <p:nvCxnSpPr>
            <p:cNvPr id="31" name="PA_直接连接符 30"/>
            <p:cNvCxnSpPr/>
            <p:nvPr>
              <p:custDataLst>
                <p:tags r:id="rId21"/>
              </p:custDataLst>
            </p:nvPr>
          </p:nvCxnSpPr>
          <p:spPr>
            <a:xfrm flipH="1">
              <a:off x="3190897" y="4401156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_直接连接符 30"/>
            <p:cNvCxnSpPr/>
            <p:nvPr>
              <p:custDataLst>
                <p:tags r:id="rId22"/>
              </p:custDataLst>
            </p:nvPr>
          </p:nvCxnSpPr>
          <p:spPr>
            <a:xfrm rot="5400000" flipH="1">
              <a:off x="2467504" y="4400362"/>
              <a:ext cx="718630" cy="718631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A_菱形 23"/>
          <p:cNvSpPr/>
          <p:nvPr>
            <p:custDataLst>
              <p:tags r:id="rId7"/>
            </p:custDataLst>
          </p:nvPr>
        </p:nvSpPr>
        <p:spPr>
          <a:xfrm>
            <a:off x="2139442" y="563860"/>
            <a:ext cx="288637" cy="28863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PA_组合 58"/>
          <p:cNvGrpSpPr/>
          <p:nvPr>
            <p:custDataLst>
              <p:tags r:id="rId8"/>
            </p:custDataLst>
          </p:nvPr>
        </p:nvGrpSpPr>
        <p:grpSpPr>
          <a:xfrm>
            <a:off x="5182600" y="5711062"/>
            <a:ext cx="369806" cy="856603"/>
            <a:chOff x="6697441" y="5773974"/>
            <a:chExt cx="439960" cy="1019104"/>
          </a:xfrm>
        </p:grpSpPr>
        <p:grpSp>
          <p:nvGrpSpPr>
            <p:cNvPr id="50" name="PA_组合 49"/>
            <p:cNvGrpSpPr/>
            <p:nvPr>
              <p:custDataLst>
                <p:tags r:id="rId12"/>
              </p:custDataLst>
            </p:nvPr>
          </p:nvGrpSpPr>
          <p:grpSpPr>
            <a:xfrm>
              <a:off x="6698167" y="6159623"/>
              <a:ext cx="439234" cy="219131"/>
              <a:chOff x="2467501" y="4444780"/>
              <a:chExt cx="1442026" cy="719417"/>
            </a:xfrm>
          </p:grpSpPr>
          <p:cxnSp>
            <p:nvCxnSpPr>
              <p:cNvPr id="51" name="PA_直接连接符 30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3190895" y="4445567"/>
                <a:ext cx="718632" cy="71863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A_直接连接符 30"/>
              <p:cNvCxnSpPr/>
              <p:nvPr>
                <p:custDataLst>
                  <p:tags r:id="rId20"/>
                </p:custDataLst>
              </p:nvPr>
            </p:nvCxnSpPr>
            <p:spPr>
              <a:xfrm rot="5400000" flipH="1">
                <a:off x="2467503" y="4444778"/>
                <a:ext cx="718630" cy="718633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PA_组合 49"/>
            <p:cNvGrpSpPr/>
            <p:nvPr>
              <p:custDataLst>
                <p:tags r:id="rId13"/>
              </p:custDataLst>
            </p:nvPr>
          </p:nvGrpSpPr>
          <p:grpSpPr>
            <a:xfrm>
              <a:off x="6698167" y="5773974"/>
              <a:ext cx="439233" cy="219133"/>
              <a:chOff x="2467503" y="4400363"/>
              <a:chExt cx="1442024" cy="719424"/>
            </a:xfrm>
          </p:grpSpPr>
          <p:cxnSp>
            <p:nvCxnSpPr>
              <p:cNvPr id="54" name="PA_直接连接符 30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A_直接连接符 30"/>
              <p:cNvCxnSpPr/>
              <p:nvPr>
                <p:custDataLst>
                  <p:tags r:id="rId18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PA_组合 49"/>
            <p:cNvGrpSpPr/>
            <p:nvPr>
              <p:custDataLst>
                <p:tags r:id="rId14"/>
              </p:custDataLst>
            </p:nvPr>
          </p:nvGrpSpPr>
          <p:grpSpPr>
            <a:xfrm>
              <a:off x="6697441" y="6573945"/>
              <a:ext cx="439233" cy="219133"/>
              <a:chOff x="2467503" y="4400363"/>
              <a:chExt cx="1442024" cy="719424"/>
            </a:xfrm>
          </p:grpSpPr>
          <p:cxnSp>
            <p:nvCxnSpPr>
              <p:cNvPr id="57" name="PA_直接连接符 30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3190897" y="4401156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A_直接连接符 30"/>
              <p:cNvCxnSpPr/>
              <p:nvPr>
                <p:custDataLst>
                  <p:tags r:id="rId16"/>
                </p:custDataLst>
              </p:nvPr>
            </p:nvCxnSpPr>
            <p:spPr>
              <a:xfrm rot="5400000" flipH="1">
                <a:off x="2467504" y="4400362"/>
                <a:ext cx="718630" cy="718631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/>
        </p:nvSpPr>
        <p:spPr>
          <a:xfrm>
            <a:off x="6115050" y="2076450"/>
            <a:ext cx="6661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Tìm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hiểu</a:t>
            </a:r>
            <a:r>
              <a:rPr lang="en-US" altLang="zh-CN" sz="9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chung</a:t>
            </a:r>
            <a:endParaRPr lang="zh-CN" altLang="en-US" sz="96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8" name="PA_菱形 23"/>
          <p:cNvSpPr/>
          <p:nvPr>
            <p:custDataLst>
              <p:tags r:id="rId9"/>
            </p:custDataLst>
          </p:nvPr>
        </p:nvSpPr>
        <p:spPr>
          <a:xfrm flipH="1">
            <a:off x="7795560" y="1175398"/>
            <a:ext cx="602250" cy="602250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菱形 23"/>
          <p:cNvSpPr/>
          <p:nvPr>
            <p:custDataLst>
              <p:tags r:id="rId10"/>
            </p:custDataLst>
          </p:nvPr>
        </p:nvSpPr>
        <p:spPr>
          <a:xfrm flipH="1">
            <a:off x="9253457" y="1329233"/>
            <a:ext cx="422417" cy="422417"/>
          </a:xfrm>
          <a:prstGeom prst="diamond">
            <a:avLst/>
          </a:prstGeom>
          <a:solidFill>
            <a:srgbClr val="F3D3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菱形 23"/>
          <p:cNvSpPr/>
          <p:nvPr>
            <p:custDataLst>
              <p:tags r:id="rId11"/>
            </p:custDataLst>
          </p:nvPr>
        </p:nvSpPr>
        <p:spPr>
          <a:xfrm flipH="1">
            <a:off x="10504297" y="1329670"/>
            <a:ext cx="288637" cy="288637"/>
          </a:xfrm>
          <a:prstGeom prst="diamond">
            <a:avLst/>
          </a:prstGeom>
          <a:solidFill>
            <a:srgbClr val="AAC2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0"/>
          <p:cNvSpPr txBox="1"/>
          <p:nvPr/>
        </p:nvSpPr>
        <p:spPr>
          <a:xfrm>
            <a:off x="2910164" y="2184878"/>
            <a:ext cx="134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endParaRPr lang="zh-CN" altLang="en-US" sz="8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bldLvl="0" animBg="1"/>
      <p:bldP spid="20" grpId="0" bldLvl="0" animBg="1"/>
      <p:bldP spid="21" grpId="0" bldLvl="0" animBg="1"/>
      <p:bldP spid="24" grpId="0" bldLvl="0" animBg="1"/>
      <p:bldP spid="25" grpId="0" bldLvl="0" animBg="1"/>
      <p:bldP spid="60" grpId="0" bldLvl="0" animBg="1"/>
      <p:bldP spid="7" grpId="0"/>
      <p:bldP spid="8" grpId="0" bldLvl="0" animBg="1"/>
      <p:bldP spid="9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324180745"/>
  <p:tag name="MH_LIBRARY" val="GRAPHIC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黑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93759"/>
      </a:accent1>
      <a:accent2>
        <a:srgbClr val="F33735"/>
      </a:accent2>
      <a:accent3>
        <a:srgbClr val="AAC2AC"/>
      </a:accent3>
      <a:accent4>
        <a:srgbClr val="EBB690"/>
      </a:accent4>
      <a:accent5>
        <a:srgbClr val="0B4F76"/>
      </a:accent5>
      <a:accent6>
        <a:srgbClr val="BFBFBF"/>
      </a:accent6>
      <a:hlink>
        <a:srgbClr val="093759"/>
      </a:hlink>
      <a:folHlink>
        <a:srgbClr val="BFBFBF"/>
      </a:folHlink>
    </a:clrScheme>
    <a:fontScheme name="常用">
      <a:majorFont>
        <a:latin typeface="Calibri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黑色">
    <a:dk1>
      <a:srgbClr val="000000"/>
    </a:dk1>
    <a:lt1>
      <a:srgbClr val="FFFFFF"/>
    </a:lt1>
    <a:dk2>
      <a:srgbClr val="778495"/>
    </a:dk2>
    <a:lt2>
      <a:srgbClr val="F0F0F0"/>
    </a:lt2>
    <a:accent1>
      <a:srgbClr val="093759"/>
    </a:accent1>
    <a:accent2>
      <a:srgbClr val="F33735"/>
    </a:accent2>
    <a:accent3>
      <a:srgbClr val="AAC2AC"/>
    </a:accent3>
    <a:accent4>
      <a:srgbClr val="EBB690"/>
    </a:accent4>
    <a:accent5>
      <a:srgbClr val="0B4F76"/>
    </a:accent5>
    <a:accent6>
      <a:srgbClr val="BFBFBF"/>
    </a:accent6>
    <a:hlink>
      <a:srgbClr val="09375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1244</Words>
  <Application>WPS 演示</Application>
  <PresentationFormat>Custom</PresentationFormat>
  <Paragraphs>334</Paragraphs>
  <Slides>26</Slides>
  <Notes>16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     Tiết 97               LƯỢM        Tố Hữu 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http://www.ypppt.com/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粉绿通用ppt</dc:title>
  <dc:creator>优品PPT</dc:creator>
  <cp:keywords>http:/www.ypppt.com</cp:keywords>
  <dc:description>http://www.ypppt.com/</dc:description>
  <cp:lastModifiedBy>user</cp:lastModifiedBy>
  <cp:revision>414</cp:revision>
  <dcterms:created xsi:type="dcterms:W3CDTF">2016-07-03T13:52:00Z</dcterms:created>
  <dcterms:modified xsi:type="dcterms:W3CDTF">2019-08-21T05:40:15Z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