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90" r:id="rId3"/>
    <p:sldId id="260" r:id="rId4"/>
    <p:sldId id="306" r:id="rId5"/>
    <p:sldId id="261" r:id="rId6"/>
    <p:sldId id="307" r:id="rId7"/>
    <p:sldId id="308" r:id="rId8"/>
    <p:sldId id="309" r:id="rId9"/>
    <p:sldId id="310" r:id="rId10"/>
    <p:sldId id="311" r:id="rId11"/>
    <p:sldId id="312" r:id="rId12"/>
    <p:sldId id="305" r:id="rId13"/>
    <p:sldId id="313" r:id="rId14"/>
    <p:sldId id="315" r:id="rId15"/>
    <p:sldId id="318" r:id="rId16"/>
    <p:sldId id="316" r:id="rId17"/>
    <p:sldId id="273" r:id="rId18"/>
    <p:sldId id="317" r:id="rId19"/>
    <p:sldId id="296" r:id="rId20"/>
    <p:sldId id="319" r:id="rId21"/>
    <p:sldId id="282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F262"/>
    <a:srgbClr val="85ED87"/>
    <a:srgbClr val="5CCA4A"/>
    <a:srgbClr val="61CD47"/>
    <a:srgbClr val="68A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62107-26E3-40BE-87A2-B06E01FED665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67B2-A3CB-4529-84BE-B926B4E74C1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5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70D8-2D97-4AE3-B142-8F9DC8415F97}" type="datetimeFigureOut">
              <a:rPr lang="vi-VN" smtClean="0"/>
              <a:pPr/>
              <a:t>17/10/2020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790E-BE50-4881-8ED4-325C191A951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1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chung: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(*) SGK/100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727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bản: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" y="2286001"/>
            <a:ext cx="413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2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524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981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" y="2362200"/>
            <a:ext cx="8534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4800" y="2819400"/>
            <a:ext cx="8909981" cy="15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chỉ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bầu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ayTinhDucDung\Desktop\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600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981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62000" y="2362200"/>
            <a:ext cx="83003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38200" y="2895600"/>
            <a:ext cx="8376581" cy="30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chỉ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bầu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chúa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Phạm vi sống nhỏ hẹp,tầm nhìn hạn chế.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Huênh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Ngộ nhận,dốt, đánh giá sai lệch về thế giới xung quanh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600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20574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2438400"/>
            <a:ext cx="83765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62000" y="2743200"/>
            <a:ext cx="84527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Êch ra ngoài giếng.</a:t>
            </a: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5" descr="untitled4"/>
          <p:cNvPicPr>
            <a:picLocks noChangeAspect="1" noChangeArrowheads="1"/>
          </p:cNvPicPr>
          <p:nvPr/>
        </p:nvPicPr>
        <p:blipFill>
          <a:blip r:embed="rId2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27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Picture 8" descr="duong nhang nh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chnhangnhaorong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871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C 0.0217 0.03078 0.0434 0.06157 0.03507 0.09421 C 0.02691 0.12639 -0.01076 0.16041 -0.04826 0.19444 " pathEditMode="relative" rAng="0" ptsTypes="aaA">
                                      <p:cBhvr>
                                        <p:cTn id="9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4478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chunh: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8288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" y="2133600"/>
            <a:ext cx="89099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800" y="2667000"/>
            <a:ext cx="8528981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_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cũ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ý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27584" y="5013176"/>
            <a:ext cx="1584176" cy="1844824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 descr="ech end rong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86" y="5661248"/>
            <a:ext cx="7920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trau231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524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905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" y="2286000"/>
            <a:ext cx="89099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62000" y="2667000"/>
            <a:ext cx="8452781" cy="15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_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cũ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nháo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ý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_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quả :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Chủ quan, tự cao dẫn đến hậu quả “ chết”.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s750212_tn01160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048000"/>
            <a:ext cx="431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COPCHA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giao-thong-1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giao-thong-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giao-thong-12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ieng khong"/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813"/>
            <a:ext cx="1920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3" descr="sun rain star"/>
          <p:cNvSpPr>
            <a:spLocks noChangeArrowheads="1"/>
          </p:cNvSpPr>
          <p:nvPr/>
        </p:nvSpPr>
        <p:spPr bwMode="auto">
          <a:xfrm>
            <a:off x="2198688" y="23813"/>
            <a:ext cx="512762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0724" name="Picture 4" descr="ech bat ruoi dong"/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192338"/>
            <a:ext cx="1295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frog057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1676400" y="241617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tn_an568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1674019" y="1067594"/>
            <a:ext cx="307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slak05"/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2986088" y="1922463"/>
            <a:ext cx="2143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Freeform 8" descr="CamHa NuocGieng"/>
          <p:cNvSpPr>
            <a:spLocks/>
          </p:cNvSpPr>
          <p:nvPr/>
        </p:nvSpPr>
        <p:spPr bwMode="auto">
          <a:xfrm>
            <a:off x="1511300" y="2798763"/>
            <a:ext cx="1828800" cy="457200"/>
          </a:xfrm>
          <a:custGeom>
            <a:avLst/>
            <a:gdLst>
              <a:gd name="T0" fmla="*/ 1827601 w 1525"/>
              <a:gd name="T1" fmla="*/ 428589 h 783"/>
              <a:gd name="T2" fmla="*/ 1813210 w 1525"/>
              <a:gd name="T3" fmla="*/ 8175 h 783"/>
              <a:gd name="T4" fmla="*/ 1784429 w 1525"/>
              <a:gd name="T5" fmla="*/ 29195 h 783"/>
              <a:gd name="T6" fmla="*/ 1698086 w 1525"/>
              <a:gd name="T7" fmla="*/ 43209 h 783"/>
              <a:gd name="T8" fmla="*/ 1654914 w 1525"/>
              <a:gd name="T9" fmla="*/ 57223 h 783"/>
              <a:gd name="T10" fmla="*/ 1582961 w 1525"/>
              <a:gd name="T11" fmla="*/ 120285 h 783"/>
              <a:gd name="T12" fmla="*/ 1367103 w 1525"/>
              <a:gd name="T13" fmla="*/ 162326 h 783"/>
              <a:gd name="T14" fmla="*/ 1136854 w 1525"/>
              <a:gd name="T15" fmla="*/ 232395 h 783"/>
              <a:gd name="T16" fmla="*/ 978558 w 1525"/>
              <a:gd name="T17" fmla="*/ 302464 h 783"/>
              <a:gd name="T18" fmla="*/ 877824 w 1525"/>
              <a:gd name="T19" fmla="*/ 351513 h 783"/>
              <a:gd name="T20" fmla="*/ 805871 w 1525"/>
              <a:gd name="T21" fmla="*/ 386547 h 783"/>
              <a:gd name="T22" fmla="*/ 676356 w 1525"/>
              <a:gd name="T23" fmla="*/ 435595 h 783"/>
              <a:gd name="T24" fmla="*/ 1827601 w 1525"/>
              <a:gd name="T25" fmla="*/ 428589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30729" name="Picture 9" descr="krab01"/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209800" y="2909888"/>
            <a:ext cx="304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crab10"/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1524000" y="2901950"/>
            <a:ext cx="4572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gieng khong"/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813"/>
            <a:ext cx="1920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Oval 12" descr="sun rain star"/>
          <p:cNvSpPr>
            <a:spLocks noChangeArrowheads="1"/>
          </p:cNvSpPr>
          <p:nvPr/>
        </p:nvSpPr>
        <p:spPr bwMode="auto">
          <a:xfrm>
            <a:off x="4789488" y="23813"/>
            <a:ext cx="512762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0733" name="Picture 13" descr="frog057"/>
          <p:cNvPicPr>
            <a:picLocks noChangeAspect="1" noChangeArrowheads="1" noCrop="1"/>
          </p:cNvPicPr>
          <p:nvPr/>
        </p:nvPicPr>
        <p:blipFill>
          <a:blip r:embed="rId6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4065588" y="220503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tn_an568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4393406" y="915195"/>
            <a:ext cx="3079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slak05"/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5516563" y="1852613"/>
            <a:ext cx="2143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Freeform 16" descr="CamHa NuocGieng"/>
          <p:cNvSpPr>
            <a:spLocks/>
          </p:cNvSpPr>
          <p:nvPr/>
        </p:nvSpPr>
        <p:spPr bwMode="auto">
          <a:xfrm>
            <a:off x="4130675" y="2784475"/>
            <a:ext cx="1828800" cy="449263"/>
          </a:xfrm>
          <a:custGeom>
            <a:avLst/>
            <a:gdLst>
              <a:gd name="T0" fmla="*/ 1819275 w 1152"/>
              <a:gd name="T1" fmla="*/ 433388 h 283"/>
              <a:gd name="T2" fmla="*/ 1812925 w 1152"/>
              <a:gd name="T3" fmla="*/ 7938 h 283"/>
              <a:gd name="T4" fmla="*/ 1784350 w 1152"/>
              <a:gd name="T5" fmla="*/ 28575 h 283"/>
              <a:gd name="T6" fmla="*/ 1698625 w 1152"/>
              <a:gd name="T7" fmla="*/ 42863 h 283"/>
              <a:gd name="T8" fmla="*/ 1654175 w 1152"/>
              <a:gd name="T9" fmla="*/ 57150 h 283"/>
              <a:gd name="T10" fmla="*/ 1582738 w 1152"/>
              <a:gd name="T11" fmla="*/ 120650 h 283"/>
              <a:gd name="T12" fmla="*/ 1366838 w 1152"/>
              <a:gd name="T13" fmla="*/ 161925 h 283"/>
              <a:gd name="T14" fmla="*/ 1136650 w 1152"/>
              <a:gd name="T15" fmla="*/ 231775 h 283"/>
              <a:gd name="T16" fmla="*/ 977900 w 1152"/>
              <a:gd name="T17" fmla="*/ 303213 h 283"/>
              <a:gd name="T18" fmla="*/ 877888 w 1152"/>
              <a:gd name="T19" fmla="*/ 350838 h 283"/>
              <a:gd name="T20" fmla="*/ 806450 w 1152"/>
              <a:gd name="T21" fmla="*/ 385763 h 283"/>
              <a:gd name="T22" fmla="*/ 676275 w 1152"/>
              <a:gd name="T23" fmla="*/ 434975 h 283"/>
              <a:gd name="T24" fmla="*/ 1819275 w 1152"/>
              <a:gd name="T25" fmla="*/ 433388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66577" name="Picture 17" descr="krab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5553075" y="2452688"/>
            <a:ext cx="304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crab1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4081463" y="2967038"/>
            <a:ext cx="381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9" name="Freeform 19"/>
          <p:cNvSpPr>
            <a:spLocks/>
          </p:cNvSpPr>
          <p:nvPr/>
        </p:nvSpPr>
        <p:spPr bwMode="auto">
          <a:xfrm>
            <a:off x="4010025" y="2614613"/>
            <a:ext cx="19812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42" name="Picture 20" descr="ech op keu rong"/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57413"/>
            <a:ext cx="1447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1" descr="gieng khong"/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813"/>
            <a:ext cx="1920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Oval 22" descr="sun rain star"/>
          <p:cNvSpPr>
            <a:spLocks noChangeArrowheads="1"/>
          </p:cNvSpPr>
          <p:nvPr/>
        </p:nvSpPr>
        <p:spPr bwMode="auto">
          <a:xfrm>
            <a:off x="7304088" y="23813"/>
            <a:ext cx="512762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30745" name="Picture 23" descr="tn_an568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6957219" y="686594"/>
            <a:ext cx="307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4" descr="slak05"/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8031163" y="1700213"/>
            <a:ext cx="2143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Freeform 25" descr="CamHa NuocGieng"/>
          <p:cNvSpPr>
            <a:spLocks/>
          </p:cNvSpPr>
          <p:nvPr/>
        </p:nvSpPr>
        <p:spPr bwMode="auto">
          <a:xfrm>
            <a:off x="6616700" y="2798763"/>
            <a:ext cx="1828800" cy="457200"/>
          </a:xfrm>
          <a:custGeom>
            <a:avLst/>
            <a:gdLst>
              <a:gd name="T0" fmla="*/ 1827601 w 1525"/>
              <a:gd name="T1" fmla="*/ 428589 h 783"/>
              <a:gd name="T2" fmla="*/ 1813210 w 1525"/>
              <a:gd name="T3" fmla="*/ 8175 h 783"/>
              <a:gd name="T4" fmla="*/ 1784429 w 1525"/>
              <a:gd name="T5" fmla="*/ 29195 h 783"/>
              <a:gd name="T6" fmla="*/ 1698086 w 1525"/>
              <a:gd name="T7" fmla="*/ 43209 h 783"/>
              <a:gd name="T8" fmla="*/ 1654914 w 1525"/>
              <a:gd name="T9" fmla="*/ 57223 h 783"/>
              <a:gd name="T10" fmla="*/ 1582961 w 1525"/>
              <a:gd name="T11" fmla="*/ 120285 h 783"/>
              <a:gd name="T12" fmla="*/ 1367103 w 1525"/>
              <a:gd name="T13" fmla="*/ 162326 h 783"/>
              <a:gd name="T14" fmla="*/ 1136854 w 1525"/>
              <a:gd name="T15" fmla="*/ 232395 h 783"/>
              <a:gd name="T16" fmla="*/ 978558 w 1525"/>
              <a:gd name="T17" fmla="*/ 302464 h 783"/>
              <a:gd name="T18" fmla="*/ 877824 w 1525"/>
              <a:gd name="T19" fmla="*/ 351513 h 783"/>
              <a:gd name="T20" fmla="*/ 805871 w 1525"/>
              <a:gd name="T21" fmla="*/ 386547 h 783"/>
              <a:gd name="T22" fmla="*/ 676356 w 1525"/>
              <a:gd name="T23" fmla="*/ 435595 h 783"/>
              <a:gd name="T24" fmla="*/ 1827601 w 1525"/>
              <a:gd name="T25" fmla="*/ 428589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66586" name="Picture 26" descr="Ech vua ro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1906588"/>
            <a:ext cx="8143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7" name="Picture 27" descr="crab1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6477000" y="3071813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8" name="Freeform 28"/>
          <p:cNvSpPr>
            <a:spLocks/>
          </p:cNvSpPr>
          <p:nvPr/>
        </p:nvSpPr>
        <p:spPr bwMode="auto">
          <a:xfrm>
            <a:off x="6553200" y="2347913"/>
            <a:ext cx="192405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6589" name="Picture 29" descr="gold_crow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7086600" y="422275"/>
            <a:ext cx="381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30" descr="gieng khong"/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05213"/>
            <a:ext cx="1920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1" name="Picture 31" descr="Ech Oc rong"/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56275"/>
            <a:ext cx="9604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6" name="Freeform 32" descr="CamHa NuocGieng"/>
          <p:cNvSpPr>
            <a:spLocks/>
          </p:cNvSpPr>
          <p:nvPr/>
        </p:nvSpPr>
        <p:spPr bwMode="auto">
          <a:xfrm>
            <a:off x="257175" y="6376988"/>
            <a:ext cx="1828800" cy="457200"/>
          </a:xfrm>
          <a:custGeom>
            <a:avLst/>
            <a:gdLst>
              <a:gd name="T0" fmla="*/ 1827601 w 1525"/>
              <a:gd name="T1" fmla="*/ 428589 h 783"/>
              <a:gd name="T2" fmla="*/ 1813210 w 1525"/>
              <a:gd name="T3" fmla="*/ 8175 h 783"/>
              <a:gd name="T4" fmla="*/ 1784429 w 1525"/>
              <a:gd name="T5" fmla="*/ 29195 h 783"/>
              <a:gd name="T6" fmla="*/ 1698086 w 1525"/>
              <a:gd name="T7" fmla="*/ 43209 h 783"/>
              <a:gd name="T8" fmla="*/ 1654914 w 1525"/>
              <a:gd name="T9" fmla="*/ 57223 h 783"/>
              <a:gd name="T10" fmla="*/ 1582961 w 1525"/>
              <a:gd name="T11" fmla="*/ 120285 h 783"/>
              <a:gd name="T12" fmla="*/ 1367103 w 1525"/>
              <a:gd name="T13" fmla="*/ 162326 h 783"/>
              <a:gd name="T14" fmla="*/ 1136854 w 1525"/>
              <a:gd name="T15" fmla="*/ 232395 h 783"/>
              <a:gd name="T16" fmla="*/ 978558 w 1525"/>
              <a:gd name="T17" fmla="*/ 302464 h 783"/>
              <a:gd name="T18" fmla="*/ 877824 w 1525"/>
              <a:gd name="T19" fmla="*/ 351513 h 783"/>
              <a:gd name="T20" fmla="*/ 805871 w 1525"/>
              <a:gd name="T21" fmla="*/ 386547 h 783"/>
              <a:gd name="T22" fmla="*/ 676356 w 1525"/>
              <a:gd name="T23" fmla="*/ 435595 h 783"/>
              <a:gd name="T24" fmla="*/ 1827601 w 1525"/>
              <a:gd name="T25" fmla="*/ 428589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152400" y="6072188"/>
            <a:ext cx="2057400" cy="4222750"/>
          </a:xfrm>
          <a:custGeom>
            <a:avLst/>
            <a:gdLst/>
            <a:ahLst/>
            <a:cxnLst>
              <a:cxn ang="0">
                <a:pos x="58" y="71"/>
              </a:cxn>
              <a:cxn ang="0">
                <a:pos x="0" y="3925"/>
              </a:cxn>
              <a:cxn ang="0">
                <a:pos x="2094" y="3919"/>
              </a:cxn>
              <a:cxn ang="0">
                <a:pos x="2094" y="79"/>
              </a:cxn>
              <a:cxn ang="0">
                <a:pos x="2052" y="79"/>
              </a:cxn>
              <a:cxn ang="0">
                <a:pos x="2070" y="85"/>
              </a:cxn>
              <a:cxn ang="0">
                <a:pos x="1938" y="67"/>
              </a:cxn>
              <a:cxn ang="0">
                <a:pos x="1818" y="79"/>
              </a:cxn>
              <a:cxn ang="0">
                <a:pos x="1680" y="103"/>
              </a:cxn>
              <a:cxn ang="0">
                <a:pos x="1512" y="121"/>
              </a:cxn>
              <a:cxn ang="0">
                <a:pos x="1332" y="109"/>
              </a:cxn>
              <a:cxn ang="0">
                <a:pos x="1158" y="91"/>
              </a:cxn>
              <a:cxn ang="0">
                <a:pos x="1068" y="109"/>
              </a:cxn>
              <a:cxn ang="0">
                <a:pos x="978" y="121"/>
              </a:cxn>
              <a:cxn ang="0">
                <a:pos x="910" y="103"/>
              </a:cxn>
              <a:cxn ang="0">
                <a:pos x="846" y="95"/>
              </a:cxn>
              <a:cxn ang="0">
                <a:pos x="750" y="91"/>
              </a:cxn>
              <a:cxn ang="0">
                <a:pos x="694" y="99"/>
              </a:cxn>
              <a:cxn ang="0">
                <a:pos x="618" y="67"/>
              </a:cxn>
              <a:cxn ang="0">
                <a:pos x="514" y="27"/>
              </a:cxn>
              <a:cxn ang="0">
                <a:pos x="462" y="31"/>
              </a:cxn>
              <a:cxn ang="0">
                <a:pos x="318" y="31"/>
              </a:cxn>
              <a:cxn ang="0">
                <a:pos x="258" y="63"/>
              </a:cxn>
              <a:cxn ang="0">
                <a:pos x="162" y="71"/>
              </a:cxn>
              <a:cxn ang="0">
                <a:pos x="58" y="71"/>
              </a:cxn>
            </a:cxnLst>
            <a:rect l="0" t="0" r="r" b="b"/>
            <a:pathLst>
              <a:path w="2205" h="3925">
                <a:moveTo>
                  <a:pt x="58" y="71"/>
                </a:moveTo>
                <a:lnTo>
                  <a:pt x="0" y="3925"/>
                </a:lnTo>
                <a:lnTo>
                  <a:pt x="2094" y="3919"/>
                </a:lnTo>
                <a:lnTo>
                  <a:pt x="2094" y="79"/>
                </a:lnTo>
                <a:cubicBezTo>
                  <a:pt x="2070" y="63"/>
                  <a:pt x="2079" y="89"/>
                  <a:pt x="2052" y="79"/>
                </a:cubicBezTo>
                <a:cubicBezTo>
                  <a:pt x="1836" y="0"/>
                  <a:pt x="2205" y="175"/>
                  <a:pt x="2070" y="85"/>
                </a:cubicBezTo>
                <a:cubicBezTo>
                  <a:pt x="2046" y="91"/>
                  <a:pt x="1962" y="60"/>
                  <a:pt x="1938" y="67"/>
                </a:cubicBezTo>
                <a:cubicBezTo>
                  <a:pt x="1911" y="63"/>
                  <a:pt x="1861" y="73"/>
                  <a:pt x="1818" y="79"/>
                </a:cubicBezTo>
                <a:cubicBezTo>
                  <a:pt x="1775" y="85"/>
                  <a:pt x="1731" y="96"/>
                  <a:pt x="1680" y="103"/>
                </a:cubicBezTo>
                <a:cubicBezTo>
                  <a:pt x="1668" y="139"/>
                  <a:pt x="1572" y="115"/>
                  <a:pt x="1512" y="121"/>
                </a:cubicBezTo>
                <a:cubicBezTo>
                  <a:pt x="1455" y="130"/>
                  <a:pt x="1443" y="112"/>
                  <a:pt x="1332" y="109"/>
                </a:cubicBezTo>
                <a:cubicBezTo>
                  <a:pt x="1273" y="104"/>
                  <a:pt x="1194" y="163"/>
                  <a:pt x="1158" y="91"/>
                </a:cubicBezTo>
                <a:cubicBezTo>
                  <a:pt x="1124" y="88"/>
                  <a:pt x="1098" y="104"/>
                  <a:pt x="1068" y="109"/>
                </a:cubicBezTo>
                <a:cubicBezTo>
                  <a:pt x="1038" y="114"/>
                  <a:pt x="1004" y="122"/>
                  <a:pt x="978" y="121"/>
                </a:cubicBezTo>
                <a:cubicBezTo>
                  <a:pt x="957" y="127"/>
                  <a:pt x="926" y="89"/>
                  <a:pt x="910" y="103"/>
                </a:cubicBezTo>
                <a:cubicBezTo>
                  <a:pt x="877" y="131"/>
                  <a:pt x="846" y="95"/>
                  <a:pt x="846" y="95"/>
                </a:cubicBezTo>
                <a:cubicBezTo>
                  <a:pt x="816" y="89"/>
                  <a:pt x="776" y="107"/>
                  <a:pt x="750" y="91"/>
                </a:cubicBezTo>
                <a:cubicBezTo>
                  <a:pt x="725" y="75"/>
                  <a:pt x="717" y="119"/>
                  <a:pt x="694" y="99"/>
                </a:cubicBezTo>
                <a:cubicBezTo>
                  <a:pt x="674" y="82"/>
                  <a:pt x="642" y="79"/>
                  <a:pt x="618" y="67"/>
                </a:cubicBezTo>
                <a:cubicBezTo>
                  <a:pt x="594" y="73"/>
                  <a:pt x="537" y="17"/>
                  <a:pt x="514" y="27"/>
                </a:cubicBezTo>
                <a:cubicBezTo>
                  <a:pt x="494" y="36"/>
                  <a:pt x="474" y="39"/>
                  <a:pt x="462" y="31"/>
                </a:cubicBezTo>
                <a:cubicBezTo>
                  <a:pt x="427" y="23"/>
                  <a:pt x="352" y="26"/>
                  <a:pt x="318" y="31"/>
                </a:cubicBezTo>
                <a:cubicBezTo>
                  <a:pt x="284" y="36"/>
                  <a:pt x="284" y="56"/>
                  <a:pt x="258" y="63"/>
                </a:cubicBezTo>
                <a:cubicBezTo>
                  <a:pt x="202" y="16"/>
                  <a:pt x="195" y="70"/>
                  <a:pt x="162" y="71"/>
                </a:cubicBezTo>
                <a:cubicBezTo>
                  <a:pt x="129" y="72"/>
                  <a:pt x="80" y="71"/>
                  <a:pt x="58" y="71"/>
                </a:cubicBezTo>
                <a:close/>
              </a:path>
            </a:pathLst>
          </a:custGeom>
          <a:gradFill rotWithShape="0">
            <a:gsLst>
              <a:gs pos="0">
                <a:srgbClr val="CCCCFF"/>
              </a:gs>
              <a:gs pos="17999">
                <a:srgbClr val="99CCFF">
                  <a:alpha val="85961"/>
                </a:srgbClr>
              </a:gs>
              <a:gs pos="36000">
                <a:srgbClr val="9966FF">
                  <a:alpha val="71920"/>
                </a:srgbClr>
              </a:gs>
              <a:gs pos="61000">
                <a:srgbClr val="CC99FF">
                  <a:alpha val="52420"/>
                </a:srgbClr>
              </a:gs>
              <a:gs pos="82001">
                <a:srgbClr val="99CCFF">
                  <a:alpha val="36039"/>
                </a:srgbClr>
              </a:gs>
              <a:gs pos="100000">
                <a:srgbClr val="CCCCFF">
                  <a:alpha val="22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60" name="Picture 34" descr="untitled4"/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581400"/>
            <a:ext cx="19653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35" descr="duong nhang nhao"/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6163"/>
            <a:ext cx="1965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6" name="Picture 36" descr="echnhangnhaorong2"/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52988"/>
            <a:ext cx="660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3" name="Rectangle 37"/>
          <p:cNvSpPr>
            <a:spLocks noChangeArrowheads="1"/>
          </p:cNvSpPr>
          <p:nvPr/>
        </p:nvSpPr>
        <p:spPr bwMode="auto">
          <a:xfrm>
            <a:off x="6934200" y="3586163"/>
            <a:ext cx="1905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98" name="Picture 38" descr="ech end rong"/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7702550" y="5805488"/>
            <a:ext cx="4286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9" name="Picture 39" descr="trau231006"/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614738"/>
            <a:ext cx="24558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0" name="AutoShape 40"/>
          <p:cNvSpPr>
            <a:spLocks noChangeArrowheads="1"/>
          </p:cNvSpPr>
          <p:nvPr/>
        </p:nvSpPr>
        <p:spPr bwMode="auto">
          <a:xfrm>
            <a:off x="7169150" y="5376863"/>
            <a:ext cx="1531938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Rectangle 41"/>
          <p:cNvSpPr>
            <a:spLocks noChangeArrowheads="1"/>
          </p:cNvSpPr>
          <p:nvPr/>
        </p:nvSpPr>
        <p:spPr bwMode="auto">
          <a:xfrm>
            <a:off x="1423988" y="47625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Rectangle 42"/>
          <p:cNvSpPr>
            <a:spLocks noChangeArrowheads="1"/>
          </p:cNvSpPr>
          <p:nvPr/>
        </p:nvSpPr>
        <p:spPr bwMode="auto">
          <a:xfrm>
            <a:off x="4014788" y="47625"/>
            <a:ext cx="1965325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Rectangle 43"/>
          <p:cNvSpPr>
            <a:spLocks noChangeArrowheads="1"/>
          </p:cNvSpPr>
          <p:nvPr/>
        </p:nvSpPr>
        <p:spPr bwMode="auto">
          <a:xfrm>
            <a:off x="6553200" y="47625"/>
            <a:ext cx="1938338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Rectangle 44"/>
          <p:cNvSpPr>
            <a:spLocks noChangeArrowheads="1"/>
          </p:cNvSpPr>
          <p:nvPr/>
        </p:nvSpPr>
        <p:spPr bwMode="auto">
          <a:xfrm>
            <a:off x="2425700" y="3581400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45"/>
          <p:cNvSpPr>
            <a:spLocks noChangeArrowheads="1"/>
          </p:cNvSpPr>
          <p:nvPr/>
        </p:nvSpPr>
        <p:spPr bwMode="auto">
          <a:xfrm>
            <a:off x="4724400" y="3581400"/>
            <a:ext cx="19812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0772" name="Rectangle 46"/>
          <p:cNvSpPr>
            <a:spLocks noChangeArrowheads="1"/>
          </p:cNvSpPr>
          <p:nvPr/>
        </p:nvSpPr>
        <p:spPr bwMode="auto">
          <a:xfrm>
            <a:off x="0" y="6810375"/>
            <a:ext cx="2362200" cy="36290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Text Box 47"/>
          <p:cNvSpPr txBox="1">
            <a:spLocks noChangeArrowheads="1"/>
          </p:cNvSpPr>
          <p:nvPr/>
        </p:nvSpPr>
        <p:spPr bwMode="auto">
          <a:xfrm>
            <a:off x="0" y="609600"/>
            <a:ext cx="1295400" cy="95410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27479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6658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665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158 L 0.00573 -0.375 " pathEditMode="relative" rAng="0" ptsTypes="AA">
                                      <p:cBhvr>
                                        <p:cTn id="23" dur="25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1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8000" fill="hold"/>
                                        <p:tgtEl>
                                          <p:spTgt spid="665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7" dur="8000" fill="hold"/>
                                        <p:tgtEl>
                                          <p:spTgt spid="66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6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31" dur="2000" fill="hold"/>
                                        <p:tgtEl>
                                          <p:spTgt spid="66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666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0" grpId="0" animBg="1"/>
      <p:bldP spid="6660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81000" y="1524000"/>
            <a:ext cx="510566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5105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" y="2286000"/>
            <a:ext cx="85289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33400" y="2667000"/>
            <a:ext cx="86813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7200" y="3200400"/>
            <a:ext cx="8909981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/101</a:t>
            </a:r>
          </a:p>
        </p:txBody>
      </p:sp>
      <p:pic>
        <p:nvPicPr>
          <p:cNvPr id="9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053421" y="1801743"/>
            <a:ext cx="6781800" cy="707886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V. </a:t>
            </a:r>
            <a:r>
              <a:rPr lang="en-US" sz="4000" b="1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Dặn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dò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2667000"/>
            <a:ext cx="9144000" cy="255454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2800">
                <a:latin typeface="Tahoma" pitchFamily="34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Đọc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kể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lại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chuyện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Học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 smtClean="0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sz="4000" b="1" err="1" smtClean="0">
                <a:solidFill>
                  <a:schemeClr val="tx2"/>
                </a:solidFill>
                <a:latin typeface="Times New Roman" pitchFamily="18" charset="0"/>
              </a:rPr>
              <a:t>ghi</a:t>
            </a:r>
            <a:r>
              <a:rPr lang="en-US" sz="4000" b="1" smtClean="0">
                <a:solidFill>
                  <a:schemeClr val="tx2"/>
                </a:solidFill>
                <a:latin typeface="Times New Roman" pitchFamily="18" charset="0"/>
              </a:rPr>
              <a:t> nhớ.</a:t>
            </a:r>
            <a:endParaRPr lang="en-US" sz="4000" b="1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Soạn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4000" b="1" i="1" err="1">
                <a:solidFill>
                  <a:schemeClr val="tx2"/>
                </a:solidFill>
                <a:latin typeface="Times New Roman" pitchFamily="18" charset="0"/>
              </a:rPr>
              <a:t>Thầy</a:t>
            </a:r>
            <a:r>
              <a:rPr lang="en-US" sz="40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err="1">
                <a:solidFill>
                  <a:schemeClr val="tx2"/>
                </a:solidFill>
                <a:latin typeface="Times New Roman" pitchFamily="18" charset="0"/>
              </a:rPr>
              <a:t>bói</a:t>
            </a:r>
            <a:r>
              <a:rPr lang="en-US" sz="40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err="1">
                <a:solidFill>
                  <a:schemeClr val="tx2"/>
                </a:solidFill>
                <a:latin typeface="Times New Roman" pitchFamily="18" charset="0"/>
              </a:rPr>
              <a:t>xem</a:t>
            </a:r>
            <a:r>
              <a:rPr lang="en-US" sz="40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000" b="1" i="1" err="1">
                <a:solidFill>
                  <a:schemeClr val="tx2"/>
                </a:solidFill>
                <a:latin typeface="Times New Roman" pitchFamily="18" charset="0"/>
              </a:rPr>
              <a:t>voi</a:t>
            </a:r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4" y="0"/>
            <a:ext cx="91371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 ĐÁY GIẾNG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6622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066801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hiểm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4478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" y="1828801"/>
            <a:ext cx="84527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0" y="1600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905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85800" y="2286000"/>
            <a:ext cx="83765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09600" y="2667000"/>
            <a:ext cx="86051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eng khong"/>
          <p:cNvPicPr>
            <a:picLocks noChangeAspect="1" noChangeArrowheads="1"/>
          </p:cNvPicPr>
          <p:nvPr/>
        </p:nvPicPr>
        <p:blipFill>
          <a:blip r:embed="rId2">
            <a:lum bright="-10000" contrast="18000"/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ch bat ruoi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lak05"/>
          <p:cNvPicPr>
            <a:picLocks noChangeAspect="1" noChangeArrowheads="1" noCrop="1"/>
          </p:cNvPicPr>
          <p:nvPr/>
        </p:nvPicPr>
        <p:blipFill>
          <a:blip r:embed="rId4">
            <a:lum bright="8000" contrast="-20000"/>
          </a:blip>
          <a:srcRect/>
          <a:stretch>
            <a:fillRect/>
          </a:stretch>
        </p:blipFill>
        <p:spPr bwMode="auto">
          <a:xfrm rot="1394063">
            <a:off x="716631" y="2724172"/>
            <a:ext cx="822486" cy="7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n_an56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33600" y="1828800"/>
            <a:ext cx="876300" cy="8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ra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7754">
            <a:off x="4047962" y="5127260"/>
            <a:ext cx="838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rog057"/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</a:blip>
          <a:srcRect/>
          <a:stretch>
            <a:fillRect/>
          </a:stretch>
        </p:blipFill>
        <p:spPr bwMode="auto">
          <a:xfrm rot="20797288">
            <a:off x="468816" y="5389261"/>
            <a:ext cx="574584" cy="8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524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8288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914400" y="2209800"/>
            <a:ext cx="81479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4800" y="2667000"/>
            <a:ext cx="8909981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Hàng xóm chỉ là vài con cua,nhái, ốc.</a:t>
            </a: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ayTinhDucDung\Desktop\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68" y="15240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Tìm hiểu chung: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981200"/>
            <a:ext cx="54864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 eaLnBrk="0" hangingPunct="0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Tìm hiểu văn bản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85289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Êch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ở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giếng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7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47-Văn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ẾCH NGỒI ĐÁY GIẾNG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4800" y="2819400"/>
            <a:ext cx="8909981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giếng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chỉ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15" descr="buch00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yTinhDucDung\Desktop\ec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660</Words>
  <Application>Microsoft Office PowerPoint</Application>
  <PresentationFormat>Trình chiếu Trên màn hình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anhtuyet</dc:creator>
  <cp:lastModifiedBy>Hiệp Nguyễn</cp:lastModifiedBy>
  <cp:revision>110</cp:revision>
  <dcterms:created xsi:type="dcterms:W3CDTF">2016-09-16T14:42:11Z</dcterms:created>
  <dcterms:modified xsi:type="dcterms:W3CDTF">2020-10-17T15:44:37Z</dcterms:modified>
</cp:coreProperties>
</file>