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486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02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68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33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84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9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4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1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5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3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6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A9BC-ABC6-4A59-8E2A-1F1935C332FA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E01B44-BDA6-47C4-9CD1-75F8C8F2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0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508" y="1711234"/>
            <a:ext cx="11390811" cy="332708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Tiết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18,19</a:t>
            </a:r>
            <a:r>
              <a:rPr lang="en-US" dirty="0" smtClean="0">
                <a:solidFill>
                  <a:srgbClr val="FF0000"/>
                </a:solidFill>
              </a:rPr>
              <a:t>:          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TRUYỀN </a:t>
            </a:r>
            <a:r>
              <a:rPr lang="en-US" b="1" dirty="0">
                <a:solidFill>
                  <a:srgbClr val="FF0000"/>
                </a:solidFill>
              </a:rPr>
              <a:t>THUYẾT VÀ CỔ TÍCH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I. TRUYỀN THUYẾT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11514666" cy="46305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1.Khái </a:t>
            </a:r>
            <a:r>
              <a:rPr lang="en-US" sz="3600" b="1" dirty="0" err="1">
                <a:solidFill>
                  <a:srgbClr val="FF0000"/>
                </a:solidFill>
              </a:rPr>
              <a:t>niệm</a:t>
            </a:r>
            <a:r>
              <a:rPr lang="en-US" sz="3600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Truyền</a:t>
            </a:r>
            <a:r>
              <a:rPr lang="en-US" sz="3600" dirty="0"/>
              <a:t> </a:t>
            </a:r>
            <a:r>
              <a:rPr lang="en-US" sz="3600" dirty="0" err="1"/>
              <a:t>thuyết</a:t>
            </a:r>
            <a:r>
              <a:rPr lang="en-US" sz="3600" dirty="0"/>
              <a:t> là </a:t>
            </a:r>
            <a:r>
              <a:rPr lang="en-US" sz="3600" dirty="0" err="1"/>
              <a:t>loại</a:t>
            </a:r>
            <a:r>
              <a:rPr lang="en-US" sz="3600" dirty="0"/>
              <a:t> </a:t>
            </a:r>
            <a:r>
              <a:rPr lang="en-US" sz="3600" dirty="0" err="1"/>
              <a:t>truyện</a:t>
            </a:r>
            <a:r>
              <a:rPr lang="en-US" sz="3600" dirty="0"/>
              <a:t> </a:t>
            </a:r>
            <a:r>
              <a:rPr lang="en-US" sz="3600" dirty="0" err="1"/>
              <a:t>dân</a:t>
            </a:r>
            <a:r>
              <a:rPr lang="en-US" sz="3600" dirty="0"/>
              <a:t> </a:t>
            </a:r>
            <a:r>
              <a:rPr lang="en-US" sz="3600" dirty="0" err="1"/>
              <a:t>gian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Kê</a:t>
            </a:r>
            <a:r>
              <a:rPr lang="en-US" sz="3600" dirty="0"/>
              <a:t>̉ </a:t>
            </a:r>
            <a:r>
              <a:rPr lang="en-US" sz="3600" dirty="0" err="1"/>
              <a:t>vê</a:t>
            </a:r>
            <a:r>
              <a:rPr lang="en-US" sz="3600" dirty="0"/>
              <a:t>̀ </a:t>
            </a:r>
            <a:r>
              <a:rPr lang="en-US" sz="3600" dirty="0" err="1"/>
              <a:t>các</a:t>
            </a:r>
            <a:r>
              <a:rPr lang="en-US" sz="3600" dirty="0"/>
              <a:t> </a:t>
            </a:r>
            <a:r>
              <a:rPr lang="en-US" sz="3600" dirty="0" err="1"/>
              <a:t>nhân</a:t>
            </a:r>
            <a:r>
              <a:rPr lang="en-US" sz="3600" dirty="0"/>
              <a:t> </a:t>
            </a:r>
            <a:r>
              <a:rPr lang="en-US" sz="3600" dirty="0" err="1"/>
              <a:t>vật</a:t>
            </a:r>
            <a:r>
              <a:rPr lang="en-US" sz="3600" dirty="0"/>
              <a:t>, </a:t>
            </a:r>
            <a:r>
              <a:rPr lang="en-US" sz="3600" dirty="0" err="1"/>
              <a:t>sư</a:t>
            </a:r>
            <a:r>
              <a:rPr lang="en-US" sz="3600" dirty="0"/>
              <a:t>̣ </a:t>
            </a:r>
            <a:r>
              <a:rPr lang="en-US" sz="3600" dirty="0" err="1"/>
              <a:t>kiện</a:t>
            </a:r>
            <a:r>
              <a:rPr lang="en-US" sz="3600" dirty="0"/>
              <a:t> </a:t>
            </a:r>
            <a:r>
              <a:rPr lang="en-US" sz="3600" dirty="0" err="1"/>
              <a:t>lịch</a:t>
            </a:r>
            <a:r>
              <a:rPr lang="en-US" sz="3600" dirty="0"/>
              <a:t> </a:t>
            </a:r>
            <a:r>
              <a:rPr lang="en-US" sz="3600" dirty="0" err="1"/>
              <a:t>sư</a:t>
            </a:r>
            <a:r>
              <a:rPr lang="en-US" sz="3600" dirty="0"/>
              <a:t>̉ </a:t>
            </a:r>
            <a:r>
              <a:rPr lang="en-US" sz="3600" dirty="0" err="1"/>
              <a:t>thời</a:t>
            </a:r>
            <a:r>
              <a:rPr lang="en-US" sz="3600" dirty="0"/>
              <a:t> quá </a:t>
            </a:r>
            <a:r>
              <a:rPr lang="en-US" sz="3600" dirty="0" err="1"/>
              <a:t>khư</a:t>
            </a:r>
            <a:r>
              <a:rPr lang="en-US" sz="3600" dirty="0"/>
              <a:t>́</a:t>
            </a:r>
          </a:p>
          <a:p>
            <a:pPr marL="0" indent="0">
              <a:buNone/>
            </a:pPr>
            <a:r>
              <a:rPr lang="en-US" sz="3600" dirty="0"/>
              <a:t>- Có </a:t>
            </a:r>
            <a:r>
              <a:rPr lang="en-US" sz="3600" dirty="0" err="1"/>
              <a:t>yếu</a:t>
            </a:r>
            <a:r>
              <a:rPr lang="en-US" sz="3600" dirty="0"/>
              <a:t> </a:t>
            </a:r>
            <a:r>
              <a:rPr lang="en-US" sz="3600" dirty="0" err="1"/>
              <a:t>tô</a:t>
            </a:r>
            <a:r>
              <a:rPr lang="en-US" sz="3600" dirty="0"/>
              <a:t>́ </a:t>
            </a:r>
            <a:r>
              <a:rPr lang="en-US" sz="3600" dirty="0" err="1"/>
              <a:t>hoang</a:t>
            </a:r>
            <a:r>
              <a:rPr lang="en-US" sz="3600" dirty="0"/>
              <a:t> </a:t>
            </a:r>
            <a:r>
              <a:rPr lang="en-US" sz="3600" dirty="0" err="1"/>
              <a:t>đường</a:t>
            </a:r>
            <a:r>
              <a:rPr lang="en-US" sz="3600" dirty="0"/>
              <a:t> </a:t>
            </a:r>
            <a:r>
              <a:rPr lang="en-US" sz="3600" dirty="0" err="1"/>
              <a:t>ki</a:t>
            </a:r>
            <a:r>
              <a:rPr lang="en-US" sz="3600" dirty="0"/>
              <a:t>̀ </a:t>
            </a:r>
            <a:r>
              <a:rPr lang="en-US" sz="3600" dirty="0" err="1"/>
              <a:t>ảo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/>
              <a:t>- </a:t>
            </a:r>
            <a:r>
              <a:rPr lang="en-US" sz="3600" dirty="0" err="1"/>
              <a:t>Thê</a:t>
            </a:r>
            <a:r>
              <a:rPr lang="en-US" sz="3600" dirty="0"/>
              <a:t>̉ </a:t>
            </a:r>
            <a:r>
              <a:rPr lang="en-US" sz="3600" dirty="0" err="1"/>
              <a:t>hiện</a:t>
            </a:r>
            <a:r>
              <a:rPr lang="en-US" sz="3600" dirty="0"/>
              <a:t> </a:t>
            </a:r>
            <a:r>
              <a:rPr lang="en-US" sz="3600" dirty="0" err="1"/>
              <a:t>thái</a:t>
            </a:r>
            <a:r>
              <a:rPr lang="en-US" sz="3600" dirty="0"/>
              <a:t> </a:t>
            </a:r>
            <a:r>
              <a:rPr lang="en-US" sz="3600" dirty="0" err="1"/>
              <a:t>đô</a:t>
            </a:r>
            <a:r>
              <a:rPr lang="en-US" sz="3600" dirty="0"/>
              <a:t>̣ </a:t>
            </a:r>
            <a:r>
              <a:rPr lang="en-US" sz="3600" dirty="0" err="1"/>
              <a:t>va</a:t>
            </a:r>
            <a:r>
              <a:rPr lang="en-US" sz="3600" dirty="0"/>
              <a:t>̀ </a:t>
            </a:r>
            <a:r>
              <a:rPr lang="en-US" sz="3600" dirty="0" err="1"/>
              <a:t>cách</a:t>
            </a:r>
            <a:r>
              <a:rPr lang="en-US" sz="3600" dirty="0"/>
              <a:t> </a:t>
            </a:r>
            <a:r>
              <a:rPr lang="en-US" sz="3600" dirty="0" err="1"/>
              <a:t>đánh</a:t>
            </a:r>
            <a:r>
              <a:rPr lang="en-US" sz="3600" dirty="0"/>
              <a:t> </a:t>
            </a:r>
            <a:r>
              <a:rPr lang="en-US" sz="3600" dirty="0" err="1"/>
              <a:t>gia</a:t>
            </a:r>
            <a:r>
              <a:rPr lang="en-US" sz="3600" dirty="0"/>
              <a:t>́ </a:t>
            </a:r>
            <a:r>
              <a:rPr lang="en-US" sz="3600" dirty="0" err="1"/>
              <a:t>của</a:t>
            </a:r>
            <a:r>
              <a:rPr lang="en-US" sz="3600" dirty="0"/>
              <a:t> </a:t>
            </a:r>
            <a:r>
              <a:rPr lang="en-US" sz="3600" dirty="0" err="1"/>
              <a:t>nhân</a:t>
            </a:r>
            <a:r>
              <a:rPr lang="en-US" sz="3600" dirty="0"/>
              <a:t> </a:t>
            </a:r>
            <a:r>
              <a:rPr lang="en-US" sz="3600" dirty="0" err="1"/>
              <a:t>dân</a:t>
            </a:r>
            <a:r>
              <a:rPr lang="en-US" sz="3600" dirty="0"/>
              <a:t> </a:t>
            </a:r>
            <a:r>
              <a:rPr lang="en-US" sz="3600" dirty="0" err="1"/>
              <a:t>với</a:t>
            </a:r>
            <a:r>
              <a:rPr lang="en-US" sz="3600" dirty="0"/>
              <a:t> </a:t>
            </a:r>
            <a:r>
              <a:rPr lang="en-US" sz="3600" dirty="0" err="1"/>
              <a:t>các</a:t>
            </a:r>
            <a:r>
              <a:rPr lang="en-US" sz="3600" dirty="0"/>
              <a:t> </a:t>
            </a:r>
            <a:r>
              <a:rPr lang="en-US" sz="3600" dirty="0" err="1"/>
              <a:t>sư</a:t>
            </a:r>
            <a:r>
              <a:rPr lang="en-US" sz="3600" dirty="0"/>
              <a:t>̣ </a:t>
            </a:r>
            <a:r>
              <a:rPr lang="en-US" sz="3600" dirty="0" err="1"/>
              <a:t>kiện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̀ </a:t>
            </a:r>
            <a:r>
              <a:rPr lang="en-US" sz="3600" dirty="0" err="1"/>
              <a:t>nhân</a:t>
            </a:r>
            <a:r>
              <a:rPr lang="en-US" sz="3600" dirty="0"/>
              <a:t> </a:t>
            </a:r>
            <a:r>
              <a:rPr lang="en-US" sz="3600" dirty="0" err="1"/>
              <a:t>vật</a:t>
            </a:r>
            <a:r>
              <a:rPr lang="en-US" sz="3600" dirty="0"/>
              <a:t> </a:t>
            </a:r>
            <a:r>
              <a:rPr lang="en-US" sz="3600" dirty="0" err="1"/>
              <a:t>lịch</a:t>
            </a:r>
            <a:r>
              <a:rPr lang="en-US" sz="3600" dirty="0"/>
              <a:t> </a:t>
            </a:r>
            <a:r>
              <a:rPr lang="en-US" sz="3600" dirty="0" err="1"/>
              <a:t>sư</a:t>
            </a:r>
            <a:r>
              <a:rPr lang="en-US" sz="3600" dirty="0"/>
              <a:t>̉.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0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8" y="-1"/>
            <a:ext cx="11443063" cy="70539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2</a:t>
            </a:r>
            <a:r>
              <a:rPr lang="en-US" sz="2800" u="sng" dirty="0">
                <a:solidFill>
                  <a:srgbClr val="FF0000"/>
                </a:solidFill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</a:rPr>
              <a:t>Đặc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trưng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của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truyền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thuyết</a:t>
            </a:r>
            <a:r>
              <a:rPr lang="en-US" sz="2800" u="sng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b="1" dirty="0" err="1"/>
              <a:t>Cốt</a:t>
            </a:r>
            <a:r>
              <a:rPr lang="en-US" sz="2400" b="1" dirty="0"/>
              <a:t> </a:t>
            </a:r>
            <a:r>
              <a:rPr lang="en-US" sz="2400" b="1" dirty="0" err="1"/>
              <a:t>lõi</a:t>
            </a:r>
            <a:r>
              <a:rPr lang="en-US" sz="2400" b="1" dirty="0"/>
              <a:t> </a:t>
            </a:r>
            <a:r>
              <a:rPr lang="en-US" sz="2400" b="1" dirty="0" err="1"/>
              <a:t>lịch</a:t>
            </a:r>
            <a:r>
              <a:rPr lang="en-US" sz="2400" b="1" dirty="0"/>
              <a:t> </a:t>
            </a:r>
            <a:r>
              <a:rPr lang="en-US" sz="2400" b="1" dirty="0" err="1"/>
              <a:t>sư</a:t>
            </a:r>
            <a:r>
              <a:rPr lang="en-US" sz="2400" b="1" dirty="0"/>
              <a:t>̉</a:t>
            </a:r>
            <a:r>
              <a:rPr lang="en-US" sz="2400" dirty="0"/>
              <a:t> (</a:t>
            </a:r>
            <a:r>
              <a:rPr lang="en-US" sz="2400" dirty="0" err="1"/>
              <a:t>tức</a:t>
            </a:r>
            <a:r>
              <a:rPr lang="en-US" sz="2400" dirty="0"/>
              <a:t> là </a:t>
            </a:r>
            <a:r>
              <a:rPr lang="en-US" sz="2400" dirty="0" err="1"/>
              <a:t>sư</a:t>
            </a:r>
            <a:r>
              <a:rPr lang="en-US" sz="2400" dirty="0"/>
              <a:t>̣ </a:t>
            </a:r>
            <a:r>
              <a:rPr lang="en-US" sz="2400" dirty="0" err="1"/>
              <a:t>thật</a:t>
            </a:r>
            <a:r>
              <a:rPr lang="en-US" sz="2400" dirty="0"/>
              <a:t> </a:t>
            </a:r>
            <a:r>
              <a:rPr lang="en-US" sz="2400" dirty="0" err="1"/>
              <a:t>lịch</a:t>
            </a:r>
            <a:r>
              <a:rPr lang="en-US" sz="2400" dirty="0"/>
              <a:t> </a:t>
            </a:r>
            <a:r>
              <a:rPr lang="en-US" sz="2400" dirty="0" err="1"/>
              <a:t>sư</a:t>
            </a:r>
            <a:r>
              <a:rPr lang="en-US" sz="2400" dirty="0"/>
              <a:t>̉): </a:t>
            </a:r>
            <a:r>
              <a:rPr lang="en-US" sz="2400" dirty="0" err="1"/>
              <a:t>Truyền</a:t>
            </a:r>
            <a:r>
              <a:rPr lang="en-US" sz="2400" dirty="0"/>
              <a:t> </a:t>
            </a:r>
            <a:r>
              <a:rPr lang="en-US" sz="2400" dirty="0" err="1"/>
              <a:t>thuyết</a:t>
            </a:r>
            <a:r>
              <a:rPr lang="en-US" sz="2400" dirty="0"/>
              <a:t> </a:t>
            </a:r>
            <a:r>
              <a:rPr lang="en-US" sz="2400" dirty="0" err="1"/>
              <a:t>nào</a:t>
            </a:r>
            <a:r>
              <a:rPr lang="en-US" sz="2400" dirty="0"/>
              <a:t> </a:t>
            </a:r>
            <a:r>
              <a:rPr lang="en-US" sz="2400" dirty="0" err="1"/>
              <a:t>cũng</a:t>
            </a:r>
            <a:r>
              <a:rPr lang="en-US" sz="2400" dirty="0"/>
              <a:t> </a:t>
            </a:r>
            <a:r>
              <a:rPr lang="en-US" sz="2400" dirty="0" err="1"/>
              <a:t>được</a:t>
            </a:r>
            <a:r>
              <a:rPr lang="en-US" sz="2400" dirty="0"/>
              <a:t> </a:t>
            </a:r>
            <a:r>
              <a:rPr lang="en-US" sz="2400" dirty="0" err="1"/>
              <a:t>kê</a:t>
            </a:r>
            <a:r>
              <a:rPr lang="en-US" sz="2400" dirty="0"/>
              <a:t>̉ </a:t>
            </a:r>
            <a:r>
              <a:rPr lang="en-US" sz="2400" dirty="0" err="1"/>
              <a:t>dựa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một</a:t>
            </a:r>
            <a:r>
              <a:rPr lang="en-US" sz="2400" dirty="0"/>
              <a:t> </a:t>
            </a:r>
            <a:r>
              <a:rPr lang="en-US" sz="2400" dirty="0" err="1"/>
              <a:t>sư</a:t>
            </a:r>
            <a:r>
              <a:rPr lang="en-US" sz="2400" dirty="0"/>
              <a:t>̣ </a:t>
            </a:r>
            <a:r>
              <a:rPr lang="en-US" sz="2400" dirty="0" err="1"/>
              <a:t>thật</a:t>
            </a:r>
            <a:r>
              <a:rPr lang="en-US" sz="2400" dirty="0"/>
              <a:t> </a:t>
            </a:r>
            <a:r>
              <a:rPr lang="en-US" sz="2400" dirty="0" err="1"/>
              <a:t>lịch</a:t>
            </a:r>
            <a:r>
              <a:rPr lang="en-US" sz="2400" dirty="0"/>
              <a:t> </a:t>
            </a:r>
            <a:r>
              <a:rPr lang="en-US" sz="2400" dirty="0" err="1"/>
              <a:t>sư</a:t>
            </a:r>
            <a:r>
              <a:rPr lang="en-US" sz="2400" dirty="0"/>
              <a:t>̉ </a:t>
            </a:r>
            <a:r>
              <a:rPr lang="en-US" sz="2400" dirty="0" err="1"/>
              <a:t>của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tộc</a:t>
            </a:r>
            <a:r>
              <a:rPr lang="en-US" sz="2400" dirty="0"/>
              <a:t>, </a:t>
            </a:r>
            <a:r>
              <a:rPr lang="en-US" sz="2400" dirty="0" err="1"/>
              <a:t>tức</a:t>
            </a:r>
            <a:r>
              <a:rPr lang="en-US" sz="2400" dirty="0"/>
              <a:t> là </a:t>
            </a:r>
            <a:r>
              <a:rPr lang="en-US" sz="2400" dirty="0" err="1"/>
              <a:t>điều</a:t>
            </a:r>
            <a:r>
              <a:rPr lang="en-US" sz="2400" dirty="0"/>
              <a:t> </a:t>
            </a:r>
            <a:r>
              <a:rPr lang="en-US" sz="2400" dirty="0" err="1"/>
              <a:t>đa</a:t>
            </a:r>
            <a:r>
              <a:rPr lang="en-US" sz="2400" dirty="0"/>
              <a:t>̃ </a:t>
            </a:r>
            <a:r>
              <a:rPr lang="en-US" sz="2400" dirty="0" err="1"/>
              <a:t>xảy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qua </a:t>
            </a:r>
            <a:r>
              <a:rPr lang="en-US" sz="2400" dirty="0" err="1"/>
              <a:t>khư</a:t>
            </a:r>
            <a:r>
              <a:rPr lang="en-US" sz="2400" dirty="0"/>
              <a:t>́.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i="1" dirty="0">
                <a:solidFill>
                  <a:srgbClr val="0070C0"/>
                </a:solidFill>
              </a:rPr>
              <a:t>VD</a:t>
            </a:r>
            <a:r>
              <a:rPr lang="en-US" sz="2400" i="1" dirty="0">
                <a:solidFill>
                  <a:srgbClr val="0070C0"/>
                </a:solidFill>
              </a:rPr>
              <a:t>: </a:t>
            </a:r>
            <a:r>
              <a:rPr lang="en-US" sz="2400" b="1" i="1" dirty="0" err="1">
                <a:solidFill>
                  <a:srgbClr val="0070C0"/>
                </a:solidFill>
              </a:rPr>
              <a:t>Truyền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thuyết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vê</a:t>
            </a:r>
            <a:r>
              <a:rPr lang="en-US" sz="2400" b="1" i="1" dirty="0">
                <a:solidFill>
                  <a:srgbClr val="0070C0"/>
                </a:solidFill>
              </a:rPr>
              <a:t>̀ </a:t>
            </a:r>
            <a:r>
              <a:rPr lang="en-US" sz="2400" b="1" i="1" dirty="0" err="1">
                <a:solidFill>
                  <a:srgbClr val="0070C0"/>
                </a:solidFill>
              </a:rPr>
              <a:t>Sư</a:t>
            </a:r>
            <a:r>
              <a:rPr lang="en-US" sz="2400" b="1" i="1" dirty="0">
                <a:solidFill>
                  <a:srgbClr val="0070C0"/>
                </a:solidFill>
              </a:rPr>
              <a:t>̣ </a:t>
            </a:r>
            <a:r>
              <a:rPr lang="en-US" sz="2400" b="1" i="1" dirty="0" err="1">
                <a:solidFill>
                  <a:srgbClr val="0070C0"/>
                </a:solidFill>
              </a:rPr>
              <a:t>tích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Hô</a:t>
            </a:r>
            <a:r>
              <a:rPr lang="en-US" sz="2400" b="1" i="1" dirty="0">
                <a:solidFill>
                  <a:srgbClr val="0070C0"/>
                </a:solidFill>
              </a:rPr>
              <a:t>̀ </a:t>
            </a:r>
            <a:r>
              <a:rPr lang="en-US" sz="2400" b="1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được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kê</a:t>
            </a:r>
            <a:r>
              <a:rPr lang="en-US" sz="2400" i="1" dirty="0">
                <a:solidFill>
                  <a:srgbClr val="0070C0"/>
                </a:solidFill>
              </a:rPr>
              <a:t>̉ </a:t>
            </a:r>
            <a:r>
              <a:rPr lang="en-US" sz="2400" i="1" dirty="0" err="1">
                <a:solidFill>
                  <a:srgbClr val="0070C0"/>
                </a:solidFill>
              </a:rPr>
              <a:t>dựa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trên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sư</a:t>
            </a:r>
            <a:r>
              <a:rPr lang="en-US" sz="2400" i="1" dirty="0">
                <a:solidFill>
                  <a:srgbClr val="0070C0"/>
                </a:solidFill>
              </a:rPr>
              <a:t>̣ </a:t>
            </a:r>
            <a:r>
              <a:rPr lang="en-US" sz="2400" i="1" dirty="0" err="1">
                <a:solidFill>
                  <a:srgbClr val="0070C0"/>
                </a:solidFill>
              </a:rPr>
              <a:t>thật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lịch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sư</a:t>
            </a:r>
            <a:r>
              <a:rPr lang="en-US" sz="2400" i="1" dirty="0">
                <a:solidFill>
                  <a:srgbClr val="0070C0"/>
                </a:solidFill>
              </a:rPr>
              <a:t>̉: </a:t>
            </a:r>
            <a:r>
              <a:rPr lang="en-US" sz="2400" i="1" dirty="0" err="1">
                <a:solidFill>
                  <a:srgbClr val="0070C0"/>
                </a:solidFill>
              </a:rPr>
              <a:t>Nha</a:t>
            </a:r>
            <a:r>
              <a:rPr lang="en-US" sz="2400" i="1" dirty="0">
                <a:solidFill>
                  <a:srgbClr val="0070C0"/>
                </a:solidFill>
              </a:rPr>
              <a:t>̀ Minh (</a:t>
            </a:r>
            <a:r>
              <a:rPr lang="en-US" sz="2400" i="1" dirty="0" err="1">
                <a:solidFill>
                  <a:srgbClr val="0070C0"/>
                </a:solidFill>
              </a:rPr>
              <a:t>trung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Quốc</a:t>
            </a:r>
            <a:r>
              <a:rPr lang="en-US" sz="2400" i="1" dirty="0">
                <a:solidFill>
                  <a:srgbClr val="0070C0"/>
                </a:solidFill>
              </a:rPr>
              <a:t>)  sang </a:t>
            </a:r>
            <a:r>
              <a:rPr lang="en-US" sz="2400" i="1" dirty="0" err="1">
                <a:solidFill>
                  <a:srgbClr val="0070C0"/>
                </a:solidFill>
              </a:rPr>
              <a:t>xâm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lược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nước</a:t>
            </a:r>
            <a:r>
              <a:rPr lang="en-US" sz="2400" i="1" dirty="0">
                <a:solidFill>
                  <a:srgbClr val="0070C0"/>
                </a:solidFill>
              </a:rPr>
              <a:t> ta (1407-1427), </a:t>
            </a:r>
            <a:r>
              <a:rPr lang="en-US" sz="2400" i="1" dirty="0" err="1">
                <a:solidFill>
                  <a:srgbClr val="0070C0"/>
                </a:solidFill>
              </a:rPr>
              <a:t>Lê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Lợi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đứng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đầu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cuộc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khởi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nghĩa</a:t>
            </a:r>
            <a:r>
              <a:rPr lang="en-US" sz="2400" i="1" dirty="0">
                <a:solidFill>
                  <a:srgbClr val="0070C0"/>
                </a:solidFill>
              </a:rPr>
              <a:t> Lam </a:t>
            </a:r>
            <a:r>
              <a:rPr lang="en-US" sz="2400" i="1" dirty="0" err="1">
                <a:solidFill>
                  <a:srgbClr val="0070C0"/>
                </a:solidFill>
              </a:rPr>
              <a:t>Sơn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lãnh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đạo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nhân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dân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nước</a:t>
            </a:r>
            <a:r>
              <a:rPr lang="en-US" sz="2400" i="1" dirty="0">
                <a:solidFill>
                  <a:srgbClr val="0070C0"/>
                </a:solidFill>
              </a:rPr>
              <a:t> Nam </a:t>
            </a:r>
            <a:r>
              <a:rPr lang="en-US" sz="2400" i="1" dirty="0" err="1">
                <a:solidFill>
                  <a:srgbClr val="0070C0"/>
                </a:solidFill>
              </a:rPr>
              <a:t>đánh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thắng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giặc</a:t>
            </a:r>
            <a:r>
              <a:rPr lang="en-US" sz="2400" i="1" dirty="0">
                <a:solidFill>
                  <a:srgbClr val="0070C0"/>
                </a:solidFill>
              </a:rPr>
              <a:t>, </a:t>
            </a:r>
            <a:r>
              <a:rPr lang="en-US" sz="2400" i="1" dirty="0" err="1">
                <a:solidFill>
                  <a:srgbClr val="0070C0"/>
                </a:solidFill>
              </a:rPr>
              <a:t>đem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lại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hòa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bình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cho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đất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nước</a:t>
            </a:r>
            <a:r>
              <a:rPr lang="en-US" sz="2400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b="1" dirty="0" err="1">
                <a:solidFill>
                  <a:schemeClr val="tx1"/>
                </a:solidFill>
              </a:rPr>
              <a:t>Yếu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tô</a:t>
            </a:r>
            <a:r>
              <a:rPr lang="en-US" sz="2400" b="1" dirty="0">
                <a:solidFill>
                  <a:schemeClr val="tx1"/>
                </a:solidFill>
              </a:rPr>
              <a:t>́ </a:t>
            </a:r>
            <a:r>
              <a:rPr lang="en-US" sz="2400" b="1" dirty="0" err="1">
                <a:solidFill>
                  <a:schemeClr val="tx1"/>
                </a:solidFill>
              </a:rPr>
              <a:t>hoang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đường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</a:t>
            </a:r>
            <a:r>
              <a:rPr lang="en-US" sz="2400" b="1" dirty="0">
                <a:solidFill>
                  <a:schemeClr val="tx1"/>
                </a:solidFill>
              </a:rPr>
              <a:t>̀ </a:t>
            </a:r>
            <a:r>
              <a:rPr lang="en-US" sz="2400" b="1" dirty="0" err="1">
                <a:solidFill>
                  <a:schemeClr val="tx1"/>
                </a:solidFill>
              </a:rPr>
              <a:t>ảo</a:t>
            </a:r>
            <a:r>
              <a:rPr lang="en-US" sz="2400" dirty="0">
                <a:solidFill>
                  <a:schemeClr val="tx1"/>
                </a:solidFill>
              </a:rPr>
              <a:t>: là </a:t>
            </a:r>
            <a:r>
              <a:rPr lang="en-US" sz="2400" dirty="0" err="1">
                <a:solidFill>
                  <a:schemeClr val="tx1"/>
                </a:solidFill>
              </a:rPr>
              <a:t>những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điều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khác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thường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không</a:t>
            </a:r>
            <a:r>
              <a:rPr lang="en-US" sz="2400" dirty="0">
                <a:solidFill>
                  <a:schemeClr val="tx1"/>
                </a:solidFill>
              </a:rPr>
              <a:t> có </a:t>
            </a:r>
            <a:r>
              <a:rPr lang="en-US" sz="2400" dirty="0" err="1">
                <a:solidFill>
                  <a:schemeClr val="tx1"/>
                </a:solidFill>
              </a:rPr>
              <a:t>thật</a:t>
            </a:r>
            <a:r>
              <a:rPr lang="en-US" sz="2400" dirty="0">
                <a:solidFill>
                  <a:schemeClr val="tx1"/>
                </a:solidFill>
              </a:rPr>
              <a:t>, là </a:t>
            </a:r>
            <a:r>
              <a:rPr lang="en-US" sz="2400" dirty="0" err="1">
                <a:solidFill>
                  <a:schemeClr val="tx1"/>
                </a:solidFill>
              </a:rPr>
              <a:t>sản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phẩm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của</a:t>
            </a:r>
            <a:r>
              <a:rPr lang="en-US" sz="2400" dirty="0">
                <a:solidFill>
                  <a:schemeClr val="tx1"/>
                </a:solidFill>
              </a:rPr>
              <a:t> trí </a:t>
            </a:r>
            <a:r>
              <a:rPr lang="en-US" sz="2400" dirty="0" err="1">
                <a:solidFill>
                  <a:schemeClr val="tx1"/>
                </a:solidFill>
              </a:rPr>
              <a:t>tưởng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tượng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dân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   </a:t>
            </a:r>
            <a:r>
              <a:rPr lang="en-US" sz="2400" b="1" i="1" dirty="0">
                <a:solidFill>
                  <a:srgbClr val="0070C0"/>
                </a:solidFill>
              </a:rPr>
              <a:t>VD: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Truyền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thuyết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vê</a:t>
            </a:r>
            <a:r>
              <a:rPr lang="en-US" sz="2400" b="1" i="1" dirty="0">
                <a:solidFill>
                  <a:srgbClr val="0070C0"/>
                </a:solidFill>
              </a:rPr>
              <a:t>̀ </a:t>
            </a:r>
            <a:r>
              <a:rPr lang="en-US" sz="2400" b="1" i="1" dirty="0" err="1">
                <a:solidFill>
                  <a:srgbClr val="0070C0"/>
                </a:solidFill>
              </a:rPr>
              <a:t>Sư</a:t>
            </a:r>
            <a:r>
              <a:rPr lang="en-US" sz="2400" b="1" i="1" dirty="0">
                <a:solidFill>
                  <a:srgbClr val="0070C0"/>
                </a:solidFill>
              </a:rPr>
              <a:t>̣ </a:t>
            </a:r>
            <a:r>
              <a:rPr lang="en-US" sz="2400" b="1" i="1" dirty="0" err="1">
                <a:solidFill>
                  <a:srgbClr val="0070C0"/>
                </a:solidFill>
              </a:rPr>
              <a:t>tích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Hô</a:t>
            </a:r>
            <a:r>
              <a:rPr lang="en-US" sz="2400" b="1" i="1" dirty="0">
                <a:solidFill>
                  <a:srgbClr val="0070C0"/>
                </a:solidFill>
              </a:rPr>
              <a:t>̀ </a:t>
            </a:r>
            <a:r>
              <a:rPr lang="en-US" sz="2400" b="1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nhiều</a:t>
            </a:r>
            <a:r>
              <a:rPr lang="en-US" sz="2400" i="1" dirty="0">
                <a:solidFill>
                  <a:srgbClr val="0070C0"/>
                </a:solidFill>
              </a:rPr>
              <a:t> chi </a:t>
            </a:r>
            <a:r>
              <a:rPr lang="en-US" sz="2400" i="1" dirty="0" err="1">
                <a:solidFill>
                  <a:srgbClr val="0070C0"/>
                </a:solidFill>
              </a:rPr>
              <a:t>tiết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ki</a:t>
            </a:r>
            <a:r>
              <a:rPr lang="en-US" sz="2400" i="1" dirty="0">
                <a:solidFill>
                  <a:srgbClr val="0070C0"/>
                </a:solidFill>
              </a:rPr>
              <a:t>̀ </a:t>
            </a:r>
            <a:r>
              <a:rPr lang="en-US" sz="2400" i="1" dirty="0" err="1">
                <a:solidFill>
                  <a:srgbClr val="0070C0"/>
                </a:solidFill>
              </a:rPr>
              <a:t>ảo</a:t>
            </a:r>
            <a:r>
              <a:rPr lang="en-US" sz="2400" i="1" dirty="0">
                <a:solidFill>
                  <a:srgbClr val="0070C0"/>
                </a:solidFill>
              </a:rPr>
              <a:t>: </a:t>
            </a:r>
            <a:r>
              <a:rPr lang="en-US" sz="2400" i="1" dirty="0" err="1">
                <a:solidFill>
                  <a:srgbClr val="0070C0"/>
                </a:solidFill>
              </a:rPr>
              <a:t>Lê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Thận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nhiều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lần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cất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lưới</a:t>
            </a:r>
            <a:r>
              <a:rPr lang="en-US" sz="2400" i="1" dirty="0">
                <a:solidFill>
                  <a:srgbClr val="0070C0"/>
                </a:solidFill>
              </a:rPr>
              <a:t> ở </a:t>
            </a:r>
            <a:r>
              <a:rPr lang="en-US" sz="2400" i="1" dirty="0" err="1">
                <a:solidFill>
                  <a:srgbClr val="0070C0"/>
                </a:solidFill>
              </a:rPr>
              <a:t>ba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chô</a:t>
            </a:r>
            <a:r>
              <a:rPr lang="en-US" sz="2400" i="1" dirty="0">
                <a:solidFill>
                  <a:srgbClr val="0070C0"/>
                </a:solidFill>
              </a:rPr>
              <a:t>̃ </a:t>
            </a:r>
            <a:r>
              <a:rPr lang="en-US" sz="2400" i="1" dirty="0" err="1">
                <a:solidFill>
                  <a:srgbClr val="0070C0"/>
                </a:solidFill>
              </a:rPr>
              <a:t>khác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nhau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cùng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kéo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được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một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thanh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; </a:t>
            </a:r>
            <a:r>
              <a:rPr lang="en-US" sz="2400" i="1" dirty="0" err="1">
                <a:solidFill>
                  <a:srgbClr val="0070C0"/>
                </a:solidFill>
              </a:rPr>
              <a:t>Gặp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Lê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Lợi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thi</a:t>
            </a:r>
            <a:r>
              <a:rPr lang="en-US" sz="2400" i="1" dirty="0">
                <a:solidFill>
                  <a:srgbClr val="0070C0"/>
                </a:solidFill>
              </a:rPr>
              <a:t>̀ </a:t>
            </a:r>
            <a:r>
              <a:rPr lang="en-US" sz="2400" i="1" dirty="0" err="1">
                <a:solidFill>
                  <a:srgbClr val="0070C0"/>
                </a:solidFill>
              </a:rPr>
              <a:t>thanh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phát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sáng</a:t>
            </a:r>
            <a:r>
              <a:rPr lang="en-US" sz="2400" i="1" dirty="0">
                <a:solidFill>
                  <a:srgbClr val="0070C0"/>
                </a:solidFill>
              </a:rPr>
              <a:t>. </a:t>
            </a:r>
            <a:r>
              <a:rPr lang="en-US" sz="2400" i="1" dirty="0" err="1">
                <a:solidFill>
                  <a:srgbClr val="0070C0"/>
                </a:solidFill>
              </a:rPr>
              <a:t>Khi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đất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nước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không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còn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bóng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giặc</a:t>
            </a:r>
            <a:r>
              <a:rPr lang="en-US" sz="2400" i="1" dirty="0">
                <a:solidFill>
                  <a:srgbClr val="0070C0"/>
                </a:solidFill>
              </a:rPr>
              <a:t>, </a:t>
            </a:r>
            <a:r>
              <a:rPr lang="en-US" sz="2400" i="1" dirty="0" err="1">
                <a:solidFill>
                  <a:srgbClr val="0070C0"/>
                </a:solidFill>
              </a:rPr>
              <a:t>rùa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vàng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nổi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lên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đòi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lại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báu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cho</a:t>
            </a:r>
            <a:r>
              <a:rPr lang="en-US" sz="2400" i="1" dirty="0">
                <a:solidFill>
                  <a:srgbClr val="0070C0"/>
                </a:solidFill>
              </a:rPr>
              <a:t> Long </a:t>
            </a:r>
            <a:r>
              <a:rPr lang="en-US" sz="2400" i="1" dirty="0" err="1">
                <a:solidFill>
                  <a:srgbClr val="0070C0"/>
                </a:solidFill>
              </a:rPr>
              <a:t>Quân</a:t>
            </a:r>
            <a:r>
              <a:rPr lang="en-US" sz="2400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b="1" dirty="0" err="1"/>
              <a:t>Truyền</a:t>
            </a:r>
            <a:r>
              <a:rPr lang="en-US" sz="2400" b="1" dirty="0"/>
              <a:t> </a:t>
            </a:r>
            <a:r>
              <a:rPr lang="en-US" sz="2400" b="1" dirty="0" err="1"/>
              <a:t>thuyết</a:t>
            </a:r>
            <a:r>
              <a:rPr lang="en-US" sz="2400" b="1" dirty="0"/>
              <a:t> </a:t>
            </a:r>
            <a:r>
              <a:rPr lang="en-US" sz="2400" b="1" dirty="0" err="1"/>
              <a:t>thê</a:t>
            </a:r>
            <a:r>
              <a:rPr lang="en-US" sz="2400" b="1" dirty="0"/>
              <a:t>̉ </a:t>
            </a:r>
            <a:r>
              <a:rPr lang="en-US" sz="2400" b="1" dirty="0" err="1"/>
              <a:t>hiện</a:t>
            </a:r>
            <a:r>
              <a:rPr lang="en-US" sz="2400" b="1" dirty="0"/>
              <a:t> </a:t>
            </a:r>
            <a:r>
              <a:rPr lang="en-US" sz="2400" b="1" dirty="0" err="1"/>
              <a:t>thái</a:t>
            </a:r>
            <a:r>
              <a:rPr lang="en-US" sz="2400" b="1" dirty="0"/>
              <a:t> </a:t>
            </a:r>
            <a:r>
              <a:rPr lang="en-US" sz="2400" b="1" dirty="0" err="1"/>
              <a:t>đô</a:t>
            </a:r>
            <a:r>
              <a:rPr lang="en-US" sz="2400" b="1" dirty="0"/>
              <a:t>̣ </a:t>
            </a:r>
            <a:r>
              <a:rPr lang="en-US" sz="2400" b="1" dirty="0" err="1"/>
              <a:t>va</a:t>
            </a:r>
            <a:r>
              <a:rPr lang="en-US" sz="2400" b="1" dirty="0"/>
              <a:t>̀ </a:t>
            </a:r>
            <a:r>
              <a:rPr lang="en-US" sz="2400" b="1" dirty="0" err="1"/>
              <a:t>cách</a:t>
            </a:r>
            <a:r>
              <a:rPr lang="en-US" sz="2400" b="1" dirty="0"/>
              <a:t> </a:t>
            </a:r>
            <a:r>
              <a:rPr lang="en-US" sz="2400" b="1" dirty="0" err="1"/>
              <a:t>đánh</a:t>
            </a:r>
            <a:r>
              <a:rPr lang="en-US" sz="2400" b="1" dirty="0"/>
              <a:t> </a:t>
            </a:r>
            <a:r>
              <a:rPr lang="en-US" sz="2400" b="1" dirty="0" err="1"/>
              <a:t>gia</a:t>
            </a:r>
            <a:r>
              <a:rPr lang="en-US" sz="2400" b="1" dirty="0"/>
              <a:t>́ </a:t>
            </a:r>
            <a:r>
              <a:rPr lang="en-US" sz="2400" b="1" dirty="0" err="1"/>
              <a:t>của</a:t>
            </a:r>
            <a:r>
              <a:rPr lang="en-US" sz="2400" b="1" dirty="0"/>
              <a:t>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với</a:t>
            </a:r>
            <a:r>
              <a:rPr lang="en-US" sz="2400" b="1" dirty="0"/>
              <a:t> </a:t>
            </a:r>
            <a:r>
              <a:rPr lang="en-US" sz="2400" b="1" dirty="0" err="1"/>
              <a:t>các</a:t>
            </a:r>
            <a:r>
              <a:rPr lang="en-US" sz="2400" b="1" dirty="0"/>
              <a:t> </a:t>
            </a:r>
            <a:r>
              <a:rPr lang="en-US" sz="2400" b="1" dirty="0" err="1"/>
              <a:t>sư</a:t>
            </a:r>
            <a:r>
              <a:rPr lang="en-US" sz="2400" b="1" dirty="0"/>
              <a:t>̣ </a:t>
            </a:r>
            <a:r>
              <a:rPr lang="en-US" sz="2400" b="1" dirty="0" err="1"/>
              <a:t>kiện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̀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/>
              <a:t>vật</a:t>
            </a:r>
            <a:r>
              <a:rPr lang="en-US" sz="2400" b="1" dirty="0"/>
              <a:t> </a:t>
            </a:r>
            <a:r>
              <a:rPr lang="en-US" sz="2400" b="1" dirty="0" err="1"/>
              <a:t>lịch</a:t>
            </a:r>
            <a:r>
              <a:rPr lang="en-US" sz="2400" b="1" dirty="0"/>
              <a:t> </a:t>
            </a:r>
            <a:r>
              <a:rPr lang="en-US" sz="2400" b="1" dirty="0" err="1"/>
              <a:t>sư</a:t>
            </a:r>
            <a:r>
              <a:rPr lang="en-US" sz="2400" b="1" dirty="0"/>
              <a:t>̉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Bằng</a:t>
            </a:r>
            <a:r>
              <a:rPr lang="en-US" sz="2400" dirty="0"/>
              <a:t> </a:t>
            </a:r>
            <a:r>
              <a:rPr lang="en-US" sz="2400" dirty="0" err="1"/>
              <a:t>việc</a:t>
            </a:r>
            <a:r>
              <a:rPr lang="en-US" sz="2400" dirty="0"/>
              <a:t> </a:t>
            </a:r>
            <a:r>
              <a:rPr lang="en-US" sz="2400" dirty="0" err="1"/>
              <a:t>sáng</a:t>
            </a:r>
            <a:r>
              <a:rPr lang="en-US" sz="2400" dirty="0"/>
              <a:t> </a:t>
            </a:r>
            <a:r>
              <a:rPr lang="en-US" sz="2400" dirty="0" err="1"/>
              <a:t>tạo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truyền</a:t>
            </a:r>
            <a:r>
              <a:rPr lang="en-US" sz="2400" dirty="0"/>
              <a:t> </a:t>
            </a:r>
            <a:r>
              <a:rPr lang="en-US" sz="2400" dirty="0" err="1"/>
              <a:t>thuyết</a:t>
            </a:r>
            <a:r>
              <a:rPr lang="en-US" sz="2400" dirty="0"/>
              <a:t>,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gian</a:t>
            </a:r>
            <a:r>
              <a:rPr lang="en-US" sz="2400" dirty="0"/>
              <a:t> </a:t>
            </a:r>
            <a:r>
              <a:rPr lang="en-US" sz="2400" dirty="0" err="1"/>
              <a:t>muốn</a:t>
            </a:r>
            <a:r>
              <a:rPr lang="en-US" sz="2400" dirty="0"/>
              <a:t> </a:t>
            </a:r>
            <a:r>
              <a:rPr lang="en-US" sz="2400" dirty="0" err="1"/>
              <a:t>thê</a:t>
            </a:r>
            <a:r>
              <a:rPr lang="en-US" sz="2400" dirty="0"/>
              <a:t>̉ </a:t>
            </a:r>
            <a:r>
              <a:rPr lang="en-US" sz="2400" dirty="0" err="1"/>
              <a:t>hiện</a:t>
            </a:r>
            <a:r>
              <a:rPr lang="en-US" sz="2400" dirty="0"/>
              <a:t> </a:t>
            </a:r>
            <a:r>
              <a:rPr lang="en-US" sz="2400" dirty="0" err="1"/>
              <a:t>sư</a:t>
            </a:r>
            <a:r>
              <a:rPr lang="en-US" sz="2400" dirty="0"/>
              <a:t>̣ </a:t>
            </a:r>
            <a:r>
              <a:rPr lang="en-US" sz="2400" dirty="0" err="1"/>
              <a:t>trân</a:t>
            </a:r>
            <a:r>
              <a:rPr lang="en-US" sz="2400" dirty="0"/>
              <a:t> </a:t>
            </a:r>
            <a:r>
              <a:rPr lang="en-US" sz="2400" dirty="0" err="1"/>
              <a:t>trọng</a:t>
            </a:r>
            <a:r>
              <a:rPr lang="en-US" sz="2400" dirty="0"/>
              <a:t>, ca </a:t>
            </a:r>
            <a:r>
              <a:rPr lang="en-US" sz="2400" dirty="0" err="1"/>
              <a:t>ngợi</a:t>
            </a:r>
            <a:r>
              <a:rPr lang="en-US" sz="2400" dirty="0"/>
              <a:t> </a:t>
            </a:r>
            <a:r>
              <a:rPr lang="en-US" sz="2400" dirty="0" err="1"/>
              <a:t>nguồn</a:t>
            </a:r>
            <a:r>
              <a:rPr lang="en-US" sz="2400" dirty="0"/>
              <a:t> </a:t>
            </a:r>
            <a:r>
              <a:rPr lang="en-US" sz="2400" dirty="0" err="1"/>
              <a:t>gốc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̀ </a:t>
            </a:r>
            <a:r>
              <a:rPr lang="en-US" sz="2400" dirty="0" err="1"/>
              <a:t>truyền</a:t>
            </a:r>
            <a:r>
              <a:rPr lang="en-US" sz="2400" dirty="0"/>
              <a:t> </a:t>
            </a:r>
            <a:r>
              <a:rPr lang="en-US" sz="2400" dirty="0" err="1"/>
              <a:t>thống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tộc</a:t>
            </a:r>
            <a:r>
              <a:rPr lang="en-US" sz="2400" dirty="0"/>
              <a:t>: </a:t>
            </a:r>
            <a:r>
              <a:rPr lang="en-US" sz="2400" dirty="0" err="1"/>
              <a:t>những</a:t>
            </a:r>
            <a:r>
              <a:rPr lang="en-US" sz="2400" dirty="0"/>
              <a:t> </a:t>
            </a:r>
            <a:r>
              <a:rPr lang="en-US" sz="2400" dirty="0" err="1"/>
              <a:t>người</a:t>
            </a:r>
            <a:r>
              <a:rPr lang="en-US" sz="2400" dirty="0"/>
              <a:t> </a:t>
            </a:r>
            <a:r>
              <a:rPr lang="en-US" sz="2400" dirty="0" err="1"/>
              <a:t>anh</a:t>
            </a:r>
            <a:r>
              <a:rPr lang="en-US" sz="2400" dirty="0"/>
              <a:t> </a:t>
            </a:r>
            <a:r>
              <a:rPr lang="en-US" sz="2400" dirty="0" err="1"/>
              <a:t>hùng</a:t>
            </a:r>
            <a:r>
              <a:rPr lang="en-US" sz="2400" dirty="0"/>
              <a:t> </a:t>
            </a:r>
            <a:r>
              <a:rPr lang="en-US" sz="2400" dirty="0" err="1"/>
              <a:t>yêu</a:t>
            </a:r>
            <a:r>
              <a:rPr lang="en-US" sz="2400" dirty="0"/>
              <a:t> </a:t>
            </a:r>
            <a:r>
              <a:rPr lang="en-US" sz="2400" dirty="0" err="1"/>
              <a:t>nước</a:t>
            </a:r>
            <a:r>
              <a:rPr lang="en-US" sz="2400" dirty="0"/>
              <a:t>, </a:t>
            </a:r>
            <a:r>
              <a:rPr lang="en-US" sz="2400" dirty="0" err="1"/>
              <a:t>anh</a:t>
            </a:r>
            <a:r>
              <a:rPr lang="en-US" sz="2400" dirty="0"/>
              <a:t> </a:t>
            </a:r>
            <a:r>
              <a:rPr lang="en-US" sz="2400" dirty="0" err="1"/>
              <a:t>hùng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hóa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b="1" i="1" dirty="0">
                <a:solidFill>
                  <a:srgbClr val="0070C0"/>
                </a:solidFill>
              </a:rPr>
              <a:t>VD: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Các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truyền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thuyết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Thánh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Gióng</a:t>
            </a:r>
            <a:r>
              <a:rPr lang="en-US" sz="2400" b="1" i="1" dirty="0">
                <a:solidFill>
                  <a:srgbClr val="0070C0"/>
                </a:solidFill>
              </a:rPr>
              <a:t>, </a:t>
            </a:r>
            <a:r>
              <a:rPr lang="en-US" sz="2400" b="1" i="1" dirty="0" err="1">
                <a:solidFill>
                  <a:srgbClr val="0070C0"/>
                </a:solidFill>
              </a:rPr>
              <a:t>Sư</a:t>
            </a:r>
            <a:r>
              <a:rPr lang="en-US" sz="2400" b="1" i="1" dirty="0">
                <a:solidFill>
                  <a:srgbClr val="0070C0"/>
                </a:solidFill>
              </a:rPr>
              <a:t>̣ </a:t>
            </a:r>
            <a:r>
              <a:rPr lang="en-US" sz="2400" b="1" i="1" dirty="0" err="1">
                <a:solidFill>
                  <a:srgbClr val="0070C0"/>
                </a:solidFill>
              </a:rPr>
              <a:t>tích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Hô</a:t>
            </a:r>
            <a:r>
              <a:rPr lang="en-US" sz="2400" b="1" i="1" dirty="0">
                <a:solidFill>
                  <a:srgbClr val="0070C0"/>
                </a:solidFill>
              </a:rPr>
              <a:t>̀ </a:t>
            </a:r>
            <a:r>
              <a:rPr lang="en-US" sz="2400" b="1" i="1" dirty="0" err="1">
                <a:solidFill>
                  <a:srgbClr val="0070C0"/>
                </a:solidFill>
              </a:rPr>
              <a:t>Gươm</a:t>
            </a:r>
            <a:r>
              <a:rPr lang="en-US" sz="2400" i="1" dirty="0">
                <a:solidFill>
                  <a:srgbClr val="0070C0"/>
                </a:solidFill>
              </a:rPr>
              <a:t> ca </a:t>
            </a:r>
            <a:r>
              <a:rPr lang="en-US" sz="2400" i="1" dirty="0" err="1">
                <a:solidFill>
                  <a:srgbClr val="0070C0"/>
                </a:solidFill>
              </a:rPr>
              <a:t>ngợi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anh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hùng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yêu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nước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va</a:t>
            </a:r>
            <a:r>
              <a:rPr lang="en-US" sz="2400" i="1" dirty="0">
                <a:solidFill>
                  <a:srgbClr val="0070C0"/>
                </a:solidFill>
              </a:rPr>
              <a:t>̀ </a:t>
            </a:r>
            <a:r>
              <a:rPr lang="en-US" sz="2400" i="1" dirty="0" err="1">
                <a:solidFill>
                  <a:srgbClr val="0070C0"/>
                </a:solidFill>
              </a:rPr>
              <a:t>khát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vọng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hòa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bình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của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nhân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dân</a:t>
            </a:r>
            <a:r>
              <a:rPr lang="en-US" sz="2400" i="1" dirty="0">
                <a:solidFill>
                  <a:srgbClr val="0070C0"/>
                </a:solidFill>
              </a:rPr>
              <a:t>; </a:t>
            </a:r>
            <a:r>
              <a:rPr lang="en-US" sz="2400" b="1" i="1" dirty="0">
                <a:solidFill>
                  <a:srgbClr val="0070C0"/>
                </a:solidFill>
              </a:rPr>
              <a:t>Con </a:t>
            </a:r>
            <a:r>
              <a:rPr lang="en-US" sz="2400" b="1" i="1" dirty="0" err="1">
                <a:solidFill>
                  <a:srgbClr val="0070C0"/>
                </a:solidFill>
              </a:rPr>
              <a:t>Rồng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cháu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Tiên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suy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tôn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nguồn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gốc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giống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nòi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va</a:t>
            </a:r>
            <a:r>
              <a:rPr lang="en-US" sz="2400" i="1" dirty="0">
                <a:solidFill>
                  <a:srgbClr val="0070C0"/>
                </a:solidFill>
              </a:rPr>
              <a:t>̀ </a:t>
            </a:r>
            <a:r>
              <a:rPr lang="en-US" sz="2400" i="1" dirty="0" err="1">
                <a:solidFill>
                  <a:srgbClr val="0070C0"/>
                </a:solidFill>
              </a:rPr>
              <a:t>thê</a:t>
            </a:r>
            <a:r>
              <a:rPr lang="en-US" sz="2400" i="1" dirty="0">
                <a:solidFill>
                  <a:srgbClr val="0070C0"/>
                </a:solidFill>
              </a:rPr>
              <a:t>̉ </a:t>
            </a:r>
            <a:r>
              <a:rPr lang="en-US" sz="2400" i="1" dirty="0" err="1">
                <a:solidFill>
                  <a:srgbClr val="0070C0"/>
                </a:solidFill>
              </a:rPr>
              <a:t>hiện</a:t>
            </a:r>
            <a:r>
              <a:rPr lang="en-US" sz="2400" i="1" dirty="0">
                <a:solidFill>
                  <a:srgbClr val="0070C0"/>
                </a:solidFill>
              </a:rPr>
              <a:t> ý </a:t>
            </a:r>
            <a:r>
              <a:rPr lang="en-US" sz="2400" i="1" dirty="0" err="1">
                <a:solidFill>
                  <a:srgbClr val="0070C0"/>
                </a:solidFill>
              </a:rPr>
              <a:t>nguyện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đoàn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kết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cộng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đồng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dân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tộc</a:t>
            </a:r>
            <a:r>
              <a:rPr lang="en-US" sz="2400" i="1" dirty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9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240349"/>
            <a:ext cx="11077303" cy="60298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II. CỔ TÍCH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1. </a:t>
            </a:r>
            <a:r>
              <a:rPr lang="en-US" sz="2800" b="1" dirty="0" err="1">
                <a:solidFill>
                  <a:srgbClr val="FF0000"/>
                </a:solidFill>
              </a:rPr>
              <a:t>Khái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niệm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Truyện</a:t>
            </a:r>
            <a:r>
              <a:rPr lang="en-US" sz="2800" dirty="0" smtClean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truyện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-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kiểu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quen</a:t>
            </a:r>
            <a:r>
              <a:rPr lang="en-US" sz="2800" dirty="0"/>
              <a:t> </a:t>
            </a:r>
            <a:r>
              <a:rPr lang="en-US" sz="2800" dirty="0" err="1"/>
              <a:t>thuộc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dũng</a:t>
            </a:r>
            <a:r>
              <a:rPr lang="en-US" sz="2800" dirty="0"/>
              <a:t> </a:t>
            </a:r>
            <a:r>
              <a:rPr lang="en-US" sz="2800" dirty="0" err="1"/>
              <a:t>sĩ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tài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thông</a:t>
            </a:r>
            <a:r>
              <a:rPr lang="en-US" sz="2800" dirty="0"/>
              <a:t> minh</a:t>
            </a:r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ngốc</a:t>
            </a:r>
            <a:r>
              <a:rPr lang="en-US" sz="2800" dirty="0"/>
              <a:t> </a:t>
            </a:r>
            <a:r>
              <a:rPr lang="en-US" sz="2800" dirty="0" err="1"/>
              <a:t>nghếch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/>
              <a:t>hạnh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+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đội</a:t>
            </a:r>
            <a:r>
              <a:rPr lang="en-US" sz="2800" dirty="0"/>
              <a:t> </a:t>
            </a:r>
            <a:r>
              <a:rPr lang="en-US" sz="2800" dirty="0" err="1"/>
              <a:t>lốt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 smtClean="0"/>
              <a:t>.</a:t>
            </a:r>
          </a:p>
          <a:p>
            <a:pPr>
              <a:buFontTx/>
              <a:buChar char="-"/>
            </a:pPr>
            <a:r>
              <a:rPr lang="en-US" sz="2800" dirty="0" err="1" smtClean="0"/>
              <a:t>Yếu</a:t>
            </a:r>
            <a:r>
              <a:rPr lang="en-US" sz="2800" dirty="0" smtClean="0"/>
              <a:t> </a:t>
            </a:r>
            <a:r>
              <a:rPr lang="en-US" sz="2800" dirty="0" err="1" smtClean="0"/>
              <a:t>tố</a:t>
            </a:r>
            <a:r>
              <a:rPr lang="en-US" sz="2800" dirty="0" smtClean="0"/>
              <a:t> </a:t>
            </a:r>
            <a:r>
              <a:rPr lang="en-US" sz="2800" dirty="0" err="1" smtClean="0"/>
              <a:t>hoang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, </a:t>
            </a:r>
            <a:r>
              <a:rPr lang="en-US" sz="2800" dirty="0" err="1" smtClean="0"/>
              <a:t>kì</a:t>
            </a:r>
            <a:r>
              <a:rPr lang="en-US" sz="2800" dirty="0" smtClean="0"/>
              <a:t> </a:t>
            </a:r>
            <a:r>
              <a:rPr lang="en-US" sz="2800" dirty="0" err="1" smtClean="0"/>
              <a:t>ảo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Ước</a:t>
            </a:r>
            <a:r>
              <a:rPr lang="en-US" sz="2800" dirty="0" smtClean="0"/>
              <a:t> </a:t>
            </a:r>
            <a:r>
              <a:rPr lang="en-US" sz="2800" dirty="0" err="1" smtClean="0"/>
              <a:t>mơ</a:t>
            </a:r>
            <a:r>
              <a:rPr lang="en-US" sz="2800" dirty="0"/>
              <a:t> </a:t>
            </a:r>
            <a:r>
              <a:rPr lang="en-US" sz="2800" dirty="0" err="1" smtClean="0"/>
              <a:t>niềm</a:t>
            </a:r>
            <a:r>
              <a:rPr lang="en-US" sz="2800" dirty="0" smtClean="0"/>
              <a:t> tin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dân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thiện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thắng</a:t>
            </a:r>
            <a:r>
              <a:rPr lang="en-US" sz="2800" dirty="0" smtClean="0"/>
              <a:t> </a:t>
            </a:r>
            <a:r>
              <a:rPr lang="en-US" sz="2800" dirty="0" err="1" smtClean="0"/>
              <a:t>ác</a:t>
            </a:r>
            <a:r>
              <a:rPr lang="en-US" sz="2800" dirty="0" smtClean="0"/>
              <a:t>,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thắng</a:t>
            </a:r>
            <a:r>
              <a:rPr lang="en-US" sz="2800" dirty="0" smtClean="0"/>
              <a:t> </a:t>
            </a:r>
            <a:r>
              <a:rPr lang="en-US" sz="2800" dirty="0" err="1" smtClean="0"/>
              <a:t>bất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.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niệm</a:t>
            </a:r>
            <a:r>
              <a:rPr lang="en-US" sz="2800" dirty="0" smtClean="0"/>
              <a:t>: “Ở </a:t>
            </a:r>
            <a:r>
              <a:rPr lang="en-US" sz="2800" dirty="0" err="1" smtClean="0"/>
              <a:t>hiền</a:t>
            </a:r>
            <a:r>
              <a:rPr lang="en-US" sz="2800" dirty="0" smtClean="0"/>
              <a:t> </a:t>
            </a:r>
            <a:r>
              <a:rPr lang="en-US" sz="2800" dirty="0" err="1" smtClean="0"/>
              <a:t>gặp</a:t>
            </a:r>
            <a:r>
              <a:rPr lang="en-US" sz="2800" dirty="0" smtClean="0"/>
              <a:t> </a:t>
            </a:r>
            <a:r>
              <a:rPr lang="en-US" sz="2800" dirty="0" err="1" smtClean="0"/>
              <a:t>lành</a:t>
            </a:r>
            <a:r>
              <a:rPr lang="en-US" sz="2800" dirty="0" smtClean="0"/>
              <a:t>, </a:t>
            </a:r>
            <a:r>
              <a:rPr lang="en-US" sz="2800" dirty="0" err="1" smtClean="0"/>
              <a:t>ác</a:t>
            </a:r>
            <a:r>
              <a:rPr lang="en-US" sz="2800" dirty="0" smtClean="0"/>
              <a:t> </a:t>
            </a:r>
            <a:r>
              <a:rPr lang="en-US" sz="2800" dirty="0" err="1" smtClean="0"/>
              <a:t>giả</a:t>
            </a:r>
            <a:r>
              <a:rPr lang="en-US" sz="2800" dirty="0" smtClean="0"/>
              <a:t> </a:t>
            </a:r>
            <a:r>
              <a:rPr lang="en-US" sz="2800" dirty="0" err="1" smtClean="0"/>
              <a:t>ác</a:t>
            </a:r>
            <a:r>
              <a:rPr lang="en-US" sz="2800" dirty="0" smtClean="0"/>
              <a:t> </a:t>
            </a:r>
            <a:r>
              <a:rPr lang="en-US" sz="2800" dirty="0" err="1" smtClean="0"/>
              <a:t>báo</a:t>
            </a:r>
            <a:r>
              <a:rPr lang="en-US" sz="2800" dirty="0" smtClean="0"/>
              <a:t>”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4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0629" y="-117566"/>
            <a:ext cx="12135395" cy="7236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2. </a:t>
            </a:r>
            <a:r>
              <a:rPr lang="en-US" sz="2800" b="1" u="sng" dirty="0" err="1">
                <a:solidFill>
                  <a:srgbClr val="FF0000"/>
                </a:solidFill>
              </a:rPr>
              <a:t>Đặc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trưng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của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truyện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cổ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tích</a:t>
            </a:r>
            <a:r>
              <a:rPr lang="en-US" sz="2800" u="sng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yếu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hoang</a:t>
            </a:r>
            <a:r>
              <a:rPr lang="en-US" sz="2800" dirty="0"/>
              <a:t> </a:t>
            </a:r>
            <a:r>
              <a:rPr lang="en-US" sz="2800" dirty="0" err="1"/>
              <a:t>đường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 </a:t>
            </a:r>
            <a:r>
              <a:rPr lang="en-US" sz="2800" dirty="0" err="1" smtClean="0"/>
              <a:t>ảo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Thể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ước</a:t>
            </a:r>
            <a:r>
              <a:rPr lang="en-US" sz="2800" dirty="0"/>
              <a:t> </a:t>
            </a:r>
            <a:r>
              <a:rPr lang="en-US" sz="2800" dirty="0" err="1"/>
              <a:t>mơ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ta: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thiện</a:t>
            </a:r>
            <a:r>
              <a:rPr lang="en-US" sz="2800" dirty="0"/>
              <a:t> </a:t>
            </a:r>
            <a:r>
              <a:rPr lang="en-US" sz="2800" dirty="0" err="1"/>
              <a:t>thắng</a:t>
            </a:r>
            <a:r>
              <a:rPr lang="en-US" sz="2800" dirty="0"/>
              <a:t> </a:t>
            </a:r>
            <a:r>
              <a:rPr lang="en-US" sz="2800" dirty="0" err="1"/>
              <a:t>cái</a:t>
            </a:r>
            <a:r>
              <a:rPr lang="en-US" sz="2800" dirty="0"/>
              <a:t> </a:t>
            </a:r>
            <a:r>
              <a:rPr lang="en-US" sz="2800" dirty="0" err="1"/>
              <a:t>ác</a:t>
            </a:r>
            <a:r>
              <a:rPr lang="en-US" sz="2800" dirty="0"/>
              <a:t>, </a:t>
            </a:r>
            <a:r>
              <a:rPr lang="en-US" sz="2800" dirty="0" err="1"/>
              <a:t>tốt</a:t>
            </a:r>
            <a:r>
              <a:rPr lang="en-US" sz="2800" dirty="0"/>
              <a:t> </a:t>
            </a:r>
            <a:r>
              <a:rPr lang="en-US" sz="2800" dirty="0" err="1"/>
              <a:t>thắng</a:t>
            </a:r>
            <a:r>
              <a:rPr lang="en-US" sz="2800" dirty="0"/>
              <a:t> </a:t>
            </a:r>
            <a:r>
              <a:rPr lang="en-US" sz="2800" dirty="0" err="1"/>
              <a:t>xấu</a:t>
            </a:r>
            <a:r>
              <a:rPr lang="en-US" sz="2800" dirty="0"/>
              <a:t>, </a:t>
            </a:r>
            <a:r>
              <a:rPr lang="en-US" sz="2800" dirty="0" err="1"/>
              <a:t>công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thắng</a:t>
            </a:r>
            <a:r>
              <a:rPr lang="en-US" sz="2800" dirty="0"/>
              <a:t> </a:t>
            </a:r>
            <a:r>
              <a:rPr lang="en-US" sz="2800" dirty="0" err="1"/>
              <a:t>bất</a:t>
            </a:r>
            <a:r>
              <a:rPr lang="en-US" sz="2800" dirty="0"/>
              <a:t> </a:t>
            </a:r>
            <a:r>
              <a:rPr lang="en-US" sz="2800" dirty="0" err="1"/>
              <a:t>công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Thấm</a:t>
            </a:r>
            <a:r>
              <a:rPr lang="en-US" sz="2800" dirty="0"/>
              <a:t> </a:t>
            </a:r>
            <a:r>
              <a:rPr lang="en-US" sz="2800" dirty="0" err="1"/>
              <a:t>đượm</a:t>
            </a:r>
            <a:r>
              <a:rPr lang="en-US" sz="2800" dirty="0"/>
              <a:t> </a:t>
            </a:r>
            <a:r>
              <a:rPr lang="en-US" sz="2800" dirty="0" err="1"/>
              <a:t>triết</a:t>
            </a:r>
            <a:r>
              <a:rPr lang="en-US" sz="2800" dirty="0"/>
              <a:t> </a:t>
            </a:r>
            <a:r>
              <a:rPr lang="en-US" sz="2800" dirty="0" err="1"/>
              <a:t>lý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: Ở </a:t>
            </a:r>
            <a:r>
              <a:rPr lang="en-US" sz="2800" dirty="0" err="1"/>
              <a:t>hiền</a:t>
            </a:r>
            <a:r>
              <a:rPr lang="en-US" sz="2800" dirty="0"/>
              <a:t> </a:t>
            </a:r>
            <a:r>
              <a:rPr lang="en-US" sz="2800" dirty="0" err="1"/>
              <a:t>gặp</a:t>
            </a:r>
            <a:r>
              <a:rPr lang="en-US" sz="2800" dirty="0"/>
              <a:t> </a:t>
            </a:r>
            <a:r>
              <a:rPr lang="en-US" sz="2800" dirty="0" err="1"/>
              <a:t>lành</a:t>
            </a:r>
            <a:r>
              <a:rPr lang="en-US" sz="2800" dirty="0"/>
              <a:t>, </a:t>
            </a:r>
            <a:r>
              <a:rPr lang="en-US" sz="2800" dirty="0" err="1"/>
              <a:t>ác</a:t>
            </a:r>
            <a:r>
              <a:rPr lang="en-US" sz="2800" dirty="0"/>
              <a:t> </a:t>
            </a:r>
            <a:r>
              <a:rPr lang="en-US" sz="2800" dirty="0" err="1"/>
              <a:t>giả</a:t>
            </a:r>
            <a:r>
              <a:rPr lang="en-US" sz="2800" dirty="0"/>
              <a:t> </a:t>
            </a:r>
            <a:r>
              <a:rPr lang="en-US" sz="2800" dirty="0" err="1"/>
              <a:t>ác</a:t>
            </a:r>
            <a:r>
              <a:rPr lang="en-US" sz="2800" dirty="0"/>
              <a:t> </a:t>
            </a:r>
            <a:r>
              <a:rPr lang="en-US" sz="2800" dirty="0" err="1"/>
              <a:t>báo</a:t>
            </a:r>
            <a:r>
              <a:rPr lang="en-US" sz="2800" dirty="0"/>
              <a:t>,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thâm</a:t>
            </a:r>
            <a:r>
              <a:rPr lang="en-US" sz="2800" dirty="0"/>
              <a:t>, </a:t>
            </a:r>
            <a:r>
              <a:rPr lang="en-US" sz="2800" dirty="0" err="1"/>
              <a:t>thật</a:t>
            </a:r>
            <a:r>
              <a:rPr lang="en-US" sz="2800" dirty="0"/>
              <a:t> </a:t>
            </a:r>
            <a:r>
              <a:rPr lang="en-US" sz="2800" dirty="0" err="1"/>
              <a:t>thà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cha </a:t>
            </a:r>
            <a:r>
              <a:rPr lang="en-US" sz="2800" dirty="0" err="1"/>
              <a:t>mách</a:t>
            </a:r>
            <a:r>
              <a:rPr lang="en-US" sz="2800" dirty="0"/>
              <a:t> </a:t>
            </a:r>
            <a:r>
              <a:rPr lang="en-US" sz="2800" dirty="0" err="1"/>
              <a:t>qué</a:t>
            </a:r>
            <a:r>
              <a:rPr lang="en-US" sz="2800" dirty="0" smtClean="0"/>
              <a:t>… </a:t>
            </a:r>
            <a:r>
              <a:rPr lang="en-US" sz="2800" dirty="0" err="1"/>
              <a:t>Nhờ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giúp</a:t>
            </a:r>
            <a:r>
              <a:rPr lang="en-US" sz="2800" dirty="0"/>
              <a:t> </a:t>
            </a:r>
            <a:r>
              <a:rPr lang="en-US" sz="2800" dirty="0" err="1"/>
              <a:t>đỡ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lực</a:t>
            </a:r>
            <a:r>
              <a:rPr lang="en-US" sz="2800" dirty="0"/>
              <a:t> </a:t>
            </a:r>
            <a:r>
              <a:rPr lang="en-US" sz="2800" dirty="0" err="1"/>
              <a:t>siêu</a:t>
            </a:r>
            <a:r>
              <a:rPr lang="en-US" sz="2800" dirty="0"/>
              <a:t> </a:t>
            </a:r>
            <a:r>
              <a:rPr lang="en-US" sz="2800" dirty="0" err="1"/>
              <a:t>nhiên</a:t>
            </a:r>
            <a:r>
              <a:rPr lang="en-US" sz="2800" dirty="0"/>
              <a:t> (</a:t>
            </a:r>
            <a:r>
              <a:rPr lang="en-US" sz="2800" dirty="0" err="1"/>
              <a:t>Tiên</a:t>
            </a:r>
            <a:r>
              <a:rPr lang="en-US" sz="2800" dirty="0"/>
              <a:t>, </a:t>
            </a:r>
            <a:r>
              <a:rPr lang="en-US" sz="2800" dirty="0" err="1"/>
              <a:t>bụt</a:t>
            </a:r>
            <a:r>
              <a:rPr lang="en-US" sz="2800" dirty="0"/>
              <a:t>…) </a:t>
            </a:r>
            <a:r>
              <a:rPr lang="en-US" sz="2800" dirty="0" err="1"/>
              <a:t>cuối</a:t>
            </a:r>
            <a:r>
              <a:rPr lang="en-US" sz="2800" dirty="0"/>
              <a:t> </a:t>
            </a:r>
            <a:r>
              <a:rPr lang="en-US" sz="2800" dirty="0" err="1"/>
              <a:t>cùng</a:t>
            </a:r>
            <a:r>
              <a:rPr lang="en-US" sz="2800" dirty="0"/>
              <a:t> </a:t>
            </a:r>
            <a:r>
              <a:rPr lang="en-US" sz="2800" dirty="0" err="1"/>
              <a:t>họ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hạnh</a:t>
            </a:r>
            <a:r>
              <a:rPr lang="en-US" sz="2800" dirty="0"/>
              <a:t> </a:t>
            </a:r>
            <a:r>
              <a:rPr lang="en-US" sz="2800" dirty="0" err="1"/>
              <a:t>phúc</a:t>
            </a:r>
            <a:r>
              <a:rPr lang="en-US" sz="2800" dirty="0"/>
              <a:t>.- </a:t>
            </a:r>
            <a:r>
              <a:rPr lang="en-US" sz="2800" dirty="0" err="1"/>
              <a:t>Hấp</a:t>
            </a:r>
            <a:r>
              <a:rPr lang="en-US" sz="2800" dirty="0"/>
              <a:t> </a:t>
            </a:r>
            <a:r>
              <a:rPr lang="en-US" sz="2800" dirty="0" err="1"/>
              <a:t>dẫn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: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phận</a:t>
            </a:r>
            <a:r>
              <a:rPr lang="en-US" sz="2800" dirty="0"/>
              <a:t> con </a:t>
            </a:r>
            <a:r>
              <a:rPr lang="en-US" sz="2800" dirty="0" err="1"/>
              <a:t>người</a:t>
            </a:r>
            <a:r>
              <a:rPr lang="en-US" sz="2800" dirty="0"/>
              <a:t> </a:t>
            </a:r>
            <a:r>
              <a:rPr lang="en-US" sz="2800" dirty="0" err="1"/>
              <a:t>gần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thực</a:t>
            </a:r>
            <a:r>
              <a:rPr lang="en-US" sz="2800" dirty="0"/>
              <a:t> </a:t>
            </a:r>
            <a:r>
              <a:rPr lang="en-US" sz="2800" dirty="0" err="1"/>
              <a:t>đời</a:t>
            </a:r>
            <a:r>
              <a:rPr lang="en-US" sz="2800" dirty="0"/>
              <a:t> </a:t>
            </a:r>
            <a:r>
              <a:rPr lang="en-US" sz="2800" dirty="0" err="1"/>
              <a:t>sống</a:t>
            </a:r>
            <a:r>
              <a:rPr lang="en-US" sz="2800" dirty="0"/>
              <a:t>, </a:t>
            </a:r>
            <a:r>
              <a:rPr lang="en-US" sz="2800" dirty="0" err="1"/>
              <a:t>ít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yếu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thần</a:t>
            </a:r>
            <a:r>
              <a:rPr lang="en-US" sz="2800" dirty="0"/>
              <a:t> </a:t>
            </a:r>
            <a:r>
              <a:rPr lang="en-US" sz="2800" dirty="0" err="1"/>
              <a:t>kì</a:t>
            </a:r>
            <a:r>
              <a:rPr lang="en-US" sz="2800" dirty="0"/>
              <a:t>. </a:t>
            </a:r>
            <a:r>
              <a:rPr lang="en-US" sz="2800" dirty="0" err="1"/>
              <a:t>Nhưng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thường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quái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ngờ</a:t>
            </a:r>
            <a:r>
              <a:rPr lang="en-US" sz="2800" dirty="0"/>
              <a:t> </a:t>
            </a:r>
            <a:r>
              <a:rPr lang="en-US" sz="2800" dirty="0" err="1"/>
              <a:t>nghệch</a:t>
            </a:r>
            <a:r>
              <a:rPr lang="en-US" sz="2800" dirty="0"/>
              <a:t> </a:t>
            </a:r>
            <a:r>
              <a:rPr lang="en-US" sz="2800" dirty="0" err="1"/>
              <a:t>hơn</a:t>
            </a:r>
            <a:r>
              <a:rPr lang="en-US" sz="2800" dirty="0"/>
              <a:t> </a:t>
            </a:r>
            <a:r>
              <a:rPr lang="en-US" sz="2800" dirty="0" err="1"/>
              <a:t>người</a:t>
            </a:r>
            <a:r>
              <a:rPr lang="en-US" sz="2800" dirty="0"/>
              <a:t>, </a:t>
            </a:r>
            <a:r>
              <a:rPr lang="en-US" sz="2800" dirty="0" err="1"/>
              <a:t>chẳng</a:t>
            </a:r>
            <a:r>
              <a:rPr lang="en-US" sz="2800" dirty="0"/>
              <a:t> </a:t>
            </a:r>
            <a:r>
              <a:rPr lang="en-US" sz="2800" dirty="0" err="1"/>
              <a:t>hạn</a:t>
            </a:r>
            <a:r>
              <a:rPr lang="en-US" sz="2800" dirty="0"/>
              <a:t>: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dối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Cuội</a:t>
            </a:r>
            <a:r>
              <a:rPr lang="en-US" sz="2800" dirty="0"/>
              <a:t>, </a:t>
            </a:r>
            <a:r>
              <a:rPr lang="en-US" sz="2800" dirty="0" err="1"/>
              <a:t>Thằng</a:t>
            </a:r>
            <a:r>
              <a:rPr lang="en-US" sz="2800" dirty="0"/>
              <a:t> </a:t>
            </a:r>
            <a:r>
              <a:rPr lang="en-US" sz="2800" dirty="0" err="1"/>
              <a:t>Ngốc</a:t>
            </a:r>
            <a:r>
              <a:rPr lang="en-US" sz="2800" dirty="0"/>
              <a:t>..</a:t>
            </a:r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loại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: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đặc</a:t>
            </a:r>
            <a:r>
              <a:rPr lang="en-US" sz="2800" dirty="0"/>
              <a:t> </a:t>
            </a:r>
            <a:r>
              <a:rPr lang="en-US" sz="2800" dirty="0" err="1"/>
              <a:t>điểm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loài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(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sao</a:t>
            </a:r>
            <a:r>
              <a:rPr lang="en-US" sz="2800" dirty="0"/>
              <a:t>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trống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mào</a:t>
            </a:r>
            <a:r>
              <a:rPr lang="en-US" sz="2800" dirty="0"/>
              <a:t>,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sao</a:t>
            </a:r>
            <a:r>
              <a:rPr lang="en-US" sz="2800" dirty="0"/>
              <a:t> </a:t>
            </a:r>
            <a:r>
              <a:rPr lang="en-US" sz="2800" dirty="0" err="1"/>
              <a:t>hổ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lông</a:t>
            </a:r>
            <a:r>
              <a:rPr lang="en-US" sz="2800" dirty="0"/>
              <a:t> </a:t>
            </a:r>
            <a:r>
              <a:rPr lang="en-US" sz="2800" dirty="0" err="1"/>
              <a:t>vằn</a:t>
            </a:r>
            <a:r>
              <a:rPr lang="en-US" sz="2800" dirty="0"/>
              <a:t>, con </a:t>
            </a:r>
            <a:r>
              <a:rPr lang="en-US" sz="2800" dirty="0" err="1"/>
              <a:t>thỏ</a:t>
            </a:r>
            <a:r>
              <a:rPr lang="en-US" sz="2800" dirty="0"/>
              <a:t> </a:t>
            </a:r>
            <a:r>
              <a:rPr lang="en-US" sz="2800" dirty="0" err="1"/>
              <a:t>tinh</a:t>
            </a:r>
            <a:r>
              <a:rPr lang="en-US" sz="2800" dirty="0"/>
              <a:t> </a:t>
            </a:r>
            <a:r>
              <a:rPr lang="en-US" sz="2800" dirty="0" err="1"/>
              <a:t>ranh</a:t>
            </a:r>
            <a:r>
              <a:rPr lang="en-US" sz="2800" dirty="0"/>
              <a:t>, con </a:t>
            </a:r>
            <a:r>
              <a:rPr lang="en-US" sz="2800" dirty="0" err="1"/>
              <a:t>quạ</a:t>
            </a:r>
            <a:r>
              <a:rPr lang="en-US" sz="2800" dirty="0"/>
              <a:t> </a:t>
            </a:r>
            <a:r>
              <a:rPr lang="en-US" sz="2800" dirty="0" err="1"/>
              <a:t>mỏ</a:t>
            </a:r>
            <a:r>
              <a:rPr lang="en-US" sz="2800" dirty="0"/>
              <a:t> </a:t>
            </a:r>
            <a:r>
              <a:rPr lang="en-US" sz="2800" dirty="0" err="1"/>
              <a:t>dài</a:t>
            </a:r>
            <a:r>
              <a:rPr lang="en-US" sz="2800" dirty="0"/>
              <a:t>..)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95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260358"/>
              </p:ext>
            </p:extLst>
          </p:nvPr>
        </p:nvGraphicFramePr>
        <p:xfrm>
          <a:off x="679268" y="1436914"/>
          <a:ext cx="10293531" cy="4708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2218">
                  <a:extLst>
                    <a:ext uri="{9D8B030D-6E8A-4147-A177-3AD203B41FA5}">
                      <a16:colId xmlns:a16="http://schemas.microsoft.com/office/drawing/2014/main" xmlns="" val="298610824"/>
                    </a:ext>
                  </a:extLst>
                </a:gridCol>
                <a:gridCol w="3792470">
                  <a:extLst>
                    <a:ext uri="{9D8B030D-6E8A-4147-A177-3AD203B41FA5}">
                      <a16:colId xmlns:a16="http://schemas.microsoft.com/office/drawing/2014/main" xmlns="" val="3393578026"/>
                    </a:ext>
                  </a:extLst>
                </a:gridCol>
                <a:gridCol w="4338843">
                  <a:extLst>
                    <a:ext uri="{9D8B030D-6E8A-4147-A177-3AD203B41FA5}">
                      <a16:colId xmlns:a16="http://schemas.microsoft.com/office/drawing/2014/main" xmlns="" val="1627204204"/>
                    </a:ext>
                  </a:extLst>
                </a:gridCol>
              </a:tblGrid>
              <a:tr h="3198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Cổ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tích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Truyền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thuyết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7184178"/>
                  </a:ext>
                </a:extLst>
              </a:tr>
              <a:tr h="1279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Giống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nhau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Đều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truyện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cổ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gian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yếu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hoang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đường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kì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ảo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cốt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truyện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ngôi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5848480"/>
                  </a:ext>
                </a:extLst>
              </a:tr>
              <a:tr h="25587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Khác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nhau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Kề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về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một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kiểu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quen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thuộc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cuộc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đấu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tranh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giữa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ước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thắng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ác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TT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có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liên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quan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đến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lịch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sử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quá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khứ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hiện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cách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đánh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giá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thái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độ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của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với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vật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sự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kiện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lịch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sử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thời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quá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khứ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76521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0343" y="589356"/>
            <a:ext cx="93810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SÁNH</a:t>
            </a:r>
            <a:r>
              <a:rPr kumimoji="0" lang="en-US" altLang="en-US" sz="32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TRUYỀN THUYẾT VÀ CỔ TÍCH</a:t>
            </a:r>
            <a:endParaRPr kumimoji="0" lang="en-US" altLang="en-US" sz="3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650</Words>
  <Application>Microsoft Office PowerPoint</Application>
  <PresentationFormat>Màn hình rộng</PresentationFormat>
  <Paragraphs>50</Paragraphs>
  <Slides>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12" baseType="lpstr">
      <vt:lpstr>.VnTime</vt:lpstr>
      <vt:lpstr>Arial</vt:lpstr>
      <vt:lpstr>Times New Roman</vt:lpstr>
      <vt:lpstr>Trebuchet MS</vt:lpstr>
      <vt:lpstr>Wingdings 3</vt:lpstr>
      <vt:lpstr>Facet</vt:lpstr>
      <vt:lpstr>Tiết 18,19:            TRUYỀN THUYẾT VÀ CỔ TÍCH  </vt:lpstr>
      <vt:lpstr> I. TRUYỀN THUYẾT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26:            ÔN TẬP TRUYỀN THUYẾT VÀ CỔ TÍCH</dc:title>
  <dc:creator>Admin</dc:creator>
  <cp:lastModifiedBy>Hiệp Nguyễn</cp:lastModifiedBy>
  <cp:revision>8</cp:revision>
  <dcterms:created xsi:type="dcterms:W3CDTF">2019-10-01T11:11:57Z</dcterms:created>
  <dcterms:modified xsi:type="dcterms:W3CDTF">2020-10-05T15:12:54Z</dcterms:modified>
</cp:coreProperties>
</file>