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7" r:id="rId2"/>
  </p:sldMasterIdLst>
  <p:notesMasterIdLst>
    <p:notesMasterId r:id="rId36"/>
  </p:notesMasterIdLst>
  <p:sldIdLst>
    <p:sldId id="338" r:id="rId3"/>
    <p:sldId id="351" r:id="rId4"/>
    <p:sldId id="362" r:id="rId5"/>
    <p:sldId id="353" r:id="rId6"/>
    <p:sldId id="355" r:id="rId7"/>
    <p:sldId id="357" r:id="rId8"/>
    <p:sldId id="358" r:id="rId9"/>
    <p:sldId id="360" r:id="rId10"/>
    <p:sldId id="366" r:id="rId11"/>
    <p:sldId id="367" r:id="rId12"/>
    <p:sldId id="369" r:id="rId13"/>
    <p:sldId id="370" r:id="rId14"/>
    <p:sldId id="299" r:id="rId15"/>
    <p:sldId id="316" r:id="rId16"/>
    <p:sldId id="269" r:id="rId17"/>
    <p:sldId id="301" r:id="rId18"/>
    <p:sldId id="272" r:id="rId19"/>
    <p:sldId id="317" r:id="rId20"/>
    <p:sldId id="306" r:id="rId21"/>
    <p:sldId id="274" r:id="rId22"/>
    <p:sldId id="307" r:id="rId23"/>
    <p:sldId id="318" r:id="rId24"/>
    <p:sldId id="276" r:id="rId25"/>
    <p:sldId id="322" r:id="rId26"/>
    <p:sldId id="277" r:id="rId27"/>
    <p:sldId id="308" r:id="rId28"/>
    <p:sldId id="286" r:id="rId29"/>
    <p:sldId id="325" r:id="rId30"/>
    <p:sldId id="328" r:id="rId31"/>
    <p:sldId id="327" r:id="rId32"/>
    <p:sldId id="335" r:id="rId33"/>
    <p:sldId id="336" r:id="rId34"/>
    <p:sldId id="310" r:id="rId35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8A8F6"/>
    <a:srgbClr val="EBE4B3"/>
    <a:srgbClr val="000099"/>
    <a:srgbClr val="333399"/>
    <a:srgbClr val="99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7175D-B33B-45AF-B082-E15884554849}" type="datetimeFigureOut">
              <a:rPr lang="vi-VN" smtClean="0"/>
              <a:t>12/10/2020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0C6BF-05A8-4EA0-8A54-5F83E95DE7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413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0C6BF-05A8-4EA0-8A54-5F83E95DE746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507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85373-132C-4D78-BB8B-F748DB979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5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0AFFB-CA73-4607-A6F9-0B0A931D8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1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46AE7-515D-4777-81F1-4118C7B49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25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D7521-A973-49DD-8997-F87C574AA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6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CAE53-1F2F-4CEC-8508-9A0CFC335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39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C4579-BA3D-42C0-9161-4F59B104F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80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5BDA4-8DA1-4946-9090-D2EBBA942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21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13EE8-6499-484E-B6C3-F4778E225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27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6C9A1-ADBB-44B7-83D3-C9372662D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22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E0C95-D481-471B-BD16-73B96A895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06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183A1-8083-4DA4-8367-91B2A3706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DC61F-F561-46E8-A017-5054000D7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66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A4545-9B60-44A1-AA2F-503F33036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73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D0525-CE64-48D8-A2DF-D571A6240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96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F0064-F319-4F09-B4B8-8646861F9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10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D6923-0CEA-453F-BA28-3CAB33650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8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9734-489F-4B2E-A15C-13E223E88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8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CB215-7A22-4420-8519-1F28238BB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5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B72EA-D1A8-4A59-AE07-C1EC7F366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5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97E0E-00B8-449D-9793-F65F32963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1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A9D75-AACE-47F5-8EAA-10DDD50B9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0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E891D-47B0-470E-BA2B-0C5BAB6C8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3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2AF29-FC2F-4504-BE10-7DB6B3D82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967D9E0-B59C-454D-A2A2-6398B9B10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D9665CB-E7B6-4F92-A853-73E97DF2B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20, 21 – Văn bản: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BÉ THÔNG MINH</a:t>
            </a:r>
            <a:b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(Truyện cổ tích)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8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2200" y="457200"/>
            <a:ext cx="6324600" cy="56689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gặp hình thức thử tài này ở truyện nào, qua nhân vật nào?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Quỳnh, Bánh chưng bánh giầy</a:t>
            </a:r>
            <a:r>
              <a:rPr lang="vi-VN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3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?Trong lịch sử nước nhà, em còn biết những người nào như thế không? </a:t>
            </a:r>
          </a:p>
          <a:p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 Thế Vinh, Nguyễn </a:t>
            </a:r>
            <a:r>
              <a:rPr lang="vi-VN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Mạc Đĩnh Chi…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905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96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727325" y="341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36867" name="Picture 3" descr="rosecornerl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4493">
            <a:off x="8249443" y="5850732"/>
            <a:ext cx="8239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rosecornerl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29893">
            <a:off x="133350" y="-163513"/>
            <a:ext cx="704850" cy="9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685800" y="120650"/>
            <a:ext cx="8305800" cy="600075"/>
          </a:xfrm>
          <a:prstGeom prst="roundRect">
            <a:avLst>
              <a:gd name="adj" fmla="val 16667"/>
            </a:avLst>
          </a:prstGeom>
          <a:solidFill>
            <a:srgbClr val="F8C8F6"/>
          </a:solidFill>
          <a:ln w="38100">
            <a:solidFill>
              <a:srgbClr val="FFFB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2590800" y="180975"/>
            <a:ext cx="6400800" cy="5048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hangingPunct="0"/>
            <a:r>
              <a:rPr lang="en-US" sz="2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sy="50000" rotWithShape="0">
                    <a:srgbClr val="875B0D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EM BÉ THÔNG MINH (Truyện cổ tích)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28599" y="228600"/>
            <a:ext cx="2498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 smtClean="0">
                <a:solidFill>
                  <a:srgbClr val="000000"/>
                </a:solidFill>
                <a:latin typeface="Times New Roman" pitchFamily="18" charset="0"/>
              </a:rPr>
              <a:t>Tiết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20, 21- 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văn bản: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5029200" y="811901"/>
            <a:ext cx="0" cy="6096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0" y="762000"/>
            <a:ext cx="9144000" cy="15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28598" y="1951552"/>
            <a:ext cx="480060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</a:rPr>
              <a:t>I</a:t>
            </a:r>
            <a:r>
              <a:rPr lang="vi-VN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.Tình </a:t>
            </a:r>
            <a:r>
              <a:rPr lang="vi-VN" altLang="en-US" sz="2800" b="1" dirty="0">
                <a:solidFill>
                  <a:srgbClr val="0070C0"/>
                </a:solidFill>
                <a:latin typeface="Times New Roman" pitchFamily="18" charset="0"/>
              </a:rPr>
              <a:t>huống, nhân </a:t>
            </a:r>
            <a:r>
              <a:rPr lang="vi-VN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vật</a:t>
            </a:r>
            <a:endParaRPr lang="vi-VN" altLang="en-US" sz="28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marL="514350" indent="-514350" algn="just" eaLnBrk="0" hangingPunct="0">
              <a:lnSpc>
                <a:spcPct val="150000"/>
              </a:lnSpc>
              <a:buAutoNum type="alphaLcParenR"/>
            </a:pPr>
            <a:r>
              <a:rPr lang="vi-VN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Tình </a:t>
            </a:r>
            <a:r>
              <a:rPr lang="vi-VN" altLang="en-US" sz="2800" b="1" dirty="0">
                <a:solidFill>
                  <a:srgbClr val="0070C0"/>
                </a:solidFill>
                <a:latin typeface="Times New Roman" pitchFamily="18" charset="0"/>
              </a:rPr>
              <a:t>huống</a:t>
            </a:r>
            <a:r>
              <a:rPr lang="vi-VN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:</a:t>
            </a:r>
            <a:endParaRPr lang="en-US" altLang="en-US" sz="28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marL="514350" indent="-514350" algn="just" eaLnBrk="0" hangingPunct="0">
              <a:lnSpc>
                <a:spcPct val="150000"/>
              </a:lnSpc>
              <a:buAutoNum type="alphaLcParenR"/>
            </a:pP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Nhân vật:</a:t>
            </a:r>
          </a:p>
          <a:p>
            <a:r>
              <a:rPr lang="en-US" sz="2800" dirty="0"/>
              <a:t>-  </a:t>
            </a:r>
            <a:r>
              <a:rPr lang="en-US" sz="2800" dirty="0">
                <a:solidFill>
                  <a:srgbClr val="7030A0"/>
                </a:solidFill>
              </a:rPr>
              <a:t>Em </a:t>
            </a:r>
            <a:r>
              <a:rPr lang="en-US" sz="2800" dirty="0" smtClean="0">
                <a:solidFill>
                  <a:srgbClr val="7030A0"/>
                </a:solidFill>
              </a:rPr>
              <a:t>bé</a:t>
            </a:r>
            <a:endParaRPr lang="en-US" sz="2800" dirty="0">
              <a:solidFill>
                <a:srgbClr val="7030A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7030A0"/>
                </a:solidFill>
              </a:rPr>
              <a:t>Nhân </a:t>
            </a:r>
            <a:r>
              <a:rPr lang="en-US" sz="2800" dirty="0">
                <a:solidFill>
                  <a:srgbClr val="7030A0"/>
                </a:solidFill>
              </a:rPr>
              <a:t>vật nhỏ tuổi </a:t>
            </a:r>
            <a:endParaRPr lang="en-US" sz="2800" dirty="0" smtClean="0">
              <a:solidFill>
                <a:srgbClr val="7030A0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i="1" dirty="0">
                <a:solidFill>
                  <a:srgbClr val="7030A0"/>
                </a:solidFill>
                <a:sym typeface="Wingdings"/>
              </a:rPr>
              <a:t></a:t>
            </a:r>
            <a:r>
              <a:rPr lang="en-US" sz="2800" i="1" dirty="0">
                <a:solidFill>
                  <a:srgbClr val="7030A0"/>
                </a:solidFill>
              </a:rPr>
              <a:t> Nhân vật thông minh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/>
              <a:t> </a:t>
            </a:r>
          </a:p>
          <a:p>
            <a:pPr algn="just" eaLnBrk="0" hangingPunct="0">
              <a:lnSpc>
                <a:spcPct val="150000"/>
              </a:lnSpc>
            </a:pPr>
            <a:endParaRPr lang="en-US" altLang="en-US" sz="2800" b="1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112594" y="763588"/>
            <a:ext cx="415460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 eaLnBrk="0" hangingPunct="0">
              <a:buAutoNum type="romanUcPeriod"/>
            </a:pPr>
            <a:r>
              <a:rPr lang="nl-NL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Đọc hiểu chú thích</a:t>
            </a:r>
          </a:p>
          <a:p>
            <a:pPr marL="571500" indent="-571500" eaLnBrk="0" hangingPunct="0">
              <a:buAutoNum type="romanUcPeriod"/>
            </a:pPr>
            <a:r>
              <a:rPr lang="nl-NL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Tìm hiểu văn bản</a:t>
            </a:r>
            <a:endParaRPr lang="en-US" altLang="en-US" sz="28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5029200" y="528329"/>
            <a:ext cx="4114799" cy="5791127"/>
          </a:xfrm>
          <a:prstGeom prst="cloudCallout">
            <a:avLst>
              <a:gd name="adj1" fmla="val -36187"/>
              <a:gd name="adj2" fmla="val 46646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 alt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bé đã phải trải qua  mấy thử thách? Em bé có vượt qua được không ?Điều đó chứng tỏ em bé là người như thế nào? 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8153400" cy="57451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CÂU HỎI TRẢ LỜI PHIẾU HỌC TẬP</a:t>
            </a:r>
          </a:p>
          <a:p>
            <a:pPr marL="0" indent="0">
              <a:buNone/>
            </a:pPr>
            <a:r>
              <a:rPr lang="vi-VN" dirty="0" smtClean="0"/>
              <a:t>?</a:t>
            </a:r>
            <a:r>
              <a:rPr lang="vi-VN" b="1" i="1" dirty="0">
                <a:solidFill>
                  <a:srgbClr val="7030A0"/>
                </a:solidFill>
              </a:rPr>
              <a:t>Trong truyện “ Em bé thông minh”, em bé đã trải qua mấy lần thử thách? Các lần đó khác nhau như thế nào về mức độ?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vi-VN" dirty="0"/>
              <a:t>	Gợi ý: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vi-VN" dirty="0" smtClean="0"/>
              <a:t>Ai </a:t>
            </a:r>
            <a:r>
              <a:rPr lang="vi-VN" dirty="0"/>
              <a:t>đố? ( đối tượng)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vi-VN" dirty="0" smtClean="0"/>
              <a:t>Nội </a:t>
            </a:r>
            <a:r>
              <a:rPr lang="vi-VN" dirty="0"/>
              <a:t>dung câu đố?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vi-VN" dirty="0" smtClean="0"/>
              <a:t>Đối </a:t>
            </a:r>
            <a:r>
              <a:rPr lang="vi-VN" dirty="0"/>
              <a:t>tượng, thành phần giải đố?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vi-VN" dirty="0" smtClean="0"/>
              <a:t>Thái </a:t>
            </a:r>
            <a:r>
              <a:rPr lang="vi-VN" dirty="0"/>
              <a:t>độ của mọi người như thế nào?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vi-VN" dirty="0" smtClean="0"/>
              <a:t>Em </a:t>
            </a:r>
            <a:r>
              <a:rPr lang="vi-VN" dirty="0"/>
              <a:t>bé được so sánh với ai?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vi-VN" dirty="0" smtClean="0"/>
              <a:t>Rút </a:t>
            </a:r>
            <a:r>
              <a:rPr lang="vi-VN" dirty="0"/>
              <a:t>ra nhận xét?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Group 2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066800"/>
                <a:gridCol w="1295400"/>
                <a:gridCol w="2743200"/>
                <a:gridCol w="2133600"/>
                <a:gridCol w="19050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Thử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thách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 ra câu đố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Nội dung câu đố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Cách giải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Thú vị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16" name="Rectangle 40"/>
          <p:cNvSpPr>
            <a:spLocks noChangeArrowheads="1"/>
          </p:cNvSpPr>
          <p:nvPr/>
        </p:nvSpPr>
        <p:spPr bwMode="auto">
          <a:xfrm>
            <a:off x="1219200" y="5715000"/>
            <a:ext cx="914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Sứ</a:t>
            </a:r>
          </a:p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 thần</a:t>
            </a:r>
          </a:p>
          <a:p>
            <a:pPr algn="ctr" eaLnBrk="1" hangingPunct="1"/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50217" name="Rectangle 41"/>
          <p:cNvSpPr>
            <a:spLocks noChangeArrowheads="1"/>
          </p:cNvSpPr>
          <p:nvPr/>
        </p:nvSpPr>
        <p:spPr bwMode="auto">
          <a:xfrm>
            <a:off x="1371600" y="2819400"/>
            <a:ext cx="762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Vua</a:t>
            </a:r>
          </a:p>
        </p:txBody>
      </p:sp>
      <p:sp>
        <p:nvSpPr>
          <p:cNvPr id="50218" name="Rectangle 42"/>
          <p:cNvSpPr>
            <a:spLocks noChangeArrowheads="1"/>
          </p:cNvSpPr>
          <p:nvPr/>
        </p:nvSpPr>
        <p:spPr bwMode="auto">
          <a:xfrm>
            <a:off x="1219200" y="4267200"/>
            <a:ext cx="762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Vua</a:t>
            </a:r>
          </a:p>
        </p:txBody>
      </p:sp>
      <p:sp>
        <p:nvSpPr>
          <p:cNvPr id="50219" name="Rectangle 43"/>
          <p:cNvSpPr>
            <a:spLocks noChangeArrowheads="1"/>
          </p:cNvSpPr>
          <p:nvPr/>
        </p:nvSpPr>
        <p:spPr bwMode="auto">
          <a:xfrm>
            <a:off x="1219200" y="1524000"/>
            <a:ext cx="990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Viên </a:t>
            </a:r>
          </a:p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quan</a:t>
            </a:r>
          </a:p>
        </p:txBody>
      </p:sp>
      <p:sp>
        <p:nvSpPr>
          <p:cNvPr id="50220" name="Rectangle 44"/>
          <p:cNvSpPr>
            <a:spLocks noChangeArrowheads="1"/>
          </p:cNvSpPr>
          <p:nvPr/>
        </p:nvSpPr>
        <p:spPr bwMode="auto">
          <a:xfrm>
            <a:off x="2438400" y="1447800"/>
            <a:ext cx="2362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itchFamily="18" charset="0"/>
              </a:rPr>
              <a:t>Trâu cày ngày</a:t>
            </a:r>
          </a:p>
          <a:p>
            <a:pPr eaLnBrk="1" hangingPunct="1"/>
            <a:r>
              <a:rPr lang="en-US" altLang="en-US" sz="2800">
                <a:latin typeface="Times New Roman" pitchFamily="18" charset="0"/>
              </a:rPr>
              <a:t> mấy đường</a:t>
            </a:r>
          </a:p>
        </p:txBody>
      </p:sp>
      <p:sp>
        <p:nvSpPr>
          <p:cNvPr id="50221" name="Rectangle 45"/>
          <p:cNvSpPr>
            <a:spLocks noChangeArrowheads="1"/>
          </p:cNvSpPr>
          <p:nvPr/>
        </p:nvSpPr>
        <p:spPr bwMode="auto">
          <a:xfrm>
            <a:off x="2438400" y="2895600"/>
            <a:ext cx="2514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itchFamily="18" charset="0"/>
              </a:rPr>
              <a:t>Ba trâu đực đẻ </a:t>
            </a:r>
          </a:p>
          <a:p>
            <a:pPr eaLnBrk="1" hangingPunct="1"/>
            <a:r>
              <a:rPr lang="en-US" altLang="en-US" sz="2800">
                <a:latin typeface="Times New Roman" pitchFamily="18" charset="0"/>
              </a:rPr>
              <a:t>thành chín con</a:t>
            </a:r>
          </a:p>
        </p:txBody>
      </p:sp>
      <p:sp>
        <p:nvSpPr>
          <p:cNvPr id="50222" name="Rectangle 46"/>
          <p:cNvSpPr>
            <a:spLocks noChangeArrowheads="1"/>
          </p:cNvSpPr>
          <p:nvPr/>
        </p:nvSpPr>
        <p:spPr bwMode="auto">
          <a:xfrm>
            <a:off x="2438400" y="4191000"/>
            <a:ext cx="25146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itchFamily="18" charset="0"/>
              </a:rPr>
              <a:t>Một con chim sẻ</a:t>
            </a:r>
          </a:p>
          <a:p>
            <a:pPr eaLnBrk="1" hangingPunct="1"/>
            <a:r>
              <a:rPr lang="en-US" altLang="en-US" sz="2800">
                <a:latin typeface="Times New Roman" pitchFamily="18" charset="0"/>
              </a:rPr>
              <a:t> làm ba mâm cỗ </a:t>
            </a:r>
          </a:p>
        </p:txBody>
      </p:sp>
      <p:sp>
        <p:nvSpPr>
          <p:cNvPr id="50223" name="Rectangle 47"/>
          <p:cNvSpPr>
            <a:spLocks noChangeArrowheads="1"/>
          </p:cNvSpPr>
          <p:nvPr/>
        </p:nvSpPr>
        <p:spPr bwMode="auto">
          <a:xfrm>
            <a:off x="2438400" y="5562600"/>
            <a:ext cx="2514600" cy="1047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itchFamily="18" charset="0"/>
              </a:rPr>
              <a:t>Xâu chỉ qua ruột</a:t>
            </a:r>
          </a:p>
          <a:p>
            <a:pPr eaLnBrk="1" hangingPunct="1"/>
            <a:r>
              <a:rPr lang="en-US" altLang="en-US" sz="2800">
                <a:latin typeface="Times New Roman" pitchFamily="18" charset="0"/>
              </a:rPr>
              <a:t> con ốc vặn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0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16" grpId="0" animBg="1"/>
      <p:bldP spid="50217" grpId="0" animBg="1"/>
      <p:bldP spid="50218" grpId="0" animBg="1"/>
      <p:bldP spid="50219" grpId="0" animBg="1"/>
      <p:bldP spid="50220" grpId="0" animBg="1"/>
      <p:bldP spid="50221" grpId="0" animBg="1"/>
      <p:bldP spid="50222" grpId="0" animBg="1"/>
      <p:bldP spid="502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6019800"/>
            <a:ext cx="891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/>
              <a:t> </a:t>
            </a:r>
            <a:r>
              <a:rPr lang="en-US" altLang="en-US" sz="2800">
                <a:latin typeface="Times New Roman" pitchFamily="18" charset="0"/>
              </a:rPr>
              <a:t>- </a:t>
            </a:r>
            <a:r>
              <a:rPr lang="en-US" altLang="en-US" sz="2800">
                <a:solidFill>
                  <a:srgbClr val="003399"/>
                </a:solidFill>
                <a:latin typeface="Times New Roman" pitchFamily="18" charset="0"/>
              </a:rPr>
              <a:t>Này, lão kia! Trâu của lão </a:t>
            </a:r>
            <a:r>
              <a:rPr lang="en-US" altLang="en-US" sz="2800">
                <a:solidFill>
                  <a:srgbClr val="993300"/>
                </a:solidFill>
                <a:latin typeface="Times New Roman" pitchFamily="18" charset="0"/>
              </a:rPr>
              <a:t>cày một ngày được mấy đường?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524000" y="23622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Verdana" pitchFamily="34" charset="0"/>
            </a:endParaRPr>
          </a:p>
        </p:txBody>
      </p:sp>
      <p:pic>
        <p:nvPicPr>
          <p:cNvPr id="17412" name="Picture 6" descr="images849731_cayr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6" name="Picture 4" descr="H1B7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752600" y="6278563"/>
            <a:ext cx="6407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  <a:latin typeface="Times New Roman" pitchFamily="18" charset="0"/>
              </a:rPr>
              <a:t>Ngựa của ông đi một ngày mấy bước?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Group 2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066800"/>
                <a:gridCol w="1295400"/>
                <a:gridCol w="2743200"/>
                <a:gridCol w="2133600"/>
                <a:gridCol w="19050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Thử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thách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 ra câu đố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Nội dung câu đố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Cách giải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</a:rPr>
                        <a:t>Thú vị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6" name="Rectangle 40"/>
          <p:cNvSpPr>
            <a:spLocks noChangeArrowheads="1"/>
          </p:cNvSpPr>
          <p:nvPr/>
        </p:nvSpPr>
        <p:spPr bwMode="auto">
          <a:xfrm>
            <a:off x="1219200" y="5715000"/>
            <a:ext cx="914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Sứ</a:t>
            </a:r>
          </a:p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 thần</a:t>
            </a:r>
          </a:p>
          <a:p>
            <a:pPr algn="ctr" eaLnBrk="1" hangingPunct="1"/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19497" name="Rectangle 41"/>
          <p:cNvSpPr>
            <a:spLocks noChangeArrowheads="1"/>
          </p:cNvSpPr>
          <p:nvPr/>
        </p:nvSpPr>
        <p:spPr bwMode="auto">
          <a:xfrm>
            <a:off x="1371600" y="2819400"/>
            <a:ext cx="762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Vua</a:t>
            </a:r>
          </a:p>
        </p:txBody>
      </p:sp>
      <p:sp>
        <p:nvSpPr>
          <p:cNvPr id="19498" name="Rectangle 42"/>
          <p:cNvSpPr>
            <a:spLocks noChangeArrowheads="1"/>
          </p:cNvSpPr>
          <p:nvPr/>
        </p:nvSpPr>
        <p:spPr bwMode="auto">
          <a:xfrm>
            <a:off x="1219200" y="4267200"/>
            <a:ext cx="762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Vua</a:t>
            </a:r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1219200" y="1524000"/>
            <a:ext cx="990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Viên </a:t>
            </a:r>
          </a:p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quan</a:t>
            </a:r>
          </a:p>
        </p:txBody>
      </p:sp>
      <p:sp>
        <p:nvSpPr>
          <p:cNvPr id="19500" name="Rectangle 44"/>
          <p:cNvSpPr>
            <a:spLocks noChangeArrowheads="1"/>
          </p:cNvSpPr>
          <p:nvPr/>
        </p:nvSpPr>
        <p:spPr bwMode="auto">
          <a:xfrm>
            <a:off x="2438400" y="1447800"/>
            <a:ext cx="2362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Trâu cày ngày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 mấy đường</a:t>
            </a:r>
          </a:p>
        </p:txBody>
      </p:sp>
      <p:sp>
        <p:nvSpPr>
          <p:cNvPr id="19501" name="Rectangle 45"/>
          <p:cNvSpPr>
            <a:spLocks noChangeArrowheads="1"/>
          </p:cNvSpPr>
          <p:nvPr/>
        </p:nvSpPr>
        <p:spPr bwMode="auto">
          <a:xfrm>
            <a:off x="2438400" y="2895600"/>
            <a:ext cx="2514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Ba trâu đực đẻ 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thành chín con</a:t>
            </a:r>
          </a:p>
        </p:txBody>
      </p: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2438400" y="4191000"/>
            <a:ext cx="25146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Một con chim sẻ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 làm ba mân cỗ </a:t>
            </a:r>
          </a:p>
        </p:txBody>
      </p:sp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2438400" y="5562600"/>
            <a:ext cx="2514600" cy="1047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Xâu chỉ qua ruột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 con ốc vặn </a:t>
            </a:r>
          </a:p>
        </p:txBody>
      </p:sp>
      <p:sp>
        <p:nvSpPr>
          <p:cNvPr id="52272" name="Rectangle 48"/>
          <p:cNvSpPr>
            <a:spLocks noChangeArrowheads="1"/>
          </p:cNvSpPr>
          <p:nvPr/>
        </p:nvSpPr>
        <p:spPr bwMode="auto">
          <a:xfrm>
            <a:off x="5181600" y="1676400"/>
            <a:ext cx="1905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</a:rPr>
              <a:t>Đố vặn lại</a:t>
            </a:r>
          </a:p>
          <a:p>
            <a:pPr algn="ctr" eaLnBrk="1" hangingPunct="1"/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</a:rPr>
              <a:t> viên quan</a:t>
            </a:r>
          </a:p>
        </p:txBody>
      </p:sp>
      <p:sp>
        <p:nvSpPr>
          <p:cNvPr id="52273" name="Rectangle 49"/>
          <p:cNvSpPr>
            <a:spLocks noChangeArrowheads="1"/>
          </p:cNvSpPr>
          <p:nvPr/>
        </p:nvSpPr>
        <p:spPr bwMode="auto">
          <a:xfrm>
            <a:off x="7315200" y="1447800"/>
            <a:ext cx="18288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993300"/>
                </a:solidFill>
                <a:latin typeface="Times New Roman" pitchFamily="18" charset="0"/>
              </a:rPr>
              <a:t>Đẩy thế bị</a:t>
            </a:r>
          </a:p>
          <a:p>
            <a:pPr algn="ctr" eaLnBrk="1" hangingPunct="1"/>
            <a:r>
              <a:rPr lang="en-US" altLang="en-US" sz="2800">
                <a:solidFill>
                  <a:srgbClr val="993300"/>
                </a:solidFill>
                <a:latin typeface="Times New Roman" pitchFamily="18" charset="0"/>
              </a:rPr>
              <a:t> động sang</a:t>
            </a:r>
          </a:p>
          <a:p>
            <a:pPr algn="ctr" eaLnBrk="1" hangingPunct="1"/>
            <a:r>
              <a:rPr lang="en-US" altLang="en-US" sz="2800">
                <a:solidFill>
                  <a:srgbClr val="993300"/>
                </a:solidFill>
                <a:latin typeface="Times New Roman" pitchFamily="18" charset="0"/>
              </a:rPr>
              <a:t> người đố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72" grpId="0" animBg="1"/>
      <p:bldP spid="522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5670550"/>
            <a:ext cx="8915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/>
              <a:t>   </a:t>
            </a:r>
            <a:r>
              <a:rPr lang="en-US" altLang="en-US" sz="2400">
                <a:solidFill>
                  <a:srgbClr val="003399"/>
                </a:solidFill>
                <a:latin typeface="Times New Roman" pitchFamily="18" charset="0"/>
              </a:rPr>
              <a:t>Vua sai ban cho làng ấy ba thúng gạo nếp với ba con trâu đực, ra lệnh phải nuôi làm sao cho </a:t>
            </a:r>
            <a:r>
              <a:rPr lang="en-US" altLang="en-US" sz="2400">
                <a:solidFill>
                  <a:srgbClr val="993300"/>
                </a:solidFill>
                <a:latin typeface="Times New Roman" pitchFamily="18" charset="0"/>
              </a:rPr>
              <a:t>ba con trâu ấy đẻ thành chín con</a:t>
            </a:r>
            <a:r>
              <a:rPr lang="en-US" altLang="en-US" sz="2400">
                <a:solidFill>
                  <a:srgbClr val="003399"/>
                </a:solidFill>
                <a:latin typeface="Times New Roman" pitchFamily="18" charset="0"/>
              </a:rPr>
              <a:t>, hẹn năm sau phải đem nộp đủ, nếu không cả làng phải tội.</a:t>
            </a:r>
          </a:p>
        </p:txBody>
      </p:sp>
      <p:pic>
        <p:nvPicPr>
          <p:cNvPr id="2" name="Picture 4" descr="H2B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H2B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0" y="5484813"/>
            <a:ext cx="91440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/>
              <a:t>  </a:t>
            </a:r>
            <a:r>
              <a:rPr lang="en-US" altLang="en-US" sz="2800">
                <a:solidFill>
                  <a:srgbClr val="1C1C1C"/>
                </a:solidFill>
                <a:latin typeface="Times New Roman" pitchFamily="18" charset="0"/>
              </a:rPr>
              <a:t>-Thế sao làng chúng con lại có lệnh trên bắt nuôi ba con trâu đực cho đẻ thành chín con để nộp đức vua? </a:t>
            </a:r>
            <a:r>
              <a:rPr lang="en-US" altLang="en-US" sz="2800">
                <a:solidFill>
                  <a:srgbClr val="993300"/>
                </a:solidFill>
                <a:latin typeface="Times New Roman" pitchFamily="18" charset="0"/>
              </a:rPr>
              <a:t>Giống đực thì làm sao mà đẻ được ạ!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Group 2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066800"/>
                <a:gridCol w="1295400"/>
                <a:gridCol w="2743200"/>
                <a:gridCol w="2133600"/>
                <a:gridCol w="19050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Thử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thách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 ra câu đố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Nội dung câu đố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Cách giải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Thú vị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1219200" y="5715000"/>
            <a:ext cx="914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Sứ</a:t>
            </a:r>
          </a:p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 thần</a:t>
            </a:r>
          </a:p>
          <a:p>
            <a:pPr algn="ctr" eaLnBrk="1" hangingPunct="1"/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22569" name="Rectangle 41"/>
          <p:cNvSpPr>
            <a:spLocks noChangeArrowheads="1"/>
          </p:cNvSpPr>
          <p:nvPr/>
        </p:nvSpPr>
        <p:spPr bwMode="auto">
          <a:xfrm>
            <a:off x="1371600" y="2819400"/>
            <a:ext cx="762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Vua</a:t>
            </a:r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1219200" y="4267200"/>
            <a:ext cx="762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Vua</a:t>
            </a: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1219200" y="1524000"/>
            <a:ext cx="990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Viên </a:t>
            </a:r>
          </a:p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quan</a:t>
            </a: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438400" y="1447800"/>
            <a:ext cx="2362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Trâu cày ngày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 mấy đường</a:t>
            </a: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2438400" y="2895600"/>
            <a:ext cx="2514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Ba trâu đực đẻ 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thành chín con</a:t>
            </a: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2438400" y="4191000"/>
            <a:ext cx="25146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Một con chim sẻ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 làm ba mân cỗ </a:t>
            </a: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2438400" y="5562600"/>
            <a:ext cx="2514600" cy="1047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Xâu chỉ qua ruột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 con ốc vặn </a:t>
            </a:r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5181600" y="1676400"/>
            <a:ext cx="1905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</a:rPr>
              <a:t>Đố vặn lại</a:t>
            </a:r>
          </a:p>
          <a:p>
            <a:pPr algn="ctr" eaLnBrk="1" hangingPunct="1"/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</a:rPr>
              <a:t> viên quan</a:t>
            </a:r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7315200" y="1447800"/>
            <a:ext cx="18288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993300"/>
                </a:solidFill>
                <a:latin typeface="Times New Roman" pitchFamily="18" charset="0"/>
              </a:rPr>
              <a:t>Đẩy thế bị</a:t>
            </a:r>
          </a:p>
          <a:p>
            <a:pPr algn="ctr" eaLnBrk="1" hangingPunct="1"/>
            <a:r>
              <a:rPr lang="en-US" altLang="en-US" sz="2800">
                <a:solidFill>
                  <a:srgbClr val="993300"/>
                </a:solidFill>
                <a:latin typeface="Times New Roman" pitchFamily="18" charset="0"/>
              </a:rPr>
              <a:t> động sang</a:t>
            </a:r>
          </a:p>
          <a:p>
            <a:pPr algn="ctr" eaLnBrk="1" hangingPunct="1"/>
            <a:r>
              <a:rPr lang="en-US" altLang="en-US" sz="2800">
                <a:solidFill>
                  <a:srgbClr val="993300"/>
                </a:solidFill>
                <a:latin typeface="Times New Roman" pitchFamily="18" charset="0"/>
              </a:rPr>
              <a:t> người đố</a:t>
            </a:r>
          </a:p>
        </p:txBody>
      </p:sp>
      <p:sp>
        <p:nvSpPr>
          <p:cNvPr id="57394" name="Rectangle 50"/>
          <p:cNvSpPr>
            <a:spLocks noChangeArrowheads="1"/>
          </p:cNvSpPr>
          <p:nvPr/>
        </p:nvSpPr>
        <p:spPr bwMode="auto">
          <a:xfrm>
            <a:off x="5181600" y="2819400"/>
            <a:ext cx="17526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</a:rPr>
              <a:t>Chỉ ra sự vô </a:t>
            </a:r>
          </a:p>
          <a:p>
            <a:pPr algn="ctr" eaLnBrk="1" hangingPunct="1"/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</a:rPr>
              <a:t>lí ở câu đố</a:t>
            </a:r>
          </a:p>
        </p:txBody>
      </p:sp>
      <p:sp>
        <p:nvSpPr>
          <p:cNvPr id="57395" name="Rectangle 51"/>
          <p:cNvSpPr>
            <a:spLocks noChangeArrowheads="1"/>
          </p:cNvSpPr>
          <p:nvPr/>
        </p:nvSpPr>
        <p:spPr bwMode="auto">
          <a:xfrm>
            <a:off x="7315200" y="2819400"/>
            <a:ext cx="18288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993300"/>
                </a:solidFill>
                <a:latin typeface="Times New Roman" pitchFamily="18" charset="0"/>
              </a:rPr>
              <a:t>Đưa vào bẫy, </a:t>
            </a:r>
          </a:p>
          <a:p>
            <a:pPr eaLnBrk="1" hangingPunct="1"/>
            <a:r>
              <a:rPr lang="en-US" altLang="en-US" sz="2800">
                <a:solidFill>
                  <a:srgbClr val="993300"/>
                </a:solidFill>
                <a:latin typeface="Times New Roman" pitchFamily="18" charset="0"/>
              </a:rPr>
              <a:t>tự nói ra </a:t>
            </a:r>
          </a:p>
          <a:p>
            <a:pPr eaLnBrk="1" hangingPunct="1"/>
            <a:r>
              <a:rPr lang="en-US" altLang="en-US" sz="2800">
                <a:solidFill>
                  <a:srgbClr val="993300"/>
                </a:solidFill>
                <a:latin typeface="Times New Roman" pitchFamily="18" charset="0"/>
              </a:rPr>
              <a:t>điều phi lí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7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7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94" grpId="0" animBg="1"/>
      <p:bldP spid="573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727325" y="341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36867" name="Picture 3" descr="rosecornerl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4493">
            <a:off x="8249443" y="5850732"/>
            <a:ext cx="8239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rosecornerl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29893">
            <a:off x="133350" y="-163513"/>
            <a:ext cx="704850" cy="9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685800" y="120650"/>
            <a:ext cx="8305800" cy="600075"/>
          </a:xfrm>
          <a:prstGeom prst="roundRect">
            <a:avLst>
              <a:gd name="adj" fmla="val 16667"/>
            </a:avLst>
          </a:prstGeom>
          <a:solidFill>
            <a:srgbClr val="F8C8F6"/>
          </a:solidFill>
          <a:ln w="38100">
            <a:solidFill>
              <a:srgbClr val="FFFB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2590800" y="180975"/>
            <a:ext cx="6400800" cy="5048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hangingPunct="0"/>
            <a:r>
              <a:rPr lang="en-US" sz="2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sy="50000" rotWithShape="0">
                    <a:srgbClr val="875B0D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EM BÉ THÔNG MINH (Truyện cổ tích)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28599" y="228600"/>
            <a:ext cx="2498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 smtClean="0">
                <a:solidFill>
                  <a:srgbClr val="000000"/>
                </a:solidFill>
                <a:latin typeface="Times New Roman" pitchFamily="18" charset="0"/>
              </a:rPr>
              <a:t>Tiết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 20, 21- văn bản: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4267200" y="796076"/>
            <a:ext cx="0" cy="6096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0" y="762000"/>
            <a:ext cx="9144000" cy="15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6200" y="1524000"/>
            <a:ext cx="405110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nl-NL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1. </a:t>
            </a:r>
            <a:r>
              <a:rPr lang="vi-VN" altLang="en-US" sz="2800" b="1" dirty="0">
                <a:solidFill>
                  <a:srgbClr val="0070C0"/>
                </a:solidFill>
                <a:latin typeface="Times New Roman" pitchFamily="18" charset="0"/>
              </a:rPr>
              <a:t>Giới thiệu</a:t>
            </a:r>
          </a:p>
          <a:p>
            <a:pPr marL="514350" indent="-514350" algn="just" eaLnBrk="0" hangingPunct="0">
              <a:lnSpc>
                <a:spcPct val="150000"/>
              </a:lnSpc>
              <a:buAutoNum type="alphaLcParenR"/>
            </a:pPr>
            <a:r>
              <a:rPr lang="vi-VN" altLang="en-US" sz="2800" b="1" dirty="0" smtClean="0">
                <a:latin typeface="Times New Roman" pitchFamily="18" charset="0"/>
              </a:rPr>
              <a:t>Thể </a:t>
            </a:r>
            <a:r>
              <a:rPr lang="vi-VN" altLang="en-US" sz="2800" b="1" dirty="0">
                <a:latin typeface="Times New Roman" pitchFamily="18" charset="0"/>
              </a:rPr>
              <a:t>loại: </a:t>
            </a:r>
            <a:endParaRPr lang="en-US" altLang="en-US" sz="2800" b="1" dirty="0" smtClean="0">
              <a:latin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vi-VN" altLang="en-US" sz="2800" b="1" dirty="0" smtClean="0">
                <a:latin typeface="Times New Roman" pitchFamily="18" charset="0"/>
              </a:rPr>
              <a:t>cổ </a:t>
            </a:r>
            <a:r>
              <a:rPr lang="vi-VN" altLang="en-US" sz="2800" b="1" dirty="0">
                <a:latin typeface="Times New Roman" pitchFamily="18" charset="0"/>
              </a:rPr>
              <a:t>tích (sgk/53)</a:t>
            </a:r>
          </a:p>
          <a:p>
            <a:pPr algn="just" eaLnBrk="0" hangingPunct="0">
              <a:lnSpc>
                <a:spcPct val="150000"/>
              </a:lnSpc>
            </a:pPr>
            <a:r>
              <a:rPr lang="vi-VN" altLang="en-US" sz="2800" b="1" dirty="0">
                <a:latin typeface="Times New Roman" pitchFamily="18" charset="0"/>
              </a:rPr>
              <a:t> </a:t>
            </a:r>
          </a:p>
          <a:p>
            <a:pPr algn="just" eaLnBrk="0" hangingPunct="0">
              <a:lnSpc>
                <a:spcPct val="150000"/>
              </a:lnSpc>
            </a:pPr>
            <a:r>
              <a:rPr lang="vi-VN" altLang="en-US" sz="2800" b="1" dirty="0">
                <a:latin typeface="Times New Roman" pitchFamily="18" charset="0"/>
              </a:rPr>
              <a:t>b) Phương thức biểu đạt</a:t>
            </a:r>
            <a:r>
              <a:rPr lang="vi-VN" altLang="en-US" sz="2800" b="1" dirty="0" smtClean="0">
                <a:latin typeface="Times New Roman" pitchFamily="18" charset="0"/>
              </a:rPr>
              <a:t>:</a:t>
            </a:r>
            <a:endParaRPr lang="en-US" altLang="en-US" sz="2800" b="1" dirty="0" smtClean="0">
              <a:latin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vi-VN" altLang="en-US" sz="2800" b="1" dirty="0" smtClean="0">
                <a:latin typeface="Times New Roman" pitchFamily="18" charset="0"/>
              </a:rPr>
              <a:t> </a:t>
            </a:r>
            <a:r>
              <a:rPr lang="vi-VN" altLang="en-US" sz="2800" b="1" dirty="0">
                <a:latin typeface="Times New Roman" pitchFamily="18" charset="0"/>
              </a:rPr>
              <a:t>tự sự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76200" y="763588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nl-NL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I. Đọc hiểu chú thích</a:t>
            </a:r>
            <a:endParaRPr lang="en-US" altLang="en-US" sz="28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6880" name="AutoShape 16"/>
          <p:cNvSpPr>
            <a:spLocks noChangeArrowheads="1"/>
          </p:cNvSpPr>
          <p:nvPr/>
        </p:nvSpPr>
        <p:spPr bwMode="auto">
          <a:xfrm>
            <a:off x="4838700" y="1025197"/>
            <a:ext cx="4196118" cy="4280961"/>
          </a:xfrm>
          <a:prstGeom prst="cloudCallout">
            <a:avLst>
              <a:gd name="adj1" fmla="val -52022"/>
              <a:gd name="adj2" fmla="val 21943"/>
            </a:avLst>
          </a:prstGeom>
          <a:solidFill>
            <a:schemeClr val="accent1"/>
          </a:solidFill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vi-VN" alt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? </a:t>
            </a:r>
            <a:r>
              <a:rPr lang="vi-VN" altLang="en-US" sz="3200" i="1" dirty="0">
                <a:solidFill>
                  <a:srgbClr val="000000"/>
                </a:solidFill>
                <a:latin typeface="Times New Roman" pitchFamily="18" charset="0"/>
              </a:rPr>
              <a:t>Văn bản thuộc thể loại gì? </a:t>
            </a:r>
            <a:endParaRPr lang="en-US" altLang="en-US" sz="32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vi-VN" altLang="en-US" sz="32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vi-VN" altLang="en-US" sz="3200" i="1" dirty="0">
                <a:solidFill>
                  <a:srgbClr val="000000"/>
                </a:solidFill>
                <a:latin typeface="Times New Roman" pitchFamily="18" charset="0"/>
              </a:rPr>
              <a:t>Ứng với phương thức biểu đạt nào?</a:t>
            </a:r>
          </a:p>
        </p:txBody>
      </p:sp>
    </p:spTree>
    <p:extLst>
      <p:ext uri="{BB962C8B-B14F-4D97-AF65-F5344CB8AC3E}">
        <p14:creationId xmlns:p14="http://schemas.microsoft.com/office/powerpoint/2010/main" val="211275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0" y="0"/>
            <a:ext cx="2438400" cy="52625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/>
              <a:t> </a:t>
            </a:r>
            <a:r>
              <a:rPr lang="en-US" altLang="en-US" sz="2800">
                <a:latin typeface="Times New Roman" pitchFamily="18" charset="0"/>
              </a:rPr>
              <a:t>Qua hôm sau,khi hai cha con đang ăn cơm ở công quán, bỗng có sứ giả nhà vua mang tới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một con chim sẻ, với lệnh bắt họ phải dọn thành ba cỗ thức ăn.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0" y="5484813"/>
            <a:ext cx="91440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/>
              <a:t>  </a:t>
            </a:r>
            <a:r>
              <a:rPr lang="en-US" altLang="en-US" sz="2800">
                <a:latin typeface="Times New Roman" pitchFamily="18" charset="0"/>
              </a:rPr>
              <a:t>Em bé nhờ cha lấy cho mình một cái kim may rồi đưa cho sứ giả, bảo:  - Ông cầm lấy cái này về tâu đức vua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xin rèn cho tôi thành một con dao để xẻ thịt chim.</a:t>
            </a:r>
          </a:p>
        </p:txBody>
      </p:sp>
      <p:pic>
        <p:nvPicPr>
          <p:cNvPr id="23556" name="Picture 9" descr="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7313"/>
            <a:ext cx="6629400" cy="52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46" name="Group 5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066800"/>
                <a:gridCol w="1295400"/>
                <a:gridCol w="2743200"/>
                <a:gridCol w="1981200"/>
                <a:gridCol w="20574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Thử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thách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 ra câu đố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Nội dung câu đố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Cách giải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Thú vị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1219200" y="5715000"/>
            <a:ext cx="914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Sứ</a:t>
            </a:r>
          </a:p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 thần</a:t>
            </a:r>
          </a:p>
          <a:p>
            <a:pPr algn="ctr" eaLnBrk="1" hangingPunct="1"/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1371600" y="2819400"/>
            <a:ext cx="762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Vua</a:t>
            </a:r>
          </a:p>
        </p:txBody>
      </p:sp>
      <p:sp>
        <p:nvSpPr>
          <p:cNvPr id="24618" name="Rectangle 42"/>
          <p:cNvSpPr>
            <a:spLocks noChangeArrowheads="1"/>
          </p:cNvSpPr>
          <p:nvPr/>
        </p:nvSpPr>
        <p:spPr bwMode="auto">
          <a:xfrm>
            <a:off x="1219200" y="4267200"/>
            <a:ext cx="762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Vua</a:t>
            </a: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1219200" y="1524000"/>
            <a:ext cx="990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Viên </a:t>
            </a:r>
          </a:p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quan</a:t>
            </a: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2438400" y="1447800"/>
            <a:ext cx="2362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Trâu cày ngày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 mấy đường</a:t>
            </a: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2438400" y="2895600"/>
            <a:ext cx="2514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Ba trâu đực đẻ 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thành chín con</a:t>
            </a: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2438400" y="4191000"/>
            <a:ext cx="25146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Một con chim sẻ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 làm ba mân cỗ </a:t>
            </a:r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2438400" y="5562600"/>
            <a:ext cx="2514600" cy="1047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Xâu chỉ qua ruột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 con ốc vặn </a:t>
            </a:r>
          </a:p>
        </p:txBody>
      </p:sp>
      <p:sp>
        <p:nvSpPr>
          <p:cNvPr id="24624" name="Rectangle 48"/>
          <p:cNvSpPr>
            <a:spLocks noChangeArrowheads="1"/>
          </p:cNvSpPr>
          <p:nvPr/>
        </p:nvSpPr>
        <p:spPr bwMode="auto">
          <a:xfrm>
            <a:off x="5181600" y="1676400"/>
            <a:ext cx="1676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</a:rPr>
              <a:t>Đố vặn lại</a:t>
            </a:r>
          </a:p>
          <a:p>
            <a:pPr eaLnBrk="1" hangingPunct="1"/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</a:rPr>
              <a:t> viên quan</a:t>
            </a: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7239000" y="1447800"/>
            <a:ext cx="19050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993300"/>
                </a:solidFill>
                <a:latin typeface="Times New Roman" pitchFamily="18" charset="0"/>
              </a:rPr>
              <a:t>Đẩy thế bị</a:t>
            </a:r>
          </a:p>
          <a:p>
            <a:pPr eaLnBrk="1" hangingPunct="1"/>
            <a:r>
              <a:rPr lang="en-US" altLang="en-US" sz="2800">
                <a:solidFill>
                  <a:srgbClr val="993300"/>
                </a:solidFill>
                <a:latin typeface="Times New Roman" pitchFamily="18" charset="0"/>
              </a:rPr>
              <a:t> động sang</a:t>
            </a:r>
          </a:p>
          <a:p>
            <a:pPr eaLnBrk="1" hangingPunct="1"/>
            <a:r>
              <a:rPr lang="en-US" altLang="en-US" sz="2800">
                <a:solidFill>
                  <a:srgbClr val="993300"/>
                </a:solidFill>
                <a:latin typeface="Times New Roman" pitchFamily="18" charset="0"/>
              </a:rPr>
              <a:t> người đố</a:t>
            </a: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5181600" y="2819400"/>
            <a:ext cx="17526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</a:rPr>
              <a:t>Chỉ ra sự vô </a:t>
            </a:r>
          </a:p>
          <a:p>
            <a:pPr algn="ctr" eaLnBrk="1" hangingPunct="1"/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</a:rPr>
              <a:t>lí ở câu đố</a:t>
            </a: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7162800" y="2819400"/>
            <a:ext cx="1981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993300"/>
                </a:solidFill>
                <a:latin typeface="Times New Roman" pitchFamily="18" charset="0"/>
              </a:rPr>
              <a:t>Đưa vào bẫy, </a:t>
            </a:r>
          </a:p>
          <a:p>
            <a:pPr eaLnBrk="1" hangingPunct="1"/>
            <a:r>
              <a:rPr lang="en-US" altLang="en-US" sz="2800">
                <a:solidFill>
                  <a:srgbClr val="993300"/>
                </a:solidFill>
                <a:latin typeface="Times New Roman" pitchFamily="18" charset="0"/>
              </a:rPr>
              <a:t>tự nói ra </a:t>
            </a:r>
          </a:p>
          <a:p>
            <a:pPr eaLnBrk="1" hangingPunct="1"/>
            <a:r>
              <a:rPr lang="en-US" altLang="en-US" sz="2800">
                <a:solidFill>
                  <a:srgbClr val="993300"/>
                </a:solidFill>
                <a:latin typeface="Times New Roman" pitchFamily="18" charset="0"/>
              </a:rPr>
              <a:t>điều phi lí</a:t>
            </a:r>
          </a:p>
        </p:txBody>
      </p:sp>
      <p:sp>
        <p:nvSpPr>
          <p:cNvPr id="59444" name="Rectangle 52"/>
          <p:cNvSpPr>
            <a:spLocks noChangeArrowheads="1"/>
          </p:cNvSpPr>
          <p:nvPr/>
        </p:nvSpPr>
        <p:spPr bwMode="auto">
          <a:xfrm>
            <a:off x="5257800" y="4267200"/>
            <a:ext cx="16764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</a:rPr>
              <a:t>Đố vặn lại</a:t>
            </a:r>
          </a:p>
          <a:p>
            <a:pPr eaLnBrk="1" hangingPunct="1"/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</a:rPr>
              <a:t> nhà vua</a:t>
            </a:r>
          </a:p>
        </p:txBody>
      </p:sp>
      <p:sp>
        <p:nvSpPr>
          <p:cNvPr id="59445" name="Rectangle 53"/>
          <p:cNvSpPr>
            <a:spLocks noChangeArrowheads="1"/>
          </p:cNvSpPr>
          <p:nvPr/>
        </p:nvSpPr>
        <p:spPr bwMode="auto">
          <a:xfrm>
            <a:off x="7315200" y="4267200"/>
            <a:ext cx="152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993300"/>
                </a:solidFill>
                <a:latin typeface="Times New Roman" pitchFamily="18" charset="0"/>
              </a:rPr>
              <a:t> Lấy “ gậy ông </a:t>
            </a:r>
          </a:p>
          <a:p>
            <a:pPr algn="ctr" eaLnBrk="1" hangingPunct="1"/>
            <a:r>
              <a:rPr lang="en-US" altLang="en-US" sz="2800">
                <a:solidFill>
                  <a:srgbClr val="993300"/>
                </a:solidFill>
                <a:latin typeface="Times New Roman" pitchFamily="18" charset="0"/>
              </a:rPr>
              <a:t>đập lưng ông”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44" grpId="0" animBg="1"/>
      <p:bldP spid="594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H4B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WordArt 5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72390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Em hãy kể lại lần thử thách thứ tư?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943600" y="0"/>
            <a:ext cx="32004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/>
              <a:t> </a:t>
            </a:r>
            <a:r>
              <a:rPr lang="en-US" altLang="en-US" sz="2800">
                <a:latin typeface="Times New Roman" pitchFamily="18" charset="0"/>
              </a:rPr>
              <a:t>Nước láng giềng sai sứ đưa sang một cái vỏ </a:t>
            </a:r>
            <a:r>
              <a:rPr lang="en-US" altLang="en-US" sz="2800">
                <a:solidFill>
                  <a:srgbClr val="000099"/>
                </a:solidFill>
                <a:latin typeface="Times New Roman" pitchFamily="18" charset="0"/>
              </a:rPr>
              <a:t>ốc vặn</a:t>
            </a:r>
            <a:r>
              <a:rPr lang="en-US" altLang="en-US" sz="2800">
                <a:latin typeface="Times New Roman" pitchFamily="18" charset="0"/>
              </a:rPr>
              <a:t> rất dài, rỗng hai đầu, </a:t>
            </a:r>
            <a:r>
              <a:rPr lang="en-US" altLang="en-US" sz="2800">
                <a:solidFill>
                  <a:srgbClr val="000099"/>
                </a:solidFill>
                <a:latin typeface="Times New Roman" pitchFamily="18" charset="0"/>
              </a:rPr>
              <a:t>đố</a:t>
            </a:r>
            <a:r>
              <a:rPr lang="en-US" altLang="en-US" sz="2800">
                <a:latin typeface="Times New Roman" pitchFamily="18" charset="0"/>
              </a:rPr>
              <a:t> làm sao </a:t>
            </a:r>
            <a:r>
              <a:rPr lang="en-US" altLang="en-US" sz="2800">
                <a:solidFill>
                  <a:srgbClr val="000099"/>
                </a:solidFill>
                <a:latin typeface="Times New Roman" pitchFamily="18" charset="0"/>
              </a:rPr>
              <a:t>xâu một sợi chỉ mảnh xuyên qua</a:t>
            </a:r>
            <a:r>
              <a:rPr lang="en-US" altLang="en-US" sz="2800">
                <a:latin typeface="Times New Roman" pitchFamily="18" charset="0"/>
              </a:rPr>
              <a:t> đường ruột ốc.</a:t>
            </a:r>
          </a:p>
        </p:txBody>
      </p:sp>
      <p:pic>
        <p:nvPicPr>
          <p:cNvPr id="26627" name="Picture 4" descr="H4B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AutoShape 8"/>
          <p:cNvSpPr>
            <a:spLocks noChangeArrowheads="1"/>
          </p:cNvSpPr>
          <p:nvPr/>
        </p:nvSpPr>
        <p:spPr bwMode="auto">
          <a:xfrm rot="5400000">
            <a:off x="4343400" y="1447800"/>
            <a:ext cx="6324600" cy="3886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itchFamily="18" charset="0"/>
              </a:rPr>
              <a:t>Vì sao sứ thần </a:t>
            </a:r>
          </a:p>
          <a:p>
            <a:pPr eaLnBrk="1" hangingPunct="1"/>
            <a:r>
              <a:rPr lang="en-US" altLang="en-US" sz="3200" b="1">
                <a:latin typeface="Times New Roman" pitchFamily="18" charset="0"/>
              </a:rPr>
              <a:t>nước ngoài lại </a:t>
            </a:r>
          </a:p>
          <a:p>
            <a:pPr eaLnBrk="1" hangingPunct="1"/>
            <a:r>
              <a:rPr lang="en-US" altLang="en-US" sz="3200" b="1">
                <a:latin typeface="Times New Roman" pitchFamily="18" charset="0"/>
              </a:rPr>
              <a:t>thách đố triều </a:t>
            </a:r>
          </a:p>
          <a:p>
            <a:pPr eaLnBrk="1" hangingPunct="1"/>
            <a:r>
              <a:rPr lang="en-US" altLang="en-US" sz="3200" b="1">
                <a:latin typeface="Times New Roman" pitchFamily="18" charset="0"/>
              </a:rPr>
              <a:t>đình ta?</a:t>
            </a:r>
          </a:p>
          <a:p>
            <a:pPr eaLnBrk="1" hangingPunct="1"/>
            <a:endParaRPr lang="en-US" altLang="en-US" sz="3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676" name="Picture 4" descr="H4B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WordArt 6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91630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Theo em, vì sao họ lại hoảng loạn, lo lắng đến vậy?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H4B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3886200" y="228600"/>
            <a:ext cx="52578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Em bé hát lên một câu: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     </a:t>
            </a:r>
            <a:r>
              <a:rPr lang="en-US" altLang="en-US" sz="2400" b="1" i="1">
                <a:latin typeface="Times New Roman" pitchFamily="18" charset="0"/>
              </a:rPr>
              <a:t>Tang tình tang! Tính tình tang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b="1" i="1">
                <a:latin typeface="Times New Roman" pitchFamily="18" charset="0"/>
              </a:rPr>
              <a:t>Bắt con kiến càng buộc chỉ ngang lưng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b="1" i="1">
                <a:latin typeface="Times New Roman" pitchFamily="18" charset="0"/>
              </a:rPr>
              <a:t>      Bên thời lấy giấy mà bưng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b="1" i="1">
                <a:latin typeface="Times New Roman" pitchFamily="18" charset="0"/>
              </a:rPr>
              <a:t>Bên thời bôi mỡ, kiến mừng kiến sang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b="1" i="1">
                <a:latin typeface="Times New Roman" pitchFamily="18" charset="0"/>
              </a:rPr>
              <a:t>   Tang tình tang</a:t>
            </a:r>
            <a:r>
              <a:rPr lang="en-US" altLang="en-US" sz="2400" b="1" i="1">
                <a:solidFill>
                  <a:schemeClr val="accent2"/>
                </a:solidFill>
                <a:latin typeface="Times New Roman" pitchFamily="18" charset="0"/>
              </a:rPr>
              <a:t> ….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Rồi bảo: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</a:rPr>
              <a:t>   - Cứ theo cách đó là xâu được ngay!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59237"/>
              </p:ext>
            </p:extLst>
          </p:nvPr>
        </p:nvGraphicFramePr>
        <p:xfrm>
          <a:off x="0" y="0"/>
          <a:ext cx="9448800" cy="6858000"/>
        </p:xfrm>
        <a:graphic>
          <a:graphicData uri="http://schemas.openxmlformats.org/drawingml/2006/table">
            <a:tbl>
              <a:tblPr/>
              <a:tblGrid>
                <a:gridCol w="1066800"/>
                <a:gridCol w="1295400"/>
                <a:gridCol w="2743200"/>
                <a:gridCol w="2133600"/>
                <a:gridCol w="22098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Thử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thách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 ra câu đố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Nội dung câu đố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Cách giải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Thú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vị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Lần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60" name="Rectangle 40"/>
          <p:cNvSpPr>
            <a:spLocks noChangeArrowheads="1"/>
          </p:cNvSpPr>
          <p:nvPr/>
        </p:nvSpPr>
        <p:spPr bwMode="auto">
          <a:xfrm>
            <a:off x="1219200" y="5715000"/>
            <a:ext cx="914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Sứ</a:t>
            </a:r>
          </a:p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 thần</a:t>
            </a:r>
          </a:p>
          <a:p>
            <a:pPr algn="ctr" eaLnBrk="1" hangingPunct="1"/>
            <a:endParaRPr lang="en-US" altLang="en-US" sz="2800">
              <a:latin typeface="Times New Roman" pitchFamily="18" charset="0"/>
            </a:endParaRPr>
          </a:p>
        </p:txBody>
      </p:sp>
      <p:sp>
        <p:nvSpPr>
          <p:cNvPr id="30761" name="Rectangle 41"/>
          <p:cNvSpPr>
            <a:spLocks noChangeArrowheads="1"/>
          </p:cNvSpPr>
          <p:nvPr/>
        </p:nvSpPr>
        <p:spPr bwMode="auto">
          <a:xfrm>
            <a:off x="1371600" y="2819400"/>
            <a:ext cx="762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Vua</a:t>
            </a:r>
          </a:p>
        </p:txBody>
      </p:sp>
      <p:sp>
        <p:nvSpPr>
          <p:cNvPr id="30762" name="Rectangle 42"/>
          <p:cNvSpPr>
            <a:spLocks noChangeArrowheads="1"/>
          </p:cNvSpPr>
          <p:nvPr/>
        </p:nvSpPr>
        <p:spPr bwMode="auto">
          <a:xfrm>
            <a:off x="1219200" y="4267200"/>
            <a:ext cx="762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Vua</a:t>
            </a:r>
          </a:p>
        </p:txBody>
      </p:sp>
      <p:sp>
        <p:nvSpPr>
          <p:cNvPr id="30763" name="Rectangle 43"/>
          <p:cNvSpPr>
            <a:spLocks noChangeArrowheads="1"/>
          </p:cNvSpPr>
          <p:nvPr/>
        </p:nvSpPr>
        <p:spPr bwMode="auto">
          <a:xfrm>
            <a:off x="1219200" y="1524000"/>
            <a:ext cx="990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Viên </a:t>
            </a:r>
          </a:p>
          <a:p>
            <a:pPr algn="ctr" eaLnBrk="1" hangingPunct="1"/>
            <a:r>
              <a:rPr lang="en-US" altLang="en-US" sz="2800">
                <a:latin typeface="Times New Roman" pitchFamily="18" charset="0"/>
              </a:rPr>
              <a:t>quan</a:t>
            </a:r>
          </a:p>
        </p:txBody>
      </p:sp>
      <p:sp>
        <p:nvSpPr>
          <p:cNvPr id="30764" name="Rectangle 44"/>
          <p:cNvSpPr>
            <a:spLocks noChangeArrowheads="1"/>
          </p:cNvSpPr>
          <p:nvPr/>
        </p:nvSpPr>
        <p:spPr bwMode="auto">
          <a:xfrm>
            <a:off x="2438400" y="1447800"/>
            <a:ext cx="2362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Trâu cày ngày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 mấy đường</a:t>
            </a:r>
          </a:p>
        </p:txBody>
      </p:sp>
      <p:sp>
        <p:nvSpPr>
          <p:cNvPr id="30765" name="Rectangle 45"/>
          <p:cNvSpPr>
            <a:spLocks noChangeArrowheads="1"/>
          </p:cNvSpPr>
          <p:nvPr/>
        </p:nvSpPr>
        <p:spPr bwMode="auto">
          <a:xfrm>
            <a:off x="2438400" y="2895600"/>
            <a:ext cx="2514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Ba trâu đực đẻ 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thành chín con</a:t>
            </a:r>
          </a:p>
        </p:txBody>
      </p:sp>
      <p:sp>
        <p:nvSpPr>
          <p:cNvPr id="30766" name="Rectangle 46"/>
          <p:cNvSpPr>
            <a:spLocks noChangeArrowheads="1"/>
          </p:cNvSpPr>
          <p:nvPr/>
        </p:nvSpPr>
        <p:spPr bwMode="auto">
          <a:xfrm>
            <a:off x="2438400" y="4191000"/>
            <a:ext cx="25146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Một con chim sẻ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 làm ba mân cỗ </a:t>
            </a:r>
          </a:p>
        </p:txBody>
      </p:sp>
      <p:sp>
        <p:nvSpPr>
          <p:cNvPr id="30767" name="Rectangle 47"/>
          <p:cNvSpPr>
            <a:spLocks noChangeArrowheads="1"/>
          </p:cNvSpPr>
          <p:nvPr/>
        </p:nvSpPr>
        <p:spPr bwMode="auto">
          <a:xfrm>
            <a:off x="2438400" y="5562600"/>
            <a:ext cx="2514600" cy="10477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Xâu chỉ qua ruột</a:t>
            </a:r>
          </a:p>
          <a:p>
            <a:pPr eaLnBrk="1" hangingPunct="1"/>
            <a:r>
              <a:rPr lang="en-US" altLang="en-US" sz="2800">
                <a:solidFill>
                  <a:schemeClr val="accent2"/>
                </a:solidFill>
                <a:latin typeface="Times New Roman" pitchFamily="18" charset="0"/>
              </a:rPr>
              <a:t> con ốc vặn </a:t>
            </a:r>
          </a:p>
        </p:txBody>
      </p:sp>
      <p:sp>
        <p:nvSpPr>
          <p:cNvPr id="30768" name="Rectangle 48"/>
          <p:cNvSpPr>
            <a:spLocks noChangeArrowheads="1"/>
          </p:cNvSpPr>
          <p:nvPr/>
        </p:nvSpPr>
        <p:spPr bwMode="auto">
          <a:xfrm>
            <a:off x="5181600" y="1676400"/>
            <a:ext cx="1905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</a:rPr>
              <a:t>Đố vặn lại</a:t>
            </a:r>
          </a:p>
          <a:p>
            <a:pPr eaLnBrk="1" hangingPunct="1"/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</a:rPr>
              <a:t> viên quan</a:t>
            </a:r>
          </a:p>
        </p:txBody>
      </p:sp>
      <p:sp>
        <p:nvSpPr>
          <p:cNvPr id="30769" name="Rectangle 49"/>
          <p:cNvSpPr>
            <a:spLocks noChangeArrowheads="1"/>
          </p:cNvSpPr>
          <p:nvPr/>
        </p:nvSpPr>
        <p:spPr bwMode="auto">
          <a:xfrm>
            <a:off x="7315200" y="1447800"/>
            <a:ext cx="18288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993300"/>
                </a:solidFill>
                <a:latin typeface="Times New Roman" pitchFamily="18" charset="0"/>
              </a:rPr>
              <a:t>Đẩy thế bị</a:t>
            </a:r>
          </a:p>
          <a:p>
            <a:pPr eaLnBrk="1" hangingPunct="1"/>
            <a:r>
              <a:rPr lang="en-US" altLang="en-US" sz="2800">
                <a:solidFill>
                  <a:srgbClr val="993300"/>
                </a:solidFill>
                <a:latin typeface="Times New Roman" pitchFamily="18" charset="0"/>
              </a:rPr>
              <a:t> động sang</a:t>
            </a:r>
          </a:p>
          <a:p>
            <a:pPr eaLnBrk="1" hangingPunct="1"/>
            <a:r>
              <a:rPr lang="en-US" altLang="en-US" sz="2800">
                <a:solidFill>
                  <a:srgbClr val="993300"/>
                </a:solidFill>
                <a:latin typeface="Times New Roman" pitchFamily="18" charset="0"/>
              </a:rPr>
              <a:t> người đố</a:t>
            </a:r>
          </a:p>
        </p:txBody>
      </p:sp>
      <p:sp>
        <p:nvSpPr>
          <p:cNvPr id="30770" name="Rectangle 50"/>
          <p:cNvSpPr>
            <a:spLocks noChangeArrowheads="1"/>
          </p:cNvSpPr>
          <p:nvPr/>
        </p:nvSpPr>
        <p:spPr bwMode="auto">
          <a:xfrm>
            <a:off x="5181600" y="2819400"/>
            <a:ext cx="17526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</a:rPr>
              <a:t>Chỉ ra sự vô </a:t>
            </a:r>
          </a:p>
          <a:p>
            <a:pPr algn="ctr" eaLnBrk="1" hangingPunct="1"/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</a:rPr>
              <a:t>lí ở câu đố</a:t>
            </a:r>
          </a:p>
        </p:txBody>
      </p:sp>
      <p:sp>
        <p:nvSpPr>
          <p:cNvPr id="30771" name="Rectangle 51"/>
          <p:cNvSpPr>
            <a:spLocks noChangeArrowheads="1"/>
          </p:cNvSpPr>
          <p:nvPr/>
        </p:nvSpPr>
        <p:spPr bwMode="auto">
          <a:xfrm>
            <a:off x="7315200" y="2819400"/>
            <a:ext cx="18288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993300"/>
                </a:solidFill>
                <a:latin typeface="Times New Roman" pitchFamily="18" charset="0"/>
              </a:rPr>
              <a:t>Đưa vào bẫy, </a:t>
            </a:r>
          </a:p>
          <a:p>
            <a:pPr eaLnBrk="1" hangingPunct="1"/>
            <a:r>
              <a:rPr lang="en-US" altLang="en-US" sz="2800">
                <a:solidFill>
                  <a:srgbClr val="993300"/>
                </a:solidFill>
                <a:latin typeface="Times New Roman" pitchFamily="18" charset="0"/>
              </a:rPr>
              <a:t>tự nói ra </a:t>
            </a:r>
          </a:p>
          <a:p>
            <a:pPr eaLnBrk="1" hangingPunct="1"/>
            <a:r>
              <a:rPr lang="en-US" altLang="en-US" sz="2800">
                <a:solidFill>
                  <a:srgbClr val="993300"/>
                </a:solidFill>
                <a:latin typeface="Times New Roman" pitchFamily="18" charset="0"/>
              </a:rPr>
              <a:t>điều phi lí</a:t>
            </a:r>
          </a:p>
        </p:txBody>
      </p:sp>
      <p:sp>
        <p:nvSpPr>
          <p:cNvPr id="30772" name="Rectangle 52"/>
          <p:cNvSpPr>
            <a:spLocks noChangeArrowheads="1"/>
          </p:cNvSpPr>
          <p:nvPr/>
        </p:nvSpPr>
        <p:spPr bwMode="auto">
          <a:xfrm>
            <a:off x="5257800" y="4267200"/>
            <a:ext cx="16764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</a:rPr>
              <a:t>Đố vặn lại</a:t>
            </a:r>
          </a:p>
          <a:p>
            <a:pPr eaLnBrk="1" hangingPunct="1"/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</a:rPr>
              <a:t> nhà vua</a:t>
            </a:r>
          </a:p>
        </p:txBody>
      </p:sp>
      <p:sp>
        <p:nvSpPr>
          <p:cNvPr id="30773" name="Rectangle 53"/>
          <p:cNvSpPr>
            <a:spLocks noChangeArrowheads="1"/>
          </p:cNvSpPr>
          <p:nvPr/>
        </p:nvSpPr>
        <p:spPr bwMode="auto">
          <a:xfrm>
            <a:off x="7467600" y="4267200"/>
            <a:ext cx="1676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993300"/>
                </a:solidFill>
                <a:latin typeface="Times New Roman" pitchFamily="18" charset="0"/>
              </a:rPr>
              <a:t>Lấy “ gậy ông </a:t>
            </a:r>
          </a:p>
          <a:p>
            <a:pPr algn="ctr" eaLnBrk="1" hangingPunct="1"/>
            <a:r>
              <a:rPr lang="en-US" altLang="en-US" sz="2800">
                <a:solidFill>
                  <a:srgbClr val="993300"/>
                </a:solidFill>
                <a:latin typeface="Times New Roman" pitchFamily="18" charset="0"/>
              </a:rPr>
              <a:t>đập lưng ông”</a:t>
            </a:r>
          </a:p>
        </p:txBody>
      </p:sp>
      <p:sp>
        <p:nvSpPr>
          <p:cNvPr id="60470" name="Rectangle 54"/>
          <p:cNvSpPr>
            <a:spLocks noChangeArrowheads="1"/>
          </p:cNvSpPr>
          <p:nvPr/>
        </p:nvSpPr>
        <p:spPr bwMode="auto">
          <a:xfrm>
            <a:off x="5181600" y="5638800"/>
            <a:ext cx="1600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</a:rPr>
              <a:t>Hát bài</a:t>
            </a:r>
          </a:p>
          <a:p>
            <a:pPr eaLnBrk="1" hangingPunct="1"/>
            <a:r>
              <a:rPr lang="en-US" altLang="en-US" sz="2800">
                <a:solidFill>
                  <a:schemeClr val="hlink"/>
                </a:solidFill>
                <a:latin typeface="Times New Roman" pitchFamily="18" charset="0"/>
              </a:rPr>
              <a:t> đồng dao</a:t>
            </a:r>
          </a:p>
        </p:txBody>
      </p:sp>
      <p:sp>
        <p:nvSpPr>
          <p:cNvPr id="60471" name="Rectangle 55"/>
          <p:cNvSpPr>
            <a:spLocks noChangeArrowheads="1"/>
          </p:cNvSpPr>
          <p:nvPr/>
        </p:nvSpPr>
        <p:spPr bwMode="auto">
          <a:xfrm>
            <a:off x="7315200" y="5605818"/>
            <a:ext cx="17526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993300"/>
                </a:solidFill>
                <a:latin typeface="Times New Roman" pitchFamily="18" charset="0"/>
              </a:rPr>
              <a:t>Kinh</a:t>
            </a:r>
            <a:r>
              <a:rPr lang="en-US" altLang="en-US" sz="2800" dirty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993300"/>
                </a:solidFill>
                <a:latin typeface="Times New Roman" pitchFamily="18" charset="0"/>
              </a:rPr>
              <a:t>nghiệm</a:t>
            </a:r>
            <a:r>
              <a:rPr lang="en-US" altLang="en-US" sz="2800" dirty="0">
                <a:solidFill>
                  <a:srgbClr val="993300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altLang="en-US" sz="2800" dirty="0" err="1">
                <a:solidFill>
                  <a:srgbClr val="993300"/>
                </a:solidFill>
                <a:latin typeface="Times New Roman" pitchFamily="18" charset="0"/>
              </a:rPr>
              <a:t>đời</a:t>
            </a:r>
            <a:r>
              <a:rPr lang="en-US" altLang="en-US" sz="2800" dirty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993300"/>
                </a:solidFill>
                <a:latin typeface="Times New Roman" pitchFamily="18" charset="0"/>
              </a:rPr>
              <a:t>sống</a:t>
            </a:r>
            <a:r>
              <a:rPr lang="en-US" altLang="en-US" sz="2800" dirty="0">
                <a:solidFill>
                  <a:srgbClr val="993300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altLang="en-US" sz="2800" dirty="0" err="1">
                <a:solidFill>
                  <a:srgbClr val="993300"/>
                </a:solidFill>
                <a:latin typeface="Times New Roman" pitchFamily="18" charset="0"/>
              </a:rPr>
              <a:t>dân</a:t>
            </a:r>
            <a:r>
              <a:rPr lang="en-US" altLang="en-US" sz="2800" dirty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993300"/>
                </a:solidFill>
                <a:latin typeface="Times New Roman" pitchFamily="18" charset="0"/>
              </a:rPr>
              <a:t>gian</a:t>
            </a:r>
            <a:endParaRPr lang="en-US" altLang="en-US" sz="2800" dirty="0">
              <a:solidFill>
                <a:srgbClr val="99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0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70" grpId="0" animBg="1"/>
      <p:bldP spid="6047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5334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2"/>
                </a:solidFill>
                <a:latin typeface="Times New Roman" pitchFamily="18" charset="0"/>
              </a:rPr>
              <a:t>      Trong bốn lần thử thách trên, em thú vị nhất với lần vượt </a:t>
            </a:r>
          </a:p>
          <a:p>
            <a:pPr eaLnBrk="1" hangingPunct="1"/>
            <a:r>
              <a:rPr lang="en-US" altLang="en-US" sz="2800">
                <a:solidFill>
                  <a:schemeClr val="tx2"/>
                </a:solidFill>
                <a:latin typeface="Times New Roman" pitchFamily="18" charset="0"/>
              </a:rPr>
              <a:t>thử thách nào ? Vì sao?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12954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itchFamily="18" charset="0"/>
              </a:rPr>
              <a:t>      Hãy nêu một số kinh nghiệm dân gian mà em biết?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2" grpId="1"/>
      <p:bldP spid="3687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4525963"/>
          </a:xfrm>
          <a:noFill/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1. Khoai ruộng lạ, mạ ruộng quen.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2. Tháng bảy kiến bò nhớ lo lại lụt.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3. Mau sao thì nắng, vắng sao thì mưa.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4. Chuồn chuồn bay thấp thì mưa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 Bay cao thì nắng, bay vừa thì râm.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5. Trăng quầng trời hạn, trăng tán trời mưa.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mtClean="0">
                <a:latin typeface="Times New Roman" pitchFamily="18" charset="0"/>
              </a:rPr>
              <a:t>6. Ráng mỡ gà, có nhà thì giữ.</a:t>
            </a: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2286000" y="134938"/>
            <a:ext cx="5073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993300"/>
                </a:solidFill>
                <a:latin typeface="Times New Roman" pitchFamily="18" charset="0"/>
              </a:rPr>
              <a:t>Một số kinh nghiệm dân gian: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9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9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l_fi" descr="hinh-nen-de-thuong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Oval 4"/>
          <p:cNvSpPr>
            <a:spLocks noChangeArrowheads="1"/>
          </p:cNvSpPr>
          <p:nvPr/>
        </p:nvSpPr>
        <p:spPr bwMode="auto">
          <a:xfrm>
            <a:off x="1066800" y="1066800"/>
            <a:ext cx="4343400" cy="419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en-US" sz="2800">
                <a:latin typeface="Times New Roman" pitchFamily="18" charset="0"/>
              </a:rPr>
              <a:t>Theo em, qua bốn lần </a:t>
            </a:r>
          </a:p>
          <a:p>
            <a:pPr eaLnBrk="1" hangingPunct="1"/>
            <a:r>
              <a:rPr lang="nl-NL" altLang="en-US" sz="2800">
                <a:latin typeface="Times New Roman" pitchFamily="18" charset="0"/>
              </a:rPr>
              <a:t>thử thách, cách giải đố </a:t>
            </a:r>
          </a:p>
          <a:p>
            <a:pPr eaLnBrk="1" hangingPunct="1"/>
            <a:r>
              <a:rPr lang="nl-NL" altLang="en-US" sz="2800">
                <a:latin typeface="Times New Roman" pitchFamily="18" charset="0"/>
              </a:rPr>
              <a:t>của cậu bé lí thú là ở</a:t>
            </a:r>
          </a:p>
          <a:p>
            <a:pPr eaLnBrk="1" hangingPunct="1"/>
            <a:r>
              <a:rPr lang="nl-NL" altLang="en-US" sz="2800">
                <a:latin typeface="Times New Roman" pitchFamily="18" charset="0"/>
              </a:rPr>
              <a:t> điểm nào?</a:t>
            </a:r>
            <a:endParaRPr lang="en-US" altLang="en-US" sz="2800">
              <a:latin typeface="Times New Roman" pitchFamily="18" charset="0"/>
            </a:endParaRPr>
          </a:p>
          <a:p>
            <a:pPr eaLnBrk="1" hangingPunct="1"/>
            <a:endParaRPr lang="en-US" altLang="en-US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381000"/>
            <a:ext cx="5029200" cy="6172200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b="1" u="sng" dirty="0" smtClean="0">
                <a:solidFill>
                  <a:srgbClr val="7030A0"/>
                </a:solidFill>
                <a:latin typeface="Times New Roman"/>
                <a:ea typeface="Times New Roman"/>
              </a:rPr>
              <a:t>HD </a:t>
            </a:r>
            <a:r>
              <a:rPr lang="en-US" b="1" u="sng" dirty="0">
                <a:solidFill>
                  <a:srgbClr val="7030A0"/>
                </a:solidFill>
                <a:latin typeface="Times New Roman"/>
                <a:ea typeface="Times New Roman"/>
              </a:rPr>
              <a:t>đọc</a:t>
            </a:r>
            <a:r>
              <a:rPr lang="en-US" b="1" u="sng" dirty="0" smtClean="0">
                <a:solidFill>
                  <a:srgbClr val="7030A0"/>
                </a:solidFill>
                <a:latin typeface="Times New Roman"/>
                <a:ea typeface="Times New Roman"/>
              </a:rPr>
              <a:t>:</a:t>
            </a:r>
          </a:p>
          <a:p>
            <a:pPr marL="0" lvl="0" indent="0" algn="just">
              <a:buNone/>
            </a:pPr>
            <a:r>
              <a:rPr lang="en-US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b="1" i="1" dirty="0">
                <a:solidFill>
                  <a:srgbClr val="0070C0"/>
                </a:solidFill>
                <a:latin typeface="Times New Roman"/>
                <a:ea typeface="Times New Roman"/>
              </a:rPr>
              <a:t>giọng vui, hóm hỉnh, lưu ý những đoạn đối thoại, những câu hỏi và trả lời của em bé với </a:t>
            </a:r>
            <a:r>
              <a:rPr lang="en-US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vua: </a:t>
            </a:r>
            <a:r>
              <a:rPr lang="en-US" b="1" i="1" dirty="0">
                <a:solidFill>
                  <a:srgbClr val="0070C0"/>
                </a:solidFill>
                <a:latin typeface="Times New Roman"/>
                <a:ea typeface="Times New Roman"/>
              </a:rPr>
              <a:t>giọng viên quan hống hách, giọng em bé láu lỉnh, tinh nghịch, hồn </a:t>
            </a:r>
            <a:r>
              <a:rPr lang="en-US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nhiên.</a:t>
            </a:r>
          </a:p>
          <a:p>
            <a:pPr marL="0" lvl="0" indent="0" algn="just">
              <a:buNone/>
            </a:pPr>
            <a:r>
              <a:rPr lang="en-US" b="1" u="sng" dirty="0" smtClean="0">
                <a:solidFill>
                  <a:srgbClr val="7030A0"/>
                </a:solidFill>
                <a:latin typeface="Times New Roman"/>
                <a:ea typeface="Times New Roman"/>
              </a:rPr>
              <a:t>Phân </a:t>
            </a:r>
            <a:r>
              <a:rPr lang="vi-VN" b="1" u="sng" dirty="0" smtClean="0">
                <a:solidFill>
                  <a:srgbClr val="7030A0"/>
                </a:solidFill>
                <a:latin typeface="Times New Roman"/>
                <a:ea typeface="Times New Roman"/>
              </a:rPr>
              <a:t>Vai</a:t>
            </a:r>
            <a:r>
              <a:rPr lang="vi-VN" b="1" dirty="0">
                <a:solidFill>
                  <a:srgbClr val="7030A0"/>
                </a:solidFill>
                <a:latin typeface="Times New Roman"/>
                <a:ea typeface="Times New Roman"/>
              </a:rPr>
              <a:t>: </a:t>
            </a:r>
            <a:r>
              <a:rPr lang="vi-VN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người</a:t>
            </a:r>
            <a:r>
              <a:rPr lang="en-US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vi-VN" b="1" i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dẫn </a:t>
            </a:r>
            <a:r>
              <a:rPr lang="vi-VN" b="1" i="1" dirty="0">
                <a:solidFill>
                  <a:srgbClr val="0070C0"/>
                </a:solidFill>
                <a:latin typeface="Times New Roman"/>
                <a:ea typeface="Times New Roman"/>
              </a:rPr>
              <a:t>truyện, viên quan, em bé, vua.</a:t>
            </a:r>
            <a:endParaRPr lang="en-US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0" lvl="0" indent="0" algn="just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8" y="685800"/>
            <a:ext cx="330112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9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2819400" y="0"/>
            <a:ext cx="3200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993300"/>
                </a:solidFill>
                <a:latin typeface="Times New Roman" pitchFamily="18" charset="0"/>
              </a:rPr>
              <a:t>Sự lí thú thể hiện: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685800"/>
            <a:ext cx="838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1 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0" y="1676400"/>
            <a:ext cx="838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0" y="2590800"/>
            <a:ext cx="838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3 </a:t>
            </a: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0" y="3733800"/>
            <a:ext cx="838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4 </a:t>
            </a: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0" y="5105400"/>
            <a:ext cx="838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5 </a:t>
            </a: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990600" y="762000"/>
            <a:ext cx="7848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nl-NL" altLang="en-US" sz="280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nl-NL" altLang="en-US" sz="2800" b="1">
                <a:latin typeface="Times New Roman" pitchFamily="18" charset="0"/>
              </a:rPr>
              <a:t>Đấy thế bí về người ra câu đố, dùng “ gậy ông đập ...”</a:t>
            </a:r>
          </a:p>
          <a:p>
            <a:pPr algn="ctr" eaLnBrk="1" hangingPunct="1"/>
            <a:endParaRPr lang="en-US" altLang="en-US" sz="2800" b="1">
              <a:latin typeface="Times New Roman" pitchFamily="18" charset="0"/>
            </a:endParaRPr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990600" y="152400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en-US" sz="2800" b="1">
                <a:latin typeface="Times New Roman" pitchFamily="18" charset="0"/>
              </a:rPr>
              <a:t>Làm cho người ra câu đố tự thấy cái vô lí, phi lí của điều mà họ nói</a:t>
            </a:r>
            <a:r>
              <a:rPr lang="nl-NL" altLang="en-US" sz="2800">
                <a:latin typeface="Times New Roman" pitchFamily="18" charset="0"/>
              </a:rPr>
              <a:t>.</a:t>
            </a:r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914400" y="2667000"/>
            <a:ext cx="76327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en-US"/>
              <a:t> </a:t>
            </a:r>
            <a:r>
              <a:rPr lang="nl-NL" altLang="en-US" sz="2800" b="1">
                <a:latin typeface="Times New Roman" pitchFamily="18" charset="0"/>
              </a:rPr>
              <a:t>Những lời giải đố đều dựa vào kiến thức đời sống.</a:t>
            </a:r>
            <a:endParaRPr lang="en-US" altLang="en-US" sz="2800" b="1">
              <a:latin typeface="Times New Roman" pitchFamily="18" charset="0"/>
            </a:endParaRPr>
          </a:p>
        </p:txBody>
      </p:sp>
      <p:sp>
        <p:nvSpPr>
          <p:cNvPr id="95245" name="Rectangle 13"/>
          <p:cNvSpPr>
            <a:spLocks noChangeArrowheads="1"/>
          </p:cNvSpPr>
          <p:nvPr/>
        </p:nvSpPr>
        <p:spPr bwMode="auto">
          <a:xfrm>
            <a:off x="1066800" y="3503613"/>
            <a:ext cx="80772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en-US" sz="2800" b="1">
                <a:latin typeface="Times New Roman" pitchFamily="18" charset="0"/>
              </a:rPr>
              <a:t>Làm cho người ra câu đố, người chứng kiến ,người nghe ngạc nhiên vì sự bất ngờ, giản dị và rất hồn nhiên của những lời giải.</a:t>
            </a:r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1066800" y="4876800"/>
            <a:ext cx="80772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en-US" sz="2800" b="1">
                <a:latin typeface="Times New Roman" pitchFamily="18" charset="0"/>
              </a:rPr>
              <a:t>Những lời giải chứng tỏ trí tuệ thông minh hơn người( hơn bao nhiêu đại thần, ông trạng , nhà thông thái) . ý nghĩa đề cao trí thông minh của em bé càng bộc lộ rõ.</a:t>
            </a:r>
            <a:endParaRPr lang="en-US" altLang="en-US" sz="2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5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5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5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5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5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41"/>
                  </p:tgtEl>
                </p:cond>
              </p:nextCondLst>
            </p:seq>
          </p:childTnLst>
        </p:cTn>
      </p:par>
    </p:tnLst>
    <p:bldLst>
      <p:bldP spid="95242" grpId="0" animBg="1"/>
      <p:bldP spid="95243" grpId="0"/>
      <p:bldP spid="95244" grpId="0"/>
      <p:bldP spid="95245" grpId="0"/>
      <p:bldP spid="952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0" y="0"/>
            <a:ext cx="48768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C3300"/>
                </a:solidFill>
                <a:latin typeface="Times New Roman" pitchFamily="18" charset="0"/>
              </a:rPr>
              <a:t>II. </a:t>
            </a:r>
            <a:r>
              <a:rPr lang="en-US" altLang="en-US" sz="2800" b="1" u="sng" dirty="0">
                <a:solidFill>
                  <a:srgbClr val="CC3300"/>
                </a:solidFill>
                <a:latin typeface="Times New Roman" pitchFamily="18" charset="0"/>
              </a:rPr>
              <a:t>Tìm hiểu văn bản</a:t>
            </a:r>
            <a:r>
              <a:rPr lang="en-US" altLang="en-US" sz="2800" b="1" dirty="0">
                <a:solidFill>
                  <a:srgbClr val="CC3300"/>
                </a:solidFill>
                <a:latin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C3300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smtClean="0">
                <a:solidFill>
                  <a:srgbClr val="CC3300"/>
                </a:solidFill>
                <a:latin typeface="Times New Roman" pitchFamily="18" charset="0"/>
              </a:rPr>
              <a:t>2)</a:t>
            </a:r>
            <a:r>
              <a:rPr lang="en-US" altLang="en-US" sz="2800" dirty="0" smtClean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CC3300"/>
                </a:solidFill>
                <a:latin typeface="Times New Roman" pitchFamily="18" charset="0"/>
              </a:rPr>
              <a:t>Hình thức thử tài</a:t>
            </a:r>
            <a:r>
              <a:rPr lang="en-US" altLang="en-US" sz="2800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0" y="12954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C1C1C"/>
                </a:solidFill>
              </a:rPr>
              <a:t>  </a:t>
            </a:r>
            <a:r>
              <a:rPr lang="en-US" altLang="en-US" sz="2800" b="1">
                <a:solidFill>
                  <a:srgbClr val="1C1C1C"/>
                </a:solidFill>
                <a:latin typeface="Times New Roman" pitchFamily="18" charset="0"/>
              </a:rPr>
              <a:t>-  </a:t>
            </a:r>
            <a:r>
              <a:rPr lang="en-US" altLang="en-US" sz="2800" b="1" u="sng">
                <a:solidFill>
                  <a:srgbClr val="1C1C1C"/>
                </a:solidFill>
                <a:latin typeface="Times New Roman" pitchFamily="18" charset="0"/>
              </a:rPr>
              <a:t>Hình thức</a:t>
            </a:r>
            <a:r>
              <a:rPr lang="en-US" altLang="en-US" sz="2800" b="1">
                <a:solidFill>
                  <a:srgbClr val="1C1C1C"/>
                </a:solidFill>
                <a:latin typeface="Times New Roman" pitchFamily="18" charset="0"/>
              </a:rPr>
              <a:t>: dùng câu đố để thử tài.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0" y="1828800"/>
            <a:ext cx="914400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000" dirty="0">
                <a:solidFill>
                  <a:srgbClr val="000000"/>
                </a:solidFill>
              </a:rPr>
              <a:t>  </a:t>
            </a:r>
            <a:r>
              <a:rPr lang="en-US" altLang="en-US" sz="2800" dirty="0">
                <a:solidFill>
                  <a:srgbClr val="1C1C1C"/>
                </a:solidFill>
                <a:latin typeface="Times New Roman" pitchFamily="18" charset="0"/>
              </a:rPr>
              <a:t>- </a:t>
            </a:r>
            <a:r>
              <a:rPr lang="en-US" altLang="en-US" sz="2800" b="1" u="sng" dirty="0">
                <a:solidFill>
                  <a:srgbClr val="1C1C1C"/>
                </a:solidFill>
                <a:latin typeface="Times New Roman" pitchFamily="18" charset="0"/>
              </a:rPr>
              <a:t>Tác dụng</a:t>
            </a:r>
            <a:r>
              <a:rPr lang="en-US" altLang="en-US" sz="2800" b="1" dirty="0">
                <a:solidFill>
                  <a:srgbClr val="1C1C1C"/>
                </a:solidFill>
                <a:latin typeface="Times New Roman" pitchFamily="18" charset="0"/>
              </a:rPr>
              <a:t>:</a:t>
            </a:r>
          </a:p>
          <a:p>
            <a:pPr algn="just" eaLnBrk="1" hangingPunct="1"/>
            <a:r>
              <a:rPr lang="en-US" altLang="en-US" sz="2800" b="1" dirty="0">
                <a:solidFill>
                  <a:srgbClr val="1C1C1C"/>
                </a:solidFill>
                <a:latin typeface="Times New Roman" pitchFamily="18" charset="0"/>
              </a:rPr>
              <a:t>  + Tạo ra thử thách để nhân vật bộc lộ tài năng, phẩm chất.</a:t>
            </a:r>
          </a:p>
          <a:p>
            <a:pPr algn="just" eaLnBrk="1" hangingPunct="1"/>
            <a:r>
              <a:rPr lang="en-US" altLang="en-US" sz="2800" b="1" dirty="0">
                <a:solidFill>
                  <a:srgbClr val="1C1C1C"/>
                </a:solidFill>
                <a:latin typeface="Times New Roman" pitchFamily="18" charset="0"/>
              </a:rPr>
              <a:t>  + Tạo tình huống cho cốt truyện phát triển.</a:t>
            </a:r>
          </a:p>
          <a:p>
            <a:pPr algn="just" eaLnBrk="1" hangingPunct="1"/>
            <a:r>
              <a:rPr lang="en-US" altLang="en-US" sz="2800" b="1" dirty="0">
                <a:solidFill>
                  <a:srgbClr val="1C1C1C"/>
                </a:solidFill>
                <a:latin typeface="Times New Roman" pitchFamily="18" charset="0"/>
              </a:rPr>
              <a:t>  + Gây hứng thú, hồi hộp cho người nghe.</a:t>
            </a:r>
          </a:p>
          <a:p>
            <a:pPr algn="just" eaLnBrk="1" hangingPunct="1"/>
            <a:endParaRPr lang="en-US" altLang="en-US" sz="2800" b="1" dirty="0">
              <a:solidFill>
                <a:srgbClr val="1C1C1C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)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Phần thưởng xứng đáng của em bé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/>
      <p:bldP spid="481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6"/>
          <p:cNvSpPr txBox="1">
            <a:spLocks noChangeArrowheads="1"/>
          </p:cNvSpPr>
          <p:nvPr/>
        </p:nvSpPr>
        <p:spPr bwMode="auto">
          <a:xfrm>
            <a:off x="0" y="0"/>
            <a:ext cx="48768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3300"/>
                </a:solidFill>
                <a:latin typeface="Times New Roman" pitchFamily="18" charset="0"/>
              </a:rPr>
              <a:t>II. </a:t>
            </a:r>
            <a:r>
              <a:rPr lang="en-US" altLang="en-US" sz="2800" b="1" u="sng">
                <a:solidFill>
                  <a:srgbClr val="CC3300"/>
                </a:solidFill>
                <a:latin typeface="Times New Roman" pitchFamily="18" charset="0"/>
              </a:rPr>
              <a:t>Tìm hiểu văn bản</a:t>
            </a:r>
            <a:r>
              <a:rPr lang="en-US" altLang="en-US" sz="2800" b="1">
                <a:solidFill>
                  <a:srgbClr val="CC3300"/>
                </a:solidFill>
                <a:latin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3300"/>
                </a:solidFill>
                <a:latin typeface="Times New Roman" pitchFamily="18" charset="0"/>
              </a:rPr>
              <a:t>  1)</a:t>
            </a:r>
            <a:r>
              <a:rPr lang="en-US" altLang="en-US" sz="280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CC3300"/>
                </a:solidFill>
                <a:latin typeface="Times New Roman" pitchFamily="18" charset="0"/>
              </a:rPr>
              <a:t>Hình thức thử tài</a:t>
            </a:r>
            <a:r>
              <a:rPr lang="en-US" altLang="en-US" sz="2800">
                <a:solidFill>
                  <a:srgbClr val="CC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0" y="12954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1C1C1C"/>
                </a:solidFill>
              </a:rPr>
              <a:t>  </a:t>
            </a:r>
            <a:r>
              <a:rPr lang="en-US" altLang="en-US" sz="2800" b="1">
                <a:solidFill>
                  <a:srgbClr val="1C1C1C"/>
                </a:solidFill>
                <a:latin typeface="Times New Roman" pitchFamily="18" charset="0"/>
              </a:rPr>
              <a:t>-  </a:t>
            </a:r>
            <a:r>
              <a:rPr lang="en-US" altLang="en-US" sz="2800" b="1" u="sng">
                <a:solidFill>
                  <a:srgbClr val="1C1C1C"/>
                </a:solidFill>
                <a:latin typeface="Times New Roman" pitchFamily="18" charset="0"/>
              </a:rPr>
              <a:t>Hình thức</a:t>
            </a:r>
            <a:r>
              <a:rPr lang="en-US" altLang="en-US" sz="2800" b="1">
                <a:solidFill>
                  <a:srgbClr val="1C1C1C"/>
                </a:solidFill>
                <a:latin typeface="Times New Roman" pitchFamily="18" charset="0"/>
              </a:rPr>
              <a:t>: dùng câu đố để thử tài.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0" y="1828800"/>
            <a:ext cx="91440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000">
                <a:solidFill>
                  <a:srgbClr val="000000"/>
                </a:solidFill>
              </a:rPr>
              <a:t>  </a:t>
            </a:r>
            <a:r>
              <a:rPr lang="en-US" altLang="en-US" sz="2800">
                <a:solidFill>
                  <a:srgbClr val="1C1C1C"/>
                </a:solidFill>
                <a:latin typeface="Times New Roman" pitchFamily="18" charset="0"/>
              </a:rPr>
              <a:t>- </a:t>
            </a:r>
            <a:r>
              <a:rPr lang="en-US" altLang="en-US" sz="2800" b="1" u="sng">
                <a:solidFill>
                  <a:srgbClr val="1C1C1C"/>
                </a:solidFill>
                <a:latin typeface="Times New Roman" pitchFamily="18" charset="0"/>
              </a:rPr>
              <a:t>Tác dụng</a:t>
            </a:r>
            <a:r>
              <a:rPr lang="en-US" altLang="en-US" sz="2800" b="1">
                <a:solidFill>
                  <a:srgbClr val="1C1C1C"/>
                </a:solidFill>
                <a:latin typeface="Times New Roman" pitchFamily="18" charset="0"/>
              </a:rPr>
              <a:t>:</a:t>
            </a:r>
          </a:p>
          <a:p>
            <a:pPr algn="just" eaLnBrk="1" hangingPunct="1"/>
            <a:r>
              <a:rPr lang="en-US" altLang="en-US" sz="2800" b="1">
                <a:solidFill>
                  <a:srgbClr val="1C1C1C"/>
                </a:solidFill>
                <a:latin typeface="Times New Roman" pitchFamily="18" charset="0"/>
              </a:rPr>
              <a:t>  + Tạo ra thử thách để nhân vật bộc lộ tài năng, phẩm chất.</a:t>
            </a:r>
          </a:p>
          <a:p>
            <a:pPr algn="just" eaLnBrk="1" hangingPunct="1"/>
            <a:r>
              <a:rPr lang="en-US" altLang="en-US" sz="2800" b="1">
                <a:solidFill>
                  <a:srgbClr val="1C1C1C"/>
                </a:solidFill>
                <a:latin typeface="Times New Roman" pitchFamily="18" charset="0"/>
              </a:rPr>
              <a:t>  + Tạo tình huống cho cốt truyện phát triển.</a:t>
            </a:r>
          </a:p>
          <a:p>
            <a:pPr algn="just" eaLnBrk="1" hangingPunct="1"/>
            <a:r>
              <a:rPr lang="en-US" altLang="en-US" sz="2800" b="1">
                <a:solidFill>
                  <a:srgbClr val="1C1C1C"/>
                </a:solidFill>
                <a:latin typeface="Times New Roman" pitchFamily="18" charset="0"/>
              </a:rPr>
              <a:t>  + Gây hứng thú, hồi hộp cho người nghe.</a:t>
            </a:r>
          </a:p>
          <a:p>
            <a:pPr algn="just" eaLnBrk="1" hangingPunct="1"/>
            <a:endParaRPr lang="en-US" altLang="en-US" sz="2800" b="1">
              <a:solidFill>
                <a:srgbClr val="1C1C1C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2) Phần thưởng xứng đáng của em bé</a:t>
            </a:r>
          </a:p>
          <a:p>
            <a:pPr algn="just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en-US" altLang="en-US" sz="2800" b="1">
                <a:latin typeface="Times New Roman" pitchFamily="18" charset="0"/>
              </a:rPr>
              <a:t>Phong làm trạng nguyên và được ở gần vua.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/>
      <p:bldP spid="481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l_fi" descr="cute-bear-wallpaper12-2455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7"/>
          <p:cNvSpPr>
            <a:spLocks noChangeArrowheads="1"/>
          </p:cNvSpPr>
          <p:nvPr/>
        </p:nvSpPr>
        <p:spPr bwMode="auto">
          <a:xfrm>
            <a:off x="0" y="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III. </a:t>
            </a:r>
            <a:r>
              <a:rPr lang="vi-VN" altLang="en-US" sz="3200" b="1">
                <a:solidFill>
                  <a:srgbClr val="FF3300"/>
                </a:solidFill>
                <a:latin typeface="Times New Roman" pitchFamily="18" charset="0"/>
              </a:rPr>
              <a:t>Tổng kết </a:t>
            </a:r>
            <a:r>
              <a:rPr lang="en-US" altLang="en-US" sz="3200" b="1">
                <a:solidFill>
                  <a:srgbClr val="FF3300"/>
                </a:solidFill>
                <a:latin typeface="Times New Roman" pitchFamily="18" charset="0"/>
              </a:rPr>
              <a:t>:</a:t>
            </a:r>
            <a:endParaRPr lang="vi-VN" altLang="en-US" sz="32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7892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vi-VN" altLang="en-US" sz="3200" b="1" i="1">
                <a:solidFill>
                  <a:srgbClr val="FF3300"/>
                </a:solidFill>
                <a:latin typeface="Times New Roman" pitchFamily="18" charset="0"/>
              </a:rPr>
              <a:t>Nghệ thuật:</a:t>
            </a:r>
            <a:r>
              <a:rPr lang="vi-VN" altLang="en-US" sz="3200">
                <a:solidFill>
                  <a:srgbClr val="FF3300"/>
                </a:solidFill>
                <a:latin typeface="Times New Roman" pitchFamily="18" charset="0"/>
              </a:rPr>
              <a:t> </a:t>
            </a:r>
            <a:endParaRPr lang="en-US" altLang="en-US" sz="3200">
              <a:solidFill>
                <a:srgbClr val="FF3300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nl-NL" altLang="en-US" sz="3200">
                <a:latin typeface="Times New Roman" pitchFamily="18" charset="0"/>
              </a:rPr>
              <a:t>Dùng câu đố thử tài- tạo ra tình huống thử thách để</a:t>
            </a:r>
          </a:p>
          <a:p>
            <a:pPr eaLnBrk="1" hangingPunct="1"/>
            <a:r>
              <a:rPr lang="nl-NL" altLang="en-US" sz="3200">
                <a:latin typeface="Times New Roman" pitchFamily="18" charset="0"/>
              </a:rPr>
              <a:t>nhân vật bộc lộ tài năng, phẩm chất.</a:t>
            </a:r>
            <a:endParaRPr lang="en-US" altLang="en-US" sz="3200"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nl-NL" altLang="en-US" sz="3200">
                <a:latin typeface="Times New Roman" pitchFamily="18" charset="0"/>
              </a:rPr>
              <a:t>Cách dẫn dắt sự việc cùng với mức độ tăng dần của</a:t>
            </a:r>
          </a:p>
          <a:p>
            <a:pPr eaLnBrk="1" hangingPunct="1"/>
            <a:r>
              <a:rPr lang="nl-NL" altLang="en-US" sz="3200">
                <a:latin typeface="Times New Roman" pitchFamily="18" charset="0"/>
              </a:rPr>
              <a:t>những câu đố và cách giải đố tạo nên tiếng cười hài</a:t>
            </a:r>
          </a:p>
          <a:p>
            <a:pPr eaLnBrk="1" hangingPunct="1"/>
            <a:r>
              <a:rPr lang="nl-NL" altLang="en-US" sz="3200">
                <a:latin typeface="Times New Roman" pitchFamily="18" charset="0"/>
              </a:rPr>
              <a:t>hước.</a:t>
            </a: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37893" name="Rectangle 9"/>
          <p:cNvSpPr>
            <a:spLocks noChangeArrowheads="1"/>
          </p:cNvSpPr>
          <p:nvPr/>
        </p:nvSpPr>
        <p:spPr bwMode="auto">
          <a:xfrm>
            <a:off x="0" y="3702556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836738" algn="ct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836738" algn="ct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836738" algn="ct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836738" algn="ct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836738" algn="ct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6738" algn="ct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6738" algn="ct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6738" algn="ct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6738" algn="ct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altLang="en-US" sz="3200" b="1" i="1" dirty="0" smtClean="0">
                <a:solidFill>
                  <a:srgbClr val="FF3300"/>
                </a:solidFill>
                <a:latin typeface="Times New Roman" pitchFamily="18" charset="0"/>
              </a:rPr>
              <a:t>2.</a:t>
            </a:r>
            <a:r>
              <a:rPr lang="en-US" altLang="en-US" sz="3200" b="1" i="1" dirty="0" smtClean="0">
                <a:solidFill>
                  <a:srgbClr val="FF3300"/>
                </a:solidFill>
                <a:latin typeface="Times New Roman" pitchFamily="18" charset="0"/>
              </a:rPr>
              <a:t>Nội dung</a:t>
            </a:r>
            <a:r>
              <a:rPr lang="vi-VN" altLang="en-US" sz="3200" b="1" i="1" dirty="0" smtClean="0">
                <a:solidFill>
                  <a:srgbClr val="FF3300"/>
                </a:solidFill>
                <a:latin typeface="Times New Roman" pitchFamily="18" charset="0"/>
              </a:rPr>
              <a:t> :</a:t>
            </a:r>
            <a:r>
              <a:rPr lang="vi-VN" altLang="en-US" sz="3200" b="1" dirty="0" smtClean="0">
                <a:latin typeface="Times New Roman" pitchFamily="18" charset="0"/>
              </a:rPr>
              <a:t>	</a:t>
            </a:r>
            <a:endParaRPr lang="en-US" altLang="en-US" sz="3200" b="1" dirty="0" smtClean="0">
              <a:latin typeface="Times New Roman" pitchFamily="18" charset="0"/>
            </a:endParaRPr>
          </a:p>
          <a:p>
            <a:pPr eaLnBrk="1" hangingPunct="1"/>
            <a:r>
              <a:rPr lang="nl-NL" altLang="en-US" sz="3200" dirty="0" smtClean="0">
                <a:latin typeface="Times New Roman" pitchFamily="18" charset="0"/>
              </a:rPr>
              <a:t>- Đề cao sự thông minh, trí khôn, kinh nghiệm đời sống dân gian. </a:t>
            </a:r>
            <a:endParaRPr lang="en-US" altLang="en-US" sz="3200" dirty="0" smtClean="0">
              <a:latin typeface="Times New Roman" pitchFamily="18" charset="0"/>
            </a:endParaRPr>
          </a:p>
          <a:p>
            <a:pPr eaLnBrk="1" hangingPunct="1"/>
            <a:r>
              <a:rPr lang="nl-NL" altLang="en-US" sz="3200" dirty="0" smtClean="0">
                <a:latin typeface="Times New Roman" pitchFamily="18" charset="0"/>
              </a:rPr>
              <a:t>- </a:t>
            </a:r>
            <a:r>
              <a:rPr lang="nl-NL" altLang="en-US" sz="3200" dirty="0">
                <a:latin typeface="Times New Roman" pitchFamily="18" charset="0"/>
              </a:rPr>
              <a:t>Tạo tiếng cười vui vẻ, hài hước, mua vui, hồn nhiên trong đời sống.</a:t>
            </a:r>
          </a:p>
          <a:p>
            <a:pPr eaLnBrk="1" hangingPunct="1"/>
            <a:endParaRPr lang="vi-VN" altLang="en-US" sz="32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727325" y="341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36867" name="Picture 3" descr="rosecornerl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4493">
            <a:off x="8249443" y="5850732"/>
            <a:ext cx="8239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rosecornerl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29893">
            <a:off x="133350" y="-163513"/>
            <a:ext cx="704850" cy="9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685800" y="120650"/>
            <a:ext cx="8305800" cy="600075"/>
          </a:xfrm>
          <a:prstGeom prst="roundRect">
            <a:avLst>
              <a:gd name="adj" fmla="val 16667"/>
            </a:avLst>
          </a:prstGeom>
          <a:solidFill>
            <a:srgbClr val="F8C8F6"/>
          </a:solidFill>
          <a:ln w="38100">
            <a:solidFill>
              <a:srgbClr val="FFFB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2590800" y="180975"/>
            <a:ext cx="6400800" cy="5048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hangingPunct="0"/>
            <a:r>
              <a:rPr lang="en-US" sz="2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sy="50000" rotWithShape="0">
                    <a:srgbClr val="875B0D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EM BÉ THÔNG MINH (Truyện cổ tích)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28599" y="228600"/>
            <a:ext cx="2498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Tiết 25, 26- văn bản: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4267200" y="796076"/>
            <a:ext cx="0" cy="6096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0" y="762000"/>
            <a:ext cx="9144000" cy="15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485776" y="1524000"/>
            <a:ext cx="332422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nl-NL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1. </a:t>
            </a:r>
            <a:r>
              <a:rPr lang="vi-VN" altLang="en-US" sz="2800" b="1" dirty="0">
                <a:solidFill>
                  <a:srgbClr val="0070C0"/>
                </a:solidFill>
                <a:latin typeface="Times New Roman" pitchFamily="18" charset="0"/>
              </a:rPr>
              <a:t>Giới thiệu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2. Đọc - kể</a:t>
            </a:r>
            <a:endParaRPr lang="vi-VN" altLang="en-US" sz="28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76200" y="763588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nl-NL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I. Đọc hiểu chú thích</a:t>
            </a:r>
            <a:endParaRPr lang="en-US" altLang="en-US" sz="28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6880" name="AutoShape 16"/>
          <p:cNvSpPr>
            <a:spLocks noChangeArrowheads="1"/>
          </p:cNvSpPr>
          <p:nvPr/>
        </p:nvSpPr>
        <p:spPr bwMode="auto">
          <a:xfrm>
            <a:off x="4838700" y="1025197"/>
            <a:ext cx="4196118" cy="4280961"/>
          </a:xfrm>
          <a:prstGeom prst="cloudCallout">
            <a:avLst>
              <a:gd name="adj1" fmla="val -52022"/>
              <a:gd name="adj2" fmla="val 21943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vi-VN" altLang="en-US" sz="3200" b="1" i="1" dirty="0">
                <a:solidFill>
                  <a:srgbClr val="000000"/>
                </a:solidFill>
                <a:latin typeface="Times New Roman" pitchFamily="18" charset="0"/>
              </a:rPr>
              <a:t>Em hãy kể lại câu chuyện theo sự việc chính?</a:t>
            </a:r>
          </a:p>
        </p:txBody>
      </p:sp>
    </p:spTree>
    <p:extLst>
      <p:ext uri="{BB962C8B-B14F-4D97-AF65-F5344CB8AC3E}">
        <p14:creationId xmlns:p14="http://schemas.microsoft.com/office/powerpoint/2010/main" val="8916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727325" y="341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36867" name="Picture 3" descr="rosecornerl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4493">
            <a:off x="8249443" y="5850732"/>
            <a:ext cx="8239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rosecornerl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29893">
            <a:off x="133350" y="-163513"/>
            <a:ext cx="704850" cy="9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685800" y="120650"/>
            <a:ext cx="8305800" cy="600075"/>
          </a:xfrm>
          <a:prstGeom prst="roundRect">
            <a:avLst>
              <a:gd name="adj" fmla="val 16667"/>
            </a:avLst>
          </a:prstGeom>
          <a:solidFill>
            <a:srgbClr val="F8C8F6"/>
          </a:solidFill>
          <a:ln w="38100">
            <a:solidFill>
              <a:srgbClr val="FFFB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2590800" y="180975"/>
            <a:ext cx="6400800" cy="5048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hangingPunct="0"/>
            <a:r>
              <a:rPr lang="en-US" sz="2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sy="50000" rotWithShape="0">
                    <a:srgbClr val="875B0D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EM BÉ THÔNG MINH (Truyện cổ tích)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28599" y="228600"/>
            <a:ext cx="2498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 smtClean="0">
                <a:solidFill>
                  <a:srgbClr val="000000"/>
                </a:solidFill>
                <a:latin typeface="Times New Roman" pitchFamily="18" charset="0"/>
              </a:rPr>
              <a:t>Tiết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 20, 21- văn bản:</a:t>
            </a: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0" y="762000"/>
            <a:ext cx="9144000" cy="15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599" y="1219199"/>
            <a:ext cx="9047049" cy="541020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việc chính: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Vua sai tìm người tài giỏi, nhờ câu hỏi oái oăm và câu đáp thông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nhân tài.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Vua tạo ra tình huống oái oăm thử tài em bé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bé mang trí thông minh của mình thắng mưu sâu của kẻ thù, giữ nguyên bờ cõi đất nước.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bé được phong trạng nguyên trở thành vị cố vấn trẻ tuổi giúp vua trong việc triều đình.</a:t>
            </a:r>
          </a:p>
        </p:txBody>
      </p:sp>
    </p:spTree>
    <p:extLst>
      <p:ext uri="{BB962C8B-B14F-4D97-AF65-F5344CB8AC3E}">
        <p14:creationId xmlns:p14="http://schemas.microsoft.com/office/powerpoint/2010/main" val="294940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727325" y="341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36867" name="Picture 3" descr="rosecornerl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4493">
            <a:off x="8249443" y="5850732"/>
            <a:ext cx="8239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rosecornerl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29893">
            <a:off x="133350" y="-163513"/>
            <a:ext cx="704850" cy="9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685800" y="120650"/>
            <a:ext cx="8305800" cy="600075"/>
          </a:xfrm>
          <a:prstGeom prst="roundRect">
            <a:avLst>
              <a:gd name="adj" fmla="val 16667"/>
            </a:avLst>
          </a:prstGeom>
          <a:solidFill>
            <a:srgbClr val="F8C8F6"/>
          </a:solidFill>
          <a:ln w="38100">
            <a:solidFill>
              <a:srgbClr val="FFFB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2590800" y="180975"/>
            <a:ext cx="6400800" cy="5048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hangingPunct="0"/>
            <a:r>
              <a:rPr lang="en-US" sz="2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sy="50000" rotWithShape="0">
                    <a:srgbClr val="875B0D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EM BÉ THÔNG MINH (Truyện cổ tích)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28599" y="228600"/>
            <a:ext cx="2498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 smtClean="0">
                <a:solidFill>
                  <a:srgbClr val="000000"/>
                </a:solidFill>
                <a:latin typeface="Times New Roman" pitchFamily="18" charset="0"/>
              </a:rPr>
              <a:t>Tiết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 20, 21- văn bản: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4267200" y="796076"/>
            <a:ext cx="0" cy="6096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0" y="762000"/>
            <a:ext cx="9144000" cy="15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485776" y="1524000"/>
            <a:ext cx="332422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nl-NL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1. </a:t>
            </a:r>
            <a:r>
              <a:rPr lang="vi-VN" altLang="en-US" sz="2800" b="1" dirty="0">
                <a:solidFill>
                  <a:srgbClr val="0070C0"/>
                </a:solidFill>
                <a:latin typeface="Times New Roman" pitchFamily="18" charset="0"/>
              </a:rPr>
              <a:t>Giới thiệu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2. Đọc – kể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3. Bố cục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4 phần</a:t>
            </a:r>
            <a:endParaRPr lang="vi-VN" altLang="en-US" sz="28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76200" y="763588"/>
            <a:ext cx="358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nl-NL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I. Đọc hiểu chú thích</a:t>
            </a:r>
            <a:endParaRPr lang="en-US" altLang="en-US" sz="28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4165979" y="1034296"/>
            <a:ext cx="4800600" cy="4604503"/>
          </a:xfrm>
          <a:prstGeom prst="cloudCallout">
            <a:avLst>
              <a:gd name="adj1" fmla="val -36187"/>
              <a:gd name="adj2" fmla="val 46646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nl-NL" altLang="en-US" sz="3200" b="1" i="1" dirty="0" smtClean="0">
                <a:solidFill>
                  <a:srgbClr val="7030A0"/>
                </a:solidFill>
                <a:latin typeface="Times New Roman" pitchFamily="18" charset="0"/>
              </a:rPr>
              <a:t>? Căn cứ vào các sự việc trên, có thể chia văn bản thành mấy phần? Nội dung chính của từng phần?</a:t>
            </a:r>
            <a:endParaRPr lang="en-US" altLang="en-US" sz="3200" b="1" i="1" dirty="0" smtClean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47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8153400" cy="5791200"/>
          </a:xfrm>
        </p:spPr>
        <p:txBody>
          <a:bodyPr/>
          <a:lstStyle/>
          <a:p>
            <a:pPr marL="0" indent="0">
              <a:buNone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Bố cục 4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 </a:t>
            </a:r>
            <a:r>
              <a:rPr lang="vi-VN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đầu … “về tâu vua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 bé giải được câu đố của quan</a:t>
            </a:r>
          </a:p>
          <a:p>
            <a:pPr marL="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 </a:t>
            </a:r>
            <a:r>
              <a:rPr lang="vi-VN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tiếp theo … “ ăn mừng với nhau rồi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bé giải câu đố thứ nhất của vua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 3: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theo … “ban thưởng rất hậu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bé giải được câu đố thứ 2 của vau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 4: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còn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bé giải được câu đố của sứ giả</a:t>
            </a:r>
          </a:p>
          <a:p>
            <a:pPr marL="0" indent="0">
              <a:buNone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9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727325" y="341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36867" name="Picture 3" descr="rosecornerl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4493">
            <a:off x="8249443" y="5850732"/>
            <a:ext cx="8239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rosecornerl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29893">
            <a:off x="133350" y="-163513"/>
            <a:ext cx="704850" cy="9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685800" y="120650"/>
            <a:ext cx="8305800" cy="600075"/>
          </a:xfrm>
          <a:prstGeom prst="roundRect">
            <a:avLst>
              <a:gd name="adj" fmla="val 16667"/>
            </a:avLst>
          </a:prstGeom>
          <a:solidFill>
            <a:srgbClr val="F8C8F6"/>
          </a:solidFill>
          <a:ln w="38100">
            <a:solidFill>
              <a:srgbClr val="FFFB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2590800" y="180975"/>
            <a:ext cx="6400800" cy="5048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hangingPunct="0"/>
            <a:r>
              <a:rPr lang="en-US" sz="2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sy="50000" rotWithShape="0">
                    <a:srgbClr val="875B0D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EM BÉ THÔNG MINH (Truyện cổ tích)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28599" y="228600"/>
            <a:ext cx="2498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 smtClean="0">
                <a:solidFill>
                  <a:srgbClr val="000000"/>
                </a:solidFill>
                <a:latin typeface="Times New Roman" pitchFamily="18" charset="0"/>
              </a:rPr>
              <a:t>Tiết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 20, 21- văn bản: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4267200" y="796076"/>
            <a:ext cx="0" cy="6096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0" y="762000"/>
            <a:ext cx="9144000" cy="15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28599" y="1951552"/>
            <a:ext cx="393738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vi-VN" altLang="en-US" sz="2800" b="1" dirty="0">
                <a:solidFill>
                  <a:srgbClr val="0070C0"/>
                </a:solidFill>
                <a:latin typeface="Times New Roman" pitchFamily="18" charset="0"/>
              </a:rPr>
              <a:t>1.Tình huống, nhân </a:t>
            </a:r>
            <a:r>
              <a:rPr lang="vi-VN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vật</a:t>
            </a:r>
            <a:endParaRPr lang="vi-VN" altLang="en-US" sz="28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marL="514350" indent="-514350" algn="just" eaLnBrk="0" hangingPunct="0">
              <a:lnSpc>
                <a:spcPct val="150000"/>
              </a:lnSpc>
              <a:buAutoNum type="alphaLcParenR"/>
            </a:pPr>
            <a:r>
              <a:rPr lang="vi-VN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Tình </a:t>
            </a:r>
            <a:r>
              <a:rPr lang="vi-VN" altLang="en-US" sz="2800" b="1" dirty="0">
                <a:solidFill>
                  <a:srgbClr val="0070C0"/>
                </a:solidFill>
                <a:latin typeface="Times New Roman" pitchFamily="18" charset="0"/>
              </a:rPr>
              <a:t>huống</a:t>
            </a:r>
            <a:r>
              <a:rPr lang="vi-VN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:</a:t>
            </a:r>
            <a:endParaRPr lang="en-US" altLang="en-US" sz="28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</a:rPr>
              <a:t>- </a:t>
            </a:r>
            <a:r>
              <a:rPr lang="vi-VN" altLang="en-US" sz="2800" b="1" dirty="0" smtClean="0">
                <a:solidFill>
                  <a:srgbClr val="7030A0"/>
                </a:solidFill>
                <a:latin typeface="Times New Roman" pitchFamily="18" charset="0"/>
              </a:rPr>
              <a:t>Viên </a:t>
            </a:r>
            <a:r>
              <a:rPr lang="vi-VN" altLang="en-US" sz="2800" b="1" dirty="0">
                <a:solidFill>
                  <a:srgbClr val="7030A0"/>
                </a:solidFill>
                <a:latin typeface="Times New Roman" pitchFamily="18" charset="0"/>
              </a:rPr>
              <a:t>quan đi tìm người tài giỏi</a:t>
            </a:r>
            <a:r>
              <a:rPr lang="vi-VN" altLang="en-US" sz="2800" b="1" dirty="0" smtClean="0">
                <a:solidFill>
                  <a:srgbClr val="7030A0"/>
                </a:solidFill>
                <a:latin typeface="Times New Roman" pitchFamily="18" charset="0"/>
              </a:rPr>
              <a:t>.</a:t>
            </a:r>
            <a:endParaRPr lang="en-US" altLang="en-US" sz="2800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</a:rPr>
              <a:t>- </a:t>
            </a:r>
            <a:r>
              <a:rPr lang="vi-VN" altLang="en-US" sz="2800" b="1" dirty="0" smtClean="0">
                <a:solidFill>
                  <a:srgbClr val="7030A0"/>
                </a:solidFill>
                <a:latin typeface="Times New Roman" pitchFamily="18" charset="0"/>
              </a:rPr>
              <a:t>Hình </a:t>
            </a:r>
            <a:r>
              <a:rPr lang="vi-VN" altLang="en-US" sz="2800" b="1" dirty="0">
                <a:solidFill>
                  <a:srgbClr val="7030A0"/>
                </a:solidFill>
                <a:latin typeface="Times New Roman" pitchFamily="18" charset="0"/>
              </a:rPr>
              <a:t>thức thử tài: ra câu đố oái oăm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112594" y="763588"/>
            <a:ext cx="415460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 eaLnBrk="0" hangingPunct="0">
              <a:buAutoNum type="romanUcPeriod"/>
            </a:pPr>
            <a:r>
              <a:rPr lang="nl-NL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Đọc hiểu chú thích</a:t>
            </a:r>
          </a:p>
          <a:p>
            <a:pPr marL="571500" indent="-571500" eaLnBrk="0" hangingPunct="0">
              <a:buAutoNum type="romanUcPeriod"/>
            </a:pPr>
            <a:r>
              <a:rPr lang="nl-NL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Đọc hiểu văn bản</a:t>
            </a:r>
            <a:endParaRPr lang="en-US" altLang="en-US" sz="28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4165979" y="1034296"/>
            <a:ext cx="4800600" cy="4937142"/>
          </a:xfrm>
          <a:prstGeom prst="cloudCallout">
            <a:avLst>
              <a:gd name="adj1" fmla="val -36187"/>
              <a:gd name="adj2" fmla="val 46646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nl-NL" alt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? 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 truyện kể lại sự việc gì?</a:t>
            </a:r>
            <a:endParaRPr lang="en-US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đã dùng hình thức nào để thử tài nhân vật?</a:t>
            </a:r>
            <a:endParaRPr lang="en-US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2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727325" y="341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36867" name="Picture 3" descr="rosecornerl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4493">
            <a:off x="8249443" y="5850732"/>
            <a:ext cx="8239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rosecornerl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29893">
            <a:off x="133350" y="-163513"/>
            <a:ext cx="704850" cy="9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685800" y="120650"/>
            <a:ext cx="8305800" cy="600075"/>
          </a:xfrm>
          <a:prstGeom prst="roundRect">
            <a:avLst>
              <a:gd name="adj" fmla="val 16667"/>
            </a:avLst>
          </a:prstGeom>
          <a:solidFill>
            <a:srgbClr val="F8C8F6"/>
          </a:solidFill>
          <a:ln w="38100">
            <a:solidFill>
              <a:srgbClr val="FFFB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2590800" y="180975"/>
            <a:ext cx="6400800" cy="5048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hangingPunct="0"/>
            <a:r>
              <a:rPr lang="en-US" sz="2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sy="50000" rotWithShape="0">
                    <a:srgbClr val="875B0D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EM BÉ THÔNG MINH (Truyện cổ tích)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28599" y="228600"/>
            <a:ext cx="2498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 smtClean="0">
                <a:solidFill>
                  <a:srgbClr val="000000"/>
                </a:solidFill>
                <a:latin typeface="Times New Roman" pitchFamily="18" charset="0"/>
              </a:rPr>
              <a:t>Tiết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 20, 21- văn bản: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5029200" y="811901"/>
            <a:ext cx="0" cy="6096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0" y="762000"/>
            <a:ext cx="9144000" cy="15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28598" y="1951552"/>
            <a:ext cx="4800602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vi-VN" altLang="en-US" sz="2800" b="1" dirty="0">
                <a:solidFill>
                  <a:srgbClr val="0070C0"/>
                </a:solidFill>
                <a:latin typeface="Times New Roman" pitchFamily="18" charset="0"/>
              </a:rPr>
              <a:t>1.Tình huống, nhân </a:t>
            </a:r>
            <a:r>
              <a:rPr lang="vi-VN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vật</a:t>
            </a:r>
            <a:endParaRPr lang="vi-VN" altLang="en-US" sz="28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marL="514350" indent="-514350" algn="just" eaLnBrk="0" hangingPunct="0">
              <a:lnSpc>
                <a:spcPct val="150000"/>
              </a:lnSpc>
              <a:buAutoNum type="alphaLcParenR"/>
            </a:pPr>
            <a:r>
              <a:rPr lang="vi-VN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Tình </a:t>
            </a:r>
            <a:r>
              <a:rPr lang="vi-VN" altLang="en-US" sz="2800" b="1" dirty="0">
                <a:solidFill>
                  <a:srgbClr val="0070C0"/>
                </a:solidFill>
                <a:latin typeface="Times New Roman" pitchFamily="18" charset="0"/>
              </a:rPr>
              <a:t>huống</a:t>
            </a:r>
            <a:r>
              <a:rPr lang="vi-VN" alt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:</a:t>
            </a:r>
            <a:endParaRPr lang="en-US" altLang="en-US" sz="28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457200" indent="-457200" algn="just" eaLnBrk="0" hangingPunct="0">
              <a:buFont typeface="Wingdings" panose="05000000000000000000" pitchFamily="2" charset="2"/>
              <a:buChar char="ü"/>
            </a:pPr>
            <a:r>
              <a:rPr lang="vi-VN" altLang="en-US" sz="2800" b="1" dirty="0" smtClean="0">
                <a:solidFill>
                  <a:srgbClr val="7030A0"/>
                </a:solidFill>
                <a:latin typeface="Times New Roman" pitchFamily="18" charset="0"/>
              </a:rPr>
              <a:t>Tạo </a:t>
            </a:r>
            <a:r>
              <a:rPr lang="vi-VN" altLang="en-US" sz="2800" b="1" dirty="0">
                <a:solidFill>
                  <a:srgbClr val="7030A0"/>
                </a:solidFill>
                <a:latin typeface="Times New Roman" pitchFamily="18" charset="0"/>
              </a:rPr>
              <a:t>thử thách để nhân vật bộc lộ phẩm chất, tài năng;</a:t>
            </a:r>
          </a:p>
          <a:p>
            <a:pPr marL="457200" indent="-457200" algn="just" eaLnBrk="0" hangingPunct="0">
              <a:buFont typeface="Wingdings" panose="05000000000000000000" pitchFamily="2" charset="2"/>
              <a:buChar char="ü"/>
            </a:pPr>
            <a:r>
              <a:rPr lang="vi-VN" altLang="en-US" sz="2800" b="1" dirty="0" smtClean="0">
                <a:solidFill>
                  <a:srgbClr val="7030A0"/>
                </a:solidFill>
                <a:latin typeface="Times New Roman" pitchFamily="18" charset="0"/>
              </a:rPr>
              <a:t>Tạo </a:t>
            </a:r>
            <a:r>
              <a:rPr lang="vi-VN" altLang="en-US" sz="2800" b="1" dirty="0">
                <a:solidFill>
                  <a:srgbClr val="7030A0"/>
                </a:solidFill>
                <a:latin typeface="Times New Roman" pitchFamily="18" charset="0"/>
              </a:rPr>
              <a:t>tình huống cho câu chuyện phát triển;</a:t>
            </a:r>
          </a:p>
          <a:p>
            <a:pPr marL="457200" indent="-457200" algn="just" eaLnBrk="0" hangingPunct="0">
              <a:buFont typeface="Wingdings" panose="05000000000000000000" pitchFamily="2" charset="2"/>
              <a:buChar char="ü"/>
            </a:pPr>
            <a:r>
              <a:rPr lang="vi-VN" altLang="en-US" sz="2800" b="1" dirty="0" smtClean="0">
                <a:solidFill>
                  <a:srgbClr val="7030A0"/>
                </a:solidFill>
                <a:latin typeface="Times New Roman" pitchFamily="18" charset="0"/>
              </a:rPr>
              <a:t>Tạo </a:t>
            </a:r>
            <a:r>
              <a:rPr lang="vi-VN" altLang="en-US" sz="2800" b="1" dirty="0">
                <a:solidFill>
                  <a:srgbClr val="7030A0"/>
                </a:solidFill>
                <a:latin typeface="Times New Roman" pitchFamily="18" charset="0"/>
              </a:rPr>
              <a:t>ngạc nhiên lôi cuốn, gây hứng thú  người 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</a:rPr>
              <a:t>đọc – nghe.</a:t>
            </a:r>
            <a:endParaRPr lang="vi-VN" altLang="en-US" sz="2800" b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endParaRPr lang="en-US" altLang="en-US" sz="2800" b="1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112594" y="763588"/>
            <a:ext cx="415460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 eaLnBrk="0" hangingPunct="0">
              <a:buAutoNum type="romanUcPeriod"/>
            </a:pPr>
            <a:r>
              <a:rPr lang="nl-NL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Đọc hiểu chú thích</a:t>
            </a:r>
          </a:p>
          <a:p>
            <a:pPr marL="571500" indent="-571500" eaLnBrk="0" hangingPunct="0">
              <a:buAutoNum type="romanUcPeriod"/>
            </a:pPr>
            <a:r>
              <a:rPr lang="nl-NL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Đọc hiểu văn bản</a:t>
            </a:r>
            <a:endParaRPr lang="en-US" altLang="en-US" sz="28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5172501" y="640629"/>
            <a:ext cx="3810000" cy="5791127"/>
          </a:xfrm>
          <a:prstGeom prst="cloudCallout">
            <a:avLst>
              <a:gd name="adj1" fmla="val -36187"/>
              <a:gd name="adj2" fmla="val 46646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just"/>
            <a:r>
              <a:rPr lang="en-US" alt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Hình </a:t>
            </a:r>
            <a:r>
              <a:rPr lang="vi-VN" alt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thức dùng câu đố để thử tài nhân vật có phổ biến trong truyện cổ tích không? </a:t>
            </a:r>
            <a:endParaRPr lang="en-US" altLang="en-US" sz="2800" b="1" i="1" dirty="0" smtClean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b="1" i="1" dirty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Câu hỏi </a:t>
            </a:r>
            <a:r>
              <a:rPr lang="vi-VN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thảo luận nhóm </a:t>
            </a:r>
            <a:r>
              <a:rPr lang="vi-VN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 – 2 phút)</a:t>
            </a:r>
            <a:endParaRPr lang="vi-VN" altLang="en-US" sz="2800" b="1" dirty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15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1443</TotalTime>
  <Words>2041</Words>
  <Application>Microsoft Office PowerPoint</Application>
  <PresentationFormat>Trình chiếu Trên màn hình (4:3)</PresentationFormat>
  <Paragraphs>342</Paragraphs>
  <Slides>33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33</vt:i4>
      </vt:variant>
    </vt:vector>
  </HeadingPairs>
  <TitlesOfParts>
    <vt:vector size="39" baseType="lpstr">
      <vt:lpstr>Times New Roman</vt:lpstr>
      <vt:lpstr>Wingdings</vt:lpstr>
      <vt:lpstr>Arial</vt:lpstr>
      <vt:lpstr>Verdana</vt:lpstr>
      <vt:lpstr>Default Design</vt:lpstr>
      <vt:lpstr>4_Default Design</vt:lpstr>
      <vt:lpstr>Tiết 20, 21 – Văn bản: EM BÉ THÔNG MINH (Truyện cổ tích)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vp</dc:creator>
  <cp:lastModifiedBy>Hiệp Nguyễn</cp:lastModifiedBy>
  <cp:revision>150</cp:revision>
  <dcterms:created xsi:type="dcterms:W3CDTF">2012-10-09T06:27:11Z</dcterms:created>
  <dcterms:modified xsi:type="dcterms:W3CDTF">2020-10-12T14:16:13Z</dcterms:modified>
</cp:coreProperties>
</file>