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3" r:id="rId9"/>
    <p:sldId id="264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6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4F3DFBA-2AD5-4411-9BFB-1FA7478735FC}" type="datetimeFigureOut">
              <a:rPr lang="en-US" smtClean="0"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EE4349-857F-4F18-AFC0-D2F7D918B3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075" y="609599"/>
            <a:ext cx="890852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0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NHIỆT LIỆT CHÀO MỪNG CÁC THẦY CÔ GIÁO </a:t>
            </a:r>
          </a:p>
          <a:p>
            <a:pPr algn="ctr"/>
            <a:r>
              <a:rPr lang="en-US" sz="30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VỀ DỰ CHUYÊN ĐỀ NGÀY HÔM NAY</a:t>
            </a:r>
            <a:endParaRPr lang="en-US" sz="30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45814" y="2133600"/>
            <a:ext cx="89945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 ĐỀ </a:t>
            </a:r>
            <a:r>
              <a:rPr lang="en-US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</a:t>
            </a:r>
            <a:r>
              <a:rPr lang="en-US" sz="4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ĐẠI SỐ 8</a:t>
            </a:r>
            <a:endParaRPr lang="en-US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4614"/>
            <a:ext cx="67006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:ÔN TẬP HỌC KÌ I</a:t>
            </a:r>
            <a:endParaRPr lang="en-US" sz="44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2308" y="580846"/>
            <a:ext cx="868679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33400" y="5715000"/>
            <a:ext cx="609600" cy="609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295400" y="6172200"/>
            <a:ext cx="457200" cy="4191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52600" y="58674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14400" y="64770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921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533400" y="5715000"/>
            <a:ext cx="609600" cy="609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295400" y="6172200"/>
            <a:ext cx="457200" cy="4191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752600" y="58674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914400" y="64770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12944" y="304798"/>
            <a:ext cx="67006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:ÔN TẬP HỌC KÌ I</a:t>
            </a:r>
            <a:endParaRPr lang="en-US" sz="44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058094"/>
            <a:ext cx="81460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3x(x + 4) = - 36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  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c)(x – 1)(x + 2) – x – 2 = 0 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/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9x</a:t>
            </a:r>
            <a:r>
              <a:rPr lang="es-E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– 49 = 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d) 3x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4x – 7 = 0 (x &lt; 0)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8700" y="2267644"/>
            <a:ext cx="491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 (7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1001" y="2745493"/>
                <a:ext cx="3505199" cy="3426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3x</a:t>
                </a:r>
                <a:r>
                  <a:rPr lang="en-US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– 3x(x + 4) = - 36</a:t>
                </a: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  <m:r>
                      <a:rPr lang="en-US" b="0" i="0" smtClean="0">
                        <a:latin typeface="Cambria Math"/>
                        <a:cs typeface="Times New Roman" pitchFamily="18" charset="0"/>
                      </a:rPr>
                      <m:t> 3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– 3x</a:t>
                </a:r>
                <a:r>
                  <a:rPr lang="en-US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12x  = - 36 (0,25đ)</a:t>
                </a: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- 12x = - 36</a:t>
                </a: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= 3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KL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: 	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0,25đ)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b)</a:t>
                </a:r>
                <a:r>
                  <a:rPr lang="es-ES" dirty="0">
                    <a:latin typeface="Times New Roman" pitchFamily="18" charset="0"/>
                    <a:cs typeface="Times New Roman" pitchFamily="18" charset="0"/>
                  </a:rPr>
                  <a:t> 9x</a:t>
                </a:r>
                <a:r>
                  <a:rPr lang="es-ES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s-ES" dirty="0">
                    <a:latin typeface="Times New Roman" pitchFamily="18" charset="0"/>
                    <a:cs typeface="Times New Roman" pitchFamily="18" charset="0"/>
                  </a:rPr>
                  <a:t> – 49 = </a:t>
                </a:r>
                <a:r>
                  <a:rPr lang="es-ES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(3x - 7)(3x + 7 ) = 0   (0,25đ)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dirty="0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en-US" b="0" i="1" dirty="0" smtClean="0">
                                <a:latin typeface="Cambria Math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en-US" b="0" i="1" dirty="0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dirty="0" smtClean="0">
                                <a:latin typeface="Cambria Math"/>
                                <a:cs typeface="Times New Roman" pitchFamily="18" charset="0"/>
                              </a:rPr>
                              <m:t> −7=0</m:t>
                            </m:r>
                          </m:e>
                          <m:e>
                            <m:r>
                              <a:rPr lang="en-US" b="0" i="1" dirty="0" smtClean="0">
                                <a:latin typeface="Cambria Math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en-US" b="0" i="1" dirty="0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dirty="0" smtClean="0">
                                <a:latin typeface="Cambria Math"/>
                                <a:cs typeface="Times New Roman" pitchFamily="18" charset="0"/>
                              </a:rPr>
                              <m:t>+7=0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  <m:d>
                      <m:dPr>
                        <m:begChr m:val="["/>
                        <m:endChr m:val=""/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=7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=−7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  <m:d>
                      <m:dPr>
                        <m:begChr m:val="["/>
                        <m:endChr m:val=""/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= 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0,25đ)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1" y="2745493"/>
                <a:ext cx="3505199" cy="3426707"/>
              </a:xfrm>
              <a:prstGeom prst="rect">
                <a:avLst/>
              </a:prstGeom>
              <a:blipFill rotWithShape="1">
                <a:blip r:embed="rId2"/>
                <a:stretch>
                  <a:fillRect l="-4522" t="-8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91029" y="2910214"/>
                <a:ext cx="2819400" cy="2366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dirty="0" smtClean="0">
                    <a:latin typeface="Times New Roman" pitchFamily="18" charset="0"/>
                    <a:cs typeface="Times New Roman" pitchFamily="18" charset="0"/>
                  </a:rPr>
                  <a:t>c)(x – 1)(x + 2) – x – 2 = 0</a:t>
                </a: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(x -1)(x +2) – 1(x +2) = 0</a:t>
                </a: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(x +2)(x-1-1) =0</a:t>
                </a: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(x+2)(x -2) =0 (0,25đ)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groupChr>
                        <m:groupChrPr>
                          <m:chr m:val="⇔"/>
                          <m:pos m:val="top"/>
                          <m:ctrlPr>
                            <a:rPr lang="en-US" i="1">
                              <a:latin typeface="Cambria Math"/>
                              <a:cs typeface="Times New Roman" pitchFamily="18" charset="0"/>
                            </a:rPr>
                          </m:ctrlPr>
                        </m:groupChrPr>
                        <m:e/>
                      </m:groupChr>
                      <m:d>
                        <m:dPr>
                          <m:begChr m:val="["/>
                          <m:endChr m:val=""/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+2=0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cs typeface="Times New Roman" pitchFamily="18" charset="0"/>
                                </a:rPr>
                                <m:t> −2=0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=−2</m:t>
                            </m:r>
                          </m:e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=2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(0,25đ)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029" y="2910214"/>
                <a:ext cx="2819400" cy="2366482"/>
              </a:xfrm>
              <a:prstGeom prst="rect">
                <a:avLst/>
              </a:prstGeom>
              <a:blipFill rotWithShape="1">
                <a:blip r:embed="rId3"/>
                <a:stretch>
                  <a:fillRect l="-5400" t="-12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461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  <p:bldP spid="4" grpId="0"/>
      <p:bldP spid="2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2944" y="304798"/>
            <a:ext cx="67006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:ÔN TẬP HỌC KÌ I</a:t>
            </a:r>
            <a:endParaRPr lang="en-US" sz="44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95400" y="1524000"/>
                <a:ext cx="6418161" cy="4061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d) 3x</a:t>
                </a:r>
                <a:r>
                  <a:rPr lang="en-US" sz="24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– 4x – 7 = 0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 &lt; 0)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groupChr>
                        <m:groupChrPr>
                          <m:chr m:val="⇔"/>
                          <m:pos m:val="top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groupChrPr>
                        <m:e/>
                      </m:groupChr>
                      <m:r>
                        <a:rPr lang="en-US" sz="24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+3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 −7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 −7=0</m:t>
                      </m:r>
                    </m:oMath>
                  </m:oMathPara>
                </a14:m>
                <a:endParaRPr lang="en-US" sz="2400" b="0" dirty="0" smtClean="0"/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sz="2400" i="1">
                            <a:latin typeface="Cambria Math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3x(x +1) – 7 (x +1)=0</a:t>
                </a:r>
              </a:p>
              <a:p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sz="2400" i="1">
                            <a:latin typeface="Cambria Math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(x +1)(3x -7)= 0                           (0,25đ)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groupChr>
                        <m:groupChrPr>
                          <m:chr m:val="⇔"/>
                          <m:pos m:val="top"/>
                          <m:ctrlPr>
                            <a:rPr lang="en-US" sz="2400" i="1">
                              <a:latin typeface="Cambria Math"/>
                            </a:rPr>
                          </m:ctrlPr>
                        </m:groupChrPr>
                        <m:e/>
                      </m:groupChr>
                      <m:d>
                        <m:dPr>
                          <m:begChr m:val="["/>
                          <m:endChr m:val="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+1=0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−7=0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groupChr>
                        <m:groupChrPr>
                          <m:chr m:val="⇔"/>
                          <m:pos m:val="top"/>
                          <m:ctrlPr>
                            <a:rPr lang="en-US" sz="2400" i="1">
                              <a:latin typeface="Cambria Math"/>
                            </a:rPr>
                          </m:ctrlPr>
                        </m:groupChrPr>
                        <m:e/>
                      </m:groupChr>
                      <m:d>
                        <m:dPr>
                          <m:begChr m:val="["/>
                          <m:endChr m:val="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=−1 (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𝑇𝑀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400" b="0" i="1" smtClean="0">
                                  <a:latin typeface="Cambria Math"/>
                                </a:rPr>
                                <m:t> (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𝑙𝑜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ạ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4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−1 </m:t>
                        </m:r>
                      </m:e>
                    </m:d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 (0,25đ)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524000"/>
                <a:ext cx="6418161" cy="4061433"/>
              </a:xfrm>
              <a:prstGeom prst="rect">
                <a:avLst/>
              </a:prstGeom>
              <a:blipFill rotWithShape="1">
                <a:blip r:embed="rId2"/>
                <a:stretch>
                  <a:fillRect l="-3422" t="-1201" b="-2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707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533400" y="5715000"/>
            <a:ext cx="609600" cy="609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295400" y="6172200"/>
            <a:ext cx="457200" cy="4191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52600" y="58674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14400" y="64770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183034" y="0"/>
            <a:ext cx="67006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:ÔN TẬP HỌC KÌ I</a:t>
            </a:r>
            <a:endParaRPr lang="en-US" sz="44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215393" y="807019"/>
                <a:ext cx="7623807" cy="2223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Dạng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5: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tập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về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đại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Rút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gọn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hỏi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liên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quan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2: Cho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: A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 −1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 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+1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≠±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1</m:t>
                    </m:r>
                    <m:r>
                      <a:rPr lang="en-US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và B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giá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trị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B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= 5.</a:t>
                </a:r>
              </a:p>
              <a:p>
                <a:pPr marL="342900" indent="-342900">
                  <a:buAutoNum type="alphaLcParenR"/>
                </a:pP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Rút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gọn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A.</a:t>
                </a:r>
              </a:p>
              <a:p>
                <a:pPr marL="342900" indent="-342900">
                  <a:buAutoNum type="alphaLcParenR"/>
                </a:pP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Rút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gọn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M = A.B,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để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M =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393" y="807019"/>
                <a:ext cx="7623807" cy="2223814"/>
              </a:xfrm>
              <a:prstGeom prst="rect">
                <a:avLst/>
              </a:prstGeom>
              <a:blipFill rotWithShape="1">
                <a:blip r:embed="rId2"/>
                <a:stretch>
                  <a:fillRect l="-1599" t="-2740" b="-32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455602" y="3657600"/>
            <a:ext cx="6299133" cy="1200329"/>
          </a:xfrm>
          <a:prstGeom prst="rect">
            <a:avLst/>
          </a:prstGeom>
          <a:solidFill>
            <a:srgbClr val="0000CC"/>
          </a:soli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HOẠT ĐỘNG CÁ NHÂN: 4PH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55602" y="3478558"/>
            <a:ext cx="6299133" cy="2862322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/>
                <a:solidFill>
                  <a:srgbClr val="7030A0"/>
                </a:solidFill>
                <a:effectLst/>
              </a:rPr>
              <a:t>HOẠT ĐỘNG NHÓM: 5PH</a:t>
            </a:r>
            <a:endParaRPr lang="en-US" sz="3600" b="1" dirty="0" smtClean="0">
              <a:ln/>
              <a:solidFill>
                <a:srgbClr val="7030A0"/>
              </a:solidFill>
            </a:endParaRPr>
          </a:p>
          <a:p>
            <a:pPr algn="ctr"/>
            <a:r>
              <a:rPr lang="en-US" sz="3600" b="1" cap="none" spc="0" dirty="0" err="1" smtClean="0">
                <a:ln/>
                <a:solidFill>
                  <a:srgbClr val="7030A0"/>
                </a:solidFill>
                <a:effectLst/>
              </a:rPr>
              <a:t>Tổ</a:t>
            </a:r>
            <a:r>
              <a:rPr lang="en-US" sz="3600" b="1" cap="none" spc="0" dirty="0" smtClean="0">
                <a:ln/>
                <a:solidFill>
                  <a:srgbClr val="7030A0"/>
                </a:solidFill>
                <a:effectLst/>
              </a:rPr>
              <a:t> 1: </a:t>
            </a:r>
            <a:r>
              <a:rPr lang="en-US" sz="3600" b="1" cap="none" spc="0" dirty="0" err="1" smtClean="0">
                <a:ln/>
                <a:solidFill>
                  <a:srgbClr val="7030A0"/>
                </a:solidFill>
                <a:effectLst/>
              </a:rPr>
              <a:t>làm</a:t>
            </a:r>
            <a:r>
              <a:rPr lang="en-US" sz="3600" b="1" cap="none" spc="0" dirty="0" smtClean="0">
                <a:ln/>
                <a:solidFill>
                  <a:srgbClr val="7030A0"/>
                </a:solidFill>
                <a:effectLst/>
              </a:rPr>
              <a:t> </a:t>
            </a:r>
            <a:r>
              <a:rPr lang="en-US" sz="3600" b="1" cap="none" spc="0" dirty="0" err="1" smtClean="0">
                <a:ln/>
                <a:solidFill>
                  <a:srgbClr val="7030A0"/>
                </a:solidFill>
                <a:effectLst/>
              </a:rPr>
              <a:t>câu</a:t>
            </a:r>
            <a:r>
              <a:rPr lang="en-US" sz="3600" b="1" cap="none" spc="0" dirty="0" smtClean="0">
                <a:ln/>
                <a:solidFill>
                  <a:srgbClr val="7030A0"/>
                </a:solidFill>
                <a:effectLst/>
              </a:rPr>
              <a:t> </a:t>
            </a:r>
            <a:r>
              <a:rPr lang="en-US" sz="3600" b="1" cap="none" spc="0" dirty="0" err="1" smtClean="0">
                <a:ln/>
                <a:solidFill>
                  <a:srgbClr val="7030A0"/>
                </a:solidFill>
                <a:effectLst/>
              </a:rPr>
              <a:t>a,b</a:t>
            </a:r>
            <a:r>
              <a:rPr lang="en-US" sz="3600" b="1" cap="none" spc="0" dirty="0" smtClean="0">
                <a:ln/>
                <a:solidFill>
                  <a:srgbClr val="7030A0"/>
                </a:solidFill>
                <a:effectLst/>
              </a:rPr>
              <a:t>.</a:t>
            </a:r>
          </a:p>
          <a:p>
            <a:pPr algn="ctr"/>
            <a:r>
              <a:rPr lang="en-US" sz="3600" b="1" dirty="0" err="1" smtClean="0">
                <a:ln/>
                <a:solidFill>
                  <a:srgbClr val="7030A0"/>
                </a:solidFill>
              </a:rPr>
              <a:t>Tổ</a:t>
            </a:r>
            <a:r>
              <a:rPr lang="en-US" sz="3600" b="1" dirty="0" smtClean="0">
                <a:ln/>
                <a:solidFill>
                  <a:srgbClr val="7030A0"/>
                </a:solidFill>
              </a:rPr>
              <a:t> 2:Làm </a:t>
            </a:r>
            <a:r>
              <a:rPr lang="en-US" sz="3600" b="1" dirty="0" err="1" smtClean="0">
                <a:ln/>
                <a:solidFill>
                  <a:srgbClr val="7030A0"/>
                </a:solidFill>
              </a:rPr>
              <a:t>câu</a:t>
            </a:r>
            <a:r>
              <a:rPr lang="en-US" sz="3600" b="1" dirty="0" smtClean="0">
                <a:ln/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rgbClr val="7030A0"/>
                </a:solidFill>
              </a:rPr>
              <a:t>b,c</a:t>
            </a:r>
            <a:r>
              <a:rPr lang="en-US" sz="3600" b="1" dirty="0" smtClean="0">
                <a:ln/>
                <a:solidFill>
                  <a:srgbClr val="7030A0"/>
                </a:solidFill>
              </a:rPr>
              <a:t>.</a:t>
            </a:r>
          </a:p>
          <a:p>
            <a:pPr algn="ctr"/>
            <a:r>
              <a:rPr lang="en-US" sz="3600" b="1" cap="none" spc="0" dirty="0" err="1" smtClean="0">
                <a:ln/>
                <a:solidFill>
                  <a:srgbClr val="7030A0"/>
                </a:solidFill>
                <a:effectLst/>
              </a:rPr>
              <a:t>Tổ</a:t>
            </a:r>
            <a:r>
              <a:rPr lang="en-US" sz="3600" b="1" cap="none" spc="0" dirty="0" smtClean="0">
                <a:ln/>
                <a:solidFill>
                  <a:srgbClr val="7030A0"/>
                </a:solidFill>
                <a:effectLst/>
              </a:rPr>
              <a:t> 3: </a:t>
            </a:r>
            <a:r>
              <a:rPr lang="en-US" sz="3600" b="1" cap="none" spc="0" dirty="0" err="1" smtClean="0">
                <a:ln/>
                <a:solidFill>
                  <a:srgbClr val="7030A0"/>
                </a:solidFill>
                <a:effectLst/>
              </a:rPr>
              <a:t>Làm</a:t>
            </a:r>
            <a:r>
              <a:rPr lang="en-US" sz="3600" b="1" cap="none" spc="0" dirty="0" smtClean="0">
                <a:ln/>
                <a:solidFill>
                  <a:srgbClr val="7030A0"/>
                </a:solidFill>
                <a:effectLst/>
              </a:rPr>
              <a:t> </a:t>
            </a:r>
            <a:r>
              <a:rPr lang="en-US" sz="3600" b="1" cap="none" spc="0" dirty="0" err="1" smtClean="0">
                <a:ln/>
                <a:solidFill>
                  <a:srgbClr val="7030A0"/>
                </a:solidFill>
                <a:effectLst/>
              </a:rPr>
              <a:t>câu</a:t>
            </a:r>
            <a:r>
              <a:rPr lang="en-US" sz="3600" b="1" cap="none" spc="0" dirty="0" smtClean="0">
                <a:ln/>
                <a:solidFill>
                  <a:srgbClr val="7030A0"/>
                </a:solidFill>
                <a:effectLst/>
              </a:rPr>
              <a:t> </a:t>
            </a:r>
            <a:r>
              <a:rPr lang="en-US" sz="3600" b="1" cap="none" spc="0" dirty="0" err="1" smtClean="0">
                <a:ln/>
                <a:solidFill>
                  <a:srgbClr val="7030A0"/>
                </a:solidFill>
                <a:effectLst/>
              </a:rPr>
              <a:t>c,d</a:t>
            </a:r>
            <a:r>
              <a:rPr lang="en-US" sz="3600" b="1" cap="none" spc="0" dirty="0" smtClean="0">
                <a:ln/>
                <a:solidFill>
                  <a:srgbClr val="7030A0"/>
                </a:solidFill>
                <a:effectLst/>
              </a:rPr>
              <a:t>.</a:t>
            </a:r>
          </a:p>
          <a:p>
            <a:pPr algn="ctr"/>
            <a:r>
              <a:rPr lang="en-US" sz="3600" b="1" dirty="0" err="1" smtClean="0">
                <a:ln/>
                <a:solidFill>
                  <a:srgbClr val="7030A0"/>
                </a:solidFill>
              </a:rPr>
              <a:t>Tổ</a:t>
            </a:r>
            <a:r>
              <a:rPr lang="en-US" sz="3600" b="1" dirty="0" smtClean="0">
                <a:ln/>
                <a:solidFill>
                  <a:srgbClr val="7030A0"/>
                </a:solidFill>
              </a:rPr>
              <a:t> 4: </a:t>
            </a:r>
            <a:r>
              <a:rPr lang="en-US" sz="3600" b="1" dirty="0" err="1" smtClean="0">
                <a:ln/>
                <a:solidFill>
                  <a:srgbClr val="7030A0"/>
                </a:solidFill>
              </a:rPr>
              <a:t>Làm</a:t>
            </a:r>
            <a:r>
              <a:rPr lang="en-US" sz="3600" b="1" dirty="0" smtClean="0">
                <a:ln/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rgbClr val="7030A0"/>
                </a:solidFill>
              </a:rPr>
              <a:t>câu</a:t>
            </a:r>
            <a:r>
              <a:rPr lang="en-US" sz="3600" b="1" dirty="0" smtClean="0">
                <a:ln/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rgbClr val="7030A0"/>
                </a:solidFill>
              </a:rPr>
              <a:t>d,a</a:t>
            </a:r>
            <a:endParaRPr lang="en-US" sz="3600" b="1" cap="none" spc="0" dirty="0" smtClean="0">
              <a:ln/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896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533400" y="5715000"/>
            <a:ext cx="609600" cy="609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95400" y="6172200"/>
            <a:ext cx="457200" cy="4191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52600" y="58674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14400" y="64770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183034" y="304799"/>
            <a:ext cx="67006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:ÔN TẬP HỌC KÌ I</a:t>
            </a:r>
            <a:endParaRPr lang="en-US" sz="44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3400" y="1295400"/>
                <a:ext cx="7467600" cy="3724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Bài 2: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: A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 −1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− 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+1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≠±1</m:t>
                    </m:r>
                    <m:r>
                      <a:rPr lang="en-US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và B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 −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giá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trị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B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x = 5.</a:t>
                </a:r>
              </a:p>
              <a:p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Thay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= 5 (TMĐK)  </a:t>
                </a:r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(0,25đ)</a:t>
                </a:r>
              </a:p>
              <a:p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iá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trị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−5=13 −5=8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(0,5đ)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KL: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= 5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B = 8 </a:t>
                </a:r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(0,25đ)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b)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Rút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gọn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A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 −1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− 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+1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+1 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+1)(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−1)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−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+1)(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−1)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+1 −(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−1)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+1)(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−1)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0,25đ</m:t>
                        </m:r>
                      </m:e>
                    </m:d>
                  </m:oMath>
                </a14:m>
                <a:endParaRPr lang="en-US" b="0" i="1" dirty="0" smtClean="0">
                  <a:latin typeface="Cambria Math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+1 −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−1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(0,25đ)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 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−1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(0,25đ)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95400"/>
                <a:ext cx="7467600" cy="3724738"/>
              </a:xfrm>
              <a:prstGeom prst="rect">
                <a:avLst/>
              </a:prstGeom>
              <a:blipFill rotWithShape="1">
                <a:blip r:embed="rId2"/>
                <a:stretch>
                  <a:fillRect l="-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67402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33400" y="5715000"/>
            <a:ext cx="609600" cy="609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95400" y="6172200"/>
            <a:ext cx="457200" cy="4191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752600" y="58674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14400" y="64770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83034" y="304799"/>
            <a:ext cx="67006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en-US" sz="4400" b="1" cap="none" spc="0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:ÔN TẬP HỌC KÌ I</a:t>
            </a:r>
            <a:endParaRPr lang="en-US" sz="44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6699" y="985897"/>
                <a:ext cx="6324600" cy="4238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Bài 2c)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Rút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gọn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M = A.B,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để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M &lt; 0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 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 −1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 −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+1)(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−1)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.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+1 −2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(0,25 đ)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+1)(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 −1)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.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−1)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 −1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(0,25đ)</a:t>
                </a: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*)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≠±1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ê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𝑛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 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M =2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 −1</m:t>
                        </m:r>
                      </m:num>
                      <m:den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= 2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pos m:val="top"/>
                          <m:ctrlPr>
                            <a:rPr lang="en-US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 −1=2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 smtClean="0">
                    <a:cs typeface="Times New Roman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– 1= 2x +2     (0,25đ)</a:t>
                </a: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	     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-2 x = 2 + 1</a:t>
                </a:r>
              </a:p>
              <a:p>
                <a:r>
                  <a:rPr lang="en-US" dirty="0" smtClean="0">
                    <a:cs typeface="Times New Roman" pitchFamily="18" charset="0"/>
                  </a:rPr>
                  <a:t>		     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- x = 3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pos m:val="top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x = -3 </a:t>
                </a:r>
                <a:r>
                  <a:rPr lang="en-US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(TMĐK) </a:t>
                </a:r>
              </a:p>
              <a:p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M = 2 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x = -3    (0,25đ)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699" y="985897"/>
                <a:ext cx="6324600" cy="4238853"/>
              </a:xfrm>
              <a:prstGeom prst="rect">
                <a:avLst/>
              </a:prstGeom>
              <a:blipFill rotWithShape="1">
                <a:blip r:embed="rId2"/>
                <a:stretch>
                  <a:fillRect l="-868" t="-719" b="-1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25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914400"/>
            <a:ext cx="8763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1: Thu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chia,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dư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39005"/>
            <a:ext cx="73901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HƯỚNG DẪN VỀ NHÀ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17797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238" y="1346186"/>
            <a:ext cx="88075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chemeClr val="accent3"/>
                </a:solidFill>
                <a:effectLst/>
              </a:rPr>
              <a:t>CHÚC CÁC THẦY CÔ MẠNH KHỎE </a:t>
            </a:r>
          </a:p>
          <a:p>
            <a:pPr algn="ctr"/>
            <a:r>
              <a:rPr lang="en-US" sz="4000" b="1" cap="none" spc="0" dirty="0" smtClean="0">
                <a:ln/>
                <a:solidFill>
                  <a:schemeClr val="accent3"/>
                </a:solidFill>
                <a:effectLst/>
              </a:rPr>
              <a:t>VÀ HẠNH PHÚC</a:t>
            </a:r>
            <a:endParaRPr lang="en-US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Oval 2"/>
          <p:cNvSpPr/>
          <p:nvPr/>
        </p:nvSpPr>
        <p:spPr>
          <a:xfrm>
            <a:off x="322385" y="304800"/>
            <a:ext cx="609600" cy="609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63515" y="5486400"/>
            <a:ext cx="457200" cy="4191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92823" y="60960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14400" y="64770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7200" y="5715000"/>
            <a:ext cx="609600" cy="609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66800" y="95250"/>
            <a:ext cx="457200" cy="4191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78523" y="679938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3385" y="1066800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17775" y="76200"/>
            <a:ext cx="457200" cy="4191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584830" y="747345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924800" y="1087315"/>
            <a:ext cx="228600" cy="228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924800" y="225669"/>
            <a:ext cx="609600" cy="6096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03385" y="2971800"/>
            <a:ext cx="7526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305727" y="2967335"/>
            <a:ext cx="6532558" cy="1754326"/>
          </a:xfrm>
          <a:prstGeom prst="rect">
            <a:avLst/>
          </a:prstGeom>
          <a:noFill/>
          <a:scene3d>
            <a:camera prst="perspectiveRelaxed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CHÚC EM CÁC ÔN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VÀ LÀM BÀI TỐT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637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68&quot;&gt;&lt;property id=&quot;20148&quot; value=&quot;5&quot;/&gt;&lt;property id=&quot;20300&quot; value=&quot;Slide 5&quot;/&gt;&lt;property id=&quot;20307&quot; value=&quot;260&quot;/&gt;&lt;/object&gt;&lt;object type=&quot;3&quot; unique_id=&quot;10069&quot;&gt;&lt;property id=&quot;20148&quot; value=&quot;5&quot;/&gt;&lt;property id=&quot;20300&quot; value=&quot;Slide 6&quot;/&gt;&lt;property id=&quot;20307&quot; value=&quot;261&quot;/&gt;&lt;/object&gt;&lt;object type=&quot;3&quot; unique_id=&quot;10070&quot;&gt;&lt;property id=&quot;20148&quot; value=&quot;5&quot;/&gt;&lt;property id=&quot;20300&quot; value=&quot;Slide 7&quot;/&gt;&lt;property id=&quot;20307&quot; value=&quot;262&quot;/&gt;&lt;/object&gt;&lt;object type=&quot;3&quot; unique_id=&quot;10071&quot;&gt;&lt;property id=&quot;20148&quot; value=&quot;5&quot;/&gt;&lt;property id=&quot;20300&quot; value=&quot;Slide 8&quot;/&gt;&lt;property id=&quot;20307&quot; value=&quot;263&quot;/&gt;&lt;/object&gt;&lt;object type=&quot;3&quot; unique_id=&quot;10122&quot;&gt;&lt;property id=&quot;20148&quot; value=&quot;5&quot;/&gt;&lt;property id=&quot;20300&quot; value=&quot;Slide 9&quot;/&gt;&lt;property id=&quot;20307&quot; value=&quot;26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1097</Words>
  <Application>Microsoft Office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Phuong</dc:creator>
  <cp:lastModifiedBy>Admin</cp:lastModifiedBy>
  <cp:revision>49</cp:revision>
  <dcterms:created xsi:type="dcterms:W3CDTF">2017-10-01T00:08:22Z</dcterms:created>
  <dcterms:modified xsi:type="dcterms:W3CDTF">2020-08-27T00:41:28Z</dcterms:modified>
</cp:coreProperties>
</file>