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8" r:id="rId2"/>
    <p:sldId id="328" r:id="rId3"/>
    <p:sldId id="257" r:id="rId4"/>
    <p:sldId id="319" r:id="rId5"/>
    <p:sldId id="321" r:id="rId6"/>
    <p:sldId id="322" r:id="rId7"/>
    <p:sldId id="323" r:id="rId8"/>
    <p:sldId id="327" r:id="rId9"/>
    <p:sldId id="325" r:id="rId10"/>
    <p:sldId id="330" r:id="rId11"/>
    <p:sldId id="331" r:id="rId12"/>
    <p:sldId id="296" r:id="rId13"/>
    <p:sldId id="294" r:id="rId14"/>
    <p:sldId id="332" r:id="rId15"/>
    <p:sldId id="333" r:id="rId16"/>
    <p:sldId id="307" r:id="rId17"/>
    <p:sldId id="308" r:id="rId18"/>
    <p:sldId id="348" r:id="rId19"/>
    <p:sldId id="334" r:id="rId20"/>
    <p:sldId id="349" r:id="rId21"/>
    <p:sldId id="350" r:id="rId22"/>
    <p:sldId id="35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2F657-3F37-42F6-B313-12168C5B522C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F5DE9-44B3-4DA5-89E4-85F92AA860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7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259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645-561F-47F0-9357-72E27DD8C3BF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05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7E92-D2AD-432C-A974-472FA59F1065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80F31-AF4B-48C3-B317-65624AEE8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7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7E92-D2AD-432C-A974-472FA59F1065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80F31-AF4B-48C3-B317-65624AEE8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7E92-D2AD-432C-A974-472FA59F1065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80F31-AF4B-48C3-B317-65624AEE8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7E92-D2AD-432C-A974-472FA59F1065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80F31-AF4B-48C3-B317-65624AEE8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4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7E92-D2AD-432C-A974-472FA59F1065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80F31-AF4B-48C3-B317-65624AEE8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8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7E92-D2AD-432C-A974-472FA59F1065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80F31-AF4B-48C3-B317-65624AEE8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6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7E92-D2AD-432C-A974-472FA59F1065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80F31-AF4B-48C3-B317-65624AEE8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9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7E92-D2AD-432C-A974-472FA59F1065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80F31-AF4B-48C3-B317-65624AEE8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7E92-D2AD-432C-A974-472FA59F1065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80F31-AF4B-48C3-B317-65624AEE8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7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7E92-D2AD-432C-A974-472FA59F1065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80F31-AF4B-48C3-B317-65624AEE8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6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7E92-D2AD-432C-A974-472FA59F1065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80F31-AF4B-48C3-B317-65624AEE8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77E92-D2AD-432C-A974-472FA59F1065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80F31-AF4B-48C3-B317-65624AEE8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2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4775"/>
            <a:ext cx="4206875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7200" y="2203371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lphaUcPeriod"/>
            </a:pPr>
            <a:r>
              <a:rPr lang="vi-VN" sz="2200" dirty="0" smtClean="0"/>
              <a:t>Tiếng </a:t>
            </a:r>
            <a:r>
              <a:rPr lang="vi-VN" sz="2200" dirty="0"/>
              <a:t>Việt chưa có từ biểu thị hoặc biểu thị không chính </a:t>
            </a:r>
            <a:r>
              <a:rPr lang="vi-VN" sz="2200" dirty="0" smtClean="0"/>
              <a:t>xác.</a:t>
            </a:r>
            <a:endParaRPr lang="en-US" sz="2200" dirty="0" smtClean="0"/>
          </a:p>
          <a:p>
            <a:pPr marL="457200" indent="-457200">
              <a:buAutoNum type="alphaUcPeriod"/>
            </a:pPr>
            <a:endParaRPr lang="en-US" sz="2200" dirty="0"/>
          </a:p>
          <a:p>
            <a:pPr marL="457200" indent="-457200">
              <a:buAutoNum type="alphaUcPeriod"/>
            </a:pPr>
            <a:r>
              <a:rPr lang="vi-VN" sz="2200" dirty="0" smtClean="0"/>
              <a:t>Do </a:t>
            </a:r>
            <a:r>
              <a:rPr lang="vi-VN" sz="2200" dirty="0"/>
              <a:t>có thời gian dài ta bị nước ngoài đô </a:t>
            </a:r>
            <a:r>
              <a:rPr lang="vi-VN" sz="2200" dirty="0" smtClean="0"/>
              <a:t>hộ.</a:t>
            </a:r>
            <a:endParaRPr lang="en-US" sz="2200" dirty="0" smtClean="0"/>
          </a:p>
          <a:p>
            <a:pPr marL="457200" indent="-457200">
              <a:buAutoNum type="alphaUcPeriod"/>
            </a:pPr>
            <a:endParaRPr lang="en-US" sz="2200" dirty="0"/>
          </a:p>
          <a:p>
            <a:pPr marL="457200" indent="-457200">
              <a:buAutoNum type="alphaUcPeriod"/>
            </a:pPr>
            <a:r>
              <a:rPr lang="vi-VN" sz="2200" dirty="0" smtClean="0"/>
              <a:t>Tiếng </a:t>
            </a:r>
            <a:r>
              <a:rPr lang="vi-VN" sz="2200" dirty="0"/>
              <a:t>Việt cần có sự vay mượn để đổi mới và phát triển</a:t>
            </a:r>
            <a:r>
              <a:rPr lang="vi-VN" sz="2200" dirty="0" smtClean="0"/>
              <a:t>.</a:t>
            </a:r>
            <a:endParaRPr lang="en-US" sz="2200" dirty="0" smtClean="0"/>
          </a:p>
          <a:p>
            <a:pPr marL="457200" indent="-457200">
              <a:buAutoNum type="alphaUcPeriod"/>
            </a:pPr>
            <a:endParaRPr lang="en-US" sz="2200" dirty="0" smtClean="0"/>
          </a:p>
          <a:p>
            <a:pPr marL="457200" indent="-457200">
              <a:buAutoNum type="alphaUcPeriod"/>
            </a:pPr>
            <a:r>
              <a:rPr lang="vi-VN" sz="2200" dirty="0" smtClean="0"/>
              <a:t>Nhằm </a:t>
            </a:r>
            <a:r>
              <a:rPr lang="vi-VN" sz="2200" dirty="0"/>
              <a:t>làm phong phú vốn từ tiếng việt</a:t>
            </a:r>
          </a:p>
        </p:txBody>
      </p:sp>
      <p:sp>
        <p:nvSpPr>
          <p:cNvPr id="3" name="Oval 2"/>
          <p:cNvSpPr/>
          <p:nvPr/>
        </p:nvSpPr>
        <p:spPr>
          <a:xfrm>
            <a:off x="914400" y="304800"/>
            <a:ext cx="7543800" cy="1219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/>
              <a:t>Lí do nào quan trọng nhất của việc vay mượn từ trong tiếng </a:t>
            </a:r>
            <a:r>
              <a:rPr lang="en-US" sz="2400" dirty="0" smtClean="0"/>
              <a:t>V</a:t>
            </a:r>
            <a:r>
              <a:rPr lang="vi-VN" sz="2400" dirty="0" smtClean="0"/>
              <a:t>iệt</a:t>
            </a:r>
            <a:r>
              <a:rPr lang="vi-VN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604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5913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Hình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ảnh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Từ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Hình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thức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Nội</a:t>
                      </a:r>
                      <a:r>
                        <a:rPr lang="en-US" sz="3200" baseline="0" dirty="0" smtClean="0"/>
                        <a:t> dung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err="1" smtClean="0"/>
                        <a:t>Cây</a:t>
                      </a:r>
                      <a:endParaRPr lang="en-US" sz="2600" dirty="0" smtClean="0"/>
                    </a:p>
                    <a:p>
                      <a:pPr algn="ctr"/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/>
                        <a:t>Từ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đơn</a:t>
                      </a:r>
                      <a:r>
                        <a:rPr lang="en-US" sz="2600" dirty="0" smtClean="0"/>
                        <a:t>, </a:t>
                      </a:r>
                      <a:r>
                        <a:rPr lang="en-US" sz="2600" dirty="0" err="1" smtClean="0"/>
                        <a:t>một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tiếng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err="1" smtClean="0"/>
                        <a:t>Chỉ</a:t>
                      </a:r>
                      <a:r>
                        <a:rPr lang="en-US" sz="2600" dirty="0" smtClean="0"/>
                        <a:t> 1 </a:t>
                      </a:r>
                      <a:r>
                        <a:rPr lang="en-US" sz="2600" dirty="0" err="1" smtClean="0"/>
                        <a:t>loài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thực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vật</a:t>
                      </a:r>
                      <a:endParaRPr lang="en-US" sz="2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Xe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đạp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Từ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ghép</a:t>
                      </a:r>
                      <a:r>
                        <a:rPr lang="en-US" sz="2400" baseline="0" dirty="0" smtClean="0"/>
                        <a:t>, </a:t>
                      </a:r>
                      <a:r>
                        <a:rPr lang="en-US" sz="2400" baseline="0" dirty="0" err="1" smtClean="0"/>
                        <a:t>hai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tiếng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Chỉ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một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loại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phương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tiện</a:t>
                      </a:r>
                      <a:r>
                        <a:rPr lang="en-US" sz="2400" baseline="0" dirty="0" smtClean="0"/>
                        <a:t> , </a:t>
                      </a:r>
                      <a:r>
                        <a:rPr lang="en-US" sz="2400" baseline="0" dirty="0" err="1" smtClean="0"/>
                        <a:t>dùng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sức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người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đạp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để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chuyển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Dịu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dàng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Từ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láy</a:t>
                      </a:r>
                      <a:r>
                        <a:rPr lang="en-US" sz="2400" baseline="0" dirty="0" smtClean="0"/>
                        <a:t>, </a:t>
                      </a:r>
                      <a:r>
                        <a:rPr lang="en-US" sz="2400" baseline="0" dirty="0" err="1" smtClean="0"/>
                        <a:t>hai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tiếng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Mềm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mại</a:t>
                      </a:r>
                      <a:r>
                        <a:rPr lang="en-US" sz="2400" dirty="0" smtClean="0"/>
                        <a:t>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nhẹ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nhàng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err="1" smtClean="0"/>
                        <a:t>Lùn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Từ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đơn</a:t>
                      </a:r>
                      <a:r>
                        <a:rPr lang="en-US" sz="2400" baseline="0" dirty="0" smtClean="0"/>
                        <a:t>, </a:t>
                      </a:r>
                      <a:r>
                        <a:rPr lang="en-US" sz="2400" baseline="0" dirty="0" err="1" smtClean="0"/>
                        <a:t>một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tiếng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err="1" smtClean="0"/>
                        <a:t>Không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cao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" name="Picture 2" descr="Káº¿t quáº£ hÃ¬nh áº£nh cho cÃ¢y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1219200" cy="1167318"/>
          </a:xfrm>
          <a:prstGeom prst="rect">
            <a:avLst/>
          </a:prstGeom>
          <a:noFill/>
        </p:spPr>
      </p:pic>
      <p:sp>
        <p:nvSpPr>
          <p:cNvPr id="78850" name="AutoShape 2" descr="Káº¿t quáº£ hÃ¬nh áº£nh cho xe Äáº¡p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8852" name="Picture 4" descr="Káº¿t quáº£ hÃ¬nh áº£nh cho xe Äáº¡p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84" y="1981200"/>
            <a:ext cx="1799916" cy="1110409"/>
          </a:xfrm>
          <a:prstGeom prst="rect">
            <a:avLst/>
          </a:prstGeom>
          <a:noFill/>
        </p:spPr>
      </p:pic>
      <p:sp>
        <p:nvSpPr>
          <p:cNvPr id="78854" name="AutoShape 6" descr="Káº¿t quáº£ hÃ¬nh áº£nh cho dá»u dÃ 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phu-nu-hay-diu-dang.png"/>
          <p:cNvPicPr>
            <a:picLocks noChangeAspect="1"/>
          </p:cNvPicPr>
          <p:nvPr/>
        </p:nvPicPr>
        <p:blipFill>
          <a:blip r:embed="rId4"/>
          <a:srcRect l="23425" r="27711"/>
          <a:stretch>
            <a:fillRect/>
          </a:stretch>
        </p:blipFill>
        <p:spPr>
          <a:xfrm>
            <a:off x="381000" y="3200400"/>
            <a:ext cx="1219200" cy="1304595"/>
          </a:xfrm>
          <a:prstGeom prst="rect">
            <a:avLst/>
          </a:prstGeom>
        </p:spPr>
      </p:pic>
      <p:pic>
        <p:nvPicPr>
          <p:cNvPr id="78856" name="Picture 8" descr="Káº¿t quáº£ hÃ¬nh áº£nh cho lÃ¹n"/>
          <p:cNvPicPr>
            <a:picLocks noChangeAspect="1" noChangeArrowheads="1"/>
          </p:cNvPicPr>
          <p:nvPr/>
        </p:nvPicPr>
        <p:blipFill>
          <a:blip r:embed="rId5"/>
          <a:srcRect l="11538" t="5740" r="15385"/>
          <a:stretch>
            <a:fillRect/>
          </a:stretch>
        </p:blipFill>
        <p:spPr bwMode="auto">
          <a:xfrm>
            <a:off x="228600" y="4572000"/>
            <a:ext cx="1447800" cy="125120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371600" y="5943600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Nghĩa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nội</a:t>
            </a:r>
            <a:r>
              <a:rPr lang="en-US" sz="2800" dirty="0" smtClean="0"/>
              <a:t> dung (</a:t>
            </a:r>
            <a:r>
              <a:rPr lang="en-US" sz="2800" dirty="0" err="1" smtClean="0"/>
              <a:t>sự</a:t>
            </a:r>
            <a:r>
              <a:rPr lang="en-US" sz="2800" dirty="0" smtClean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,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chất</a:t>
            </a:r>
            <a:r>
              <a:rPr lang="en-US" sz="2800" dirty="0" smtClean="0"/>
              <a:t>,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, </a:t>
            </a:r>
            <a:r>
              <a:rPr lang="en-US" sz="2800" dirty="0" err="1" smtClean="0"/>
              <a:t>quan</a:t>
            </a:r>
            <a:r>
              <a:rPr lang="en-US" sz="2800" dirty="0" smtClean="0"/>
              <a:t> </a:t>
            </a:r>
            <a:r>
              <a:rPr lang="en-US" sz="2800" dirty="0" err="1" smtClean="0"/>
              <a:t>hệ</a:t>
            </a:r>
            <a:r>
              <a:rPr lang="en-US" sz="2800" dirty="0" smtClean="0"/>
              <a:t>…) </a:t>
            </a:r>
            <a:r>
              <a:rPr lang="en-US" sz="2800" dirty="0" err="1" smtClean="0"/>
              <a:t>mà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biểu</a:t>
            </a:r>
            <a:r>
              <a:rPr lang="en-US" sz="2800" dirty="0" smtClean="0"/>
              <a:t> </a:t>
            </a:r>
            <a:r>
              <a:rPr lang="en-US" sz="2800" dirty="0" err="1" smtClean="0"/>
              <a:t>thị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" name="Right Arrow 10"/>
          <p:cNvSpPr/>
          <p:nvPr/>
        </p:nvSpPr>
        <p:spPr>
          <a:xfrm>
            <a:off x="304800" y="6096000"/>
            <a:ext cx="762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447800" y="228600"/>
            <a:ext cx="60960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BÀI TẬP NHANH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76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sau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câu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nào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dùng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đúng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từ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“</a:t>
            </a:r>
            <a:r>
              <a:rPr lang="en-US" sz="2800" i="1" dirty="0" err="1" smtClean="0">
                <a:solidFill>
                  <a:srgbClr val="FF0000"/>
                </a:solidFill>
              </a:rPr>
              <a:t>ngoan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cường</a:t>
            </a:r>
            <a:r>
              <a:rPr lang="en-US" sz="2800" i="1" dirty="0" smtClean="0">
                <a:solidFill>
                  <a:srgbClr val="FF0000"/>
                </a:solidFill>
              </a:rPr>
              <a:t>”?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438400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UcPeriod"/>
            </a:pPr>
            <a:r>
              <a:rPr lang="en-US" sz="2800" dirty="0" smtClean="0"/>
              <a:t>Bon </a:t>
            </a:r>
            <a:r>
              <a:rPr lang="en-US" sz="2800" dirty="0" err="1" smtClean="0"/>
              <a:t>địch</a:t>
            </a:r>
            <a:r>
              <a:rPr lang="en-US" sz="2800" dirty="0" smtClean="0"/>
              <a:t> </a:t>
            </a:r>
            <a:r>
              <a:rPr lang="en-US" sz="2800" dirty="0" err="1" smtClean="0"/>
              <a:t>dù</a:t>
            </a:r>
            <a:r>
              <a:rPr lang="en-US" sz="2800" dirty="0" smtClean="0"/>
              <a:t> </a:t>
            </a:r>
            <a:r>
              <a:rPr lang="en-US" sz="2800" dirty="0" err="1" smtClean="0"/>
              <a:t>chỉ</a:t>
            </a:r>
            <a:r>
              <a:rPr lang="en-US" sz="2800" dirty="0" smtClean="0"/>
              <a:t> </a:t>
            </a:r>
            <a:r>
              <a:rPr lang="en-US" sz="2800" dirty="0" err="1" smtClean="0"/>
              <a:t>còn</a:t>
            </a:r>
            <a:r>
              <a:rPr lang="en-US" sz="2800" dirty="0" smtClean="0"/>
              <a:t> </a:t>
            </a:r>
            <a:r>
              <a:rPr lang="en-US" sz="2800" dirty="0" err="1" smtClean="0"/>
              <a:t>đám</a:t>
            </a:r>
            <a:r>
              <a:rPr lang="en-US" sz="2800" dirty="0" smtClean="0"/>
              <a:t> </a:t>
            </a:r>
            <a:r>
              <a:rPr lang="en-US" sz="2800" dirty="0" err="1" smtClean="0"/>
              <a:t>tàn</a:t>
            </a:r>
            <a:r>
              <a:rPr lang="en-US" sz="2800" dirty="0" smtClean="0"/>
              <a:t> </a:t>
            </a:r>
            <a:r>
              <a:rPr lang="en-US" sz="2800" dirty="0" err="1" smtClean="0"/>
              <a:t>quân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vẫn</a:t>
            </a:r>
            <a:r>
              <a:rPr lang="en-US" sz="2800" dirty="0" smtClean="0"/>
              <a:t> </a:t>
            </a:r>
            <a:r>
              <a:rPr lang="en-US" sz="2800" dirty="0" err="1" smtClean="0"/>
              <a:t>rất</a:t>
            </a:r>
            <a:r>
              <a:rPr lang="en-US" sz="2800" dirty="0" smtClean="0"/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ngoan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cường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chống</a:t>
            </a:r>
            <a:r>
              <a:rPr lang="en-US" sz="2800" dirty="0" smtClean="0"/>
              <a:t> </a:t>
            </a:r>
            <a:r>
              <a:rPr lang="en-US" sz="2800" dirty="0" err="1" smtClean="0"/>
              <a:t>trả</a:t>
            </a:r>
            <a:r>
              <a:rPr lang="en-US" sz="2800" dirty="0" smtClean="0"/>
              <a:t> </a:t>
            </a:r>
            <a:r>
              <a:rPr lang="en-US" sz="2800" dirty="0" err="1" smtClean="0"/>
              <a:t>lại</a:t>
            </a:r>
            <a:r>
              <a:rPr lang="en-US" sz="2800" dirty="0" smtClean="0"/>
              <a:t> </a:t>
            </a:r>
            <a:r>
              <a:rPr lang="en-US" sz="2800" dirty="0" err="1" smtClean="0"/>
              <a:t>từng</a:t>
            </a:r>
            <a:r>
              <a:rPr lang="en-US" sz="2800" dirty="0" smtClean="0"/>
              <a:t> </a:t>
            </a:r>
            <a:r>
              <a:rPr lang="en-US" sz="2800" dirty="0" err="1" smtClean="0"/>
              <a:t>đợt</a:t>
            </a:r>
            <a:r>
              <a:rPr lang="en-US" sz="2800" dirty="0" smtClean="0"/>
              <a:t> </a:t>
            </a:r>
            <a:r>
              <a:rPr lang="en-US" sz="2800" dirty="0" err="1" smtClean="0"/>
              <a:t>tấn</a:t>
            </a:r>
            <a:r>
              <a:rPr lang="en-US" sz="2800" dirty="0" smtClean="0"/>
              <a:t>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bộ</a:t>
            </a:r>
            <a:r>
              <a:rPr lang="en-US" sz="2800" dirty="0" smtClean="0"/>
              <a:t> </a:t>
            </a:r>
            <a:r>
              <a:rPr lang="en-US" sz="2800" dirty="0" err="1" smtClean="0"/>
              <a:t>đội</a:t>
            </a:r>
            <a:r>
              <a:rPr lang="en-US" sz="2800" dirty="0" smtClean="0"/>
              <a:t> </a:t>
            </a:r>
            <a:r>
              <a:rPr lang="en-US" sz="2800" dirty="0" err="1" smtClean="0"/>
              <a:t>ta</a:t>
            </a:r>
            <a:r>
              <a:rPr lang="en-US" sz="2800" dirty="0" smtClean="0"/>
              <a:t>.</a:t>
            </a:r>
          </a:p>
          <a:p>
            <a:pPr marL="342900" indent="-342900" algn="just"/>
            <a:endParaRPr lang="en-US" sz="1600" dirty="0" smtClean="0"/>
          </a:p>
          <a:p>
            <a:pPr marL="342900" indent="-342900" algn="just"/>
            <a:r>
              <a:rPr lang="en-US" sz="2800" dirty="0" smtClean="0"/>
              <a:t>B.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chốt</a:t>
            </a:r>
            <a:r>
              <a:rPr lang="en-US" sz="2800" dirty="0" smtClean="0"/>
              <a:t>,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chí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chúng</a:t>
            </a:r>
            <a:r>
              <a:rPr lang="en-US" sz="2800" dirty="0" smtClean="0"/>
              <a:t> </a:t>
            </a:r>
            <a:r>
              <a:rPr lang="en-US" sz="2800" dirty="0" err="1" smtClean="0"/>
              <a:t>ta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ngoan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cường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chống</a:t>
            </a:r>
            <a:r>
              <a:rPr lang="en-US" sz="2800" dirty="0" smtClean="0"/>
              <a:t> </a:t>
            </a:r>
            <a:r>
              <a:rPr lang="en-US" sz="2800" dirty="0" err="1" smtClean="0"/>
              <a:t>trả</a:t>
            </a:r>
            <a:r>
              <a:rPr lang="en-US" sz="2800" dirty="0" smtClean="0"/>
              <a:t> </a:t>
            </a:r>
            <a:r>
              <a:rPr lang="en-US" sz="2800" dirty="0" err="1" smtClean="0"/>
              <a:t>lại</a:t>
            </a:r>
            <a:r>
              <a:rPr lang="en-US" sz="2800" dirty="0" smtClean="0"/>
              <a:t> </a:t>
            </a:r>
            <a:r>
              <a:rPr lang="en-US" sz="2800" dirty="0" err="1" smtClean="0"/>
              <a:t>từng</a:t>
            </a:r>
            <a:r>
              <a:rPr lang="en-US" sz="2800" dirty="0" smtClean="0"/>
              <a:t> </a:t>
            </a:r>
            <a:r>
              <a:rPr lang="en-US" sz="2800" dirty="0" err="1" smtClean="0"/>
              <a:t>đợt</a:t>
            </a:r>
            <a:r>
              <a:rPr lang="en-US" sz="2800" dirty="0" smtClean="0"/>
              <a:t> </a:t>
            </a:r>
            <a:r>
              <a:rPr lang="en-US" sz="2800" dirty="0" err="1" smtClean="0"/>
              <a:t>tấn</a:t>
            </a:r>
            <a:r>
              <a:rPr lang="en-US" sz="2800" dirty="0" smtClean="0"/>
              <a:t>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địch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8600" y="4724400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/>
              <a:t>C.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lao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, </a:t>
            </a:r>
            <a:r>
              <a:rPr lang="en-US" sz="2800" dirty="0" err="1" smtClean="0"/>
              <a:t>Lan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</a:t>
            </a:r>
            <a:r>
              <a:rPr lang="en-US" sz="2800" dirty="0" err="1" smtClean="0"/>
              <a:t>rất</a:t>
            </a:r>
            <a:r>
              <a:rPr lang="en-US" sz="2800" dirty="0" smtClean="0"/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ngoan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cường</a:t>
            </a:r>
            <a:r>
              <a:rPr lang="en-US" sz="2800" i="1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hề</a:t>
            </a:r>
            <a:r>
              <a:rPr lang="en-US" sz="2800" dirty="0" smtClean="0"/>
              <a:t> </a:t>
            </a:r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sợ</a:t>
            </a:r>
            <a:r>
              <a:rPr lang="en-US" sz="2800" dirty="0" smtClean="0"/>
              <a:t> </a:t>
            </a:r>
            <a:r>
              <a:rPr lang="en-US" sz="2800" dirty="0" err="1" smtClean="0"/>
              <a:t>khó</a:t>
            </a:r>
            <a:r>
              <a:rPr lang="en-US" sz="2800" dirty="0" smtClean="0"/>
              <a:t> </a:t>
            </a:r>
            <a:r>
              <a:rPr lang="en-US" sz="2800" dirty="0" err="1" smtClean="0"/>
              <a:t>khăn</a:t>
            </a:r>
            <a:r>
              <a:rPr lang="en-US" sz="2800" dirty="0" smtClean="0"/>
              <a:t> </a:t>
            </a:r>
            <a:r>
              <a:rPr lang="en-US" sz="2800" dirty="0" err="1" smtClean="0"/>
              <a:t>gian</a:t>
            </a:r>
            <a:r>
              <a:rPr lang="en-US" sz="2800" dirty="0" smtClean="0"/>
              <a:t> </a:t>
            </a:r>
            <a:r>
              <a:rPr lang="en-US" sz="2800" dirty="0" err="1" smtClean="0"/>
              <a:t>khổ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1960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2430"/>
            <a:ext cx="3962400" cy="287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0195" y="253425"/>
            <a:ext cx="5270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II. </a:t>
            </a:r>
            <a:r>
              <a:rPr lang="en-US" sz="3200" b="1" dirty="0" err="1" smtClean="0"/>
              <a:t>Cách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giải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thích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nghĩa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từ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883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 smtClean="0">
                <a:latin typeface="+mj-lt"/>
              </a:rPr>
              <a:t>là sự chấm dứt các hoạt động của một sinh vật hay ngừng vĩnh viễn mọi hoạt động sống (không thể phục hồi) của một cơ thể. </a:t>
            </a:r>
            <a:endParaRPr lang="en-US" sz="2800" dirty="0" smtClean="0">
              <a:latin typeface="+mj-lt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ngỏm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285750" indent="-285750">
              <a:buFontTx/>
              <a:buChar char="-"/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98743"/>
            <a:ext cx="1479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err="1" smtClean="0"/>
              <a:t>Ví</a:t>
            </a:r>
            <a:r>
              <a:rPr lang="en-US" sz="2800" i="1" u="sng" dirty="0" smtClean="0"/>
              <a:t> </a:t>
            </a:r>
            <a:r>
              <a:rPr lang="en-US" sz="2800" i="1" u="sng" dirty="0" err="1" smtClean="0"/>
              <a:t>dụ</a:t>
            </a:r>
            <a:r>
              <a:rPr lang="en-US" sz="2800" i="1" u="sng" dirty="0" smtClean="0"/>
              <a:t>:</a:t>
            </a:r>
            <a:endParaRPr lang="en-US" sz="2800" i="1" u="sng" dirty="0"/>
          </a:p>
        </p:txBody>
      </p:sp>
      <p:sp>
        <p:nvSpPr>
          <p:cNvPr id="6" name="Cloud Callout 5"/>
          <p:cNvSpPr/>
          <p:nvPr/>
        </p:nvSpPr>
        <p:spPr>
          <a:xfrm>
            <a:off x="4191000" y="4114800"/>
            <a:ext cx="4419600" cy="18288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419600"/>
            <a:ext cx="33669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err="1" smtClean="0"/>
              <a:t>Nghĩa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của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các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từ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trên</a:t>
            </a:r>
            <a:r>
              <a:rPr lang="en-US" sz="2800" i="1" dirty="0" smtClean="0"/>
              <a:t> </a:t>
            </a:r>
          </a:p>
          <a:p>
            <a:pPr algn="ctr"/>
            <a:r>
              <a:rPr lang="en-US" sz="2800" i="1" dirty="0" err="1" smtClean="0"/>
              <a:t>được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giải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thích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bằng</a:t>
            </a:r>
            <a:r>
              <a:rPr lang="en-US" sz="2800" i="1" dirty="0" smtClean="0"/>
              <a:t> </a:t>
            </a:r>
          </a:p>
          <a:p>
            <a:pPr algn="ctr"/>
            <a:r>
              <a:rPr lang="en-US" sz="2800" i="1" dirty="0" err="1" smtClean="0"/>
              <a:t>cách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nào</a:t>
            </a:r>
            <a:r>
              <a:rPr lang="en-US" sz="2800" i="1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757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304800"/>
            <a:ext cx="527099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/>
              <a:t>II. </a:t>
            </a:r>
            <a:r>
              <a:rPr lang="en-US" sz="3200" b="1" dirty="0" err="1" smtClean="0"/>
              <a:t>Cách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giải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thích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nghĩa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từ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68031"/>
            <a:ext cx="396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là sự chấm dứt các hoạt động của một sinh vật hay ngừng vĩnh viễn mọi hoạt động 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của một cơ thể. 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267200" y="2514600"/>
            <a:ext cx="762000" cy="762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419600" y="5638800"/>
            <a:ext cx="762000" cy="762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343400" y="4191000"/>
            <a:ext cx="762000" cy="762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86400" y="24384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4114800"/>
            <a:ext cx="365895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5562600"/>
            <a:ext cx="387388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267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ngỏm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638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382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615204" y="2248712"/>
            <a:ext cx="494180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31" y="755928"/>
            <a:ext cx="885231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6" y="171199"/>
            <a:ext cx="541235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140"/>
            <a:ext cx="850178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438" y="70140"/>
            <a:ext cx="526573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796" y="224307"/>
            <a:ext cx="50685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198309" y="145805"/>
            <a:ext cx="2973891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6000" b="1" dirty="0" err="1" smtClean="0">
                <a:solidFill>
                  <a:srgbClr val="2A3D5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Ghi</a:t>
            </a:r>
            <a:r>
              <a:rPr lang="en-US" altLang="zh-CN" sz="6000" b="1" dirty="0" smtClean="0">
                <a:solidFill>
                  <a:srgbClr val="2A3D5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en-US" altLang="zh-CN" sz="6000" b="1" dirty="0" err="1" smtClean="0">
                <a:solidFill>
                  <a:srgbClr val="2A3D5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nhớ</a:t>
            </a:r>
            <a:endParaRPr lang="zh-CN" altLang="en-US" sz="6000" b="1" dirty="0">
              <a:solidFill>
                <a:srgbClr val="2A3D5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" name="组合 16"/>
          <p:cNvGrpSpPr/>
          <p:nvPr/>
        </p:nvGrpSpPr>
        <p:grpSpPr>
          <a:xfrm>
            <a:off x="304800" y="1905000"/>
            <a:ext cx="2527262" cy="4114797"/>
            <a:chOff x="1461753" y="1969478"/>
            <a:chExt cx="2576815" cy="1125415"/>
          </a:xfrm>
        </p:grpSpPr>
        <p:sp>
          <p:nvSpPr>
            <p:cNvPr id="18" name="任意多边形 17"/>
            <p:cNvSpPr/>
            <p:nvPr/>
          </p:nvSpPr>
          <p:spPr>
            <a:xfrm>
              <a:off x="1772529" y="1969478"/>
              <a:ext cx="2020046" cy="1125415"/>
            </a:xfrm>
            <a:custGeom>
              <a:avLst/>
              <a:gdLst>
                <a:gd name="connsiteX0" fmla="*/ 152403 w 2167304"/>
                <a:gd name="connsiteY0" fmla="*/ 0 h 1125415"/>
                <a:gd name="connsiteX1" fmla="*/ 2014901 w 2167304"/>
                <a:gd name="connsiteY1" fmla="*/ 0 h 1125415"/>
                <a:gd name="connsiteX2" fmla="*/ 2167304 w 2167304"/>
                <a:gd name="connsiteY2" fmla="*/ 152403 h 1125415"/>
                <a:gd name="connsiteX3" fmla="*/ 2167304 w 2167304"/>
                <a:gd name="connsiteY3" fmla="*/ 761997 h 1125415"/>
                <a:gd name="connsiteX4" fmla="*/ 2014901 w 2167304"/>
                <a:gd name="connsiteY4" fmla="*/ 914400 h 1125415"/>
                <a:gd name="connsiteX5" fmla="*/ 1206041 w 2167304"/>
                <a:gd name="connsiteY5" fmla="*/ 914400 h 1125415"/>
                <a:gd name="connsiteX6" fmla="*/ 1083652 w 2167304"/>
                <a:gd name="connsiteY6" fmla="*/ 1125415 h 1125415"/>
                <a:gd name="connsiteX7" fmla="*/ 961263 w 2167304"/>
                <a:gd name="connsiteY7" fmla="*/ 914400 h 1125415"/>
                <a:gd name="connsiteX8" fmla="*/ 152403 w 2167304"/>
                <a:gd name="connsiteY8" fmla="*/ 914400 h 1125415"/>
                <a:gd name="connsiteX9" fmla="*/ 0 w 2167304"/>
                <a:gd name="connsiteY9" fmla="*/ 761997 h 1125415"/>
                <a:gd name="connsiteX10" fmla="*/ 0 w 2167304"/>
                <a:gd name="connsiteY10" fmla="*/ 152403 h 1125415"/>
                <a:gd name="connsiteX11" fmla="*/ 152403 w 2167304"/>
                <a:gd name="connsiteY11" fmla="*/ 0 h 112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304" h="1125415">
                  <a:moveTo>
                    <a:pt x="152403" y="0"/>
                  </a:moveTo>
                  <a:lnTo>
                    <a:pt x="2014901" y="0"/>
                  </a:lnTo>
                  <a:cubicBezTo>
                    <a:pt x="2099071" y="0"/>
                    <a:pt x="2167304" y="68233"/>
                    <a:pt x="2167304" y="152403"/>
                  </a:cubicBezTo>
                  <a:lnTo>
                    <a:pt x="2167304" y="761997"/>
                  </a:lnTo>
                  <a:cubicBezTo>
                    <a:pt x="2167304" y="846167"/>
                    <a:pt x="2099071" y="914400"/>
                    <a:pt x="2014901" y="914400"/>
                  </a:cubicBezTo>
                  <a:lnTo>
                    <a:pt x="1206041" y="914400"/>
                  </a:lnTo>
                  <a:lnTo>
                    <a:pt x="1083652" y="1125415"/>
                  </a:lnTo>
                  <a:lnTo>
                    <a:pt x="961263" y="914400"/>
                  </a:lnTo>
                  <a:lnTo>
                    <a:pt x="152403" y="914400"/>
                  </a:lnTo>
                  <a:cubicBezTo>
                    <a:pt x="68233" y="914400"/>
                    <a:pt x="0" y="846167"/>
                    <a:pt x="0" y="761997"/>
                  </a:cubicBezTo>
                  <a:lnTo>
                    <a:pt x="0" y="152403"/>
                  </a:lnTo>
                  <a:cubicBezTo>
                    <a:pt x="0" y="68233"/>
                    <a:pt x="68233" y="0"/>
                    <a:pt x="152403" y="0"/>
                  </a:cubicBezTo>
                  <a:close/>
                </a:path>
              </a:pathLst>
            </a:custGeom>
            <a:solidFill>
              <a:srgbClr val="2A3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文本框 18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1461753" y="1994246"/>
              <a:ext cx="2576815" cy="79762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Trình</a:t>
              </a:r>
              <a:r>
                <a:rPr lang="en-US" altLang="zh-CN" sz="3600" b="1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 </a:t>
              </a:r>
            </a:p>
            <a:p>
              <a:pPr algn="ctr"/>
              <a:r>
                <a:rPr lang="en-US" altLang="zh-CN" sz="3600" b="1" dirty="0" err="1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bày</a:t>
              </a:r>
              <a:r>
                <a:rPr lang="en-US" altLang="zh-CN" sz="3600" b="1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khái</a:t>
              </a:r>
              <a:r>
                <a:rPr lang="en-US" altLang="zh-CN" sz="3600" b="1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 </a:t>
              </a:r>
            </a:p>
            <a:p>
              <a:pPr algn="ctr"/>
              <a:r>
                <a:rPr lang="en-US" altLang="zh-CN" sz="3600" b="1" dirty="0" err="1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niệm</a:t>
              </a:r>
              <a:r>
                <a:rPr lang="en-US" altLang="zh-CN" sz="3600" b="1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mà</a:t>
              </a:r>
              <a:r>
                <a:rPr lang="en-US" altLang="zh-CN" sz="3600" b="1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từ</a:t>
              </a:r>
              <a:r>
                <a:rPr lang="en-US" altLang="zh-CN" sz="3600" b="1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biểu</a:t>
              </a:r>
              <a:r>
                <a:rPr lang="en-US" altLang="zh-CN" sz="3600" b="1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thị</a:t>
              </a:r>
              <a:endParaRPr lang="en-US" altLang="zh-CN" sz="3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3" name="组合 19"/>
          <p:cNvGrpSpPr/>
          <p:nvPr/>
        </p:nvGrpSpPr>
        <p:grpSpPr>
          <a:xfrm>
            <a:off x="3352798" y="1864964"/>
            <a:ext cx="2057402" cy="4002426"/>
            <a:chOff x="5002112" y="1955628"/>
            <a:chExt cx="2946401" cy="1139264"/>
          </a:xfrm>
        </p:grpSpPr>
        <p:sp>
          <p:nvSpPr>
            <p:cNvPr id="21" name="任意多边形 20"/>
            <p:cNvSpPr/>
            <p:nvPr/>
          </p:nvSpPr>
          <p:spPr>
            <a:xfrm>
              <a:off x="5002112" y="1969477"/>
              <a:ext cx="2946401" cy="1125415"/>
            </a:xfrm>
            <a:custGeom>
              <a:avLst/>
              <a:gdLst>
                <a:gd name="connsiteX0" fmla="*/ 152403 w 2167304"/>
                <a:gd name="connsiteY0" fmla="*/ 0 h 1125415"/>
                <a:gd name="connsiteX1" fmla="*/ 2014901 w 2167304"/>
                <a:gd name="connsiteY1" fmla="*/ 0 h 1125415"/>
                <a:gd name="connsiteX2" fmla="*/ 2167304 w 2167304"/>
                <a:gd name="connsiteY2" fmla="*/ 152403 h 1125415"/>
                <a:gd name="connsiteX3" fmla="*/ 2167304 w 2167304"/>
                <a:gd name="connsiteY3" fmla="*/ 761997 h 1125415"/>
                <a:gd name="connsiteX4" fmla="*/ 2014901 w 2167304"/>
                <a:gd name="connsiteY4" fmla="*/ 914400 h 1125415"/>
                <a:gd name="connsiteX5" fmla="*/ 1206041 w 2167304"/>
                <a:gd name="connsiteY5" fmla="*/ 914400 h 1125415"/>
                <a:gd name="connsiteX6" fmla="*/ 1083652 w 2167304"/>
                <a:gd name="connsiteY6" fmla="*/ 1125415 h 1125415"/>
                <a:gd name="connsiteX7" fmla="*/ 961263 w 2167304"/>
                <a:gd name="connsiteY7" fmla="*/ 914400 h 1125415"/>
                <a:gd name="connsiteX8" fmla="*/ 152403 w 2167304"/>
                <a:gd name="connsiteY8" fmla="*/ 914400 h 1125415"/>
                <a:gd name="connsiteX9" fmla="*/ 0 w 2167304"/>
                <a:gd name="connsiteY9" fmla="*/ 761997 h 1125415"/>
                <a:gd name="connsiteX10" fmla="*/ 0 w 2167304"/>
                <a:gd name="connsiteY10" fmla="*/ 152403 h 1125415"/>
                <a:gd name="connsiteX11" fmla="*/ 152403 w 2167304"/>
                <a:gd name="connsiteY11" fmla="*/ 0 h 112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304" h="1125415">
                  <a:moveTo>
                    <a:pt x="152403" y="0"/>
                  </a:moveTo>
                  <a:lnTo>
                    <a:pt x="2014901" y="0"/>
                  </a:lnTo>
                  <a:cubicBezTo>
                    <a:pt x="2099071" y="0"/>
                    <a:pt x="2167304" y="68233"/>
                    <a:pt x="2167304" y="152403"/>
                  </a:cubicBezTo>
                  <a:lnTo>
                    <a:pt x="2167304" y="761997"/>
                  </a:lnTo>
                  <a:cubicBezTo>
                    <a:pt x="2167304" y="846167"/>
                    <a:pt x="2099071" y="914400"/>
                    <a:pt x="2014901" y="914400"/>
                  </a:cubicBezTo>
                  <a:lnTo>
                    <a:pt x="1206041" y="914400"/>
                  </a:lnTo>
                  <a:lnTo>
                    <a:pt x="1083652" y="1125415"/>
                  </a:lnTo>
                  <a:lnTo>
                    <a:pt x="961263" y="914400"/>
                  </a:lnTo>
                  <a:lnTo>
                    <a:pt x="152403" y="914400"/>
                  </a:lnTo>
                  <a:cubicBezTo>
                    <a:pt x="68233" y="914400"/>
                    <a:pt x="0" y="846167"/>
                    <a:pt x="0" y="761997"/>
                  </a:cubicBezTo>
                  <a:lnTo>
                    <a:pt x="0" y="152403"/>
                  </a:lnTo>
                  <a:cubicBezTo>
                    <a:pt x="0" y="68233"/>
                    <a:pt x="68233" y="0"/>
                    <a:pt x="152403" y="0"/>
                  </a:cubicBezTo>
                  <a:close/>
                </a:path>
              </a:pathLst>
            </a:custGeom>
            <a:solidFill>
              <a:srgbClr val="2A3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文本框 21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5077132" y="1955628"/>
              <a:ext cx="2769780" cy="79283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500" b="1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Đưa</a:t>
              </a:r>
              <a:r>
                <a:rPr lang="en-US" altLang="zh-CN" sz="3500" b="1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3500" b="1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ra</a:t>
              </a:r>
              <a:r>
                <a:rPr lang="en-US" altLang="zh-CN" sz="3500" b="1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TĐN </a:t>
              </a:r>
              <a:r>
                <a:rPr lang="en-US" altLang="zh-CN" sz="3500" b="1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với</a:t>
              </a:r>
              <a:r>
                <a:rPr lang="en-US" altLang="zh-CN" sz="3500" b="1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3500" b="1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từ</a:t>
              </a:r>
              <a:r>
                <a:rPr lang="en-US" altLang="zh-CN" sz="3500" b="1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3500" b="1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cần</a:t>
              </a:r>
              <a:r>
                <a:rPr lang="en-US" altLang="zh-CN" sz="3500" b="1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3500" b="1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giải</a:t>
              </a:r>
              <a:r>
                <a:rPr lang="en-US" altLang="zh-CN" sz="3500" b="1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3500" b="1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thích</a:t>
              </a:r>
              <a:endParaRPr lang="en-US" altLang="zh-CN" sz="3500" b="1" dirty="0">
                <a:solidFill>
                  <a:schemeClr val="bg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926" y="4419600"/>
            <a:ext cx="326207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loud Callout 25"/>
          <p:cNvSpPr/>
          <p:nvPr/>
        </p:nvSpPr>
        <p:spPr>
          <a:xfrm rot="20826030">
            <a:off x="5793199" y="1461653"/>
            <a:ext cx="3124200" cy="2383280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 rot="20850399">
            <a:off x="6074662" y="1898704"/>
            <a:ext cx="26258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/>
              <a:t>Vậy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giải</a:t>
            </a:r>
            <a:r>
              <a:rPr lang="en-US" sz="3200" dirty="0" smtClean="0"/>
              <a:t> </a:t>
            </a:r>
            <a:r>
              <a:rPr lang="en-US" sz="3200" dirty="0" err="1" smtClean="0"/>
              <a:t>nghĩa</a:t>
            </a:r>
            <a:endParaRPr lang="en-US" sz="3200" dirty="0" smtClean="0"/>
          </a:p>
          <a:p>
            <a:pPr algn="ctr"/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?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019800" y="1905000"/>
            <a:ext cx="2057402" cy="4002426"/>
            <a:chOff x="5002112" y="1955628"/>
            <a:chExt cx="2946401" cy="1139264"/>
          </a:xfrm>
        </p:grpSpPr>
        <p:sp>
          <p:nvSpPr>
            <p:cNvPr id="24" name="任意多边形 20"/>
            <p:cNvSpPr/>
            <p:nvPr/>
          </p:nvSpPr>
          <p:spPr>
            <a:xfrm>
              <a:off x="5002112" y="1969477"/>
              <a:ext cx="2946401" cy="1125415"/>
            </a:xfrm>
            <a:custGeom>
              <a:avLst/>
              <a:gdLst>
                <a:gd name="connsiteX0" fmla="*/ 152403 w 2167304"/>
                <a:gd name="connsiteY0" fmla="*/ 0 h 1125415"/>
                <a:gd name="connsiteX1" fmla="*/ 2014901 w 2167304"/>
                <a:gd name="connsiteY1" fmla="*/ 0 h 1125415"/>
                <a:gd name="connsiteX2" fmla="*/ 2167304 w 2167304"/>
                <a:gd name="connsiteY2" fmla="*/ 152403 h 1125415"/>
                <a:gd name="connsiteX3" fmla="*/ 2167304 w 2167304"/>
                <a:gd name="connsiteY3" fmla="*/ 761997 h 1125415"/>
                <a:gd name="connsiteX4" fmla="*/ 2014901 w 2167304"/>
                <a:gd name="connsiteY4" fmla="*/ 914400 h 1125415"/>
                <a:gd name="connsiteX5" fmla="*/ 1206041 w 2167304"/>
                <a:gd name="connsiteY5" fmla="*/ 914400 h 1125415"/>
                <a:gd name="connsiteX6" fmla="*/ 1083652 w 2167304"/>
                <a:gd name="connsiteY6" fmla="*/ 1125415 h 1125415"/>
                <a:gd name="connsiteX7" fmla="*/ 961263 w 2167304"/>
                <a:gd name="connsiteY7" fmla="*/ 914400 h 1125415"/>
                <a:gd name="connsiteX8" fmla="*/ 152403 w 2167304"/>
                <a:gd name="connsiteY8" fmla="*/ 914400 h 1125415"/>
                <a:gd name="connsiteX9" fmla="*/ 0 w 2167304"/>
                <a:gd name="connsiteY9" fmla="*/ 761997 h 1125415"/>
                <a:gd name="connsiteX10" fmla="*/ 0 w 2167304"/>
                <a:gd name="connsiteY10" fmla="*/ 152403 h 1125415"/>
                <a:gd name="connsiteX11" fmla="*/ 152403 w 2167304"/>
                <a:gd name="connsiteY11" fmla="*/ 0 h 112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304" h="1125415">
                  <a:moveTo>
                    <a:pt x="152403" y="0"/>
                  </a:moveTo>
                  <a:lnTo>
                    <a:pt x="2014901" y="0"/>
                  </a:lnTo>
                  <a:cubicBezTo>
                    <a:pt x="2099071" y="0"/>
                    <a:pt x="2167304" y="68233"/>
                    <a:pt x="2167304" y="152403"/>
                  </a:cubicBezTo>
                  <a:lnTo>
                    <a:pt x="2167304" y="761997"/>
                  </a:lnTo>
                  <a:cubicBezTo>
                    <a:pt x="2167304" y="846167"/>
                    <a:pt x="2099071" y="914400"/>
                    <a:pt x="2014901" y="914400"/>
                  </a:cubicBezTo>
                  <a:lnTo>
                    <a:pt x="1206041" y="914400"/>
                  </a:lnTo>
                  <a:lnTo>
                    <a:pt x="1083652" y="1125415"/>
                  </a:lnTo>
                  <a:lnTo>
                    <a:pt x="961263" y="914400"/>
                  </a:lnTo>
                  <a:lnTo>
                    <a:pt x="152403" y="914400"/>
                  </a:lnTo>
                  <a:cubicBezTo>
                    <a:pt x="68233" y="914400"/>
                    <a:pt x="0" y="846167"/>
                    <a:pt x="0" y="761997"/>
                  </a:cubicBezTo>
                  <a:lnTo>
                    <a:pt x="0" y="152403"/>
                  </a:lnTo>
                  <a:cubicBezTo>
                    <a:pt x="0" y="68233"/>
                    <a:pt x="68233" y="0"/>
                    <a:pt x="152403" y="0"/>
                  </a:cubicBezTo>
                  <a:close/>
                </a:path>
              </a:pathLst>
            </a:custGeom>
            <a:solidFill>
              <a:srgbClr val="2A3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文本框 21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5077132" y="1955628"/>
              <a:ext cx="2769780" cy="79283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500" b="1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Đưa</a:t>
              </a:r>
              <a:r>
                <a:rPr lang="en-US" altLang="zh-CN" sz="3500" b="1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3500" b="1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ra</a:t>
              </a:r>
              <a:r>
                <a:rPr lang="en-US" altLang="zh-CN" sz="3500" b="1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TTN </a:t>
              </a:r>
              <a:r>
                <a:rPr lang="en-US" altLang="zh-CN" sz="3500" b="1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với</a:t>
              </a:r>
              <a:r>
                <a:rPr lang="en-US" altLang="zh-CN" sz="3500" b="1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3500" b="1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từ</a:t>
              </a:r>
              <a:r>
                <a:rPr lang="en-US" altLang="zh-CN" sz="3500" b="1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3500" b="1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cần</a:t>
              </a:r>
              <a:r>
                <a:rPr lang="en-US" altLang="zh-CN" sz="3500" b="1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3500" b="1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giải</a:t>
              </a:r>
              <a:r>
                <a:rPr lang="en-US" altLang="zh-CN" sz="3500" b="1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3500" b="1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thích</a:t>
              </a:r>
              <a:endParaRPr lang="en-US" altLang="zh-CN" sz="3500" b="1" dirty="0">
                <a:solidFill>
                  <a:schemeClr val="bg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1557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/>
      <p:bldP spid="2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447800" y="228600"/>
            <a:ext cx="60960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BÀI TẬP NHANH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76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Giải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thích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từ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sau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bằng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đưa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ra</a:t>
            </a:r>
            <a:r>
              <a:rPr lang="en-US" sz="2800" dirty="0" smtClean="0">
                <a:solidFill>
                  <a:srgbClr val="FF0000"/>
                </a:solidFill>
              </a:rPr>
              <a:t> TĐN/ TTN </a:t>
            </a:r>
            <a:r>
              <a:rPr lang="en-US" sz="2800" dirty="0" err="1" smtClean="0">
                <a:solidFill>
                  <a:srgbClr val="FF0000"/>
                </a:solidFill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từ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giải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thích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352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/>
              <a:t>a. </a:t>
            </a:r>
            <a:r>
              <a:rPr lang="en-US" sz="2800" dirty="0" err="1" smtClean="0"/>
              <a:t>Trung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8600" y="49631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/>
              <a:t>b. </a:t>
            </a:r>
            <a:r>
              <a:rPr lang="en-US" sz="2800" dirty="0" err="1" smtClean="0"/>
              <a:t>Thông</a:t>
            </a:r>
            <a:r>
              <a:rPr lang="en-US" sz="2800" dirty="0" smtClean="0"/>
              <a:t> minh</a:t>
            </a:r>
            <a:endParaRPr lang="en-US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8000"/>
          <a:stretch>
            <a:fillRect/>
          </a:stretch>
        </p:blipFill>
        <p:spPr bwMode="auto">
          <a:xfrm>
            <a:off x="6553200" y="4113508"/>
            <a:ext cx="2590800" cy="274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>
            <a:stCxn id="5" idx="3"/>
          </p:cNvCxnSpPr>
          <p:nvPr/>
        </p:nvCxnSpPr>
        <p:spPr>
          <a:xfrm flipV="1">
            <a:off x="2286000" y="3276600"/>
            <a:ext cx="914400" cy="3378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>
            <a:off x="2286000" y="3614410"/>
            <a:ext cx="838200" cy="3479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52800" y="2971800"/>
            <a:ext cx="4896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Thật</a:t>
            </a:r>
            <a:r>
              <a:rPr lang="en-US" sz="2800" dirty="0" smtClean="0"/>
              <a:t> </a:t>
            </a:r>
            <a:r>
              <a:rPr lang="en-US" sz="2800" dirty="0" err="1" smtClean="0"/>
              <a:t>thà</a:t>
            </a:r>
            <a:r>
              <a:rPr lang="en-US" sz="2800" dirty="0" smtClean="0"/>
              <a:t>, </a:t>
            </a:r>
            <a:r>
              <a:rPr lang="en-US" sz="2800" dirty="0" err="1" smtClean="0"/>
              <a:t>ngay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, </a:t>
            </a:r>
            <a:r>
              <a:rPr lang="en-US" sz="2800" dirty="0" err="1" smtClean="0"/>
              <a:t>trung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397013" y="3657600"/>
            <a:ext cx="3537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dối</a:t>
            </a:r>
            <a:r>
              <a:rPr lang="en-US" sz="2800" dirty="0" smtClean="0"/>
              <a:t> </a:t>
            </a:r>
            <a:r>
              <a:rPr lang="en-US" sz="2800" dirty="0" err="1" smtClean="0"/>
              <a:t>trá</a:t>
            </a:r>
            <a:r>
              <a:rPr lang="en-US" sz="2800" dirty="0" smtClean="0"/>
              <a:t>, </a:t>
            </a:r>
            <a:r>
              <a:rPr lang="en-US" sz="2800" dirty="0" err="1" smtClean="0"/>
              <a:t>lươn</a:t>
            </a:r>
            <a:r>
              <a:rPr lang="en-US" sz="2800" dirty="0" smtClean="0"/>
              <a:t> </a:t>
            </a:r>
            <a:r>
              <a:rPr lang="en-US" sz="2800" dirty="0" err="1" smtClean="0"/>
              <a:t>lẹo</a:t>
            </a:r>
            <a:endParaRPr lang="en-US" sz="28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514600" y="4876800"/>
            <a:ext cx="914400" cy="3378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514600" y="5214610"/>
            <a:ext cx="838200" cy="5003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05200" y="4572000"/>
            <a:ext cx="2917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Sáng</a:t>
            </a:r>
            <a:r>
              <a:rPr lang="en-US" sz="2800" dirty="0" smtClean="0"/>
              <a:t> </a:t>
            </a:r>
            <a:r>
              <a:rPr lang="en-US" sz="2800" dirty="0" err="1" smtClean="0"/>
              <a:t>dạ</a:t>
            </a:r>
            <a:r>
              <a:rPr lang="en-US" sz="2800" dirty="0" smtClean="0"/>
              <a:t>, </a:t>
            </a:r>
            <a:r>
              <a:rPr lang="en-US" sz="2800" dirty="0" err="1" smtClean="0"/>
              <a:t>thông</a:t>
            </a:r>
            <a:r>
              <a:rPr lang="en-US" sz="2800" dirty="0" smtClean="0"/>
              <a:t> </a:t>
            </a:r>
            <a:r>
              <a:rPr lang="en-US" sz="2800" dirty="0" err="1" smtClean="0"/>
              <a:t>tuệ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3505200" y="5334000"/>
            <a:ext cx="2971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tối</a:t>
            </a:r>
            <a:r>
              <a:rPr lang="en-US" sz="2800" dirty="0" smtClean="0"/>
              <a:t> </a:t>
            </a:r>
            <a:r>
              <a:rPr lang="en-US" sz="2800" dirty="0" err="1" smtClean="0"/>
              <a:t>dạ</a:t>
            </a:r>
            <a:r>
              <a:rPr lang="en-US" sz="2800" dirty="0" smtClean="0"/>
              <a:t>, </a:t>
            </a:r>
            <a:r>
              <a:rPr lang="en-US" sz="2800" dirty="0" err="1" smtClean="0"/>
              <a:t>đần</a:t>
            </a:r>
            <a:r>
              <a:rPr lang="en-US" sz="2800" dirty="0" smtClean="0"/>
              <a:t> </a:t>
            </a:r>
            <a:r>
              <a:rPr lang="en-US" sz="2800" dirty="0" err="1" smtClean="0"/>
              <a:t>độn</a:t>
            </a:r>
            <a:r>
              <a:rPr lang="en-US" sz="2800" dirty="0" smtClean="0"/>
              <a:t>, </a:t>
            </a:r>
            <a:r>
              <a:rPr lang="en-US" sz="2800" dirty="0" err="1" smtClean="0"/>
              <a:t>ngu</a:t>
            </a:r>
            <a:r>
              <a:rPr lang="en-US" sz="2800" dirty="0" smtClean="0"/>
              <a:t> </a:t>
            </a:r>
            <a:r>
              <a:rPr lang="en-US" sz="2800" dirty="0" err="1" smtClean="0"/>
              <a:t>dốt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4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" t="3992" r="3275" b="4181"/>
          <a:stretch>
            <a:fillRect/>
          </a:stretch>
        </p:blipFill>
        <p:spPr bwMode="auto">
          <a:xfrm>
            <a:off x="5943600" y="2133600"/>
            <a:ext cx="2362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2209800" y="152400"/>
            <a:ext cx="5334000" cy="121920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AutoShape 2" descr="Káº¿t quáº£ hÃ¬nh áº£nh cho lÃ m viá»c nhÃ³m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lam-viec-nhom.png"/>
          <p:cNvPicPr>
            <a:picLocks noChangeAspect="1"/>
          </p:cNvPicPr>
          <p:nvPr/>
        </p:nvPicPr>
        <p:blipFill>
          <a:blip r:embed="rId3"/>
          <a:srcRect l="18055" t="5321" r="19369" b="4403"/>
          <a:stretch>
            <a:fillRect/>
          </a:stretch>
        </p:blipFill>
        <p:spPr>
          <a:xfrm>
            <a:off x="457200" y="1905000"/>
            <a:ext cx="3200400" cy="2677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648200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việc</a:t>
            </a:r>
            <a:r>
              <a:rPr lang="en-US" sz="2800" dirty="0" smtClean="0"/>
              <a:t> </a:t>
            </a:r>
            <a:r>
              <a:rPr lang="en-US" sz="2800" dirty="0" err="1" smtClean="0"/>
              <a:t>nhóm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5 </a:t>
            </a:r>
            <a:r>
              <a:rPr lang="en-US" sz="2800" dirty="0" err="1" smtClean="0"/>
              <a:t>phút</a:t>
            </a:r>
            <a:r>
              <a:rPr lang="en-US" sz="2800" dirty="0" smtClean="0"/>
              <a:t>, </a:t>
            </a:r>
            <a:r>
              <a:rPr lang="en-US" sz="2800" dirty="0" err="1" smtClean="0"/>
              <a:t>đọc</a:t>
            </a:r>
            <a:r>
              <a:rPr lang="en-US" sz="2800" dirty="0" smtClean="0"/>
              <a:t> </a:t>
            </a:r>
            <a:r>
              <a:rPr lang="en-US" sz="2800" dirty="0" err="1" smtClean="0"/>
              <a:t>lại</a:t>
            </a:r>
            <a:r>
              <a:rPr lang="en-US" sz="2800" dirty="0" smtClean="0"/>
              <a:t> </a:t>
            </a:r>
            <a:r>
              <a:rPr lang="en-US" sz="2800" dirty="0" err="1" smtClean="0"/>
              <a:t>chú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ở </a:t>
            </a:r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văn</a:t>
            </a:r>
            <a:r>
              <a:rPr lang="en-US" sz="2800" dirty="0" smtClean="0"/>
              <a:t> </a:t>
            </a:r>
            <a:r>
              <a:rPr lang="en-US" sz="2800" dirty="0" err="1" smtClean="0"/>
              <a:t>bản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. Cho </a:t>
            </a:r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chú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giải</a:t>
            </a:r>
            <a:r>
              <a:rPr lang="en-US" sz="2800" dirty="0" smtClean="0"/>
              <a:t> </a:t>
            </a:r>
            <a:r>
              <a:rPr lang="en-US" sz="2800" dirty="0" err="1" smtClean="0"/>
              <a:t>nghĩa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theo</a:t>
            </a:r>
            <a:r>
              <a:rPr lang="en-US" sz="2800" dirty="0" smtClean="0"/>
              <a:t> </a:t>
            </a:r>
            <a:r>
              <a:rPr lang="en-US" sz="2800" dirty="0" err="1" smtClean="0"/>
              <a:t>cách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4800600"/>
            <a:ext cx="411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Viết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nháp</a:t>
            </a:r>
            <a:r>
              <a:rPr lang="en-US" sz="2800" dirty="0" smtClean="0"/>
              <a:t>, </a:t>
            </a:r>
            <a:r>
              <a:rPr lang="en-US" sz="2800" dirty="0" err="1" smtClean="0"/>
              <a:t>sau</a:t>
            </a:r>
            <a:r>
              <a:rPr lang="en-US" sz="2800" dirty="0" smtClean="0"/>
              <a:t> 5p, </a:t>
            </a:r>
            <a:r>
              <a:rPr lang="en-US" sz="2800" dirty="0" err="1" smtClean="0"/>
              <a:t>nhóm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đúng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 </a:t>
            </a:r>
            <a:r>
              <a:rPr lang="en-US" sz="2800" dirty="0" err="1" smtClean="0"/>
              <a:t>sẽ</a:t>
            </a:r>
            <a:r>
              <a:rPr lang="en-US" sz="2800" dirty="0" smtClean="0"/>
              <a:t> </a:t>
            </a:r>
            <a:r>
              <a:rPr lang="en-US" sz="2800" dirty="0" err="1" smtClean="0"/>
              <a:t>chiến</a:t>
            </a:r>
            <a:r>
              <a:rPr lang="en-US" sz="2800" dirty="0" smtClean="0"/>
              <a:t> </a:t>
            </a:r>
            <a:r>
              <a:rPr lang="en-US" sz="2800" dirty="0" err="1" smtClean="0"/>
              <a:t>thắng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731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127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4800" y="1905000"/>
            <a:ext cx="5029200" cy="8925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 smtClean="0"/>
              <a:t>…………..: </a:t>
            </a:r>
            <a:r>
              <a:rPr lang="en-US" sz="2600" dirty="0" err="1" smtClean="0"/>
              <a:t>học</a:t>
            </a:r>
            <a:r>
              <a:rPr lang="en-US" sz="2600" dirty="0" smtClean="0"/>
              <a:t> </a:t>
            </a:r>
            <a:r>
              <a:rPr lang="en-US" sz="2600" dirty="0" err="1" smtClean="0"/>
              <a:t>và</a:t>
            </a:r>
            <a:r>
              <a:rPr lang="en-US" sz="2600" dirty="0" smtClean="0"/>
              <a:t> </a:t>
            </a:r>
            <a:r>
              <a:rPr lang="en-US" sz="2600" dirty="0" err="1" smtClean="0"/>
              <a:t>luyện</a:t>
            </a:r>
            <a:r>
              <a:rPr lang="en-US" sz="2600" dirty="0" smtClean="0"/>
              <a:t> </a:t>
            </a:r>
            <a:r>
              <a:rPr lang="en-US" sz="2600" dirty="0" err="1" smtClean="0"/>
              <a:t>tập</a:t>
            </a:r>
            <a:r>
              <a:rPr lang="en-US" sz="2600" dirty="0" smtClean="0"/>
              <a:t> </a:t>
            </a:r>
            <a:r>
              <a:rPr lang="en-US" sz="2600" dirty="0" err="1" smtClean="0"/>
              <a:t>để</a:t>
            </a:r>
            <a:r>
              <a:rPr lang="en-US" sz="2600" dirty="0" smtClean="0"/>
              <a:t> </a:t>
            </a:r>
            <a:r>
              <a:rPr lang="en-US" sz="2600" dirty="0" err="1" smtClean="0"/>
              <a:t>có</a:t>
            </a:r>
            <a:r>
              <a:rPr lang="en-US" sz="2600" dirty="0" smtClean="0"/>
              <a:t> </a:t>
            </a:r>
            <a:r>
              <a:rPr lang="en-US" sz="2600" dirty="0" err="1" smtClean="0"/>
              <a:t>hiểu</a:t>
            </a:r>
            <a:r>
              <a:rPr lang="en-US" sz="2600" dirty="0" smtClean="0"/>
              <a:t> </a:t>
            </a:r>
            <a:r>
              <a:rPr lang="en-US" sz="2600" dirty="0" err="1" smtClean="0"/>
              <a:t>biết</a:t>
            </a:r>
            <a:r>
              <a:rPr lang="en-US" sz="2600" dirty="0" smtClean="0"/>
              <a:t>, </a:t>
            </a:r>
            <a:r>
              <a:rPr lang="en-US" sz="2600" dirty="0" err="1" smtClean="0"/>
              <a:t>có</a:t>
            </a:r>
            <a:r>
              <a:rPr lang="en-US" sz="2600" dirty="0" smtClean="0"/>
              <a:t> </a:t>
            </a:r>
            <a:r>
              <a:rPr lang="en-US" sz="2600" dirty="0" err="1" smtClean="0"/>
              <a:t>kĩ</a:t>
            </a:r>
            <a:r>
              <a:rPr lang="en-US" sz="2600" dirty="0" smtClean="0"/>
              <a:t> </a:t>
            </a:r>
            <a:r>
              <a:rPr lang="en-US" sz="2600" dirty="0" err="1" smtClean="0"/>
              <a:t>năng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304800"/>
            <a:ext cx="759945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err="1" smtClean="0"/>
              <a:t>Nối</a:t>
            </a:r>
            <a:r>
              <a:rPr lang="en-US" sz="3500" dirty="0" smtClean="0"/>
              <a:t> </a:t>
            </a:r>
            <a:r>
              <a:rPr lang="en-US" sz="3500" dirty="0" err="1" smtClean="0"/>
              <a:t>từ</a:t>
            </a:r>
            <a:r>
              <a:rPr lang="en-US" sz="3500" dirty="0" smtClean="0"/>
              <a:t> (A) </a:t>
            </a:r>
            <a:r>
              <a:rPr lang="en-US" sz="3500" dirty="0" err="1" smtClean="0"/>
              <a:t>và</a:t>
            </a:r>
            <a:r>
              <a:rPr lang="en-US" sz="3500" dirty="0" smtClean="0"/>
              <a:t> </a:t>
            </a:r>
            <a:r>
              <a:rPr lang="en-US" sz="3500" dirty="0" err="1" smtClean="0"/>
              <a:t>cách</a:t>
            </a:r>
            <a:r>
              <a:rPr lang="en-US" sz="3500" dirty="0" smtClean="0"/>
              <a:t> </a:t>
            </a:r>
            <a:r>
              <a:rPr lang="en-US" sz="3500" dirty="0" err="1" smtClean="0"/>
              <a:t>giải</a:t>
            </a:r>
            <a:r>
              <a:rPr lang="en-US" sz="3500" dirty="0" smtClean="0"/>
              <a:t> </a:t>
            </a:r>
            <a:r>
              <a:rPr lang="en-US" sz="3500" dirty="0" err="1" smtClean="0"/>
              <a:t>nghĩa</a:t>
            </a:r>
            <a:r>
              <a:rPr lang="en-US" sz="3500" dirty="0" smtClean="0"/>
              <a:t> (B)  </a:t>
            </a:r>
            <a:r>
              <a:rPr lang="en-US" sz="3500" dirty="0" err="1" smtClean="0"/>
              <a:t>phù</a:t>
            </a:r>
            <a:r>
              <a:rPr lang="en-US" sz="3500" dirty="0" smtClean="0"/>
              <a:t> </a:t>
            </a:r>
            <a:r>
              <a:rPr lang="en-US" sz="3500" dirty="0" err="1" smtClean="0"/>
              <a:t>hợp</a:t>
            </a:r>
            <a:endParaRPr lang="en-US" sz="3500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3126938"/>
            <a:ext cx="5029200" cy="12926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600" dirty="0" smtClean="0"/>
              <a:t>…………..: </a:t>
            </a:r>
            <a:r>
              <a:rPr lang="en-US" sz="2600" dirty="0" err="1" smtClean="0"/>
              <a:t>nghe</a:t>
            </a:r>
            <a:r>
              <a:rPr lang="en-US" sz="2600" dirty="0" smtClean="0"/>
              <a:t>/ </a:t>
            </a:r>
            <a:r>
              <a:rPr lang="en-US" sz="2600" dirty="0" err="1" smtClean="0"/>
              <a:t>thấy</a:t>
            </a:r>
            <a:r>
              <a:rPr lang="en-US" sz="2600" dirty="0" smtClean="0"/>
              <a:t> </a:t>
            </a:r>
            <a:r>
              <a:rPr lang="en-US" sz="2600" dirty="0" err="1" smtClean="0"/>
              <a:t>người</a:t>
            </a:r>
            <a:r>
              <a:rPr lang="en-US" sz="2600" dirty="0" smtClean="0"/>
              <a:t> </a:t>
            </a:r>
            <a:r>
              <a:rPr lang="en-US" sz="2600" dirty="0" err="1" smtClean="0"/>
              <a:t>ta</a:t>
            </a:r>
            <a:r>
              <a:rPr lang="en-US" sz="2600" dirty="0" smtClean="0"/>
              <a:t> </a:t>
            </a:r>
            <a:r>
              <a:rPr lang="en-US" sz="2600" dirty="0" err="1" smtClean="0"/>
              <a:t>làm</a:t>
            </a:r>
            <a:r>
              <a:rPr lang="en-US" sz="2600" dirty="0" smtClean="0"/>
              <a:t> </a:t>
            </a:r>
            <a:r>
              <a:rPr lang="en-US" sz="2600" dirty="0" err="1" smtClean="0"/>
              <a:t>rồi</a:t>
            </a:r>
            <a:r>
              <a:rPr lang="en-US" sz="2600" dirty="0" smtClean="0"/>
              <a:t> </a:t>
            </a:r>
            <a:r>
              <a:rPr lang="en-US" sz="2600" dirty="0" err="1" smtClean="0"/>
              <a:t>làm</a:t>
            </a:r>
            <a:r>
              <a:rPr lang="en-US" sz="2600" dirty="0" smtClean="0"/>
              <a:t> </a:t>
            </a:r>
            <a:r>
              <a:rPr lang="en-US" sz="2600" dirty="0" err="1" smtClean="0"/>
              <a:t>theo</a:t>
            </a:r>
            <a:r>
              <a:rPr lang="en-US" sz="2600" dirty="0" smtClean="0"/>
              <a:t> </a:t>
            </a:r>
            <a:r>
              <a:rPr lang="en-US" sz="2600" dirty="0" err="1" smtClean="0"/>
              <a:t>chứ</a:t>
            </a:r>
            <a:r>
              <a:rPr lang="en-US" sz="2600" dirty="0" smtClean="0"/>
              <a:t> </a:t>
            </a:r>
            <a:r>
              <a:rPr lang="en-US" sz="2600" dirty="0" err="1" smtClean="0"/>
              <a:t>không</a:t>
            </a:r>
            <a:r>
              <a:rPr lang="en-US" sz="2600" dirty="0" smtClean="0"/>
              <a:t> </a:t>
            </a:r>
            <a:r>
              <a:rPr lang="en-US" sz="2600" dirty="0" err="1" smtClean="0"/>
              <a:t>được</a:t>
            </a:r>
            <a:r>
              <a:rPr lang="en-US" sz="2600" dirty="0" smtClean="0"/>
              <a:t> </a:t>
            </a:r>
            <a:r>
              <a:rPr lang="en-US" sz="2600" dirty="0" err="1" smtClean="0"/>
              <a:t>ai</a:t>
            </a:r>
            <a:r>
              <a:rPr lang="en-US" sz="2600" dirty="0" smtClean="0"/>
              <a:t> </a:t>
            </a:r>
            <a:r>
              <a:rPr lang="en-US" sz="2600" dirty="0" err="1" smtClean="0"/>
              <a:t>trực</a:t>
            </a:r>
            <a:r>
              <a:rPr lang="en-US" sz="2600" dirty="0" smtClean="0"/>
              <a:t> </a:t>
            </a:r>
            <a:r>
              <a:rPr lang="en-US" sz="2600" dirty="0" err="1" smtClean="0"/>
              <a:t>tiếp</a:t>
            </a:r>
            <a:r>
              <a:rPr lang="en-US" sz="2600" dirty="0" smtClean="0"/>
              <a:t> </a:t>
            </a:r>
            <a:r>
              <a:rPr lang="en-US" sz="2600" dirty="0" err="1" smtClean="0"/>
              <a:t>dạy</a:t>
            </a:r>
            <a:r>
              <a:rPr lang="en-US" sz="2600" dirty="0" smtClean="0"/>
              <a:t> </a:t>
            </a:r>
            <a:r>
              <a:rPr lang="en-US" sz="2600" dirty="0" err="1" smtClean="0"/>
              <a:t>bảo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4709755"/>
            <a:ext cx="5029200" cy="4924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 smtClean="0"/>
              <a:t>…………..: </a:t>
            </a:r>
            <a:r>
              <a:rPr lang="en-US" sz="2600" dirty="0" err="1" smtClean="0"/>
              <a:t>tìm</a:t>
            </a:r>
            <a:r>
              <a:rPr lang="en-US" sz="2600" dirty="0" smtClean="0"/>
              <a:t> </a:t>
            </a:r>
            <a:r>
              <a:rPr lang="en-US" sz="2600" dirty="0" err="1" smtClean="0"/>
              <a:t>tòi</a:t>
            </a:r>
            <a:r>
              <a:rPr lang="en-US" sz="2600" dirty="0" smtClean="0"/>
              <a:t>, </a:t>
            </a:r>
            <a:r>
              <a:rPr lang="en-US" sz="2600" dirty="0" err="1" smtClean="0"/>
              <a:t>hỏi</a:t>
            </a:r>
            <a:r>
              <a:rPr lang="en-US" sz="2600" dirty="0" smtClean="0"/>
              <a:t> </a:t>
            </a:r>
            <a:r>
              <a:rPr lang="en-US" sz="2600" dirty="0" err="1" smtClean="0"/>
              <a:t>han</a:t>
            </a:r>
            <a:r>
              <a:rPr lang="en-US" sz="2600" dirty="0" smtClean="0"/>
              <a:t> </a:t>
            </a:r>
            <a:r>
              <a:rPr lang="en-US" sz="2600" dirty="0" err="1" smtClean="0"/>
              <a:t>để</a:t>
            </a:r>
            <a:r>
              <a:rPr lang="en-US" sz="2600" dirty="0" smtClean="0"/>
              <a:t> </a:t>
            </a:r>
            <a:r>
              <a:rPr lang="en-US" sz="2600" dirty="0" err="1" smtClean="0"/>
              <a:t>học</a:t>
            </a:r>
            <a:r>
              <a:rPr lang="en-US" sz="2600" dirty="0" smtClean="0"/>
              <a:t> </a:t>
            </a:r>
            <a:r>
              <a:rPr lang="en-US" sz="2600" dirty="0" err="1" smtClean="0"/>
              <a:t>tập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5486400"/>
            <a:ext cx="5029200" cy="12926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 smtClean="0"/>
              <a:t>…………..: </a:t>
            </a:r>
            <a:r>
              <a:rPr lang="en-US" sz="2600" dirty="0" err="1" smtClean="0"/>
              <a:t>học</a:t>
            </a:r>
            <a:r>
              <a:rPr lang="en-US" sz="2600" dirty="0" smtClean="0"/>
              <a:t> </a:t>
            </a:r>
            <a:r>
              <a:rPr lang="en-US" sz="2600" dirty="0" err="1" smtClean="0"/>
              <a:t>văn</a:t>
            </a:r>
            <a:r>
              <a:rPr lang="en-US" sz="2600" dirty="0" smtClean="0"/>
              <a:t> </a:t>
            </a:r>
            <a:r>
              <a:rPr lang="en-US" sz="2600" dirty="0" err="1" smtClean="0"/>
              <a:t>hóa</a:t>
            </a:r>
            <a:r>
              <a:rPr lang="en-US" sz="2600" dirty="0" smtClean="0"/>
              <a:t> </a:t>
            </a:r>
            <a:r>
              <a:rPr lang="en-US" sz="2600" dirty="0" err="1" smtClean="0"/>
              <a:t>có</a:t>
            </a:r>
            <a:r>
              <a:rPr lang="en-US" sz="2600" dirty="0" smtClean="0"/>
              <a:t> </a:t>
            </a:r>
            <a:r>
              <a:rPr lang="en-US" sz="2600" dirty="0" err="1" smtClean="0"/>
              <a:t>thầy</a:t>
            </a:r>
            <a:r>
              <a:rPr lang="en-US" sz="2600" dirty="0" smtClean="0"/>
              <a:t>, </a:t>
            </a:r>
            <a:r>
              <a:rPr lang="en-US" sz="2600" dirty="0" err="1" smtClean="0"/>
              <a:t>có</a:t>
            </a:r>
            <a:r>
              <a:rPr lang="en-US" sz="2600" dirty="0" smtClean="0"/>
              <a:t> </a:t>
            </a:r>
            <a:r>
              <a:rPr lang="en-US" sz="2600" dirty="0" err="1" smtClean="0"/>
              <a:t>chương</a:t>
            </a:r>
            <a:r>
              <a:rPr lang="en-US" sz="2600" dirty="0" smtClean="0"/>
              <a:t> </a:t>
            </a:r>
            <a:r>
              <a:rPr lang="en-US" sz="2600" dirty="0" err="1" smtClean="0"/>
              <a:t>trình</a:t>
            </a:r>
            <a:r>
              <a:rPr lang="en-US" sz="2600" dirty="0" smtClean="0"/>
              <a:t>, </a:t>
            </a:r>
            <a:r>
              <a:rPr lang="en-US" sz="2600" dirty="0" err="1" smtClean="0"/>
              <a:t>có</a:t>
            </a:r>
            <a:r>
              <a:rPr lang="en-US" sz="2600" dirty="0" smtClean="0"/>
              <a:t> </a:t>
            </a:r>
            <a:r>
              <a:rPr lang="en-US" sz="2600" dirty="0" err="1" smtClean="0"/>
              <a:t>hướng</a:t>
            </a:r>
            <a:r>
              <a:rPr lang="en-US" sz="2600" dirty="0" smtClean="0"/>
              <a:t> </a:t>
            </a:r>
            <a:r>
              <a:rPr lang="en-US" sz="2600" dirty="0" err="1" smtClean="0"/>
              <a:t>dẫn</a:t>
            </a:r>
            <a:r>
              <a:rPr lang="en-US" sz="2600" dirty="0" smtClean="0"/>
              <a:t> (</a:t>
            </a:r>
            <a:r>
              <a:rPr lang="en-US" sz="2600" dirty="0" err="1" smtClean="0"/>
              <a:t>nói</a:t>
            </a:r>
            <a:r>
              <a:rPr lang="en-US" sz="2600" dirty="0" smtClean="0"/>
              <a:t> 1 </a:t>
            </a:r>
            <a:r>
              <a:rPr lang="en-US" sz="2600" dirty="0" err="1" smtClean="0"/>
              <a:t>cách</a:t>
            </a:r>
            <a:r>
              <a:rPr lang="en-US" sz="2600" dirty="0" smtClean="0"/>
              <a:t> </a:t>
            </a:r>
            <a:r>
              <a:rPr lang="en-US" sz="2600" dirty="0" err="1" smtClean="0"/>
              <a:t>khái</a:t>
            </a:r>
            <a:r>
              <a:rPr lang="en-US" sz="2600" dirty="0" smtClean="0"/>
              <a:t> </a:t>
            </a:r>
            <a:r>
              <a:rPr lang="en-US" sz="2600" dirty="0" err="1" smtClean="0"/>
              <a:t>quát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057400"/>
            <a:ext cx="16764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hỏi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3200400"/>
            <a:ext cx="1676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429780"/>
            <a:ext cx="1676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hành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5638800"/>
            <a:ext cx="1676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lỏm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1219200"/>
            <a:ext cx="474810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867400" y="1143000"/>
            <a:ext cx="47481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B </a:t>
            </a:r>
            <a:endParaRPr lang="en-US" sz="2800" dirty="0"/>
          </a:p>
        </p:txBody>
      </p:sp>
      <p:cxnSp>
        <p:nvCxnSpPr>
          <p:cNvPr id="15" name="Straight Connector 14"/>
          <p:cNvCxnSpPr>
            <a:stCxn id="8" idx="3"/>
            <a:endCxn id="6" idx="1"/>
          </p:cNvCxnSpPr>
          <p:nvPr/>
        </p:nvCxnSpPr>
        <p:spPr>
          <a:xfrm>
            <a:off x="2209800" y="2319010"/>
            <a:ext cx="1905000" cy="26369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  <a:endCxn id="7" idx="1"/>
          </p:cNvCxnSpPr>
          <p:nvPr/>
        </p:nvCxnSpPr>
        <p:spPr>
          <a:xfrm>
            <a:off x="2209800" y="3462010"/>
            <a:ext cx="1905000" cy="267072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3"/>
            <a:endCxn id="3" idx="1"/>
          </p:cNvCxnSpPr>
          <p:nvPr/>
        </p:nvCxnSpPr>
        <p:spPr>
          <a:xfrm flipV="1">
            <a:off x="2209800" y="2351276"/>
            <a:ext cx="1905000" cy="23401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3"/>
            <a:endCxn id="5" idx="1"/>
          </p:cNvCxnSpPr>
          <p:nvPr/>
        </p:nvCxnSpPr>
        <p:spPr>
          <a:xfrm flipV="1">
            <a:off x="2209800" y="3773269"/>
            <a:ext cx="1905000" cy="212714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72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127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2400" y="2133600"/>
            <a:ext cx="5029200" cy="16927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600" dirty="0" smtClean="0"/>
              <a:t>…………..: ở </a:t>
            </a:r>
            <a:r>
              <a:rPr lang="en-US" sz="2600" dirty="0" err="1" smtClean="0"/>
              <a:t>vào</a:t>
            </a:r>
            <a:r>
              <a:rPr lang="en-US" sz="2600" dirty="0" smtClean="0"/>
              <a:t> </a:t>
            </a:r>
            <a:r>
              <a:rPr lang="en-US" sz="2600" dirty="0" err="1" smtClean="0"/>
              <a:t>khoảng</a:t>
            </a:r>
            <a:r>
              <a:rPr lang="en-US" sz="2600" dirty="0" smtClean="0"/>
              <a:t> </a:t>
            </a:r>
            <a:r>
              <a:rPr lang="en-US" sz="2600" dirty="0" err="1" smtClean="0"/>
              <a:t>giữa</a:t>
            </a:r>
            <a:r>
              <a:rPr lang="en-US" sz="2600" dirty="0" smtClean="0"/>
              <a:t> </a:t>
            </a:r>
            <a:r>
              <a:rPr lang="en-US" sz="2600" dirty="0" err="1" smtClean="0"/>
              <a:t>trong</a:t>
            </a:r>
            <a:r>
              <a:rPr lang="en-US" sz="2600" dirty="0" smtClean="0"/>
              <a:t> </a:t>
            </a:r>
            <a:r>
              <a:rPr lang="en-US" sz="2600" dirty="0" err="1" smtClean="0"/>
              <a:t>bậc</a:t>
            </a:r>
            <a:r>
              <a:rPr lang="en-US" sz="2600" dirty="0" smtClean="0"/>
              <a:t> </a:t>
            </a:r>
            <a:r>
              <a:rPr lang="en-US" sz="2600" dirty="0" err="1" smtClean="0"/>
              <a:t>thang</a:t>
            </a:r>
            <a:r>
              <a:rPr lang="en-US" sz="2600" dirty="0" smtClean="0"/>
              <a:t> </a:t>
            </a:r>
            <a:r>
              <a:rPr lang="en-US" sz="2600" dirty="0" err="1" smtClean="0"/>
              <a:t>đánh</a:t>
            </a:r>
            <a:r>
              <a:rPr lang="en-US" sz="2600" dirty="0" smtClean="0"/>
              <a:t> </a:t>
            </a:r>
            <a:r>
              <a:rPr lang="en-US" sz="2600" dirty="0" err="1" smtClean="0"/>
              <a:t>giá</a:t>
            </a:r>
            <a:r>
              <a:rPr lang="en-US" sz="2600" dirty="0" smtClean="0"/>
              <a:t>, </a:t>
            </a:r>
            <a:r>
              <a:rPr lang="en-US" sz="2600" dirty="0" err="1" smtClean="0"/>
              <a:t>không</a:t>
            </a:r>
            <a:r>
              <a:rPr lang="en-US" sz="2600" dirty="0" smtClean="0"/>
              <a:t> </a:t>
            </a:r>
            <a:r>
              <a:rPr lang="en-US" sz="2600" dirty="0" err="1" smtClean="0"/>
              <a:t>khá</a:t>
            </a:r>
            <a:r>
              <a:rPr lang="en-US" sz="2600" dirty="0" smtClean="0"/>
              <a:t> </a:t>
            </a:r>
            <a:r>
              <a:rPr lang="en-US" sz="2600" dirty="0" err="1" smtClean="0"/>
              <a:t>cũng</a:t>
            </a:r>
            <a:r>
              <a:rPr lang="en-US" sz="2600" dirty="0" smtClean="0"/>
              <a:t> </a:t>
            </a:r>
            <a:r>
              <a:rPr lang="en-US" sz="2600" dirty="0" err="1" smtClean="0"/>
              <a:t>không</a:t>
            </a:r>
            <a:r>
              <a:rPr lang="en-US" sz="2600" dirty="0" smtClean="0"/>
              <a:t> </a:t>
            </a:r>
            <a:r>
              <a:rPr lang="en-US" sz="2600" dirty="0" err="1" smtClean="0"/>
              <a:t>kém</a:t>
            </a:r>
            <a:r>
              <a:rPr lang="en-US" sz="2600" dirty="0" smtClean="0"/>
              <a:t>, </a:t>
            </a:r>
            <a:r>
              <a:rPr lang="en-US" sz="2600" dirty="0" err="1" smtClean="0"/>
              <a:t>không</a:t>
            </a:r>
            <a:r>
              <a:rPr lang="en-US" sz="2600" dirty="0" smtClean="0"/>
              <a:t> </a:t>
            </a:r>
            <a:r>
              <a:rPr lang="en-US" sz="2600" dirty="0" err="1" smtClean="0"/>
              <a:t>cao</a:t>
            </a:r>
            <a:r>
              <a:rPr lang="en-US" sz="2600" dirty="0" smtClean="0"/>
              <a:t> </a:t>
            </a:r>
            <a:r>
              <a:rPr lang="en-US" sz="2600" dirty="0" err="1" smtClean="0"/>
              <a:t>cũng</a:t>
            </a:r>
            <a:r>
              <a:rPr lang="en-US" sz="2600" dirty="0" smtClean="0"/>
              <a:t> </a:t>
            </a:r>
            <a:r>
              <a:rPr lang="en-US" sz="2600" dirty="0" err="1" smtClean="0"/>
              <a:t>không</a:t>
            </a:r>
            <a:r>
              <a:rPr lang="en-US" sz="2600" dirty="0" smtClean="0"/>
              <a:t> </a:t>
            </a:r>
            <a:r>
              <a:rPr lang="en-US" sz="2600" dirty="0" err="1" smtClean="0"/>
              <a:t>thấp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304800"/>
            <a:ext cx="759945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err="1" smtClean="0"/>
              <a:t>Nối</a:t>
            </a:r>
            <a:r>
              <a:rPr lang="en-US" sz="3500" dirty="0" smtClean="0"/>
              <a:t> </a:t>
            </a:r>
            <a:r>
              <a:rPr lang="en-US" sz="3500" dirty="0" err="1" smtClean="0"/>
              <a:t>từ</a:t>
            </a:r>
            <a:r>
              <a:rPr lang="en-US" sz="3500" dirty="0" smtClean="0"/>
              <a:t> (A) </a:t>
            </a:r>
            <a:r>
              <a:rPr lang="en-US" sz="3500" dirty="0" err="1" smtClean="0"/>
              <a:t>và</a:t>
            </a:r>
            <a:r>
              <a:rPr lang="en-US" sz="3500" dirty="0" smtClean="0"/>
              <a:t> </a:t>
            </a:r>
            <a:r>
              <a:rPr lang="en-US" sz="3500" dirty="0" err="1" smtClean="0"/>
              <a:t>cách</a:t>
            </a:r>
            <a:r>
              <a:rPr lang="en-US" sz="3500" dirty="0" smtClean="0"/>
              <a:t> </a:t>
            </a:r>
            <a:r>
              <a:rPr lang="en-US" sz="3500" dirty="0" err="1" smtClean="0"/>
              <a:t>giải</a:t>
            </a:r>
            <a:r>
              <a:rPr lang="en-US" sz="3500" dirty="0" smtClean="0"/>
              <a:t> </a:t>
            </a:r>
            <a:r>
              <a:rPr lang="en-US" sz="3500" dirty="0" err="1" smtClean="0"/>
              <a:t>nghĩa</a:t>
            </a:r>
            <a:r>
              <a:rPr lang="en-US" sz="3500" dirty="0" smtClean="0"/>
              <a:t> (B)  </a:t>
            </a:r>
            <a:r>
              <a:rPr lang="en-US" sz="3500" dirty="0" err="1" smtClean="0"/>
              <a:t>phù</a:t>
            </a:r>
            <a:r>
              <a:rPr lang="en-US" sz="3500" dirty="0" smtClean="0"/>
              <a:t> </a:t>
            </a:r>
            <a:r>
              <a:rPr lang="en-US" sz="3500" dirty="0" err="1" smtClean="0"/>
              <a:t>hợp</a:t>
            </a:r>
            <a:endParaRPr lang="en-US" sz="3500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4117538"/>
            <a:ext cx="5029200" cy="12926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600" dirty="0" smtClean="0"/>
              <a:t>…………..: ở </a:t>
            </a:r>
            <a:r>
              <a:rPr lang="en-US" sz="2600" dirty="0" err="1" smtClean="0"/>
              <a:t>vị</a:t>
            </a:r>
            <a:r>
              <a:rPr lang="en-US" sz="2600" dirty="0" smtClean="0"/>
              <a:t> </a:t>
            </a:r>
            <a:r>
              <a:rPr lang="en-US" sz="2600" dirty="0" err="1" smtClean="0"/>
              <a:t>trí</a:t>
            </a:r>
            <a:r>
              <a:rPr lang="en-US" sz="2600" dirty="0" smtClean="0"/>
              <a:t> </a:t>
            </a:r>
            <a:r>
              <a:rPr lang="en-US" sz="2600" dirty="0" err="1" smtClean="0"/>
              <a:t>chuyển</a:t>
            </a:r>
            <a:r>
              <a:rPr lang="en-US" sz="2600" dirty="0" smtClean="0"/>
              <a:t> </a:t>
            </a:r>
            <a:r>
              <a:rPr lang="en-US" sz="2600" dirty="0" err="1" smtClean="0"/>
              <a:t>tiếp</a:t>
            </a:r>
            <a:r>
              <a:rPr lang="en-US" sz="2600" dirty="0" smtClean="0"/>
              <a:t> </a:t>
            </a:r>
            <a:r>
              <a:rPr lang="en-US" sz="2600" dirty="0" err="1" smtClean="0"/>
              <a:t>hoặc</a:t>
            </a:r>
            <a:r>
              <a:rPr lang="en-US" sz="2600" dirty="0" smtClean="0"/>
              <a:t> </a:t>
            </a:r>
            <a:r>
              <a:rPr lang="en-US" sz="2600" dirty="0" err="1" smtClean="0"/>
              <a:t>nối</a:t>
            </a:r>
            <a:r>
              <a:rPr lang="en-US" sz="2600" dirty="0" smtClean="0"/>
              <a:t> </a:t>
            </a:r>
            <a:r>
              <a:rPr lang="en-US" sz="2600" dirty="0" err="1" smtClean="0"/>
              <a:t>tiếp</a:t>
            </a:r>
            <a:r>
              <a:rPr lang="en-US" sz="2600" dirty="0" smtClean="0"/>
              <a:t> </a:t>
            </a:r>
            <a:r>
              <a:rPr lang="en-US" sz="2600" dirty="0" err="1" smtClean="0"/>
              <a:t>giữa</a:t>
            </a:r>
            <a:r>
              <a:rPr lang="en-US" sz="2600" dirty="0" smtClean="0"/>
              <a:t> 2 </a:t>
            </a:r>
            <a:r>
              <a:rPr lang="en-US" sz="2600" dirty="0" err="1" smtClean="0"/>
              <a:t>bộ</a:t>
            </a:r>
            <a:r>
              <a:rPr lang="en-US" sz="2600" dirty="0" smtClean="0"/>
              <a:t> </a:t>
            </a:r>
            <a:r>
              <a:rPr lang="en-US" sz="2600" dirty="0" err="1" smtClean="0"/>
              <a:t>phận</a:t>
            </a:r>
            <a:r>
              <a:rPr lang="en-US" sz="2600" dirty="0" smtClean="0"/>
              <a:t>, 2 </a:t>
            </a:r>
            <a:r>
              <a:rPr lang="en-US" sz="2600" dirty="0" err="1" smtClean="0"/>
              <a:t>giai</a:t>
            </a:r>
            <a:r>
              <a:rPr lang="en-US" sz="2600" dirty="0" smtClean="0"/>
              <a:t> </a:t>
            </a:r>
            <a:r>
              <a:rPr lang="en-US" sz="2600" dirty="0" err="1" smtClean="0"/>
              <a:t>đoạn</a:t>
            </a:r>
            <a:r>
              <a:rPr lang="en-US" sz="2600" dirty="0" smtClean="0"/>
              <a:t>, 2 </a:t>
            </a:r>
            <a:r>
              <a:rPr lang="en-US" sz="2600" dirty="0" err="1" smtClean="0"/>
              <a:t>sự</a:t>
            </a:r>
            <a:r>
              <a:rPr lang="en-US" sz="2600" dirty="0" smtClean="0"/>
              <a:t> </a:t>
            </a:r>
            <a:r>
              <a:rPr lang="en-US" sz="2600" dirty="0" err="1" smtClean="0"/>
              <a:t>vật</a:t>
            </a:r>
            <a:r>
              <a:rPr lang="en-US" sz="2600" dirty="0" smtClean="0"/>
              <a:t>,…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5791200"/>
            <a:ext cx="5029200" cy="8925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600" dirty="0" smtClean="0"/>
              <a:t>…………..: </a:t>
            </a:r>
            <a:r>
              <a:rPr lang="en-US" sz="2600" dirty="0" err="1" smtClean="0"/>
              <a:t>đã</a:t>
            </a:r>
            <a:r>
              <a:rPr lang="en-US" sz="2600" dirty="0" smtClean="0"/>
              <a:t> </a:t>
            </a:r>
            <a:r>
              <a:rPr lang="en-US" sz="2600" dirty="0" err="1" smtClean="0"/>
              <a:t>quá</a:t>
            </a:r>
            <a:r>
              <a:rPr lang="en-US" sz="2600" dirty="0" smtClean="0"/>
              <a:t> </a:t>
            </a:r>
            <a:r>
              <a:rPr lang="en-US" sz="2600" dirty="0" err="1" smtClean="0"/>
              <a:t>tuổi</a:t>
            </a:r>
            <a:r>
              <a:rPr lang="en-US" sz="2600" dirty="0" smtClean="0"/>
              <a:t> </a:t>
            </a:r>
            <a:r>
              <a:rPr lang="en-US" sz="2600" dirty="0" err="1" smtClean="0"/>
              <a:t>thanh</a:t>
            </a:r>
            <a:r>
              <a:rPr lang="en-US" sz="2600" dirty="0" smtClean="0"/>
              <a:t> </a:t>
            </a:r>
            <a:r>
              <a:rPr lang="en-US" sz="2600" dirty="0" err="1" smtClean="0"/>
              <a:t>niên</a:t>
            </a:r>
            <a:r>
              <a:rPr lang="en-US" sz="2600" dirty="0" smtClean="0"/>
              <a:t> </a:t>
            </a:r>
            <a:r>
              <a:rPr lang="en-US" sz="2600" dirty="0" err="1" smtClean="0"/>
              <a:t>nhưng</a:t>
            </a:r>
            <a:r>
              <a:rPr lang="en-US" sz="2600" dirty="0" smtClean="0"/>
              <a:t> </a:t>
            </a:r>
            <a:r>
              <a:rPr lang="en-US" sz="2600" dirty="0" err="1" smtClean="0"/>
              <a:t>chưa</a:t>
            </a:r>
            <a:r>
              <a:rPr lang="en-US" sz="2600" dirty="0" smtClean="0"/>
              <a:t> </a:t>
            </a:r>
            <a:r>
              <a:rPr lang="en-US" sz="2600" dirty="0" err="1" smtClean="0"/>
              <a:t>đến</a:t>
            </a:r>
            <a:r>
              <a:rPr lang="en-US" sz="2600" dirty="0" smtClean="0"/>
              <a:t> </a:t>
            </a:r>
            <a:r>
              <a:rPr lang="en-US" sz="2600" dirty="0" err="1" smtClean="0"/>
              <a:t>tuổi</a:t>
            </a:r>
            <a:r>
              <a:rPr lang="en-US" sz="2600" dirty="0" smtClean="0"/>
              <a:t> </a:t>
            </a:r>
            <a:r>
              <a:rPr lang="en-US" sz="2600" dirty="0" err="1" smtClean="0"/>
              <a:t>già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971800"/>
            <a:ext cx="18288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Trung</a:t>
            </a:r>
            <a:r>
              <a:rPr lang="en-US" sz="2800" dirty="0" smtClean="0"/>
              <a:t> </a:t>
            </a:r>
            <a:r>
              <a:rPr lang="en-US" sz="2800" dirty="0" err="1" smtClean="0"/>
              <a:t>gian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114800"/>
            <a:ext cx="1828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Trung</a:t>
            </a:r>
            <a:r>
              <a:rPr lang="en-US" sz="2800" dirty="0" smtClean="0"/>
              <a:t> </a:t>
            </a:r>
            <a:r>
              <a:rPr lang="en-US" sz="2800" dirty="0" err="1" smtClean="0"/>
              <a:t>niên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5344180"/>
            <a:ext cx="1828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Trung</a:t>
            </a:r>
            <a:r>
              <a:rPr lang="en-US" sz="2800" dirty="0" smtClean="0"/>
              <a:t> </a:t>
            </a:r>
            <a:r>
              <a:rPr lang="en-US" sz="2800" dirty="0" err="1" smtClean="0"/>
              <a:t>bình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1447800"/>
            <a:ext cx="474810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867400" y="1371600"/>
            <a:ext cx="47481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B </a:t>
            </a:r>
            <a:endParaRPr lang="en-US" sz="2800" dirty="0"/>
          </a:p>
        </p:txBody>
      </p:sp>
      <p:cxnSp>
        <p:nvCxnSpPr>
          <p:cNvPr id="14" name="Straight Connector 13"/>
          <p:cNvCxnSpPr>
            <a:stCxn id="8" idx="3"/>
            <a:endCxn id="5" idx="1"/>
          </p:cNvCxnSpPr>
          <p:nvPr/>
        </p:nvCxnSpPr>
        <p:spPr>
          <a:xfrm>
            <a:off x="2362200" y="3233410"/>
            <a:ext cx="1600200" cy="15304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3"/>
            <a:endCxn id="6" idx="1"/>
          </p:cNvCxnSpPr>
          <p:nvPr/>
        </p:nvCxnSpPr>
        <p:spPr>
          <a:xfrm>
            <a:off x="2362200" y="4376410"/>
            <a:ext cx="1600200" cy="186106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3"/>
            <a:endCxn id="3" idx="1"/>
          </p:cNvCxnSpPr>
          <p:nvPr/>
        </p:nvCxnSpPr>
        <p:spPr>
          <a:xfrm flipV="1">
            <a:off x="2362200" y="2979986"/>
            <a:ext cx="1600200" cy="26258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72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菱形 38"/>
          <p:cNvSpPr/>
          <p:nvPr/>
        </p:nvSpPr>
        <p:spPr>
          <a:xfrm>
            <a:off x="766940" y="1308664"/>
            <a:ext cx="1366660" cy="1820333"/>
          </a:xfrm>
          <a:prstGeom prst="diamond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8" tIns="60954" rIns="121908" bIns="60954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41" name="菱形 40"/>
          <p:cNvSpPr/>
          <p:nvPr/>
        </p:nvSpPr>
        <p:spPr>
          <a:xfrm>
            <a:off x="3927963" y="1295400"/>
            <a:ext cx="1365072" cy="1820333"/>
          </a:xfrm>
          <a:prstGeom prst="diamond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8" tIns="60954" rIns="121908" bIns="60954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42" name="菱形 41"/>
          <p:cNvSpPr/>
          <p:nvPr/>
        </p:nvSpPr>
        <p:spPr>
          <a:xfrm>
            <a:off x="7240241" y="1308664"/>
            <a:ext cx="1366659" cy="1820333"/>
          </a:xfrm>
          <a:prstGeom prst="diamond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8" tIns="60954" rIns="121908" bIns="60954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47" name="KSO_Shape"/>
          <p:cNvSpPr>
            <a:spLocks/>
          </p:cNvSpPr>
          <p:nvPr/>
        </p:nvSpPr>
        <p:spPr bwMode="auto">
          <a:xfrm>
            <a:off x="1197096" y="1820897"/>
            <a:ext cx="590474" cy="713317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lIns="121908" tIns="60954" rIns="121908" bIns="60954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</a:endParaRPr>
          </a:p>
        </p:txBody>
      </p:sp>
      <p:sp>
        <p:nvSpPr>
          <p:cNvPr id="49" name="KSO_Shape"/>
          <p:cNvSpPr>
            <a:spLocks/>
          </p:cNvSpPr>
          <p:nvPr/>
        </p:nvSpPr>
        <p:spPr bwMode="auto">
          <a:xfrm>
            <a:off x="4308963" y="1905000"/>
            <a:ext cx="458745" cy="569948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lIns="121908" tIns="60954" rIns="121908" bIns="60954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</a:endParaRPr>
          </a:p>
        </p:txBody>
      </p:sp>
      <p:sp>
        <p:nvSpPr>
          <p:cNvPr id="50" name="KSO_Shape"/>
          <p:cNvSpPr>
            <a:spLocks/>
          </p:cNvSpPr>
          <p:nvPr/>
        </p:nvSpPr>
        <p:spPr bwMode="auto">
          <a:xfrm>
            <a:off x="6205326" y="2697195"/>
            <a:ext cx="422220" cy="569384"/>
          </a:xfrm>
          <a:custGeom>
            <a:avLst/>
            <a:gdLst>
              <a:gd name="T0" fmla="*/ 2147483646 w 5438"/>
              <a:gd name="T1" fmla="*/ 0 h 5494"/>
              <a:gd name="T2" fmla="*/ 0 w 5438"/>
              <a:gd name="T3" fmla="*/ 2147483646 h 5494"/>
              <a:gd name="T4" fmla="*/ 2147483646 w 5438"/>
              <a:gd name="T5" fmla="*/ 2147483646 h 5494"/>
              <a:gd name="T6" fmla="*/ 2147483646 w 5438"/>
              <a:gd name="T7" fmla="*/ 2147483646 h 5494"/>
              <a:gd name="T8" fmla="*/ 2147483646 w 5438"/>
              <a:gd name="T9" fmla="*/ 2147483646 h 5494"/>
              <a:gd name="T10" fmla="*/ 2147483646 w 5438"/>
              <a:gd name="T11" fmla="*/ 2147483646 h 5494"/>
              <a:gd name="T12" fmla="*/ 2147483646 w 5438"/>
              <a:gd name="T13" fmla="*/ 2147483646 h 5494"/>
              <a:gd name="T14" fmla="*/ 2147483646 w 5438"/>
              <a:gd name="T15" fmla="*/ 2147483646 h 5494"/>
              <a:gd name="T16" fmla="*/ 2147483646 w 5438"/>
              <a:gd name="T17" fmla="*/ 2147483646 h 5494"/>
              <a:gd name="T18" fmla="*/ 2147483646 w 5438"/>
              <a:gd name="T19" fmla="*/ 2147483646 h 5494"/>
              <a:gd name="T20" fmla="*/ 2147483646 w 5438"/>
              <a:gd name="T21" fmla="*/ 2147483646 h 5494"/>
              <a:gd name="T22" fmla="*/ 2147483646 w 5438"/>
              <a:gd name="T23" fmla="*/ 2147483646 h 5494"/>
              <a:gd name="T24" fmla="*/ 2147483646 w 5438"/>
              <a:gd name="T25" fmla="*/ 2147483646 h 5494"/>
              <a:gd name="T26" fmla="*/ 2147483646 w 5438"/>
              <a:gd name="T27" fmla="*/ 2147483646 h 5494"/>
              <a:gd name="T28" fmla="*/ 2147483646 w 5438"/>
              <a:gd name="T29" fmla="*/ 2147483646 h 5494"/>
              <a:gd name="T30" fmla="*/ 2147483646 w 5438"/>
              <a:gd name="T31" fmla="*/ 2147483646 h 5494"/>
              <a:gd name="T32" fmla="*/ 2147483646 w 5438"/>
              <a:gd name="T33" fmla="*/ 2147483646 h 5494"/>
              <a:gd name="T34" fmla="*/ 2147483646 w 5438"/>
              <a:gd name="T35" fmla="*/ 2147483646 h 5494"/>
              <a:gd name="T36" fmla="*/ 2147483646 w 5438"/>
              <a:gd name="T37" fmla="*/ 2147483646 h 5494"/>
              <a:gd name="T38" fmla="*/ 2147483646 w 5438"/>
              <a:gd name="T39" fmla="*/ 2147483646 h 5494"/>
              <a:gd name="T40" fmla="*/ 2147483646 w 5438"/>
              <a:gd name="T41" fmla="*/ 2147483646 h 5494"/>
              <a:gd name="T42" fmla="*/ 2147483646 w 5438"/>
              <a:gd name="T43" fmla="*/ 2147483646 h 5494"/>
              <a:gd name="T44" fmla="*/ 2147483646 w 5438"/>
              <a:gd name="T45" fmla="*/ 2147483646 h 5494"/>
              <a:gd name="T46" fmla="*/ 2147483646 w 5438"/>
              <a:gd name="T47" fmla="*/ 2147483646 h 5494"/>
              <a:gd name="T48" fmla="*/ 2147483646 w 5438"/>
              <a:gd name="T49" fmla="*/ 2147483646 h 5494"/>
              <a:gd name="T50" fmla="*/ 2147483646 w 5438"/>
              <a:gd name="T51" fmla="*/ 2147483646 h 5494"/>
              <a:gd name="T52" fmla="*/ 2147483646 w 5438"/>
              <a:gd name="T53" fmla="*/ 2147483646 h 5494"/>
              <a:gd name="T54" fmla="*/ 2147483646 w 5438"/>
              <a:gd name="T55" fmla="*/ 2147483646 h 5494"/>
              <a:gd name="T56" fmla="*/ 2147483646 w 5438"/>
              <a:gd name="T57" fmla="*/ 2147483646 h 5494"/>
              <a:gd name="T58" fmla="*/ 2147483646 w 5438"/>
              <a:gd name="T59" fmla="*/ 2147483646 h 5494"/>
              <a:gd name="T60" fmla="*/ 2147483646 w 5438"/>
              <a:gd name="T61" fmla="*/ 2147483646 h 5494"/>
              <a:gd name="T62" fmla="*/ 2147483646 w 5438"/>
              <a:gd name="T63" fmla="*/ 2147483646 h 5494"/>
              <a:gd name="T64" fmla="*/ 2147483646 w 5438"/>
              <a:gd name="T65" fmla="*/ 2147483646 h 5494"/>
              <a:gd name="T66" fmla="*/ 2147483646 w 5438"/>
              <a:gd name="T67" fmla="*/ 2147483646 h 5494"/>
              <a:gd name="T68" fmla="*/ 2147483646 w 5438"/>
              <a:gd name="T69" fmla="*/ 2147483646 h 5494"/>
              <a:gd name="T70" fmla="*/ 2147483646 w 5438"/>
              <a:gd name="T71" fmla="*/ 2147483646 h 5494"/>
              <a:gd name="T72" fmla="*/ 2147483646 w 5438"/>
              <a:gd name="T73" fmla="*/ 2147483646 h 5494"/>
              <a:gd name="T74" fmla="*/ 2147483646 w 5438"/>
              <a:gd name="T75" fmla="*/ 2147483646 h 5494"/>
              <a:gd name="T76" fmla="*/ 2147483646 w 5438"/>
              <a:gd name="T77" fmla="*/ 2147483646 h 5494"/>
              <a:gd name="T78" fmla="*/ 2147483646 w 5438"/>
              <a:gd name="T79" fmla="*/ 2147483646 h 5494"/>
              <a:gd name="T80" fmla="*/ 2147483646 w 5438"/>
              <a:gd name="T81" fmla="*/ 2147483646 h 5494"/>
              <a:gd name="T82" fmla="*/ 2147483646 w 5438"/>
              <a:gd name="T83" fmla="*/ 2147483646 h 5494"/>
              <a:gd name="T84" fmla="*/ 2147483646 w 5438"/>
              <a:gd name="T85" fmla="*/ 2147483646 h 5494"/>
              <a:gd name="T86" fmla="*/ 2147483646 w 5438"/>
              <a:gd name="T87" fmla="*/ 2147483646 h 5494"/>
              <a:gd name="T88" fmla="*/ 2147483646 w 5438"/>
              <a:gd name="T89" fmla="*/ 2147483646 h 5494"/>
              <a:gd name="T90" fmla="*/ 2147483646 w 5438"/>
              <a:gd name="T91" fmla="*/ 2147483646 h 5494"/>
              <a:gd name="T92" fmla="*/ 2147483646 w 5438"/>
              <a:gd name="T93" fmla="*/ 2147483646 h 5494"/>
              <a:gd name="T94" fmla="*/ 2147483646 w 5438"/>
              <a:gd name="T95" fmla="*/ 2147483646 h 5494"/>
              <a:gd name="T96" fmla="*/ 2147483646 w 5438"/>
              <a:gd name="T97" fmla="*/ 2147483646 h 5494"/>
              <a:gd name="T98" fmla="*/ 2147483646 w 5438"/>
              <a:gd name="T99" fmla="*/ 2147483646 h 5494"/>
              <a:gd name="T100" fmla="*/ 2147483646 w 5438"/>
              <a:gd name="T101" fmla="*/ 2147483646 h 5494"/>
              <a:gd name="T102" fmla="*/ 2147483646 w 5438"/>
              <a:gd name="T103" fmla="*/ 2147483646 h 5494"/>
              <a:gd name="T104" fmla="*/ 2147483646 w 5438"/>
              <a:gd name="T105" fmla="*/ 2147483646 h 5494"/>
              <a:gd name="T106" fmla="*/ 2147483646 w 5438"/>
              <a:gd name="T107" fmla="*/ 2147483646 h 5494"/>
              <a:gd name="T108" fmla="*/ 2147483646 w 5438"/>
              <a:gd name="T109" fmla="*/ 2147483646 h 5494"/>
              <a:gd name="T110" fmla="*/ 2147483646 w 5438"/>
              <a:gd name="T111" fmla="*/ 2147483646 h 5494"/>
              <a:gd name="T112" fmla="*/ 2147483646 w 5438"/>
              <a:gd name="T113" fmla="*/ 2147483646 h 5494"/>
              <a:gd name="T114" fmla="*/ 2147483646 w 5438"/>
              <a:gd name="T115" fmla="*/ 2147483646 h 5494"/>
              <a:gd name="T116" fmla="*/ 2147483646 w 5438"/>
              <a:gd name="T117" fmla="*/ 2147483646 h 5494"/>
              <a:gd name="T118" fmla="*/ 2147483646 w 5438"/>
              <a:gd name="T119" fmla="*/ 2147483646 h 54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438" h="5494">
                <a:moveTo>
                  <a:pt x="2825" y="454"/>
                </a:moveTo>
                <a:lnTo>
                  <a:pt x="2825" y="0"/>
                </a:lnTo>
                <a:lnTo>
                  <a:pt x="2514" y="0"/>
                </a:lnTo>
                <a:lnTo>
                  <a:pt x="2514" y="454"/>
                </a:lnTo>
                <a:lnTo>
                  <a:pt x="0" y="454"/>
                </a:lnTo>
                <a:lnTo>
                  <a:pt x="0" y="1259"/>
                </a:lnTo>
                <a:lnTo>
                  <a:pt x="276" y="1259"/>
                </a:lnTo>
                <a:lnTo>
                  <a:pt x="276" y="4295"/>
                </a:lnTo>
                <a:lnTo>
                  <a:pt x="2197" y="4295"/>
                </a:lnTo>
                <a:lnTo>
                  <a:pt x="1028" y="5252"/>
                </a:lnTo>
                <a:lnTo>
                  <a:pt x="1225" y="5494"/>
                </a:lnTo>
                <a:lnTo>
                  <a:pt x="2689" y="4295"/>
                </a:lnTo>
                <a:lnTo>
                  <a:pt x="2699" y="4295"/>
                </a:lnTo>
                <a:lnTo>
                  <a:pt x="4163" y="5494"/>
                </a:lnTo>
                <a:lnTo>
                  <a:pt x="4360" y="5252"/>
                </a:lnTo>
                <a:lnTo>
                  <a:pt x="3192" y="4295"/>
                </a:lnTo>
                <a:lnTo>
                  <a:pt x="5105" y="4295"/>
                </a:lnTo>
                <a:lnTo>
                  <a:pt x="5105" y="1259"/>
                </a:lnTo>
                <a:lnTo>
                  <a:pt x="5438" y="1259"/>
                </a:lnTo>
                <a:lnTo>
                  <a:pt x="5438" y="454"/>
                </a:lnTo>
                <a:lnTo>
                  <a:pt x="2825" y="454"/>
                </a:lnTo>
                <a:close/>
                <a:moveTo>
                  <a:pt x="4793" y="3983"/>
                </a:moveTo>
                <a:lnTo>
                  <a:pt x="587" y="3983"/>
                </a:lnTo>
                <a:lnTo>
                  <a:pt x="587" y="1259"/>
                </a:lnTo>
                <a:lnTo>
                  <a:pt x="4793" y="1259"/>
                </a:lnTo>
                <a:lnTo>
                  <a:pt x="4793" y="3983"/>
                </a:lnTo>
                <a:close/>
                <a:moveTo>
                  <a:pt x="1611" y="3281"/>
                </a:moveTo>
                <a:lnTo>
                  <a:pt x="1611" y="2471"/>
                </a:lnTo>
                <a:lnTo>
                  <a:pt x="2422" y="2471"/>
                </a:lnTo>
                <a:lnTo>
                  <a:pt x="2420" y="2429"/>
                </a:lnTo>
                <a:lnTo>
                  <a:pt x="2417" y="2388"/>
                </a:lnTo>
                <a:lnTo>
                  <a:pt x="2412" y="2347"/>
                </a:lnTo>
                <a:lnTo>
                  <a:pt x="2405" y="2308"/>
                </a:lnTo>
                <a:lnTo>
                  <a:pt x="2396" y="2268"/>
                </a:lnTo>
                <a:lnTo>
                  <a:pt x="2385" y="2230"/>
                </a:lnTo>
                <a:lnTo>
                  <a:pt x="2373" y="2192"/>
                </a:lnTo>
                <a:lnTo>
                  <a:pt x="2358" y="2156"/>
                </a:lnTo>
                <a:lnTo>
                  <a:pt x="2341" y="2120"/>
                </a:lnTo>
                <a:lnTo>
                  <a:pt x="2324" y="2085"/>
                </a:lnTo>
                <a:lnTo>
                  <a:pt x="2304" y="2051"/>
                </a:lnTo>
                <a:lnTo>
                  <a:pt x="2284" y="2018"/>
                </a:lnTo>
                <a:lnTo>
                  <a:pt x="2260" y="1986"/>
                </a:lnTo>
                <a:lnTo>
                  <a:pt x="2237" y="1956"/>
                </a:lnTo>
                <a:lnTo>
                  <a:pt x="2210" y="1926"/>
                </a:lnTo>
                <a:lnTo>
                  <a:pt x="2184" y="1898"/>
                </a:lnTo>
                <a:lnTo>
                  <a:pt x="2156" y="1871"/>
                </a:lnTo>
                <a:lnTo>
                  <a:pt x="2126" y="1846"/>
                </a:lnTo>
                <a:lnTo>
                  <a:pt x="2096" y="1822"/>
                </a:lnTo>
                <a:lnTo>
                  <a:pt x="2064" y="1799"/>
                </a:lnTo>
                <a:lnTo>
                  <a:pt x="2031" y="1778"/>
                </a:lnTo>
                <a:lnTo>
                  <a:pt x="1997" y="1759"/>
                </a:lnTo>
                <a:lnTo>
                  <a:pt x="1962" y="1741"/>
                </a:lnTo>
                <a:lnTo>
                  <a:pt x="1926" y="1724"/>
                </a:lnTo>
                <a:lnTo>
                  <a:pt x="1890" y="1710"/>
                </a:lnTo>
                <a:lnTo>
                  <a:pt x="1852" y="1697"/>
                </a:lnTo>
                <a:lnTo>
                  <a:pt x="1814" y="1686"/>
                </a:lnTo>
                <a:lnTo>
                  <a:pt x="1774" y="1677"/>
                </a:lnTo>
                <a:lnTo>
                  <a:pt x="1735" y="1670"/>
                </a:lnTo>
                <a:lnTo>
                  <a:pt x="1694" y="1665"/>
                </a:lnTo>
                <a:lnTo>
                  <a:pt x="1653" y="1662"/>
                </a:lnTo>
                <a:lnTo>
                  <a:pt x="1611" y="1660"/>
                </a:lnTo>
                <a:lnTo>
                  <a:pt x="1569" y="1662"/>
                </a:lnTo>
                <a:lnTo>
                  <a:pt x="1528" y="1665"/>
                </a:lnTo>
                <a:lnTo>
                  <a:pt x="1487" y="1670"/>
                </a:lnTo>
                <a:lnTo>
                  <a:pt x="1448" y="1677"/>
                </a:lnTo>
                <a:lnTo>
                  <a:pt x="1408" y="1686"/>
                </a:lnTo>
                <a:lnTo>
                  <a:pt x="1369" y="1697"/>
                </a:lnTo>
                <a:lnTo>
                  <a:pt x="1332" y="1710"/>
                </a:lnTo>
                <a:lnTo>
                  <a:pt x="1295" y="1724"/>
                </a:lnTo>
                <a:lnTo>
                  <a:pt x="1260" y="1741"/>
                </a:lnTo>
                <a:lnTo>
                  <a:pt x="1224" y="1759"/>
                </a:lnTo>
                <a:lnTo>
                  <a:pt x="1191" y="1778"/>
                </a:lnTo>
                <a:lnTo>
                  <a:pt x="1157" y="1799"/>
                </a:lnTo>
                <a:lnTo>
                  <a:pt x="1126" y="1822"/>
                </a:lnTo>
                <a:lnTo>
                  <a:pt x="1096" y="1846"/>
                </a:lnTo>
                <a:lnTo>
                  <a:pt x="1066" y="1871"/>
                </a:lnTo>
                <a:lnTo>
                  <a:pt x="1038" y="1898"/>
                </a:lnTo>
                <a:lnTo>
                  <a:pt x="1011" y="1926"/>
                </a:lnTo>
                <a:lnTo>
                  <a:pt x="986" y="1956"/>
                </a:lnTo>
                <a:lnTo>
                  <a:pt x="962" y="1986"/>
                </a:lnTo>
                <a:lnTo>
                  <a:pt x="939" y="2018"/>
                </a:lnTo>
                <a:lnTo>
                  <a:pt x="918" y="2051"/>
                </a:lnTo>
                <a:lnTo>
                  <a:pt x="899" y="2085"/>
                </a:lnTo>
                <a:lnTo>
                  <a:pt x="881" y="2120"/>
                </a:lnTo>
                <a:lnTo>
                  <a:pt x="864" y="2156"/>
                </a:lnTo>
                <a:lnTo>
                  <a:pt x="850" y="2192"/>
                </a:lnTo>
                <a:lnTo>
                  <a:pt x="837" y="2230"/>
                </a:lnTo>
                <a:lnTo>
                  <a:pt x="826" y="2268"/>
                </a:lnTo>
                <a:lnTo>
                  <a:pt x="817" y="2308"/>
                </a:lnTo>
                <a:lnTo>
                  <a:pt x="809" y="2347"/>
                </a:lnTo>
                <a:lnTo>
                  <a:pt x="804" y="2388"/>
                </a:lnTo>
                <a:lnTo>
                  <a:pt x="801" y="2429"/>
                </a:lnTo>
                <a:lnTo>
                  <a:pt x="800" y="2471"/>
                </a:lnTo>
                <a:lnTo>
                  <a:pt x="801" y="2513"/>
                </a:lnTo>
                <a:lnTo>
                  <a:pt x="804" y="2554"/>
                </a:lnTo>
                <a:lnTo>
                  <a:pt x="809" y="2595"/>
                </a:lnTo>
                <a:lnTo>
                  <a:pt x="817" y="2634"/>
                </a:lnTo>
                <a:lnTo>
                  <a:pt x="826" y="2674"/>
                </a:lnTo>
                <a:lnTo>
                  <a:pt x="837" y="2712"/>
                </a:lnTo>
                <a:lnTo>
                  <a:pt x="850" y="2750"/>
                </a:lnTo>
                <a:lnTo>
                  <a:pt x="864" y="2786"/>
                </a:lnTo>
                <a:lnTo>
                  <a:pt x="881" y="2822"/>
                </a:lnTo>
                <a:lnTo>
                  <a:pt x="899" y="2857"/>
                </a:lnTo>
                <a:lnTo>
                  <a:pt x="918" y="2891"/>
                </a:lnTo>
                <a:lnTo>
                  <a:pt x="939" y="2924"/>
                </a:lnTo>
                <a:lnTo>
                  <a:pt x="962" y="2956"/>
                </a:lnTo>
                <a:lnTo>
                  <a:pt x="986" y="2986"/>
                </a:lnTo>
                <a:lnTo>
                  <a:pt x="1011" y="3016"/>
                </a:lnTo>
                <a:lnTo>
                  <a:pt x="1038" y="3044"/>
                </a:lnTo>
                <a:lnTo>
                  <a:pt x="1066" y="3070"/>
                </a:lnTo>
                <a:lnTo>
                  <a:pt x="1096" y="3097"/>
                </a:lnTo>
                <a:lnTo>
                  <a:pt x="1126" y="3120"/>
                </a:lnTo>
                <a:lnTo>
                  <a:pt x="1157" y="3144"/>
                </a:lnTo>
                <a:lnTo>
                  <a:pt x="1191" y="3164"/>
                </a:lnTo>
                <a:lnTo>
                  <a:pt x="1224" y="3184"/>
                </a:lnTo>
                <a:lnTo>
                  <a:pt x="1260" y="3201"/>
                </a:lnTo>
                <a:lnTo>
                  <a:pt x="1295" y="3218"/>
                </a:lnTo>
                <a:lnTo>
                  <a:pt x="1332" y="3233"/>
                </a:lnTo>
                <a:lnTo>
                  <a:pt x="1369" y="3245"/>
                </a:lnTo>
                <a:lnTo>
                  <a:pt x="1408" y="3256"/>
                </a:lnTo>
                <a:lnTo>
                  <a:pt x="1448" y="3265"/>
                </a:lnTo>
                <a:lnTo>
                  <a:pt x="1487" y="3272"/>
                </a:lnTo>
                <a:lnTo>
                  <a:pt x="1528" y="3277"/>
                </a:lnTo>
                <a:lnTo>
                  <a:pt x="1569" y="3280"/>
                </a:lnTo>
                <a:lnTo>
                  <a:pt x="1611" y="3281"/>
                </a:lnTo>
                <a:close/>
                <a:moveTo>
                  <a:pt x="1838" y="3503"/>
                </a:moveTo>
                <a:lnTo>
                  <a:pt x="1838" y="3503"/>
                </a:lnTo>
                <a:lnTo>
                  <a:pt x="1881" y="3502"/>
                </a:lnTo>
                <a:lnTo>
                  <a:pt x="1921" y="3499"/>
                </a:lnTo>
                <a:lnTo>
                  <a:pt x="1962" y="3493"/>
                </a:lnTo>
                <a:lnTo>
                  <a:pt x="2002" y="3486"/>
                </a:lnTo>
                <a:lnTo>
                  <a:pt x="2041" y="3477"/>
                </a:lnTo>
                <a:lnTo>
                  <a:pt x="2080" y="3466"/>
                </a:lnTo>
                <a:lnTo>
                  <a:pt x="2117" y="3453"/>
                </a:lnTo>
                <a:lnTo>
                  <a:pt x="2154" y="3439"/>
                </a:lnTo>
                <a:lnTo>
                  <a:pt x="2190" y="3422"/>
                </a:lnTo>
                <a:lnTo>
                  <a:pt x="2225" y="3404"/>
                </a:lnTo>
                <a:lnTo>
                  <a:pt x="2259" y="3385"/>
                </a:lnTo>
                <a:lnTo>
                  <a:pt x="2292" y="3364"/>
                </a:lnTo>
                <a:lnTo>
                  <a:pt x="2323" y="3341"/>
                </a:lnTo>
                <a:lnTo>
                  <a:pt x="2355" y="3317"/>
                </a:lnTo>
                <a:lnTo>
                  <a:pt x="2384" y="3292"/>
                </a:lnTo>
                <a:lnTo>
                  <a:pt x="2411" y="3265"/>
                </a:lnTo>
                <a:lnTo>
                  <a:pt x="2439" y="3237"/>
                </a:lnTo>
                <a:lnTo>
                  <a:pt x="2464" y="3207"/>
                </a:lnTo>
                <a:lnTo>
                  <a:pt x="2488" y="3177"/>
                </a:lnTo>
                <a:lnTo>
                  <a:pt x="2511" y="3146"/>
                </a:lnTo>
                <a:lnTo>
                  <a:pt x="2532" y="3112"/>
                </a:lnTo>
                <a:lnTo>
                  <a:pt x="2551" y="3079"/>
                </a:lnTo>
                <a:lnTo>
                  <a:pt x="2570" y="3043"/>
                </a:lnTo>
                <a:lnTo>
                  <a:pt x="2586" y="3008"/>
                </a:lnTo>
                <a:lnTo>
                  <a:pt x="2600" y="2971"/>
                </a:lnTo>
                <a:lnTo>
                  <a:pt x="2612" y="2933"/>
                </a:lnTo>
                <a:lnTo>
                  <a:pt x="2623" y="2895"/>
                </a:lnTo>
                <a:lnTo>
                  <a:pt x="2633" y="2855"/>
                </a:lnTo>
                <a:lnTo>
                  <a:pt x="2640" y="2816"/>
                </a:lnTo>
                <a:lnTo>
                  <a:pt x="2645" y="2775"/>
                </a:lnTo>
                <a:lnTo>
                  <a:pt x="2648" y="2734"/>
                </a:lnTo>
                <a:lnTo>
                  <a:pt x="2649" y="2692"/>
                </a:lnTo>
                <a:lnTo>
                  <a:pt x="1838" y="2692"/>
                </a:lnTo>
                <a:lnTo>
                  <a:pt x="1838" y="3503"/>
                </a:lnTo>
                <a:close/>
                <a:moveTo>
                  <a:pt x="4318" y="1839"/>
                </a:moveTo>
                <a:lnTo>
                  <a:pt x="3281" y="1839"/>
                </a:lnTo>
                <a:lnTo>
                  <a:pt x="3281" y="2150"/>
                </a:lnTo>
                <a:lnTo>
                  <a:pt x="4318" y="2150"/>
                </a:lnTo>
                <a:lnTo>
                  <a:pt x="4318" y="1839"/>
                </a:lnTo>
                <a:close/>
                <a:moveTo>
                  <a:pt x="4318" y="2411"/>
                </a:moveTo>
                <a:lnTo>
                  <a:pt x="3281" y="2411"/>
                </a:lnTo>
                <a:lnTo>
                  <a:pt x="3281" y="2723"/>
                </a:lnTo>
                <a:lnTo>
                  <a:pt x="4318" y="2723"/>
                </a:lnTo>
                <a:lnTo>
                  <a:pt x="4318" y="2411"/>
                </a:lnTo>
                <a:close/>
                <a:moveTo>
                  <a:pt x="4318" y="2983"/>
                </a:moveTo>
                <a:lnTo>
                  <a:pt x="3281" y="2983"/>
                </a:lnTo>
                <a:lnTo>
                  <a:pt x="3281" y="3295"/>
                </a:lnTo>
                <a:lnTo>
                  <a:pt x="4318" y="3295"/>
                </a:lnTo>
                <a:lnTo>
                  <a:pt x="4318" y="29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lIns="121908" tIns="60954" rIns="121908" bIns="60954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</a:endParaRPr>
          </a:p>
        </p:txBody>
      </p:sp>
      <p:sp>
        <p:nvSpPr>
          <p:cNvPr id="69" name="KSO_Shape"/>
          <p:cNvSpPr/>
          <p:nvPr/>
        </p:nvSpPr>
        <p:spPr>
          <a:xfrm>
            <a:off x="7716429" y="1956363"/>
            <a:ext cx="412697" cy="527051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8" tIns="60954" rIns="121908" bIns="60954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Autofit/>
          </a:bodyPr>
          <a:lstStyle/>
          <a:p>
            <a:r>
              <a:rPr lang="en-US" altLang="zh-CN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zh-CN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zh-CN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zh-CN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zh-CN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zh-CN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zh-CN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zh-CN" altLang="en-US" sz="3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2193" y="3505200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Giếng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75563" y="3429000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rinh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62800" y="3429000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Hèn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nhát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4382631"/>
            <a:ext cx="320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ố đào thẳng đứng, sâu trong lòng đất có dáng hình trụ, dùng để lấy mạch nước ngầm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86200" y="4321076"/>
            <a:ext cx="1828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rạng thái 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động,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đung đưa của sự vật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58000" y="4419600"/>
            <a:ext cx="2209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ợ sệt, thiếu can đảm đến mức đáng khinh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3500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7" grpId="0" animBg="1"/>
      <p:bldP spid="49" grpId="0" animBg="1"/>
      <p:bldP spid="50" grpId="0" animBg="1"/>
      <p:bldP spid="69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3276599" cy="3276600"/>
          </a:xfrm>
          <a:prstGeom prst="rect">
            <a:avLst/>
          </a:prstGeom>
          <a:noFill/>
        </p:spPr>
      </p:pic>
      <p:pic>
        <p:nvPicPr>
          <p:cNvPr id="1028" name="Picture 4" descr="Káº¿t quáº£ hÃ¬nh áº£nh cho vÃ£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5678" y="3429000"/>
            <a:ext cx="3171322" cy="3429000"/>
          </a:xfrm>
          <a:prstGeom prst="rect">
            <a:avLst/>
          </a:prstGeom>
          <a:noFill/>
        </p:spPr>
      </p:pic>
      <p:pic>
        <p:nvPicPr>
          <p:cNvPr id="1030" name="Picture 6" descr="Káº¿t quáº£ hÃ¬nh áº£nh cho cháº£nh chÃ³"/>
          <p:cNvPicPr>
            <a:picLocks noChangeAspect="1" noChangeArrowheads="1"/>
          </p:cNvPicPr>
          <p:nvPr/>
        </p:nvPicPr>
        <p:blipFill>
          <a:blip r:embed="rId4"/>
          <a:srcRect b="7451"/>
          <a:stretch>
            <a:fillRect/>
          </a:stretch>
        </p:blipFill>
        <p:spPr bwMode="auto">
          <a:xfrm>
            <a:off x="6477000" y="2362200"/>
            <a:ext cx="2667000" cy="449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89846" y="228600"/>
            <a:ext cx="53777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133600" y="2362200"/>
            <a:ext cx="5257800" cy="251460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1825926"/>
            <a:ext cx="9144000" cy="497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chủ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đò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lén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ăn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trầu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vụng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rơi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ống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vôi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xuống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sông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Sợ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chủ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mắng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nó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lập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mưu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nói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   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Thưa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cái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nó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đâu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mất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ạ?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chủ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vô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tình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trả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  - Sao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lẩn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thẩn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!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nó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ở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đâu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rồi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mất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nhanh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nhảu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thưa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  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cái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ống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vôi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mất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con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nó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nằm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đáy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sông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con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vừa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xuống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đấy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7" name="AutoShape 3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2469" name="Picture 5" descr="Káº¿t quáº£ hÃ¬nh áº£nh cho Äi thuyá»n  png"/>
          <p:cNvPicPr>
            <a:picLocks noChangeAspect="1" noChangeArrowheads="1"/>
          </p:cNvPicPr>
          <p:nvPr/>
        </p:nvPicPr>
        <p:blipFill>
          <a:blip r:embed="rId2"/>
          <a:srcRect l="9524" t="2778" r="11905" b="9921"/>
          <a:stretch>
            <a:fillRect/>
          </a:stretch>
        </p:blipFill>
        <p:spPr bwMode="auto">
          <a:xfrm>
            <a:off x="6781800" y="3708400"/>
            <a:ext cx="2362200" cy="3149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" y="1018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1167825"/>
            <a:ext cx="398955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946970"/>
            <a:ext cx="8839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latin typeface="+mj-lt"/>
              </a:rPr>
              <a:t>- Từ mất có nhiều nghĩa:</a:t>
            </a:r>
          </a:p>
          <a:p>
            <a:pPr algn="just"/>
            <a:r>
              <a:rPr lang="vi-VN" sz="3200" dirty="0" smtClean="0">
                <a:latin typeface="+mj-lt"/>
              </a:rPr>
              <a:t>     + Nghĩa 1: không còn thuộc về mình nữa</a:t>
            </a:r>
          </a:p>
          <a:p>
            <a:pPr algn="just"/>
            <a:r>
              <a:rPr lang="vi-VN" sz="3200" dirty="0" smtClean="0">
                <a:latin typeface="+mj-lt"/>
              </a:rPr>
              <a:t>     + Nghĩa 2: không thấy, không còn nhìn thấy nữa</a:t>
            </a:r>
          </a:p>
          <a:p>
            <a:pPr algn="just"/>
            <a:r>
              <a:rPr lang="vi-VN" sz="3200" dirty="0" smtClean="0">
                <a:latin typeface="+mj-lt"/>
              </a:rPr>
              <a:t>     + Nghĩa 3: chết</a:t>
            </a:r>
          </a:p>
          <a:p>
            <a:pPr algn="just"/>
            <a:r>
              <a:rPr lang="en-US" sz="3200" dirty="0" smtClean="0">
                <a:latin typeface="+mj-lt"/>
                <a:sym typeface="Wingdings" pitchFamily="2" charset="2"/>
              </a:rPr>
              <a:t> </a:t>
            </a:r>
            <a:r>
              <a:rPr lang="vi-VN" sz="3200" dirty="0" smtClean="0">
                <a:latin typeface="+mj-lt"/>
              </a:rPr>
              <a:t>Nhân vật </a:t>
            </a:r>
            <a:r>
              <a:rPr lang="en-US" sz="3200" dirty="0" smtClean="0">
                <a:latin typeface="+mj-lt"/>
              </a:rPr>
              <a:t>N</a:t>
            </a:r>
            <a:r>
              <a:rPr lang="vi-VN" sz="3200" dirty="0" smtClean="0">
                <a:latin typeface="+mj-lt"/>
              </a:rPr>
              <a:t>ụ đã dựa vào việc cô chủ hiểu theo nghĩa thứ hai để tự bào chữa cho mình trong việc đánh rơi cái ống vôi của cô chủ xuống lòng sông.</a:t>
            </a:r>
            <a:endParaRPr lang="vi-VN" sz="3200" dirty="0">
              <a:latin typeface="+mj-lt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" y="5990959"/>
            <a:ext cx="2092505" cy="867041"/>
          </a:xfrm>
          <a:prstGeom prst="rect">
            <a:avLst/>
          </a:prstGeom>
        </p:spPr>
      </p:pic>
      <p:pic>
        <p:nvPicPr>
          <p:cNvPr id="6" name="图片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58000" y="-533400"/>
            <a:ext cx="2286000" cy="2286000"/>
          </a:xfrm>
          <a:prstGeom prst="rect">
            <a:avLst/>
          </a:prstGeom>
        </p:spPr>
      </p:pic>
      <p:pic>
        <p:nvPicPr>
          <p:cNvPr id="7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" t="66413" r="4982"/>
          <a:stretch/>
        </p:blipFill>
        <p:spPr>
          <a:xfrm flipV="1">
            <a:off x="0" y="-15804"/>
            <a:ext cx="6553200" cy="1311204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990959"/>
            <a:ext cx="2092505" cy="867041"/>
          </a:xfrm>
          <a:prstGeom prst="rect">
            <a:avLst/>
          </a:prstGeom>
        </p:spPr>
      </p:pic>
      <p:pic>
        <p:nvPicPr>
          <p:cNvPr id="9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990959"/>
            <a:ext cx="2092505" cy="867041"/>
          </a:xfrm>
          <a:prstGeom prst="rect">
            <a:avLst/>
          </a:prstGeom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495" y="5990959"/>
            <a:ext cx="2092505" cy="867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2590800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" y="5990959"/>
            <a:ext cx="2092505" cy="867041"/>
          </a:xfrm>
          <a:prstGeom prst="rect">
            <a:avLst/>
          </a:prstGeom>
        </p:spPr>
      </p:pic>
      <p:pic>
        <p:nvPicPr>
          <p:cNvPr id="6" name="图片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58000" y="-533400"/>
            <a:ext cx="2286000" cy="2286000"/>
          </a:xfrm>
          <a:prstGeom prst="rect">
            <a:avLst/>
          </a:prstGeom>
        </p:spPr>
      </p:pic>
      <p:pic>
        <p:nvPicPr>
          <p:cNvPr id="7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" t="66413" r="4982"/>
          <a:stretch/>
        </p:blipFill>
        <p:spPr>
          <a:xfrm flipV="1">
            <a:off x="0" y="-15804"/>
            <a:ext cx="6553200" cy="1311204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990959"/>
            <a:ext cx="2092505" cy="867041"/>
          </a:xfrm>
          <a:prstGeom prst="rect">
            <a:avLst/>
          </a:prstGeom>
        </p:spPr>
      </p:pic>
      <p:pic>
        <p:nvPicPr>
          <p:cNvPr id="9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990959"/>
            <a:ext cx="2092505" cy="867041"/>
          </a:xfrm>
          <a:prstGeom prst="rect">
            <a:avLst/>
          </a:prstGeom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495" y="5990959"/>
            <a:ext cx="2092505" cy="867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7543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228600"/>
            <a:ext cx="84582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mtClean="0">
                <a:latin typeface="Times New Roman" pitchFamily="18" charset="0"/>
                <a:cs typeface="Times New Roman" pitchFamily="18" charset="0"/>
              </a:rPr>
              <a:t>Nghĩa </a:t>
            </a:r>
            <a:r>
              <a:rPr lang="en-US" sz="1150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15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smtClean="0">
                <a:latin typeface="Times New Roman" pitchFamily="18" charset="0"/>
                <a:cs typeface="Times New Roman" pitchFamily="18" charset="0"/>
              </a:rPr>
              <a:t>từ</a:t>
            </a:r>
          </a:p>
          <a:p>
            <a:pPr algn="r"/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 và tên: Ngô Thị Thủy</a:t>
            </a:r>
          </a:p>
          <a:p>
            <a:pPr algn="r"/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 THCS Long Biên</a:t>
            </a:r>
          </a:p>
          <a:p>
            <a:pPr algn="r"/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 học: 2020 - 2021</a:t>
            </a:r>
            <a:endParaRPr lang="en-US" sz="32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6"/>
          <a:stretch>
            <a:fillRect/>
          </a:stretch>
        </p:blipFill>
        <p:spPr bwMode="auto">
          <a:xfrm>
            <a:off x="0" y="-39688"/>
            <a:ext cx="91440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2530257"/>
            <a:ext cx="685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i="1" dirty="0" err="1"/>
              <a:t>T</a:t>
            </a:r>
            <a:r>
              <a:rPr lang="en-US" sz="2800" b="1" i="1" dirty="0" err="1" smtClean="0"/>
              <a:t>ập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quán</a:t>
            </a:r>
            <a:r>
              <a:rPr lang="en-US" sz="2800" b="1" i="1" dirty="0" smtClean="0"/>
              <a:t>: </a:t>
            </a:r>
            <a:r>
              <a:rPr lang="en-US" sz="2800" dirty="0" err="1" smtClean="0"/>
              <a:t>thói</a:t>
            </a:r>
            <a:r>
              <a:rPr lang="en-US" sz="2800" dirty="0" smtClean="0"/>
              <a:t> </a:t>
            </a:r>
            <a:r>
              <a:rPr lang="en-US" sz="2800" dirty="0" err="1" smtClean="0"/>
              <a:t>quen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(</a:t>
            </a:r>
            <a:r>
              <a:rPr lang="en-US" sz="2800" dirty="0" err="1" smtClean="0"/>
              <a:t>địa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, </a:t>
            </a:r>
            <a:r>
              <a:rPr lang="en-US" sz="2800" dirty="0" err="1" smtClean="0"/>
              <a:t>dân</a:t>
            </a:r>
            <a:r>
              <a:rPr lang="en-US" sz="2800" dirty="0" smtClean="0"/>
              <a:t> </a:t>
            </a:r>
            <a:r>
              <a:rPr lang="en-US" sz="2800" dirty="0" err="1" smtClean="0"/>
              <a:t>tộc</a:t>
            </a:r>
            <a:r>
              <a:rPr lang="en-US" sz="2800" dirty="0" smtClean="0"/>
              <a:t>…)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lâu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đời</a:t>
            </a:r>
            <a:r>
              <a:rPr lang="en-US" sz="2800" dirty="0" smtClean="0"/>
              <a:t> </a:t>
            </a:r>
            <a:r>
              <a:rPr lang="en-US" sz="2800" dirty="0" err="1" smtClean="0"/>
              <a:t>sống</a:t>
            </a:r>
            <a:r>
              <a:rPr lang="en-US" sz="2800" dirty="0" smtClean="0"/>
              <a:t>,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mọi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theo.</a:t>
            </a:r>
            <a:endParaRPr lang="en-US" sz="2800" dirty="0" smtClean="0"/>
          </a:p>
          <a:p>
            <a:endParaRPr lang="en-US" sz="1000" dirty="0" smtClean="0"/>
          </a:p>
          <a:p>
            <a:pPr marL="285750" indent="-285750">
              <a:buFontTx/>
              <a:buChar char="-"/>
            </a:pPr>
            <a:r>
              <a:rPr lang="en-US" sz="2800" b="1" i="1" dirty="0" err="1" smtClean="0"/>
              <a:t>Lẫm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liệt</a:t>
            </a:r>
            <a:r>
              <a:rPr lang="en-US" sz="2800" b="1" i="1" dirty="0" smtClean="0"/>
              <a:t>: </a:t>
            </a:r>
            <a:r>
              <a:rPr lang="en-US" sz="2800" dirty="0" err="1" smtClean="0"/>
              <a:t>hùng</a:t>
            </a:r>
            <a:r>
              <a:rPr lang="en-US" sz="2800" dirty="0" smtClean="0"/>
              <a:t> </a:t>
            </a:r>
            <a:r>
              <a:rPr lang="en-US" sz="2800" dirty="0" err="1" smtClean="0"/>
              <a:t>dũng</a:t>
            </a:r>
            <a:r>
              <a:rPr lang="en-US" sz="2800" dirty="0" smtClean="0"/>
              <a:t>, </a:t>
            </a:r>
            <a:r>
              <a:rPr lang="en-US" sz="2800" dirty="0" err="1" smtClean="0"/>
              <a:t>oai</a:t>
            </a:r>
            <a:r>
              <a:rPr lang="en-US" sz="2800" dirty="0" smtClean="0"/>
              <a:t> </a:t>
            </a:r>
            <a:r>
              <a:rPr lang="en-US" sz="2800" dirty="0" err="1" smtClean="0"/>
              <a:t>nghiêm</a:t>
            </a:r>
            <a:r>
              <a:rPr lang="en-US" sz="2800" dirty="0" smtClean="0"/>
              <a:t>.</a:t>
            </a:r>
          </a:p>
          <a:p>
            <a:endParaRPr lang="en-US" sz="1000" dirty="0" smtClean="0"/>
          </a:p>
          <a:p>
            <a:pPr marL="285750" indent="-285750">
              <a:buFontTx/>
              <a:buChar char="-"/>
            </a:pPr>
            <a:r>
              <a:rPr lang="en-US" sz="2800" b="1" i="1" dirty="0" err="1" smtClean="0"/>
              <a:t>Nao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núng</a:t>
            </a:r>
            <a:r>
              <a:rPr lang="en-US" sz="2800" b="1" i="1" dirty="0" smtClean="0"/>
              <a:t>: </a:t>
            </a:r>
            <a:r>
              <a:rPr lang="en-US" sz="2800" dirty="0" smtClean="0"/>
              <a:t>lung lay,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vững</a:t>
            </a:r>
            <a:r>
              <a:rPr lang="en-US" sz="2800" dirty="0" smtClean="0"/>
              <a:t> </a:t>
            </a:r>
            <a:r>
              <a:rPr lang="en-US" sz="2800" dirty="0" err="1" smtClean="0"/>
              <a:t>lòng</a:t>
            </a:r>
            <a:r>
              <a:rPr lang="en-US" sz="2800" dirty="0" smtClean="0"/>
              <a:t> tin ở </a:t>
            </a:r>
            <a:r>
              <a:rPr lang="en-US" sz="2800" dirty="0" err="1" smtClean="0"/>
              <a:t>mình</a:t>
            </a:r>
            <a:r>
              <a:rPr lang="en-US" sz="2800" dirty="0" smtClean="0"/>
              <a:t> </a:t>
            </a:r>
            <a:r>
              <a:rPr lang="en-US" sz="2800" dirty="0" err="1" smtClean="0"/>
              <a:t>nữa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Oval 2"/>
          <p:cNvSpPr/>
          <p:nvPr/>
        </p:nvSpPr>
        <p:spPr>
          <a:xfrm>
            <a:off x="1447800" y="228600"/>
            <a:ext cx="6324600" cy="838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I. </a:t>
            </a:r>
            <a:r>
              <a:rPr lang="en-US" sz="3200" dirty="0" err="1" smtClean="0"/>
              <a:t>Nghĩa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828800"/>
            <a:ext cx="1148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u="sng" dirty="0" err="1" smtClean="0"/>
              <a:t>Ví</a:t>
            </a:r>
            <a:r>
              <a:rPr lang="en-US" sz="3200" i="1" u="sng" dirty="0" smtClean="0"/>
              <a:t> </a:t>
            </a:r>
            <a:r>
              <a:rPr lang="en-US" sz="3200" i="1" u="sng" dirty="0" err="1" smtClean="0"/>
              <a:t>dụ</a:t>
            </a:r>
            <a:r>
              <a:rPr lang="en-US" sz="3200" i="1" u="sng" dirty="0" smtClean="0"/>
              <a:t>:</a:t>
            </a:r>
            <a:endParaRPr lang="en-US" sz="3200" i="1" u="sng" dirty="0"/>
          </a:p>
        </p:txBody>
      </p:sp>
    </p:spTree>
    <p:extLst>
      <p:ext uri="{BB962C8B-B14F-4D97-AF65-F5344CB8AC3E}">
        <p14:creationId xmlns:p14="http://schemas.microsoft.com/office/powerpoint/2010/main" val="303071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799"/>
            <a:ext cx="5181600" cy="350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457200" y="457200"/>
            <a:ext cx="6172200" cy="2133600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err="1" smtClean="0"/>
              <a:t>Nếu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dấu</a:t>
            </a:r>
            <a:r>
              <a:rPr lang="en-US" sz="2800" dirty="0" smtClean="0"/>
              <a:t> “:”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chuẩn</a:t>
            </a:r>
            <a:r>
              <a:rPr lang="en-US" sz="2800" dirty="0" smtClean="0"/>
              <a:t> </a:t>
            </a:r>
            <a:r>
              <a:rPr lang="en-US" sz="2800" dirty="0" err="1" smtClean="0"/>
              <a:t>thì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ví</a:t>
            </a:r>
            <a:r>
              <a:rPr lang="en-US" sz="2800" dirty="0" smtClean="0"/>
              <a:t> </a:t>
            </a:r>
            <a:r>
              <a:rPr lang="en-US" sz="2800" dirty="0" err="1" smtClean="0"/>
              <a:t>dụ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gồm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mấy</a:t>
            </a:r>
            <a:r>
              <a:rPr lang="en-US" sz="2800" dirty="0" smtClean="0"/>
              <a:t> </a:t>
            </a:r>
            <a:r>
              <a:rPr lang="en-US" sz="2800" dirty="0" err="1" smtClean="0"/>
              <a:t>phần</a:t>
            </a:r>
            <a:r>
              <a:rPr lang="en-US" sz="2800" dirty="0" smtClean="0"/>
              <a:t>?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phần</a:t>
            </a:r>
            <a:r>
              <a:rPr lang="en-US" sz="2800" dirty="0" smtClean="0"/>
              <a:t> 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3352799"/>
            <a:ext cx="45068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Gồm</a:t>
            </a:r>
            <a:r>
              <a:rPr lang="en-US" sz="2800" dirty="0" smtClean="0"/>
              <a:t> 2 </a:t>
            </a:r>
            <a:r>
              <a:rPr lang="en-US" sz="2800" dirty="0" err="1" smtClean="0"/>
              <a:t>phần</a:t>
            </a:r>
            <a:r>
              <a:rPr lang="en-US" sz="28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n-US" sz="2800" dirty="0" err="1"/>
              <a:t>T</a:t>
            </a:r>
            <a:r>
              <a:rPr lang="en-US" sz="2800" dirty="0" err="1" smtClean="0"/>
              <a:t>ừ</a:t>
            </a:r>
            <a:r>
              <a:rPr lang="en-US" sz="2800" dirty="0" smtClean="0"/>
              <a:t> in </a:t>
            </a:r>
            <a:r>
              <a:rPr lang="en-US" sz="2800" dirty="0" err="1" smtClean="0"/>
              <a:t>đậm</a:t>
            </a:r>
            <a:r>
              <a:rPr lang="en-US" sz="2800" dirty="0" smtClean="0"/>
              <a:t>: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cần</a:t>
            </a:r>
            <a:r>
              <a:rPr lang="en-US" sz="2800" dirty="0" smtClean="0"/>
              <a:t> </a:t>
            </a:r>
            <a:r>
              <a:rPr lang="en-US" sz="2800" dirty="0" err="1" smtClean="0"/>
              <a:t>giải</a:t>
            </a:r>
            <a:r>
              <a:rPr lang="en-US" sz="2800" dirty="0" smtClean="0"/>
              <a:t> </a:t>
            </a:r>
            <a:r>
              <a:rPr lang="en-US" sz="2800" dirty="0" err="1" smtClean="0"/>
              <a:t>nghĩa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bên</a:t>
            </a:r>
            <a:r>
              <a:rPr lang="en-US" sz="2800" dirty="0" smtClean="0"/>
              <a:t> </a:t>
            </a:r>
            <a:r>
              <a:rPr lang="en-US" sz="2800" dirty="0" err="1" smtClean="0"/>
              <a:t>phải</a:t>
            </a:r>
            <a:r>
              <a:rPr lang="en-US" sz="2800" dirty="0" smtClean="0"/>
              <a:t>: </a:t>
            </a:r>
            <a:r>
              <a:rPr lang="en-US" sz="2800" dirty="0" err="1" smtClean="0"/>
              <a:t>nội</a:t>
            </a:r>
            <a:r>
              <a:rPr lang="en-US" sz="2800" dirty="0" smtClean="0"/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422021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3296462"/>
            <a:ext cx="3872345" cy="356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2098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/>
              <a:t>Người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Nam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b="1" i="1" dirty="0" err="1" smtClean="0"/>
              <a:t>tập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quán</a:t>
            </a:r>
            <a:r>
              <a:rPr lang="en-US" sz="2800" dirty="0" smtClean="0"/>
              <a:t> </a:t>
            </a:r>
            <a:r>
              <a:rPr lang="en-US" sz="2800" dirty="0" err="1" smtClean="0"/>
              <a:t>ăn</a:t>
            </a:r>
            <a:r>
              <a:rPr lang="en-US" sz="2800" dirty="0" smtClean="0"/>
              <a:t> </a:t>
            </a:r>
            <a:r>
              <a:rPr lang="en-US" sz="2800" dirty="0" err="1" smtClean="0"/>
              <a:t>trầu</a:t>
            </a:r>
            <a:r>
              <a:rPr lang="en-US" sz="2800" dirty="0" smtClean="0"/>
              <a:t>.</a:t>
            </a:r>
          </a:p>
          <a:p>
            <a:pPr marL="285750" indent="-285750">
              <a:buFontTx/>
              <a:buChar char="-"/>
            </a:pPr>
            <a:endParaRPr lang="en-US" sz="1000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Người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Nam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b="1" i="1" dirty="0" err="1" smtClean="0"/>
              <a:t>thói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quen</a:t>
            </a:r>
            <a:r>
              <a:rPr lang="en-US" sz="2800" b="1" i="1" dirty="0" smtClean="0"/>
              <a:t> </a:t>
            </a:r>
            <a:r>
              <a:rPr lang="en-US" sz="2800" dirty="0" err="1" smtClean="0"/>
              <a:t>ăn</a:t>
            </a:r>
            <a:r>
              <a:rPr lang="en-US" sz="2800" dirty="0" smtClean="0"/>
              <a:t> </a:t>
            </a:r>
            <a:r>
              <a:rPr lang="en-US" sz="2800" dirty="0" err="1" smtClean="0"/>
              <a:t>trầu</a:t>
            </a:r>
            <a:r>
              <a:rPr lang="en-US" sz="280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962400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2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“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quán</a:t>
            </a:r>
            <a:r>
              <a:rPr lang="en-US" sz="2800" dirty="0"/>
              <a:t>”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nghĩa</a:t>
            </a:r>
            <a:r>
              <a:rPr lang="en-US" sz="2800" dirty="0"/>
              <a:t> </a:t>
            </a:r>
            <a:r>
              <a:rPr lang="en-US" sz="2800" dirty="0" err="1"/>
              <a:t>rộng</a:t>
            </a:r>
            <a:r>
              <a:rPr lang="en-US" sz="2800" dirty="0"/>
              <a:t>,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đông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5" name="Cloud 4"/>
          <p:cNvSpPr/>
          <p:nvPr/>
        </p:nvSpPr>
        <p:spPr>
          <a:xfrm>
            <a:off x="0" y="0"/>
            <a:ext cx="9144000" cy="18288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+mj-lt"/>
              </a:rPr>
              <a:t>Đọc </a:t>
            </a:r>
            <a:r>
              <a:rPr lang="vi-VN" sz="2800" dirty="0">
                <a:latin typeface="+mj-lt"/>
              </a:rPr>
              <a:t>to phần giải nghĩa từ tập quán và thói quen và cho biết 2 từ này có thay thế cho nhau được không? Tại sao?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407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8346"/>
            <a:ext cx="4811713" cy="471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990600"/>
            <a:ext cx="5029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/>
              <a:t>Nam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b="1" i="1" dirty="0" err="1" smtClean="0"/>
              <a:t>tập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quán</a:t>
            </a:r>
            <a:r>
              <a:rPr lang="en-US" sz="2800" b="1" i="1" dirty="0" smtClean="0"/>
              <a:t> </a:t>
            </a:r>
            <a:r>
              <a:rPr lang="en-US" sz="2800" dirty="0" err="1" smtClean="0"/>
              <a:t>đọc</a:t>
            </a:r>
            <a:r>
              <a:rPr lang="en-US" sz="2800" dirty="0" smtClean="0"/>
              <a:t> </a:t>
            </a:r>
            <a:r>
              <a:rPr lang="en-US" sz="2800" dirty="0" err="1" smtClean="0"/>
              <a:t>sách</a:t>
            </a:r>
            <a:r>
              <a:rPr lang="en-US" sz="2800" dirty="0" smtClean="0"/>
              <a:t>.</a:t>
            </a:r>
          </a:p>
          <a:p>
            <a:pPr marL="285750" indent="-285750">
              <a:buFontTx/>
              <a:buChar char="-"/>
            </a:pPr>
            <a:endParaRPr lang="en-US" sz="1000" dirty="0" smtClean="0"/>
          </a:p>
          <a:p>
            <a:pPr marL="285750" indent="-285750">
              <a:buFontTx/>
              <a:buChar char="-"/>
            </a:pPr>
            <a:r>
              <a:rPr lang="en-US" sz="2800" dirty="0" smtClean="0"/>
              <a:t>Nam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b="1" i="1" dirty="0" err="1" smtClean="0"/>
              <a:t>thói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quen</a:t>
            </a:r>
            <a:r>
              <a:rPr lang="en-US" sz="2800" b="1" i="1" dirty="0" smtClean="0"/>
              <a:t> </a:t>
            </a:r>
            <a:r>
              <a:rPr lang="en-US" sz="2800" dirty="0" err="1" smtClean="0"/>
              <a:t>đọc</a:t>
            </a:r>
            <a:r>
              <a:rPr lang="en-US" sz="2800" dirty="0" smtClean="0"/>
              <a:t> </a:t>
            </a:r>
            <a:r>
              <a:rPr lang="en-US" sz="2800" dirty="0" err="1" smtClean="0"/>
              <a:t>sách</a:t>
            </a:r>
            <a:r>
              <a:rPr lang="en-US" sz="2800" dirty="0" smtClean="0"/>
              <a:t>.</a:t>
            </a:r>
          </a:p>
          <a:p>
            <a:pPr marL="285750" indent="-285750">
              <a:buFontTx/>
              <a:buChar char="-"/>
            </a:pPr>
            <a:endParaRPr lang="en-US" sz="1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811713" y="2729805"/>
            <a:ext cx="3951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vi-VN" sz="2800" dirty="0">
                <a:latin typeface="Calibri" pitchFamily="34" charset="0"/>
                <a:cs typeface="Calibri" pitchFamily="34" charset="0"/>
              </a:rPr>
              <a:t> Chỉ dùng được từ </a:t>
            </a:r>
            <a:r>
              <a:rPr lang="vi-VN" sz="2800" b="1" i="1" dirty="0">
                <a:latin typeface="Calibri" pitchFamily="34" charset="0"/>
                <a:cs typeface="Calibri" pitchFamily="34" charset="0"/>
              </a:rPr>
              <a:t>thói quen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 vì </a:t>
            </a:r>
            <a:r>
              <a:rPr lang="vi-VN" sz="2800" b="1" i="1" dirty="0">
                <a:latin typeface="Calibri" pitchFamily="34" charset="0"/>
                <a:cs typeface="Calibri" pitchFamily="34" charset="0"/>
              </a:rPr>
              <a:t>thói quen 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có nghĩa hẹp, chỉ cá nhân</a:t>
            </a:r>
          </a:p>
        </p:txBody>
      </p:sp>
    </p:spTree>
    <p:extLst>
      <p:ext uri="{BB962C8B-B14F-4D97-AF65-F5344CB8AC3E}">
        <p14:creationId xmlns:p14="http://schemas.microsoft.com/office/powerpoint/2010/main" val="362251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9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52400" y="533400"/>
            <a:ext cx="2971800" cy="2667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Tùy</a:t>
            </a:r>
            <a:r>
              <a:rPr lang="en-US" sz="2800" dirty="0" smtClean="0"/>
              <a:t> </a:t>
            </a:r>
            <a:r>
              <a:rPr lang="en-US" sz="2800" dirty="0" err="1" smtClean="0"/>
              <a:t>từng</a:t>
            </a:r>
            <a:r>
              <a:rPr lang="en-US" sz="2800" dirty="0" smtClean="0"/>
              <a:t> </a:t>
            </a:r>
            <a:r>
              <a:rPr lang="en-US" sz="2800" dirty="0" err="1" smtClean="0"/>
              <a:t>trường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 smtClean="0"/>
              <a:t>mà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thay</a:t>
            </a:r>
            <a:r>
              <a:rPr lang="en-US" sz="2800" dirty="0" smtClean="0"/>
              <a:t> </a:t>
            </a:r>
            <a:r>
              <a:rPr lang="en-US" sz="2800" dirty="0" err="1" smtClean="0"/>
              <a:t>thế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64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/>
          <p:cNvSpPr/>
          <p:nvPr/>
        </p:nvSpPr>
        <p:spPr>
          <a:xfrm>
            <a:off x="152400" y="457200"/>
            <a:ext cx="6781800" cy="1676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Nghĩa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ứng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phần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mô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/>
              <a:t>d</a:t>
            </a:r>
            <a:r>
              <a:rPr lang="en-US" sz="2800" dirty="0" err="1" smtClean="0"/>
              <a:t>ưới</a:t>
            </a:r>
            <a:r>
              <a:rPr lang="en-US" sz="2800" dirty="0" smtClean="0"/>
              <a:t> </a:t>
            </a:r>
            <a:r>
              <a:rPr lang="en-US" sz="2800" dirty="0" err="1" smtClean="0"/>
              <a:t>đây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Oval 2"/>
          <p:cNvSpPr/>
          <p:nvPr/>
        </p:nvSpPr>
        <p:spPr>
          <a:xfrm>
            <a:off x="4335093" y="2748409"/>
            <a:ext cx="4267200" cy="2438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>
            <a:stCxn id="3" idx="2"/>
            <a:endCxn id="3" idx="6"/>
          </p:cNvCxnSpPr>
          <p:nvPr/>
        </p:nvCxnSpPr>
        <p:spPr>
          <a:xfrm>
            <a:off x="4335093" y="3967609"/>
            <a:ext cx="426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1296" y="3136612"/>
            <a:ext cx="212250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HÌNH THỨC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526901" y="4261991"/>
            <a:ext cx="2016899" cy="5386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ghtning Bolt 8"/>
          <p:cNvSpPr/>
          <p:nvPr/>
        </p:nvSpPr>
        <p:spPr>
          <a:xfrm rot="17950935">
            <a:off x="2130159" y="5136282"/>
            <a:ext cx="2628900" cy="1066800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2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1017</Words>
  <Application>Microsoft Office PowerPoint</Application>
  <PresentationFormat>On-screen Show (4:3)</PresentationFormat>
  <Paragraphs>147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Giải thích các từ sau theo những cách đã biết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molap</dc:creator>
  <cp:lastModifiedBy>Nguyen </cp:lastModifiedBy>
  <cp:revision>23</cp:revision>
  <dcterms:created xsi:type="dcterms:W3CDTF">2017-10-31T11:31:47Z</dcterms:created>
  <dcterms:modified xsi:type="dcterms:W3CDTF">2020-10-18T14:40:32Z</dcterms:modified>
</cp:coreProperties>
</file>