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305" r:id="rId4"/>
    <p:sldId id="306" r:id="rId5"/>
    <p:sldId id="303" r:id="rId6"/>
    <p:sldId id="366" r:id="rId7"/>
    <p:sldId id="367" r:id="rId8"/>
    <p:sldId id="369" r:id="rId9"/>
    <p:sldId id="370" r:id="rId10"/>
    <p:sldId id="368"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CCFF"/>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9" autoAdjust="0"/>
    <p:restoredTop sz="94660"/>
  </p:normalViewPr>
  <p:slideViewPr>
    <p:cSldViewPr snapToGrid="0">
      <p:cViewPr>
        <p:scale>
          <a:sx n="59" d="100"/>
          <a:sy n="59" d="100"/>
        </p:scale>
        <p:origin x="-102"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7026C-51EC-4B8A-99DA-700BAA793BBE}"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E3B356FD-366E-4EAE-B36D-9162328E3E57}">
      <dgm:prSet phldrT="[Text]"/>
      <dgm:spPr/>
      <dgm:t>
        <a:bodyPr/>
        <a:lstStyle/>
        <a:p>
          <a:r>
            <a:rPr lang="en-US">
              <a:solidFill>
                <a:schemeClr val="tx1">
                  <a:lumMod val="95000"/>
                  <a:lumOff val="5000"/>
                </a:schemeClr>
              </a:solidFill>
              <a:latin typeface="Times New Roman" pitchFamily="18" charset="0"/>
              <a:ea typeface="Calibri" pitchFamily="34" charset="0"/>
              <a:cs typeface="Times New Roman" pitchFamily="18" charset="0"/>
            </a:rPr>
            <a:t>Luyện các thao tác mở văn bản mới hoặc văn bản đã lưu, nhập nội dung văn bản.</a:t>
          </a:r>
          <a:endParaRPr lang="en-US">
            <a:solidFill>
              <a:schemeClr val="tx1">
                <a:lumMod val="95000"/>
                <a:lumOff val="5000"/>
              </a:schemeClr>
            </a:solidFill>
          </a:endParaRPr>
        </a:p>
      </dgm:t>
    </dgm:pt>
    <dgm:pt modelId="{F25E433F-03D0-4ED0-851B-4D7A0F70C642}" type="parTrans" cxnId="{470BD436-DE1B-4CDC-88D3-D99084E3C691}">
      <dgm:prSet/>
      <dgm:spPr/>
      <dgm:t>
        <a:bodyPr/>
        <a:lstStyle/>
        <a:p>
          <a:endParaRPr lang="en-US"/>
        </a:p>
      </dgm:t>
    </dgm:pt>
    <dgm:pt modelId="{BD3F9681-7399-4594-BF28-B4519B1FC85F}" type="sibTrans" cxnId="{470BD436-DE1B-4CDC-88D3-D99084E3C691}">
      <dgm:prSet/>
      <dgm:spPr/>
      <dgm:t>
        <a:bodyPr/>
        <a:lstStyle/>
        <a:p>
          <a:endParaRPr lang="en-US"/>
        </a:p>
      </dgm:t>
    </dgm:pt>
    <dgm:pt modelId="{DCED9BB2-2285-4076-A1DF-D653CAA2CBFA}">
      <dgm:prSet phldrT="[Text]"/>
      <dgm:spPr/>
      <dgm:t>
        <a:bodyPr/>
        <a:lstStyle/>
        <a:p>
          <a:r>
            <a:rPr lang="en-US">
              <a:solidFill>
                <a:schemeClr val="tx1">
                  <a:lumMod val="95000"/>
                  <a:lumOff val="5000"/>
                </a:schemeClr>
              </a:solidFill>
              <a:latin typeface="Times New Roman" pitchFamily="18" charset="0"/>
              <a:ea typeface="Calibri" pitchFamily="34" charset="0"/>
              <a:cs typeface="Times New Roman" pitchFamily="18" charset="0"/>
            </a:rPr>
            <a:t>- Luyện kĩ năng gõ văn bản Tiếng Việt.</a:t>
          </a:r>
          <a:endParaRPr lang="en-US">
            <a:solidFill>
              <a:schemeClr val="tx1">
                <a:lumMod val="95000"/>
                <a:lumOff val="5000"/>
              </a:schemeClr>
            </a:solidFill>
          </a:endParaRPr>
        </a:p>
      </dgm:t>
    </dgm:pt>
    <dgm:pt modelId="{F84BB6FC-B9B1-4B3D-9E59-C376F66DF847}" type="parTrans" cxnId="{870EB664-85D6-4E13-AEFA-5D9E7C1D5ED7}">
      <dgm:prSet/>
      <dgm:spPr/>
      <dgm:t>
        <a:bodyPr/>
        <a:lstStyle/>
        <a:p>
          <a:endParaRPr lang="en-US"/>
        </a:p>
      </dgm:t>
    </dgm:pt>
    <dgm:pt modelId="{63DC9F2B-4B85-4CC4-BCBD-75D2D34938D4}" type="sibTrans" cxnId="{870EB664-85D6-4E13-AEFA-5D9E7C1D5ED7}">
      <dgm:prSet/>
      <dgm:spPr/>
      <dgm:t>
        <a:bodyPr/>
        <a:lstStyle/>
        <a:p>
          <a:endParaRPr lang="en-US"/>
        </a:p>
      </dgm:t>
    </dgm:pt>
    <dgm:pt modelId="{5E612C56-D366-45D2-A332-2B2B9A0E755D}">
      <dgm:prSet phldrT="[Text]"/>
      <dgm:spPr/>
      <dgm:t>
        <a:bodyPr/>
        <a:lstStyle/>
        <a:p>
          <a:r>
            <a:rPr lang="en-US">
              <a:solidFill>
                <a:schemeClr val="tx1">
                  <a:lumMod val="95000"/>
                  <a:lumOff val="5000"/>
                </a:schemeClr>
              </a:solidFill>
              <a:latin typeface="Times New Roman" pitchFamily="18" charset="0"/>
              <a:ea typeface="Calibri" pitchFamily="34" charset="0"/>
              <a:cs typeface="Times New Roman" pitchFamily="18" charset="0"/>
            </a:rPr>
            <a:t>Phân biệt chế độ gõ chèn hoặc chế độ gõ đè.</a:t>
          </a:r>
          <a:endParaRPr lang="en-US">
            <a:solidFill>
              <a:schemeClr val="tx1">
                <a:lumMod val="95000"/>
                <a:lumOff val="5000"/>
              </a:schemeClr>
            </a:solidFill>
          </a:endParaRPr>
        </a:p>
      </dgm:t>
    </dgm:pt>
    <dgm:pt modelId="{106096BB-6110-46DD-A463-25449E8A89A4}" type="parTrans" cxnId="{923852A6-52D9-47CB-ACFA-A7620E3EE46E}">
      <dgm:prSet/>
      <dgm:spPr/>
      <dgm:t>
        <a:bodyPr/>
        <a:lstStyle/>
        <a:p>
          <a:endParaRPr lang="en-US"/>
        </a:p>
      </dgm:t>
    </dgm:pt>
    <dgm:pt modelId="{00C4642B-1887-4112-BD08-AAA74083C456}" type="sibTrans" cxnId="{923852A6-52D9-47CB-ACFA-A7620E3EE46E}">
      <dgm:prSet/>
      <dgm:spPr/>
      <dgm:t>
        <a:bodyPr/>
        <a:lstStyle/>
        <a:p>
          <a:endParaRPr lang="en-US"/>
        </a:p>
      </dgm:t>
    </dgm:pt>
    <dgm:pt modelId="{C3F2443E-DB22-4866-88FD-DD7BE3C10A2F}" type="pres">
      <dgm:prSet presAssocID="{BA07026C-51EC-4B8A-99DA-700BAA793BBE}" presName="Name0" presStyleCnt="0">
        <dgm:presLayoutVars>
          <dgm:chMax val="7"/>
          <dgm:chPref val="7"/>
          <dgm:dir/>
        </dgm:presLayoutVars>
      </dgm:prSet>
      <dgm:spPr/>
      <dgm:t>
        <a:bodyPr/>
        <a:lstStyle/>
        <a:p>
          <a:endParaRPr lang="en-US"/>
        </a:p>
      </dgm:t>
    </dgm:pt>
    <dgm:pt modelId="{2A2A53FA-3EA9-4FFD-B050-7BA2B7A28B23}" type="pres">
      <dgm:prSet presAssocID="{BA07026C-51EC-4B8A-99DA-700BAA793BBE}" presName="Name1" presStyleCnt="0"/>
      <dgm:spPr/>
    </dgm:pt>
    <dgm:pt modelId="{A3F1DF08-0270-4B06-B82E-A7BE74BE3F60}" type="pres">
      <dgm:prSet presAssocID="{BA07026C-51EC-4B8A-99DA-700BAA793BBE}" presName="cycle" presStyleCnt="0"/>
      <dgm:spPr/>
    </dgm:pt>
    <dgm:pt modelId="{A762A24C-5858-4E33-BFE9-BAF80870BAE7}" type="pres">
      <dgm:prSet presAssocID="{BA07026C-51EC-4B8A-99DA-700BAA793BBE}" presName="srcNode" presStyleLbl="node1" presStyleIdx="0" presStyleCnt="3"/>
      <dgm:spPr/>
    </dgm:pt>
    <dgm:pt modelId="{1378BD8D-D7C2-4AC3-B16B-B3FE2CCD131A}" type="pres">
      <dgm:prSet presAssocID="{BA07026C-51EC-4B8A-99DA-700BAA793BBE}" presName="conn" presStyleLbl="parChTrans1D2" presStyleIdx="0" presStyleCnt="1"/>
      <dgm:spPr/>
      <dgm:t>
        <a:bodyPr/>
        <a:lstStyle/>
        <a:p>
          <a:endParaRPr lang="en-US"/>
        </a:p>
      </dgm:t>
    </dgm:pt>
    <dgm:pt modelId="{CC85E5A7-3E6C-4E30-8868-7A60C7C3F78E}" type="pres">
      <dgm:prSet presAssocID="{BA07026C-51EC-4B8A-99DA-700BAA793BBE}" presName="extraNode" presStyleLbl="node1" presStyleIdx="0" presStyleCnt="3"/>
      <dgm:spPr/>
    </dgm:pt>
    <dgm:pt modelId="{FBD45946-F370-410B-BF07-7303EDF2A073}" type="pres">
      <dgm:prSet presAssocID="{BA07026C-51EC-4B8A-99DA-700BAA793BBE}" presName="dstNode" presStyleLbl="node1" presStyleIdx="0" presStyleCnt="3"/>
      <dgm:spPr/>
    </dgm:pt>
    <dgm:pt modelId="{8E064267-41C3-414A-9623-3ECADBFAF226}" type="pres">
      <dgm:prSet presAssocID="{E3B356FD-366E-4EAE-B36D-9162328E3E57}" presName="text_1" presStyleLbl="node1" presStyleIdx="0" presStyleCnt="3">
        <dgm:presLayoutVars>
          <dgm:bulletEnabled val="1"/>
        </dgm:presLayoutVars>
      </dgm:prSet>
      <dgm:spPr/>
      <dgm:t>
        <a:bodyPr/>
        <a:lstStyle/>
        <a:p>
          <a:endParaRPr lang="en-US"/>
        </a:p>
      </dgm:t>
    </dgm:pt>
    <dgm:pt modelId="{2C730F94-E46B-4D58-9AAA-823C5EF15A15}" type="pres">
      <dgm:prSet presAssocID="{E3B356FD-366E-4EAE-B36D-9162328E3E57}" presName="accent_1" presStyleCnt="0"/>
      <dgm:spPr/>
    </dgm:pt>
    <dgm:pt modelId="{A06D2D72-A368-46F1-B747-A073E613AFDA}" type="pres">
      <dgm:prSet presAssocID="{E3B356FD-366E-4EAE-B36D-9162328E3E57}" presName="accentRepeatNode" presStyleLbl="solidFgAcc1" presStyleIdx="0" presStyleCnt="3"/>
      <dgm:spPr/>
    </dgm:pt>
    <dgm:pt modelId="{C3DB4559-C99B-4269-A737-37D6564839BC}" type="pres">
      <dgm:prSet presAssocID="{DCED9BB2-2285-4076-A1DF-D653CAA2CBFA}" presName="text_2" presStyleLbl="node1" presStyleIdx="1" presStyleCnt="3">
        <dgm:presLayoutVars>
          <dgm:bulletEnabled val="1"/>
        </dgm:presLayoutVars>
      </dgm:prSet>
      <dgm:spPr/>
      <dgm:t>
        <a:bodyPr/>
        <a:lstStyle/>
        <a:p>
          <a:endParaRPr lang="en-US"/>
        </a:p>
      </dgm:t>
    </dgm:pt>
    <dgm:pt modelId="{B7226E9E-A579-4A8B-8618-B4C4E4FA378C}" type="pres">
      <dgm:prSet presAssocID="{DCED9BB2-2285-4076-A1DF-D653CAA2CBFA}" presName="accent_2" presStyleCnt="0"/>
      <dgm:spPr/>
    </dgm:pt>
    <dgm:pt modelId="{9D12F380-0846-4C94-99BB-9F82D4673EDB}" type="pres">
      <dgm:prSet presAssocID="{DCED9BB2-2285-4076-A1DF-D653CAA2CBFA}" presName="accentRepeatNode" presStyleLbl="solidFgAcc1" presStyleIdx="1" presStyleCnt="3"/>
      <dgm:spPr/>
    </dgm:pt>
    <dgm:pt modelId="{F2041312-1BA3-4CC0-B00E-847B43FF07ED}" type="pres">
      <dgm:prSet presAssocID="{5E612C56-D366-45D2-A332-2B2B9A0E755D}" presName="text_3" presStyleLbl="node1" presStyleIdx="2" presStyleCnt="3">
        <dgm:presLayoutVars>
          <dgm:bulletEnabled val="1"/>
        </dgm:presLayoutVars>
      </dgm:prSet>
      <dgm:spPr/>
      <dgm:t>
        <a:bodyPr/>
        <a:lstStyle/>
        <a:p>
          <a:endParaRPr lang="en-US"/>
        </a:p>
      </dgm:t>
    </dgm:pt>
    <dgm:pt modelId="{C79AB5A4-1069-423A-84E8-1EC6554031BC}" type="pres">
      <dgm:prSet presAssocID="{5E612C56-D366-45D2-A332-2B2B9A0E755D}" presName="accent_3" presStyleCnt="0"/>
      <dgm:spPr/>
    </dgm:pt>
    <dgm:pt modelId="{A9ABA24B-B8BD-4F7C-B676-5E07633413BE}" type="pres">
      <dgm:prSet presAssocID="{5E612C56-D366-45D2-A332-2B2B9A0E755D}" presName="accentRepeatNode" presStyleLbl="solidFgAcc1" presStyleIdx="2" presStyleCnt="3"/>
      <dgm:spPr/>
    </dgm:pt>
  </dgm:ptLst>
  <dgm:cxnLst>
    <dgm:cxn modelId="{870EB664-85D6-4E13-AEFA-5D9E7C1D5ED7}" srcId="{BA07026C-51EC-4B8A-99DA-700BAA793BBE}" destId="{DCED9BB2-2285-4076-A1DF-D653CAA2CBFA}" srcOrd="1" destOrd="0" parTransId="{F84BB6FC-B9B1-4B3D-9E59-C376F66DF847}" sibTransId="{63DC9F2B-4B85-4CC4-BCBD-75D2D34938D4}"/>
    <dgm:cxn modelId="{923852A6-52D9-47CB-ACFA-A7620E3EE46E}" srcId="{BA07026C-51EC-4B8A-99DA-700BAA793BBE}" destId="{5E612C56-D366-45D2-A332-2B2B9A0E755D}" srcOrd="2" destOrd="0" parTransId="{106096BB-6110-46DD-A463-25449E8A89A4}" sibTransId="{00C4642B-1887-4112-BD08-AAA74083C456}"/>
    <dgm:cxn modelId="{470BD436-DE1B-4CDC-88D3-D99084E3C691}" srcId="{BA07026C-51EC-4B8A-99DA-700BAA793BBE}" destId="{E3B356FD-366E-4EAE-B36D-9162328E3E57}" srcOrd="0" destOrd="0" parTransId="{F25E433F-03D0-4ED0-851B-4D7A0F70C642}" sibTransId="{BD3F9681-7399-4594-BF28-B4519B1FC85F}"/>
    <dgm:cxn modelId="{12995815-BA1B-4C3B-B4AD-DD3A6E932A09}" type="presOf" srcId="{DCED9BB2-2285-4076-A1DF-D653CAA2CBFA}" destId="{C3DB4559-C99B-4269-A737-37D6564839BC}" srcOrd="0" destOrd="0" presId="urn:microsoft.com/office/officeart/2008/layout/VerticalCurvedList"/>
    <dgm:cxn modelId="{B07142C6-F9D8-4DDB-99FD-9A8E844AE0AA}" type="presOf" srcId="{BD3F9681-7399-4594-BF28-B4519B1FC85F}" destId="{1378BD8D-D7C2-4AC3-B16B-B3FE2CCD131A}" srcOrd="0" destOrd="0" presId="urn:microsoft.com/office/officeart/2008/layout/VerticalCurvedList"/>
    <dgm:cxn modelId="{59F71285-DAFE-4AE0-8E7B-B72FCCAE9731}" type="presOf" srcId="{E3B356FD-366E-4EAE-B36D-9162328E3E57}" destId="{8E064267-41C3-414A-9623-3ECADBFAF226}" srcOrd="0" destOrd="0" presId="urn:microsoft.com/office/officeart/2008/layout/VerticalCurvedList"/>
    <dgm:cxn modelId="{6413BBB7-89C1-473E-B389-2DFCCC7FBF56}" type="presOf" srcId="{BA07026C-51EC-4B8A-99DA-700BAA793BBE}" destId="{C3F2443E-DB22-4866-88FD-DD7BE3C10A2F}" srcOrd="0" destOrd="0" presId="urn:microsoft.com/office/officeart/2008/layout/VerticalCurvedList"/>
    <dgm:cxn modelId="{9AD7B4D7-9142-44BD-87AA-40A05E6ACEB0}" type="presOf" srcId="{5E612C56-D366-45D2-A332-2B2B9A0E755D}" destId="{F2041312-1BA3-4CC0-B00E-847B43FF07ED}" srcOrd="0" destOrd="0" presId="urn:microsoft.com/office/officeart/2008/layout/VerticalCurvedList"/>
    <dgm:cxn modelId="{86F33FB9-2E17-47CB-808C-8CC290F4B9BF}" type="presParOf" srcId="{C3F2443E-DB22-4866-88FD-DD7BE3C10A2F}" destId="{2A2A53FA-3EA9-4FFD-B050-7BA2B7A28B23}" srcOrd="0" destOrd="0" presId="urn:microsoft.com/office/officeart/2008/layout/VerticalCurvedList"/>
    <dgm:cxn modelId="{BD3B16AA-9CF7-42BE-A45F-B5893361753F}" type="presParOf" srcId="{2A2A53FA-3EA9-4FFD-B050-7BA2B7A28B23}" destId="{A3F1DF08-0270-4B06-B82E-A7BE74BE3F60}" srcOrd="0" destOrd="0" presId="urn:microsoft.com/office/officeart/2008/layout/VerticalCurvedList"/>
    <dgm:cxn modelId="{CE1F0730-C8B1-4101-B61E-EBF01511C137}" type="presParOf" srcId="{A3F1DF08-0270-4B06-B82E-A7BE74BE3F60}" destId="{A762A24C-5858-4E33-BFE9-BAF80870BAE7}" srcOrd="0" destOrd="0" presId="urn:microsoft.com/office/officeart/2008/layout/VerticalCurvedList"/>
    <dgm:cxn modelId="{5DB6E801-9B4B-418F-B1FA-E7B1B1C97979}" type="presParOf" srcId="{A3F1DF08-0270-4B06-B82E-A7BE74BE3F60}" destId="{1378BD8D-D7C2-4AC3-B16B-B3FE2CCD131A}" srcOrd="1" destOrd="0" presId="urn:microsoft.com/office/officeart/2008/layout/VerticalCurvedList"/>
    <dgm:cxn modelId="{EBA27783-6681-4C0D-B1D5-01F00DB07A8F}" type="presParOf" srcId="{A3F1DF08-0270-4B06-B82E-A7BE74BE3F60}" destId="{CC85E5A7-3E6C-4E30-8868-7A60C7C3F78E}" srcOrd="2" destOrd="0" presId="urn:microsoft.com/office/officeart/2008/layout/VerticalCurvedList"/>
    <dgm:cxn modelId="{98DF166E-E36F-45AC-AE37-CA0ED0559E78}" type="presParOf" srcId="{A3F1DF08-0270-4B06-B82E-A7BE74BE3F60}" destId="{FBD45946-F370-410B-BF07-7303EDF2A073}" srcOrd="3" destOrd="0" presId="urn:microsoft.com/office/officeart/2008/layout/VerticalCurvedList"/>
    <dgm:cxn modelId="{BD1D2120-3E2C-4E3C-BAFF-85D298B98C24}" type="presParOf" srcId="{2A2A53FA-3EA9-4FFD-B050-7BA2B7A28B23}" destId="{8E064267-41C3-414A-9623-3ECADBFAF226}" srcOrd="1" destOrd="0" presId="urn:microsoft.com/office/officeart/2008/layout/VerticalCurvedList"/>
    <dgm:cxn modelId="{0A6495CC-1178-4D17-BAAB-5BB4F01C840B}" type="presParOf" srcId="{2A2A53FA-3EA9-4FFD-B050-7BA2B7A28B23}" destId="{2C730F94-E46B-4D58-9AAA-823C5EF15A15}" srcOrd="2" destOrd="0" presId="urn:microsoft.com/office/officeart/2008/layout/VerticalCurvedList"/>
    <dgm:cxn modelId="{B764C5EB-AD35-4978-8626-989124E59C4A}" type="presParOf" srcId="{2C730F94-E46B-4D58-9AAA-823C5EF15A15}" destId="{A06D2D72-A368-46F1-B747-A073E613AFDA}" srcOrd="0" destOrd="0" presId="urn:microsoft.com/office/officeart/2008/layout/VerticalCurvedList"/>
    <dgm:cxn modelId="{9A7900FB-2A47-4063-BFDF-B26649704029}" type="presParOf" srcId="{2A2A53FA-3EA9-4FFD-B050-7BA2B7A28B23}" destId="{C3DB4559-C99B-4269-A737-37D6564839BC}" srcOrd="3" destOrd="0" presId="urn:microsoft.com/office/officeart/2008/layout/VerticalCurvedList"/>
    <dgm:cxn modelId="{BF868AB9-A714-4954-9C7F-2ED14C145CA7}" type="presParOf" srcId="{2A2A53FA-3EA9-4FFD-B050-7BA2B7A28B23}" destId="{B7226E9E-A579-4A8B-8618-B4C4E4FA378C}" srcOrd="4" destOrd="0" presId="urn:microsoft.com/office/officeart/2008/layout/VerticalCurvedList"/>
    <dgm:cxn modelId="{43867930-89CB-469E-BD16-D75B02C1E7DE}" type="presParOf" srcId="{B7226E9E-A579-4A8B-8618-B4C4E4FA378C}" destId="{9D12F380-0846-4C94-99BB-9F82D4673EDB}" srcOrd="0" destOrd="0" presId="urn:microsoft.com/office/officeart/2008/layout/VerticalCurvedList"/>
    <dgm:cxn modelId="{EBD5B224-9B55-47A9-9C8D-EBCCEFAF1F0A}" type="presParOf" srcId="{2A2A53FA-3EA9-4FFD-B050-7BA2B7A28B23}" destId="{F2041312-1BA3-4CC0-B00E-847B43FF07ED}" srcOrd="5" destOrd="0" presId="urn:microsoft.com/office/officeart/2008/layout/VerticalCurvedList"/>
    <dgm:cxn modelId="{4D753D35-E558-40A8-8E69-A1EAB6036D42}" type="presParOf" srcId="{2A2A53FA-3EA9-4FFD-B050-7BA2B7A28B23}" destId="{C79AB5A4-1069-423A-84E8-1EC6554031BC}" srcOrd="6" destOrd="0" presId="urn:microsoft.com/office/officeart/2008/layout/VerticalCurvedList"/>
    <dgm:cxn modelId="{A315085E-7745-477F-B446-A35BAD2DB424}" type="presParOf" srcId="{C79AB5A4-1069-423A-84E8-1EC6554031BC}" destId="{A9ABA24B-B8BD-4F7C-B676-5E07633413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8BD8D-D7C2-4AC3-B16B-B3FE2CCD131A}">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64267-41C3-414A-9623-3ECADBFAF226}">
      <dsp:nvSpPr>
        <dsp:cNvPr id="0" name=""/>
        <dsp:cNvSpPr/>
      </dsp:nvSpPr>
      <dsp:spPr>
        <a:xfrm>
          <a:off x="752110" y="541866"/>
          <a:ext cx="9439128" cy="1083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lvl="0" algn="l" defTabSz="1466850">
            <a:lnSpc>
              <a:spcPct val="90000"/>
            </a:lnSpc>
            <a:spcBef>
              <a:spcPct val="0"/>
            </a:spcBef>
            <a:spcAft>
              <a:spcPct val="35000"/>
            </a:spcAft>
          </a:pPr>
          <a:r>
            <a:rPr lang="en-US" sz="3300" kern="1200">
              <a:solidFill>
                <a:schemeClr val="tx1">
                  <a:lumMod val="95000"/>
                  <a:lumOff val="5000"/>
                </a:schemeClr>
              </a:solidFill>
              <a:latin typeface="Times New Roman" pitchFamily="18" charset="0"/>
              <a:ea typeface="Calibri" pitchFamily="34" charset="0"/>
              <a:cs typeface="Times New Roman" pitchFamily="18" charset="0"/>
            </a:rPr>
            <a:t>Luyện các thao tác mở văn bản mới hoặc văn bản đã lưu, nhập nội dung văn bản.</a:t>
          </a:r>
          <a:endParaRPr lang="en-US" sz="3300" kern="1200">
            <a:solidFill>
              <a:schemeClr val="tx1">
                <a:lumMod val="95000"/>
                <a:lumOff val="5000"/>
              </a:schemeClr>
            </a:solidFill>
          </a:endParaRPr>
        </a:p>
      </dsp:txBody>
      <dsp:txXfrm>
        <a:off x="752110" y="541866"/>
        <a:ext cx="9439128" cy="1083733"/>
      </dsp:txXfrm>
    </dsp:sp>
    <dsp:sp modelId="{A06D2D72-A368-46F1-B747-A073E613AFDA}">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B4559-C99B-4269-A737-37D6564839BC}">
      <dsp:nvSpPr>
        <dsp:cNvPr id="0" name=""/>
        <dsp:cNvSpPr/>
      </dsp:nvSpPr>
      <dsp:spPr>
        <a:xfrm>
          <a:off x="1146048" y="2167466"/>
          <a:ext cx="9045191" cy="1083733"/>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lvl="0" algn="l" defTabSz="1466850">
            <a:lnSpc>
              <a:spcPct val="90000"/>
            </a:lnSpc>
            <a:spcBef>
              <a:spcPct val="0"/>
            </a:spcBef>
            <a:spcAft>
              <a:spcPct val="35000"/>
            </a:spcAft>
          </a:pPr>
          <a:r>
            <a:rPr lang="en-US" sz="3300" kern="1200">
              <a:solidFill>
                <a:schemeClr val="tx1">
                  <a:lumMod val="95000"/>
                  <a:lumOff val="5000"/>
                </a:schemeClr>
              </a:solidFill>
              <a:latin typeface="Times New Roman" pitchFamily="18" charset="0"/>
              <a:ea typeface="Calibri" pitchFamily="34" charset="0"/>
              <a:cs typeface="Times New Roman" pitchFamily="18" charset="0"/>
            </a:rPr>
            <a:t>- Luyện kĩ năng gõ văn bản Tiếng Việt.</a:t>
          </a:r>
          <a:endParaRPr lang="en-US" sz="3300" kern="1200">
            <a:solidFill>
              <a:schemeClr val="tx1">
                <a:lumMod val="95000"/>
                <a:lumOff val="5000"/>
              </a:schemeClr>
            </a:solidFill>
          </a:endParaRPr>
        </a:p>
      </dsp:txBody>
      <dsp:txXfrm>
        <a:off x="1146048" y="2167466"/>
        <a:ext cx="9045191" cy="1083733"/>
      </dsp:txXfrm>
    </dsp:sp>
    <dsp:sp modelId="{9D12F380-0846-4C94-99BB-9F82D4673EDB}">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041312-1BA3-4CC0-B00E-847B43FF07ED}">
      <dsp:nvSpPr>
        <dsp:cNvPr id="0" name=""/>
        <dsp:cNvSpPr/>
      </dsp:nvSpPr>
      <dsp:spPr>
        <a:xfrm>
          <a:off x="752110" y="3793066"/>
          <a:ext cx="9439128" cy="1083733"/>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lvl="0" algn="l" defTabSz="1466850">
            <a:lnSpc>
              <a:spcPct val="90000"/>
            </a:lnSpc>
            <a:spcBef>
              <a:spcPct val="0"/>
            </a:spcBef>
            <a:spcAft>
              <a:spcPct val="35000"/>
            </a:spcAft>
          </a:pPr>
          <a:r>
            <a:rPr lang="en-US" sz="3300" kern="1200">
              <a:solidFill>
                <a:schemeClr val="tx1">
                  <a:lumMod val="95000"/>
                  <a:lumOff val="5000"/>
                </a:schemeClr>
              </a:solidFill>
              <a:latin typeface="Times New Roman" pitchFamily="18" charset="0"/>
              <a:ea typeface="Calibri" pitchFamily="34" charset="0"/>
              <a:cs typeface="Times New Roman" pitchFamily="18" charset="0"/>
            </a:rPr>
            <a:t>Phân biệt chế độ gõ chèn hoặc chế độ gõ đè.</a:t>
          </a:r>
          <a:endParaRPr lang="en-US" sz="3300" kern="1200">
            <a:solidFill>
              <a:schemeClr val="tx1">
                <a:lumMod val="95000"/>
                <a:lumOff val="5000"/>
              </a:schemeClr>
            </a:solidFill>
          </a:endParaRPr>
        </a:p>
      </dsp:txBody>
      <dsp:txXfrm>
        <a:off x="752110" y="3793066"/>
        <a:ext cx="9439128" cy="1083733"/>
      </dsp:txXfrm>
    </dsp:sp>
    <dsp:sp modelId="{A9ABA24B-B8BD-4F7C-B676-5E07633413BE}">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F460F-C16E-428A-A3C1-493DF5552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052E8FA-3824-4336-9FDB-10F35ED00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FD7FC6A-BCF0-45EE-8895-CF11CEA15B14}"/>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5" name="Footer Placeholder 4">
            <a:extLst>
              <a:ext uri="{FF2B5EF4-FFF2-40B4-BE49-F238E27FC236}">
                <a16:creationId xmlns:a16="http://schemas.microsoft.com/office/drawing/2014/main" xmlns="" id="{37ABF614-B880-4B7B-B027-69329CF05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425028-2D21-48A5-8F61-1726F5C17864}"/>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81100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0AE47-6274-4AA7-8335-C798C75F8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08C30B-6325-4245-B5E2-8326D05C24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1E9DA1-682C-4B9B-8675-910A8CF63F53}"/>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5" name="Footer Placeholder 4">
            <a:extLst>
              <a:ext uri="{FF2B5EF4-FFF2-40B4-BE49-F238E27FC236}">
                <a16:creationId xmlns:a16="http://schemas.microsoft.com/office/drawing/2014/main" xmlns="" id="{BC791450-888B-43A6-B932-F40DB9548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C9A908-4BA9-4A2C-8662-876682D598F3}"/>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281411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6533573-11D0-4D69-9AA8-57D14943DD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62F4354-0738-4E74-9382-3A3AAB9CC3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32C13B-8021-4CA4-B1C5-10BAFF332EC9}"/>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5" name="Footer Placeholder 4">
            <a:extLst>
              <a:ext uri="{FF2B5EF4-FFF2-40B4-BE49-F238E27FC236}">
                <a16:creationId xmlns:a16="http://schemas.microsoft.com/office/drawing/2014/main" xmlns="" id="{5AC7213D-4B6F-4D0E-B555-A86CBC82C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46A3B2-2E9D-4148-B295-7D17FF1CDBDD}"/>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4256044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5" descr="image007">
            <a:extLst>
              <a:ext uri="{FF2B5EF4-FFF2-40B4-BE49-F238E27FC236}">
                <a16:creationId xmlns:a16="http://schemas.microsoft.com/office/drawing/2014/main" xmlns="" id="{7309D465-9902-4268-8BDE-5F63C89DBB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0"/>
            <a:ext cx="1178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40A09F00-BBE1-4A1E-8E32-92544408F9CB}"/>
              </a:ext>
            </a:extLst>
          </p:cNvPr>
          <p:cNvSpPr/>
          <p:nvPr userDrawn="1"/>
        </p:nvSpPr>
        <p:spPr>
          <a:xfrm>
            <a:off x="1335313" y="123736"/>
            <a:ext cx="118872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 THỰC HÀNH 6:</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 TẬP CHỈNH SỬA VĂN BẢN </a:t>
            </a:r>
          </a:p>
        </p:txBody>
      </p:sp>
      <p:pic>
        <p:nvPicPr>
          <p:cNvPr id="6" name="Picture 1" descr="C:\Users\Administrator\Desktop\mt.jpg">
            <a:extLst>
              <a:ext uri="{FF2B5EF4-FFF2-40B4-BE49-F238E27FC236}">
                <a16:creationId xmlns:a16="http://schemas.microsoft.com/office/drawing/2014/main" xmlns="" id="{F1CE5419-24D5-48B3-A238-9DF7F9518F0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224" y="2"/>
            <a:ext cx="2618377" cy="1447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lvl1pPr>
              <a:defRPr sz="2800">
                <a:solidFill>
                  <a:srgbClr val="000099"/>
                </a:solidFill>
              </a:defRPr>
            </a:lvl1pPr>
            <a:lvl2pPr>
              <a:defRPr sz="2800">
                <a:solidFill>
                  <a:srgbClr val="000099"/>
                </a:solidFill>
              </a:defRPr>
            </a:lvl2pPr>
            <a:lvl3pPr>
              <a:defRPr sz="2800">
                <a:solidFill>
                  <a:srgbClr val="000099"/>
                </a:solidFill>
              </a:defRPr>
            </a:lvl3pPr>
            <a:lvl4pPr>
              <a:defRPr sz="2800">
                <a:solidFill>
                  <a:srgbClr val="000099"/>
                </a:solidFill>
              </a:defRPr>
            </a:lvl4pPr>
            <a:lvl5pPr>
              <a:defRPr sz="2800">
                <a:solidFill>
                  <a:srgbClr val="00009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4F4B80E7-5FB0-4BCF-8D9E-D503E3A3FE49}"/>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285E5C6-BE9A-4625-96A5-E219B1652F3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519D409B-C1C0-41E7-8F92-B1CD48395B0C}"/>
              </a:ext>
            </a:extLst>
          </p:cNvPr>
          <p:cNvSpPr>
            <a:spLocks noGrp="1" noChangeArrowheads="1"/>
          </p:cNvSpPr>
          <p:nvPr>
            <p:ph type="sldNum" sz="quarter" idx="12"/>
          </p:nvPr>
        </p:nvSpPr>
        <p:spPr/>
        <p:txBody>
          <a:bodyPr/>
          <a:lstStyle>
            <a:lvl1pPr>
              <a:defRPr/>
            </a:lvl1pPr>
          </a:lstStyle>
          <a:p>
            <a:fld id="{8EB3602A-DF52-49E6-9745-6BF358E3C44E}" type="slidenum">
              <a:rPr lang="en-US" altLang="en-US"/>
              <a:pPr/>
              <a:t>‹#›</a:t>
            </a:fld>
            <a:endParaRPr lang="en-US" altLang="en-US"/>
          </a:p>
        </p:txBody>
      </p:sp>
    </p:spTree>
    <p:extLst>
      <p:ext uri="{BB962C8B-B14F-4D97-AF65-F5344CB8AC3E}">
        <p14:creationId xmlns:p14="http://schemas.microsoft.com/office/powerpoint/2010/main" val="37923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B9F5A-EB9D-472B-8592-DDB20A45C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211BB7-3405-4A10-BDE5-854BAC80B8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7134AD-5025-4EF3-98AD-7A2D8B7D771B}"/>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5" name="Footer Placeholder 4">
            <a:extLst>
              <a:ext uri="{FF2B5EF4-FFF2-40B4-BE49-F238E27FC236}">
                <a16:creationId xmlns:a16="http://schemas.microsoft.com/office/drawing/2014/main" xmlns="" id="{6F8C305B-E4BB-4D40-9893-61F31D10B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9E66B2-4388-441E-A015-8A2D02F8D33F}"/>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29051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E3047-CDC1-4506-88C4-CD99240BE7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84FDDAD-2484-4781-9E49-8855EA1B4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68F2530-91D6-4E47-8160-10D08B26844C}"/>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5" name="Footer Placeholder 4">
            <a:extLst>
              <a:ext uri="{FF2B5EF4-FFF2-40B4-BE49-F238E27FC236}">
                <a16:creationId xmlns:a16="http://schemas.microsoft.com/office/drawing/2014/main" xmlns="" id="{C5B90847-6BD0-40B5-BE38-32F3031DC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3DB8FD-E659-4F81-9FBE-F8F4ED7C9848}"/>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12830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1D547-E8F3-48CC-816E-F0B70ED87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49D868-CE76-47FE-BF9D-B88819C456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604FA7C-BA0F-4890-BC1B-2731E8AD3E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A020CA1-EC8E-4C18-B90D-E6D61431EC58}"/>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6" name="Footer Placeholder 5">
            <a:extLst>
              <a:ext uri="{FF2B5EF4-FFF2-40B4-BE49-F238E27FC236}">
                <a16:creationId xmlns:a16="http://schemas.microsoft.com/office/drawing/2014/main" xmlns="" id="{770EAB92-EF1A-40A1-9B23-F9FD95423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D651B1A-553C-4856-9D26-F63FDAE4E21C}"/>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370802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90A60-D329-474B-BCB4-87FAD02BAC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F3F367A-4851-4B16-99C2-F8D934980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B0DC981-FC32-4D22-B970-0C2E507C41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D6C0A3E-8618-4169-8195-6B73F039D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5EEDE80-1FBF-40DF-A764-1504195D2B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12B077-F766-42E7-BA4D-C2AE4A065DFA}"/>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8" name="Footer Placeholder 7">
            <a:extLst>
              <a:ext uri="{FF2B5EF4-FFF2-40B4-BE49-F238E27FC236}">
                <a16:creationId xmlns:a16="http://schemas.microsoft.com/office/drawing/2014/main" xmlns="" id="{85672CB9-0246-4D85-A2DA-F3C5B2FB1C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7A99085-2AFC-4FFB-A821-9F37DA06DD87}"/>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400220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39E19-78D6-45EE-9183-B0E0CBBC4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1CA6130-4BB0-4EE4-9157-3D7997B0D0F9}"/>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4" name="Footer Placeholder 3">
            <a:extLst>
              <a:ext uri="{FF2B5EF4-FFF2-40B4-BE49-F238E27FC236}">
                <a16:creationId xmlns:a16="http://schemas.microsoft.com/office/drawing/2014/main" xmlns="" id="{23326AC4-252D-415C-AE4A-0FDC4F0E8B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A6BB144-302C-4CA4-B66B-57AC7911D1C8}"/>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35139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0FA5-E076-41C6-8FA3-EA9DDABB974C}"/>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3" name="Footer Placeholder 2">
            <a:extLst>
              <a:ext uri="{FF2B5EF4-FFF2-40B4-BE49-F238E27FC236}">
                <a16:creationId xmlns:a16="http://schemas.microsoft.com/office/drawing/2014/main" xmlns="" id="{64DF3D4F-9EF3-4090-B712-6B798989A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E62103B-585D-4C7F-B11A-19F70B51134F}"/>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310784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65830-3272-4134-BE4E-C9274B657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F4CC21B-B1D5-42D5-8FF4-8C3F45169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6F7FBB9-7B4B-47AF-BE13-5C1D4BEBD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C8E4F28-6951-428D-93D4-8B82E40E55EC}"/>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6" name="Footer Placeholder 5">
            <a:extLst>
              <a:ext uri="{FF2B5EF4-FFF2-40B4-BE49-F238E27FC236}">
                <a16:creationId xmlns:a16="http://schemas.microsoft.com/office/drawing/2014/main" xmlns="" id="{11186D8D-F439-443F-95BC-D5DB6FDDB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F9E0714-AC23-4814-8C0F-CCCC221F5BF2}"/>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17242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3822B-432C-41A6-B594-2A5C1D8AF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D17C257-12EF-49A3-93A0-4F1FE3AFA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0CCEF06-5C82-4BC6-952A-2FD36BE42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E21E4AC-6142-485E-B606-3637C00779D8}"/>
              </a:ext>
            </a:extLst>
          </p:cNvPr>
          <p:cNvSpPr>
            <a:spLocks noGrp="1"/>
          </p:cNvSpPr>
          <p:nvPr>
            <p:ph type="dt" sz="half" idx="10"/>
          </p:nvPr>
        </p:nvSpPr>
        <p:spPr/>
        <p:txBody>
          <a:bodyPr/>
          <a:lstStyle/>
          <a:p>
            <a:fld id="{EBDC7B25-EF66-438D-B1A8-45A6CA455CCA}" type="datetimeFigureOut">
              <a:rPr lang="en-US" smtClean="0"/>
              <a:t>4/1/2019</a:t>
            </a:fld>
            <a:endParaRPr lang="en-US"/>
          </a:p>
        </p:txBody>
      </p:sp>
      <p:sp>
        <p:nvSpPr>
          <p:cNvPr id="6" name="Footer Placeholder 5">
            <a:extLst>
              <a:ext uri="{FF2B5EF4-FFF2-40B4-BE49-F238E27FC236}">
                <a16:creationId xmlns:a16="http://schemas.microsoft.com/office/drawing/2014/main" xmlns="" id="{15A90D99-6F38-4202-9FDE-C4A82D4BD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839416-21A5-472E-9C1E-84FAB0800A8D}"/>
              </a:ext>
            </a:extLst>
          </p:cNvPr>
          <p:cNvSpPr>
            <a:spLocks noGrp="1"/>
          </p:cNvSpPr>
          <p:nvPr>
            <p:ph type="sldNum" sz="quarter" idx="12"/>
          </p:nvPr>
        </p:nvSpPr>
        <p:spPr/>
        <p:txBody>
          <a:bodyPr/>
          <a:lstStyle/>
          <a:p>
            <a:fld id="{8C162D4A-024D-4F64-ADA8-79D038BDAF52}" type="slidenum">
              <a:rPr lang="en-US" smtClean="0"/>
              <a:t>‹#›</a:t>
            </a:fld>
            <a:endParaRPr lang="en-US"/>
          </a:p>
        </p:txBody>
      </p:sp>
    </p:spTree>
    <p:extLst>
      <p:ext uri="{BB962C8B-B14F-4D97-AF65-F5344CB8AC3E}">
        <p14:creationId xmlns:p14="http://schemas.microsoft.com/office/powerpoint/2010/main" val="391670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80F1DFF-08DC-45ED-8A88-CE0D7CBCC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9F380CA-A627-42FA-AAEC-54EC6C7AD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0A2AAD-AF97-4488-8AAB-9ADD19793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C7B25-EF66-438D-B1A8-45A6CA455CCA}" type="datetimeFigureOut">
              <a:rPr lang="en-US" smtClean="0"/>
              <a:t>4/1/2019</a:t>
            </a:fld>
            <a:endParaRPr lang="en-US"/>
          </a:p>
        </p:txBody>
      </p:sp>
      <p:sp>
        <p:nvSpPr>
          <p:cNvPr id="5" name="Footer Placeholder 4">
            <a:extLst>
              <a:ext uri="{FF2B5EF4-FFF2-40B4-BE49-F238E27FC236}">
                <a16:creationId xmlns:a16="http://schemas.microsoft.com/office/drawing/2014/main" xmlns="" id="{BFE2D72C-3548-4FFA-851D-3D8C713B8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4F56501-BAC6-446A-A8C5-8BB523D0F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62D4A-024D-4F64-ADA8-79D038BDAF52}" type="slidenum">
              <a:rPr lang="en-US" smtClean="0"/>
              <a:t>‹#›</a:t>
            </a:fld>
            <a:endParaRPr lang="en-US"/>
          </a:p>
        </p:txBody>
      </p:sp>
    </p:spTree>
    <p:extLst>
      <p:ext uri="{BB962C8B-B14F-4D97-AF65-F5344CB8AC3E}">
        <p14:creationId xmlns:p14="http://schemas.microsoft.com/office/powerpoint/2010/main" val="722785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C7DAF326-50E1-4D35-9BAD-95C9248DE670}"/>
              </a:ext>
            </a:extLst>
          </p:cNvPr>
          <p:cNvSpPr>
            <a:spLocks noGrp="1"/>
          </p:cNvSpPr>
          <p:nvPr>
            <p:ph idx="1"/>
          </p:nvPr>
        </p:nvSpPr>
        <p:spPr>
          <a:xfrm>
            <a:off x="324678" y="1404731"/>
            <a:ext cx="4976191" cy="596348"/>
          </a:xfrm>
        </p:spPr>
        <p:txBody>
          <a:bodyPr>
            <a:normAutofit fontScale="25000" lnSpcReduction="20000"/>
          </a:bodyPr>
          <a:lstStyle/>
          <a:p>
            <a:pPr marL="0" indent="0">
              <a:lnSpc>
                <a:spcPct val="115000"/>
              </a:lnSpc>
              <a:spcBef>
                <a:spcPct val="0"/>
              </a:spcBef>
              <a:spcAft>
                <a:spcPts val="1000"/>
              </a:spcAft>
              <a:buNone/>
              <a:defRPr/>
            </a:pPr>
            <a:r>
              <a:rPr lang="en-US" sz="12000" b="1">
                <a:latin typeface="Times New Roman" pitchFamily="18" charset="0"/>
                <a:ea typeface="Calibri" pitchFamily="34" charset="0"/>
                <a:cs typeface="Times New Roman" pitchFamily="18" charset="0"/>
              </a:rPr>
              <a:t>1. </a:t>
            </a:r>
            <a:r>
              <a:rPr lang="en-US" sz="12000" b="1" u="sng">
                <a:latin typeface="Times New Roman" pitchFamily="18" charset="0"/>
                <a:ea typeface="Calibri" pitchFamily="34" charset="0"/>
                <a:cs typeface="Times New Roman" pitchFamily="18" charset="0"/>
              </a:rPr>
              <a:t>MỤC </a:t>
            </a:r>
            <a:r>
              <a:rPr lang="en-US" sz="12000" b="1" u="sng" dirty="0">
                <a:latin typeface="Times New Roman" pitchFamily="18" charset="0"/>
                <a:ea typeface="Calibri" pitchFamily="34" charset="0"/>
                <a:cs typeface="Times New Roman" pitchFamily="18" charset="0"/>
              </a:rPr>
              <a:t>ĐÍCH, YÊU CẦU</a:t>
            </a:r>
            <a:r>
              <a:rPr lang="en-US" sz="12000" u="sng" dirty="0">
                <a:latin typeface="Times New Roman" pitchFamily="18" charset="0"/>
                <a:ea typeface="Calibri" pitchFamily="34" charset="0"/>
                <a:cs typeface="Times New Roman" pitchFamily="18" charset="0"/>
              </a:rPr>
              <a:t>:</a:t>
            </a:r>
          </a:p>
          <a:p>
            <a:pPr marL="0" indent="0" algn="just">
              <a:lnSpc>
                <a:spcPct val="115000"/>
              </a:lnSpc>
              <a:spcBef>
                <a:spcPct val="0"/>
              </a:spcBef>
              <a:spcAft>
                <a:spcPts val="1000"/>
              </a:spcAft>
              <a:buNone/>
              <a:defRPr/>
            </a:pPr>
            <a:r>
              <a:rPr lang="vi-VN">
                <a:latin typeface="Times New Roman" pitchFamily="18" charset="0"/>
                <a:ea typeface="Calibri" pitchFamily="34" charset="0"/>
                <a:cs typeface="Times New Roman" pitchFamily="18" charset="0"/>
              </a:rPr>
              <a:t> </a:t>
            </a:r>
            <a:endParaRPr lang="en-US" dirty="0">
              <a:latin typeface="Times New Roman" pitchFamily="18" charset="0"/>
              <a:ea typeface="Calibri" pitchFamily="34" charset="0"/>
              <a:cs typeface="Times New Roman" pitchFamily="18" charset="0"/>
            </a:endParaRPr>
          </a:p>
        </p:txBody>
      </p:sp>
      <p:graphicFrame>
        <p:nvGraphicFramePr>
          <p:cNvPr id="4" name="Diagram 3">
            <a:extLst>
              <a:ext uri="{FF2B5EF4-FFF2-40B4-BE49-F238E27FC236}">
                <a16:creationId xmlns:a16="http://schemas.microsoft.com/office/drawing/2014/main" xmlns="" id="{3D2475C5-1769-4E38-8203-DAA8B9596C0B}"/>
              </a:ext>
            </a:extLst>
          </p:cNvPr>
          <p:cNvGraphicFramePr/>
          <p:nvPr>
            <p:extLst>
              <p:ext uri="{D42A27DB-BD31-4B8C-83A1-F6EECF244321}">
                <p14:modId xmlns:p14="http://schemas.microsoft.com/office/powerpoint/2010/main" val="3664013871"/>
              </p:ext>
            </p:extLst>
          </p:nvPr>
        </p:nvGraphicFramePr>
        <p:xfrm>
          <a:off x="759791" y="1803031"/>
          <a:ext cx="102660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378BD8D-D7C2-4AC3-B16B-B3FE2CCD131A}"/>
                                            </p:graphicEl>
                                          </p:spTgt>
                                        </p:tgtEl>
                                        <p:attrNameLst>
                                          <p:attrName>style.visibility</p:attrName>
                                        </p:attrNameLst>
                                      </p:cBhvr>
                                      <p:to>
                                        <p:strVal val="visible"/>
                                      </p:to>
                                    </p:set>
                                    <p:animEffect transition="in" filter="fade">
                                      <p:cBhvr>
                                        <p:cTn id="12" dur="500"/>
                                        <p:tgtEl>
                                          <p:spTgt spid="4">
                                            <p:graphicEl>
                                              <a:dgm id="{1378BD8D-D7C2-4AC3-B16B-B3FE2CCD131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06D2D72-A368-46F1-B747-A073E613AFDA}"/>
                                            </p:graphicEl>
                                          </p:spTgt>
                                        </p:tgtEl>
                                        <p:attrNameLst>
                                          <p:attrName>style.visibility</p:attrName>
                                        </p:attrNameLst>
                                      </p:cBhvr>
                                      <p:to>
                                        <p:strVal val="visible"/>
                                      </p:to>
                                    </p:set>
                                    <p:animEffect transition="in" filter="fade">
                                      <p:cBhvr>
                                        <p:cTn id="15" dur="500"/>
                                        <p:tgtEl>
                                          <p:spTgt spid="4">
                                            <p:graphicEl>
                                              <a:dgm id="{A06D2D72-A368-46F1-B747-A073E613AFD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8E064267-41C3-414A-9623-3ECADBFAF226}"/>
                                            </p:graphicEl>
                                          </p:spTgt>
                                        </p:tgtEl>
                                        <p:attrNameLst>
                                          <p:attrName>style.visibility</p:attrName>
                                        </p:attrNameLst>
                                      </p:cBhvr>
                                      <p:to>
                                        <p:strVal val="visible"/>
                                      </p:to>
                                    </p:set>
                                    <p:animEffect transition="in" filter="fade">
                                      <p:cBhvr>
                                        <p:cTn id="18" dur="500"/>
                                        <p:tgtEl>
                                          <p:spTgt spid="4">
                                            <p:graphicEl>
                                              <a:dgm id="{8E064267-41C3-414A-9623-3ECADBFAF22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9D12F380-0846-4C94-99BB-9F82D4673EDB}"/>
                                            </p:graphicEl>
                                          </p:spTgt>
                                        </p:tgtEl>
                                        <p:attrNameLst>
                                          <p:attrName>style.visibility</p:attrName>
                                        </p:attrNameLst>
                                      </p:cBhvr>
                                      <p:to>
                                        <p:strVal val="visible"/>
                                      </p:to>
                                    </p:set>
                                    <p:animEffect transition="in" filter="fade">
                                      <p:cBhvr>
                                        <p:cTn id="23" dur="500"/>
                                        <p:tgtEl>
                                          <p:spTgt spid="4">
                                            <p:graphicEl>
                                              <a:dgm id="{9D12F380-0846-4C94-99BB-9F82D4673ED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C3DB4559-C99B-4269-A737-37D6564839BC}"/>
                                            </p:graphicEl>
                                          </p:spTgt>
                                        </p:tgtEl>
                                        <p:attrNameLst>
                                          <p:attrName>style.visibility</p:attrName>
                                        </p:attrNameLst>
                                      </p:cBhvr>
                                      <p:to>
                                        <p:strVal val="visible"/>
                                      </p:to>
                                    </p:set>
                                    <p:animEffect transition="in" filter="fade">
                                      <p:cBhvr>
                                        <p:cTn id="26" dur="500"/>
                                        <p:tgtEl>
                                          <p:spTgt spid="4">
                                            <p:graphicEl>
                                              <a:dgm id="{C3DB4559-C99B-4269-A737-37D6564839B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A9ABA24B-B8BD-4F7C-B676-5E07633413BE}"/>
                                            </p:graphicEl>
                                          </p:spTgt>
                                        </p:tgtEl>
                                        <p:attrNameLst>
                                          <p:attrName>style.visibility</p:attrName>
                                        </p:attrNameLst>
                                      </p:cBhvr>
                                      <p:to>
                                        <p:strVal val="visible"/>
                                      </p:to>
                                    </p:set>
                                    <p:animEffect transition="in" filter="fade">
                                      <p:cBhvr>
                                        <p:cTn id="31" dur="500"/>
                                        <p:tgtEl>
                                          <p:spTgt spid="4">
                                            <p:graphicEl>
                                              <a:dgm id="{A9ABA24B-B8BD-4F7C-B676-5E07633413B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2041312-1BA3-4CC0-B00E-847B43FF07ED}"/>
                                            </p:graphicEl>
                                          </p:spTgt>
                                        </p:tgtEl>
                                        <p:attrNameLst>
                                          <p:attrName>style.visibility</p:attrName>
                                        </p:attrNameLst>
                                      </p:cBhvr>
                                      <p:to>
                                        <p:strVal val="visible"/>
                                      </p:to>
                                    </p:set>
                                    <p:animEffect transition="in" filter="fade">
                                      <p:cBhvr>
                                        <p:cTn id="34" dur="500"/>
                                        <p:tgtEl>
                                          <p:spTgt spid="4">
                                            <p:graphicEl>
                                              <a:dgm id="{F2041312-1BA3-4CC0-B00E-847B43FF07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xmlns="" id="{F932B087-997C-4887-80F8-69591DF7CDC7}"/>
              </a:ext>
            </a:extLst>
          </p:cNvPr>
          <p:cNvGrpSpPr>
            <a:grpSpLocks/>
          </p:cNvGrpSpPr>
          <p:nvPr/>
        </p:nvGrpSpPr>
        <p:grpSpPr bwMode="auto">
          <a:xfrm>
            <a:off x="1219624" y="1326137"/>
            <a:ext cx="7894320" cy="5550408"/>
            <a:chOff x="1008" y="1200"/>
            <a:chExt cx="4320" cy="2304"/>
          </a:xfrm>
        </p:grpSpPr>
        <p:sp>
          <p:nvSpPr>
            <p:cNvPr id="4" name="Line 15">
              <a:extLst>
                <a:ext uri="{FF2B5EF4-FFF2-40B4-BE49-F238E27FC236}">
                  <a16:creationId xmlns:a16="http://schemas.microsoft.com/office/drawing/2014/main" xmlns="" id="{68C75E21-EBE7-4A6F-A335-77F2BC7ACAF1}"/>
                </a:ext>
              </a:extLst>
            </p:cNvPr>
            <p:cNvSpPr>
              <a:spLocks noChangeShapeType="1"/>
            </p:cNvSpPr>
            <p:nvPr/>
          </p:nvSpPr>
          <p:spPr bwMode="auto">
            <a:xfrm>
              <a:off x="1008" y="1200"/>
              <a:ext cx="0" cy="1872"/>
            </a:xfrm>
            <a:prstGeom prst="line">
              <a:avLst/>
            </a:prstGeom>
            <a:noFill/>
            <a:ln w="76200" cmpd="tri">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16">
              <a:extLst>
                <a:ext uri="{FF2B5EF4-FFF2-40B4-BE49-F238E27FC236}">
                  <a16:creationId xmlns:a16="http://schemas.microsoft.com/office/drawing/2014/main" xmlns="" id="{3271251C-4E24-41B6-81A8-C8095FBC356C}"/>
                </a:ext>
              </a:extLst>
            </p:cNvPr>
            <p:cNvSpPr>
              <a:spLocks noChangeShapeType="1"/>
            </p:cNvSpPr>
            <p:nvPr/>
          </p:nvSpPr>
          <p:spPr bwMode="auto">
            <a:xfrm>
              <a:off x="1152" y="1632"/>
              <a:ext cx="0" cy="1872"/>
            </a:xfrm>
            <a:prstGeom prst="line">
              <a:avLst/>
            </a:prstGeom>
            <a:noFill/>
            <a:ln w="76200" cmpd="tri">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7">
              <a:extLst>
                <a:ext uri="{FF2B5EF4-FFF2-40B4-BE49-F238E27FC236}">
                  <a16:creationId xmlns:a16="http://schemas.microsoft.com/office/drawing/2014/main" xmlns="" id="{0035CD08-A4EA-4433-915F-AB797F288E42}"/>
                </a:ext>
              </a:extLst>
            </p:cNvPr>
            <p:cNvSpPr>
              <a:spLocks noChangeShapeType="1"/>
            </p:cNvSpPr>
            <p:nvPr/>
          </p:nvSpPr>
          <p:spPr bwMode="auto">
            <a:xfrm flipH="1">
              <a:off x="1008" y="3216"/>
              <a:ext cx="3744" cy="0"/>
            </a:xfrm>
            <a:prstGeom prst="line">
              <a:avLst/>
            </a:prstGeom>
            <a:noFill/>
            <a:ln w="76200" cmpd="tri">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8">
              <a:extLst>
                <a:ext uri="{FF2B5EF4-FFF2-40B4-BE49-F238E27FC236}">
                  <a16:creationId xmlns:a16="http://schemas.microsoft.com/office/drawing/2014/main" xmlns="" id="{90682557-4CE5-423C-AD82-35327F9E50E9}"/>
                </a:ext>
              </a:extLst>
            </p:cNvPr>
            <p:cNvSpPr>
              <a:spLocks noChangeShapeType="1"/>
            </p:cNvSpPr>
            <p:nvPr/>
          </p:nvSpPr>
          <p:spPr bwMode="auto">
            <a:xfrm flipH="1">
              <a:off x="1584" y="3360"/>
              <a:ext cx="3744" cy="0"/>
            </a:xfrm>
            <a:prstGeom prst="line">
              <a:avLst/>
            </a:prstGeom>
            <a:noFill/>
            <a:ln w="76200" cmpd="tri">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Text Box 13">
            <a:extLst>
              <a:ext uri="{FF2B5EF4-FFF2-40B4-BE49-F238E27FC236}">
                <a16:creationId xmlns:a16="http://schemas.microsoft.com/office/drawing/2014/main" xmlns="" id="{3012B436-F32D-4168-B1B6-2A0D4A0D8D75}"/>
              </a:ext>
            </a:extLst>
          </p:cNvPr>
          <p:cNvSpPr txBox="1">
            <a:spLocks noChangeArrowheads="1"/>
          </p:cNvSpPr>
          <p:nvPr/>
        </p:nvSpPr>
        <p:spPr bwMode="auto">
          <a:xfrm>
            <a:off x="1461481" y="3374449"/>
            <a:ext cx="951089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4000">
                <a:solidFill>
                  <a:srgbClr val="0000FF"/>
                </a:solidFill>
                <a:latin typeface="Times New Roman" panose="02020603050405020304" pitchFamily="18" charset="0"/>
              </a:rPr>
              <a:t> Kĩ năng soạn thảo văn bản</a:t>
            </a:r>
          </a:p>
          <a:p>
            <a:pPr>
              <a:spcBef>
                <a:spcPct val="50000"/>
              </a:spcBef>
              <a:buFontTx/>
              <a:buChar char="-"/>
            </a:pPr>
            <a:r>
              <a:rPr lang="en-US" sz="4000">
                <a:solidFill>
                  <a:srgbClr val="0000FF"/>
                </a:solidFill>
                <a:latin typeface="Times New Roman" panose="02020603050405020304" pitchFamily="18" charset="0"/>
              </a:rPr>
              <a:t> Thực hiện các thao tác chỉnh sửa văn bản.</a:t>
            </a:r>
          </a:p>
          <a:p>
            <a:pPr>
              <a:spcBef>
                <a:spcPct val="50000"/>
              </a:spcBef>
              <a:buFontTx/>
              <a:buChar char="-"/>
            </a:pPr>
            <a:r>
              <a:rPr lang="en-US" sz="4000">
                <a:solidFill>
                  <a:srgbClr val="0000FF"/>
                </a:solidFill>
                <a:latin typeface="Times New Roman" panose="02020603050405020304" pitchFamily="18" charset="0"/>
              </a:rPr>
              <a:t> Xem bài mới : Định dạng văn bản</a:t>
            </a:r>
          </a:p>
        </p:txBody>
      </p:sp>
      <p:sp>
        <p:nvSpPr>
          <p:cNvPr id="11" name="Rectangle 10">
            <a:extLst>
              <a:ext uri="{FF2B5EF4-FFF2-40B4-BE49-F238E27FC236}">
                <a16:creationId xmlns:a16="http://schemas.microsoft.com/office/drawing/2014/main" xmlns="" id="{54BE28F0-0033-4F9B-9F50-FAB89AB136B9}"/>
              </a:ext>
            </a:extLst>
          </p:cNvPr>
          <p:cNvSpPr/>
          <p:nvPr/>
        </p:nvSpPr>
        <p:spPr>
          <a:xfrm>
            <a:off x="1219624" y="2302143"/>
            <a:ext cx="8721455" cy="707886"/>
          </a:xfrm>
          <a:prstGeom prst="rect">
            <a:avLst/>
          </a:prstGeom>
          <a:noFill/>
          <a:scene3d>
            <a:camera prst="orthographicFront"/>
            <a:lightRig rig="threePt" dir="t"/>
          </a:scene3d>
          <a:sp3d>
            <a:bevelT w="139700" h="139700" prst="divot"/>
          </a:sp3d>
        </p:spPr>
        <p:txBody>
          <a:bodyPr wrap="square" lIns="91440" tIns="45720" rIns="91440" bIns="45720">
            <a:spAutoFit/>
          </a:bodyPr>
          <a:lstStyle/>
          <a:p>
            <a:pPr algn="ctr"/>
            <a:r>
              <a:rPr lang="en-US" sz="4000" b="1" strike="sngStrike" cap="none" spc="0">
                <a:ln w="9525">
                  <a:solidFill>
                    <a:schemeClr val="bg1"/>
                  </a:solidFill>
                  <a:prstDash val="solid"/>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t>
            </a:r>
            <a:r>
              <a:rPr lang="vi-VN" sz="4000" b="1" strike="sngStrike" cap="none" spc="0">
                <a:ln w="9525">
                  <a:solidFill>
                    <a:schemeClr val="bg1"/>
                  </a:solidFill>
                  <a:prstDash val="solid"/>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Ư</a:t>
            </a:r>
            <a:r>
              <a:rPr lang="en-US" sz="4000" b="1" strike="sngStrike">
                <a:ln w="9525">
                  <a:solidFill>
                    <a:schemeClr val="bg1"/>
                  </a:solidFill>
                  <a:prstDash val="solid"/>
                </a:ln>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ỚNG DẪN VỀ NHÀ</a:t>
            </a:r>
            <a:endParaRPr lang="en-US" sz="4000" b="1" strike="sngStrike" cap="none" spc="0">
              <a:ln w="9525">
                <a:solidFill>
                  <a:schemeClr val="bg1"/>
                </a:solidFill>
                <a:prstDash val="solid"/>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51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2">
            <a:extLst>
              <a:ext uri="{FF2B5EF4-FFF2-40B4-BE49-F238E27FC236}">
                <a16:creationId xmlns:a16="http://schemas.microsoft.com/office/drawing/2014/main" xmlns="" id="{5E6B667D-63C5-4FFB-BC44-58C6968C1F37}"/>
              </a:ext>
            </a:extLst>
          </p:cNvPr>
          <p:cNvSpPr txBox="1">
            <a:spLocks noChangeArrowheads="1"/>
          </p:cNvSpPr>
          <p:nvPr/>
        </p:nvSpPr>
        <p:spPr bwMode="auto">
          <a:xfrm>
            <a:off x="412830" y="2276781"/>
            <a:ext cx="11366339" cy="450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400"/>
              </a:spcBef>
            </a:pPr>
            <a:r>
              <a:rPr lang="vi-VN" sz="2800">
                <a:latin typeface="Tahoma" panose="020B0604030504040204" pitchFamily="34" charset="0"/>
                <a:ea typeface="Tahoma" panose="020B0604030504040204" pitchFamily="34" charset="0"/>
                <a:cs typeface="Tahoma" panose="020B0604030504040204" pitchFamily="34" charset="0"/>
              </a:rPr>
              <a:t>Một buổi chiều</a:t>
            </a:r>
            <a:r>
              <a:rPr lang="en-US" sz="2800">
                <a:latin typeface="Tahoma" panose="020B0604030504040204" pitchFamily="34" charset="0"/>
                <a:ea typeface="Tahoma" panose="020B0604030504040204" pitchFamily="34" charset="0"/>
                <a:cs typeface="Tahoma" panose="020B0604030504040204" pitchFamily="34" charset="0"/>
              </a:rPr>
              <a:t> lạnh</a:t>
            </a:r>
            <a:r>
              <a:rPr lang="vi-VN" sz="2800">
                <a:latin typeface="Tahoma" panose="020B0604030504040204" pitchFamily="34" charset="0"/>
                <a:ea typeface="Tahoma" panose="020B0604030504040204" pitchFamily="34" charset="0"/>
                <a:cs typeface="Tahoma" panose="020B0604030504040204" pitchFamily="34" charset="0"/>
              </a:rPr>
              <a:t>, nắng tắt sớm. Những đảo xa lam nhạt phai màu trắng sữa. Không có gió mà sóng vẫn vỗ đều đều, rì rầm. Nước biển </a:t>
            </a:r>
            <a:r>
              <a:rPr lang="en-US" sz="2800">
                <a:latin typeface="Tahoma" panose="020B0604030504040204" pitchFamily="34" charset="0"/>
                <a:ea typeface="Tahoma" panose="020B0604030504040204" pitchFamily="34" charset="0"/>
                <a:cs typeface="Tahoma" panose="020B0604030504040204" pitchFamily="34" charset="0"/>
              </a:rPr>
              <a:t>dâ</a:t>
            </a:r>
            <a:r>
              <a:rPr lang="vi-VN" sz="2800">
                <a:latin typeface="Tahoma" panose="020B0604030504040204" pitchFamily="34" charset="0"/>
                <a:ea typeface="Tahoma" panose="020B0604030504040204" pitchFamily="34" charset="0"/>
                <a:cs typeface="Tahoma" panose="020B0604030504040204" pitchFamily="34" charset="0"/>
              </a:rPr>
              <a:t>ng đầy, qu</a:t>
            </a:r>
            <a:r>
              <a:rPr lang="en-US" sz="2800">
                <a:latin typeface="Tahoma" panose="020B0604030504040204" pitchFamily="34" charset="0"/>
                <a:ea typeface="Tahoma" panose="020B0604030504040204" pitchFamily="34" charset="0"/>
                <a:cs typeface="Tahoma" panose="020B0604030504040204" pitchFamily="34" charset="0"/>
              </a:rPr>
              <a:t>a</a:t>
            </a:r>
            <a:r>
              <a:rPr lang="vi-VN" sz="2800">
                <a:latin typeface="Tahoma" panose="020B0604030504040204" pitchFamily="34" charset="0"/>
                <a:ea typeface="Tahoma" panose="020B0604030504040204" pitchFamily="34" charset="0"/>
                <a:cs typeface="Tahoma" panose="020B0604030504040204" pitchFamily="34" charset="0"/>
              </a:rPr>
              <a:t>nh đặc một màu bạc trắng, lấm tấm như bột phấn trên da quả nhót.</a:t>
            </a:r>
            <a:endParaRPr lang="en-US" sz="2800">
              <a:latin typeface="Tahoma" panose="020B0604030504040204" pitchFamily="34" charset="0"/>
              <a:ea typeface="Tahoma" panose="020B0604030504040204" pitchFamily="34" charset="0"/>
              <a:cs typeface="Tahoma" panose="020B0604030504040204" pitchFamily="34" charset="0"/>
            </a:endParaRPr>
          </a:p>
          <a:p>
            <a:pPr algn="just">
              <a:spcBef>
                <a:spcPts val="400"/>
              </a:spcBef>
            </a:pPr>
            <a:r>
              <a:rPr lang="vi-VN" sz="2800">
                <a:latin typeface="Tahoma" panose="020B0604030504040204" pitchFamily="34" charset="0"/>
                <a:ea typeface="Tahoma" panose="020B0604030504040204" pitchFamily="34" charset="0"/>
                <a:cs typeface="Tahoma" panose="020B0604030504040204" pitchFamily="34" charset="0"/>
              </a:rPr>
              <a:t>Chiều nắng tàn, mát dịu. Biển trong veo màu mảnh trai. Đảo xa tím pha hồng. Những con sóng nhè nhẹ liếm trên bãi cát, bọt sóng màu bưởi đào</a:t>
            </a:r>
            <a:r>
              <a:rPr lang="en-US" sz="2800">
                <a:latin typeface="Tahoma" panose="020B0604030504040204" pitchFamily="34" charset="0"/>
                <a:ea typeface="Tahoma" panose="020B0604030504040204" pitchFamily="34" charset="0"/>
                <a:cs typeface="Tahoma" panose="020B0604030504040204" pitchFamily="34" charset="0"/>
              </a:rPr>
              <a:t>.</a:t>
            </a:r>
          </a:p>
          <a:p>
            <a:pPr algn="just">
              <a:spcBef>
                <a:spcPts val="400"/>
              </a:spcBef>
            </a:pPr>
            <a:r>
              <a:rPr lang="vi-VN" sz="2800">
                <a:latin typeface="Tahoma" panose="020B0604030504040204" pitchFamily="34" charset="0"/>
                <a:ea typeface="Tahoma" panose="020B0604030504040204" pitchFamily="34" charset="0"/>
                <a:cs typeface="Tahoma" panose="020B0604030504040204" pitchFamily="34" charset="0"/>
              </a:rPr>
              <a:t>Lại đến một buổi chiều, gió mùa đông bắc vừa dừng. Biển lặng, đỏ đục, đầy mâm bánh đúc, loáng thoáng những con thuyền như những hạt lạc ai đem rắc lên</a:t>
            </a:r>
            <a:r>
              <a:rPr lang="en-US" sz="2800">
                <a:latin typeface="Tahoma" panose="020B0604030504040204" pitchFamily="34" charset="0"/>
                <a:ea typeface="Tahoma" panose="020B0604030504040204" pitchFamily="34" charset="0"/>
                <a:cs typeface="Tahoma" panose="020B0604030504040204" pitchFamily="34" charset="0"/>
              </a:rPr>
              <a:t>.</a:t>
            </a:r>
          </a:p>
        </p:txBody>
      </p:sp>
      <p:sp>
        <p:nvSpPr>
          <p:cNvPr id="6" name="Text Box 33">
            <a:extLst>
              <a:ext uri="{FF2B5EF4-FFF2-40B4-BE49-F238E27FC236}">
                <a16:creationId xmlns:a16="http://schemas.microsoft.com/office/drawing/2014/main" xmlns="" id="{E94E9CB5-940F-46F3-A680-AC48AD1834E1}"/>
              </a:ext>
            </a:extLst>
          </p:cNvPr>
          <p:cNvSpPr txBox="1">
            <a:spLocks noChangeArrowheads="1"/>
          </p:cNvSpPr>
          <p:nvPr/>
        </p:nvSpPr>
        <p:spPr bwMode="auto">
          <a:xfrm>
            <a:off x="412830" y="1180583"/>
            <a:ext cx="2679539" cy="54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5000"/>
              </a:lnSpc>
              <a:spcBef>
                <a:spcPct val="0"/>
              </a:spcBef>
              <a:spcAft>
                <a:spcPts val="1000"/>
              </a:spcAft>
              <a:defRPr/>
            </a:pPr>
            <a:r>
              <a:rPr lang="en-US" sz="2800" b="1">
                <a:solidFill>
                  <a:srgbClr val="3333CC"/>
                </a:solidFill>
                <a:latin typeface="Times New Roman" pitchFamily="18" charset="0"/>
                <a:ea typeface="Calibri" pitchFamily="34" charset="0"/>
                <a:cs typeface="Times New Roman" pitchFamily="18" charset="0"/>
              </a:rPr>
              <a:t>2. NỘI DUNG</a:t>
            </a:r>
            <a:r>
              <a:rPr lang="en-US" sz="2800">
                <a:solidFill>
                  <a:srgbClr val="3333CC"/>
                </a:solidFill>
                <a:latin typeface="Times New Roman" pitchFamily="18" charset="0"/>
                <a:ea typeface="Calibri" pitchFamily="34" charset="0"/>
                <a:cs typeface="Times New Roman" pitchFamily="18" charset="0"/>
              </a:rPr>
              <a:t>:</a:t>
            </a:r>
            <a:endParaRPr lang="en-US" sz="2800" dirty="0">
              <a:solidFill>
                <a:srgbClr val="3333CC"/>
              </a:solidFill>
              <a:latin typeface="Times New Roman" pitchFamily="18" charset="0"/>
              <a:ea typeface="Calibri" pitchFamily="34" charset="0"/>
              <a:cs typeface="Times New Roman" pitchFamily="18" charset="0"/>
            </a:endParaRPr>
          </a:p>
        </p:txBody>
      </p:sp>
      <p:sp>
        <p:nvSpPr>
          <p:cNvPr id="7" name="TextBox 6">
            <a:extLst>
              <a:ext uri="{FF2B5EF4-FFF2-40B4-BE49-F238E27FC236}">
                <a16:creationId xmlns:a16="http://schemas.microsoft.com/office/drawing/2014/main" xmlns="" id="{73A21EDB-7EA7-4424-98BE-77D3215F474C}"/>
              </a:ext>
            </a:extLst>
          </p:cNvPr>
          <p:cNvSpPr txBox="1"/>
          <p:nvPr/>
        </p:nvSpPr>
        <p:spPr>
          <a:xfrm>
            <a:off x="254642" y="1728682"/>
            <a:ext cx="6956385" cy="553998"/>
          </a:xfrm>
          <a:prstGeom prst="rect">
            <a:avLst/>
          </a:prstGeom>
          <a:noFill/>
        </p:spPr>
        <p:txBody>
          <a:bodyPr wrap="square" rtlCol="0">
            <a:spAutoFit/>
          </a:bodyPr>
          <a:lstStyle/>
          <a:p>
            <a:r>
              <a:rPr lang="en-US" sz="3000">
                <a:solidFill>
                  <a:srgbClr val="C00000"/>
                </a:solidFill>
              </a:rPr>
              <a:t>a. Khởi động word và tạo văn bản mới</a:t>
            </a:r>
          </a:p>
        </p:txBody>
      </p:sp>
    </p:spTree>
    <p:extLst>
      <p:ext uri="{BB962C8B-B14F-4D97-AF65-F5344CB8AC3E}">
        <p14:creationId xmlns:p14="http://schemas.microsoft.com/office/powerpoint/2010/main" val="336877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E669A7-89EC-40CF-BCB7-CECC506560BA}"/>
              </a:ext>
            </a:extLst>
          </p:cNvPr>
          <p:cNvPicPr/>
          <p:nvPr/>
        </p:nvPicPr>
        <p:blipFill rotWithShape="1">
          <a:blip r:embed="rId2">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939" t="32436" r="1149" b="16186"/>
          <a:stretch/>
        </p:blipFill>
        <p:spPr bwMode="auto">
          <a:xfrm>
            <a:off x="421976" y="2030176"/>
            <a:ext cx="11783027" cy="444610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xmlns="" id="{D730C7F7-4D9C-405B-A321-B068ACAA3116}"/>
              </a:ext>
            </a:extLst>
          </p:cNvPr>
          <p:cNvSpPr/>
          <p:nvPr/>
        </p:nvSpPr>
        <p:spPr>
          <a:xfrm>
            <a:off x="394680" y="1464442"/>
            <a:ext cx="10240304" cy="553998"/>
          </a:xfrm>
          <a:prstGeom prst="rect">
            <a:avLst/>
          </a:prstGeom>
        </p:spPr>
        <p:txBody>
          <a:bodyPr wrap="none">
            <a:spAutoFit/>
          </a:bodyPr>
          <a:lstStyle/>
          <a:p>
            <a:r>
              <a:rPr lang="en-US" sz="3000" b="1">
                <a:solidFill>
                  <a:srgbClr val="C00000"/>
                </a:solidFill>
                <a:latin typeface="Times New Roman" panose="02020603050405020304" pitchFamily="18" charset="0"/>
                <a:cs typeface="Times New Roman" panose="02020603050405020304" pitchFamily="18" charset="0"/>
              </a:rPr>
              <a:t>b. Mở văn bản đã có và sao chép, chỉnh sửa nội dung văn bản</a:t>
            </a:r>
          </a:p>
        </p:txBody>
      </p:sp>
      <p:sp>
        <p:nvSpPr>
          <p:cNvPr id="5" name="Rectangle: Rounded Corners 4">
            <a:extLst>
              <a:ext uri="{FF2B5EF4-FFF2-40B4-BE49-F238E27FC236}">
                <a16:creationId xmlns:a16="http://schemas.microsoft.com/office/drawing/2014/main" xmlns="" id="{E0B2455A-3F9C-4475-8427-629DE6A1E125}"/>
              </a:ext>
            </a:extLst>
          </p:cNvPr>
          <p:cNvSpPr/>
          <p:nvPr/>
        </p:nvSpPr>
        <p:spPr>
          <a:xfrm>
            <a:off x="1470990" y="5511311"/>
            <a:ext cx="1139687" cy="452167"/>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631E39F-FA41-4EAE-94A7-1F3D282640F3}"/>
              </a:ext>
            </a:extLst>
          </p:cNvPr>
          <p:cNvSpPr/>
          <p:nvPr/>
        </p:nvSpPr>
        <p:spPr>
          <a:xfrm>
            <a:off x="1417982" y="6080934"/>
            <a:ext cx="1139687" cy="452167"/>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488DC9E1-1A34-4DBC-81B6-DCA3956BECF9}"/>
              </a:ext>
            </a:extLst>
          </p:cNvPr>
          <p:cNvCxnSpPr/>
          <p:nvPr/>
        </p:nvCxnSpPr>
        <p:spPr>
          <a:xfrm>
            <a:off x="3862316" y="2470245"/>
            <a:ext cx="10645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DB5A71C-ABC4-44E4-A4A9-843C9A09438B}"/>
              </a:ext>
            </a:extLst>
          </p:cNvPr>
          <p:cNvCxnSpPr>
            <a:cxnSpLocks/>
          </p:cNvCxnSpPr>
          <p:nvPr/>
        </p:nvCxnSpPr>
        <p:spPr>
          <a:xfrm>
            <a:off x="4628865" y="2909248"/>
            <a:ext cx="71764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5A290B6-7F19-48AA-8DC9-D4612A77CA78}"/>
              </a:ext>
            </a:extLst>
          </p:cNvPr>
          <p:cNvCxnSpPr>
            <a:cxnSpLocks/>
          </p:cNvCxnSpPr>
          <p:nvPr/>
        </p:nvCxnSpPr>
        <p:spPr>
          <a:xfrm>
            <a:off x="864357" y="3839570"/>
            <a:ext cx="24384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1EBF3CF-8063-4000-A091-AEEFCE049A8B}"/>
              </a:ext>
            </a:extLst>
          </p:cNvPr>
          <p:cNvCxnSpPr>
            <a:cxnSpLocks/>
          </p:cNvCxnSpPr>
          <p:nvPr/>
        </p:nvCxnSpPr>
        <p:spPr>
          <a:xfrm>
            <a:off x="880282" y="4810835"/>
            <a:ext cx="1207828" cy="150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3DED4327-F5B3-45FE-BE43-956670C09575}"/>
              </a:ext>
            </a:extLst>
          </p:cNvPr>
          <p:cNvSpPr/>
          <p:nvPr/>
        </p:nvSpPr>
        <p:spPr>
          <a:xfrm>
            <a:off x="901148" y="2548555"/>
            <a:ext cx="10972800" cy="3891488"/>
          </a:xfrm>
          <a:prstGeom prst="roundRect">
            <a:avLst/>
          </a:prstGeom>
          <a:solidFill>
            <a:srgbClr val="FFCCFF"/>
          </a:solidFill>
          <a:ln>
            <a:solidFill>
              <a:srgbClr val="FFCCFF"/>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xmlns="" id="{DEEAA5D0-5B3E-4E96-8BD8-A43F60A85F8E}"/>
              </a:ext>
            </a:extLst>
          </p:cNvPr>
          <p:cNvSpPr/>
          <p:nvPr/>
        </p:nvSpPr>
        <p:spPr>
          <a:xfrm>
            <a:off x="381427" y="1265419"/>
            <a:ext cx="9194633" cy="553998"/>
          </a:xfrm>
          <a:prstGeom prst="rect">
            <a:avLst/>
          </a:prstGeom>
        </p:spPr>
        <p:txBody>
          <a:bodyPr wrap="none">
            <a:spAutoFit/>
          </a:bodyPr>
          <a:lstStyle/>
          <a:p>
            <a:r>
              <a:rPr lang="en-US" sz="3000" b="1">
                <a:solidFill>
                  <a:srgbClr val="C00000"/>
                </a:solidFill>
                <a:latin typeface="Times New Roman" panose="02020603050405020304" pitchFamily="18" charset="0"/>
                <a:cs typeface="Times New Roman" panose="02020603050405020304" pitchFamily="18" charset="0"/>
              </a:rPr>
              <a:t>c. Thực hành gõ từ việt kết hợp với sao chép nội dung:</a:t>
            </a:r>
          </a:p>
        </p:txBody>
      </p:sp>
      <p:sp>
        <p:nvSpPr>
          <p:cNvPr id="3" name="Rectangle 2">
            <a:extLst>
              <a:ext uri="{FF2B5EF4-FFF2-40B4-BE49-F238E27FC236}">
                <a16:creationId xmlns:a16="http://schemas.microsoft.com/office/drawing/2014/main" xmlns="" id="{64B05A24-8B2F-4C79-82B2-D7A30993CBD9}"/>
              </a:ext>
            </a:extLst>
          </p:cNvPr>
          <p:cNvSpPr/>
          <p:nvPr/>
        </p:nvSpPr>
        <p:spPr>
          <a:xfrm>
            <a:off x="769077" y="1671932"/>
            <a:ext cx="11275266" cy="954107"/>
          </a:xfrm>
          <a:prstGeom prst="rect">
            <a:avLst/>
          </a:prstGeom>
        </p:spPr>
        <p:txBody>
          <a:bodyPr wrap="none">
            <a:spAutoFit/>
          </a:bodyPr>
          <a:lstStyle/>
          <a:p>
            <a:pPr marL="514350" indent="-514350">
              <a:buAutoNum type="arabicPeriod"/>
            </a:pPr>
            <a:r>
              <a:rPr lang="en-US" sz="2800" b="1">
                <a:solidFill>
                  <a:schemeClr val="tx1">
                    <a:lumMod val="95000"/>
                    <a:lumOff val="5000"/>
                  </a:schemeClr>
                </a:solidFill>
                <a:latin typeface="Times New Roman" panose="02020603050405020304" pitchFamily="18" charset="0"/>
                <a:cs typeface="Times New Roman" panose="02020603050405020304" pitchFamily="18" charset="0"/>
              </a:rPr>
              <a:t>Mở văn bản mới và gõ bài th</a:t>
            </a:r>
            <a:r>
              <a:rPr lang="vi-VN" sz="2800" b="1">
                <a:solidFill>
                  <a:schemeClr val="tx1">
                    <a:lumMod val="95000"/>
                    <a:lumOff val="5000"/>
                  </a:schemeClr>
                </a:solidFill>
                <a:latin typeface="Times New Roman" panose="02020603050405020304" pitchFamily="18" charset="0"/>
                <a:cs typeface="Times New Roman" panose="02020603050405020304" pitchFamily="18" charset="0"/>
              </a:rPr>
              <a:t>ơ</a:t>
            </a:r>
            <a:r>
              <a:rPr lang="en-US" sz="2800" b="1">
                <a:solidFill>
                  <a:schemeClr val="tx1">
                    <a:lumMod val="95000"/>
                    <a:lumOff val="5000"/>
                  </a:schemeClr>
                </a:solidFill>
                <a:latin typeface="Times New Roman" panose="02020603050405020304" pitchFamily="18" charset="0"/>
                <a:cs typeface="Times New Roman" panose="02020603050405020304" pitchFamily="18" charset="0"/>
              </a:rPr>
              <a:t> d</a:t>
            </a:r>
            <a:r>
              <a:rPr lang="vi-VN" sz="2800" b="1">
                <a:solidFill>
                  <a:schemeClr val="tx1">
                    <a:lumMod val="95000"/>
                    <a:lumOff val="5000"/>
                  </a:schemeClr>
                </a:solidFill>
                <a:latin typeface="Times New Roman" panose="02020603050405020304" pitchFamily="18" charset="0"/>
                <a:cs typeface="Times New Roman" panose="02020603050405020304" pitchFamily="18" charset="0"/>
              </a:rPr>
              <a:t>ư</a:t>
            </a:r>
            <a:r>
              <a:rPr lang="en-US" sz="2800" b="1">
                <a:solidFill>
                  <a:schemeClr val="tx1">
                    <a:lumMod val="95000"/>
                    <a:lumOff val="5000"/>
                  </a:schemeClr>
                </a:solidFill>
                <a:latin typeface="Times New Roman" panose="02020603050405020304" pitchFamily="18" charset="0"/>
                <a:cs typeface="Times New Roman" panose="02020603050405020304" pitchFamily="18" charset="0"/>
              </a:rPr>
              <a:t>ới đây. Quan sát các câu th</a:t>
            </a:r>
            <a:r>
              <a:rPr lang="vi-VN" sz="2800" b="1">
                <a:solidFill>
                  <a:schemeClr val="tx1">
                    <a:lumMod val="95000"/>
                    <a:lumOff val="5000"/>
                  </a:schemeClr>
                </a:solidFill>
                <a:latin typeface="Times New Roman" panose="02020603050405020304" pitchFamily="18" charset="0"/>
                <a:cs typeface="Times New Roman" panose="02020603050405020304" pitchFamily="18" charset="0"/>
              </a:rPr>
              <a:t>ơ</a:t>
            </a:r>
            <a:r>
              <a:rPr lang="en-US" sz="2800" b="1">
                <a:solidFill>
                  <a:schemeClr val="tx1">
                    <a:lumMod val="95000"/>
                    <a:lumOff val="5000"/>
                  </a:schemeClr>
                </a:solidFill>
                <a:latin typeface="Times New Roman" panose="02020603050405020304" pitchFamily="18" charset="0"/>
                <a:cs typeface="Times New Roman" panose="02020603050405020304" pitchFamily="18" charset="0"/>
              </a:rPr>
              <a:t> lặp lại </a:t>
            </a:r>
          </a:p>
          <a:p>
            <a:r>
              <a:rPr lang="en-US" sz="2800" b="1">
                <a:solidFill>
                  <a:schemeClr val="tx1">
                    <a:lumMod val="95000"/>
                    <a:lumOff val="5000"/>
                  </a:schemeClr>
                </a:solidFill>
                <a:latin typeface="Times New Roman" panose="02020603050405020304" pitchFamily="18" charset="0"/>
                <a:cs typeface="Times New Roman" panose="02020603050405020304" pitchFamily="18" charset="0"/>
              </a:rPr>
              <a:t>để sao chép nhanh nội dung. Sửa các lỗi sai sau khi gõ xong nội dung.</a:t>
            </a:r>
          </a:p>
        </p:txBody>
      </p:sp>
      <p:sp>
        <p:nvSpPr>
          <p:cNvPr id="4" name="Text Box 16">
            <a:extLst>
              <a:ext uri="{FF2B5EF4-FFF2-40B4-BE49-F238E27FC236}">
                <a16:creationId xmlns:a16="http://schemas.microsoft.com/office/drawing/2014/main" xmlns="" id="{A4C3E317-FF90-495F-8B02-79D4C6FF319D}"/>
              </a:ext>
            </a:extLst>
          </p:cNvPr>
          <p:cNvSpPr txBox="1">
            <a:spLocks noChangeArrowheads="1"/>
          </p:cNvSpPr>
          <p:nvPr/>
        </p:nvSpPr>
        <p:spPr bwMode="auto">
          <a:xfrm>
            <a:off x="2291910" y="2654391"/>
            <a:ext cx="4114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chemeClr val="hlink"/>
                </a:solidFill>
                <a:latin typeface="Times New Roman" panose="02020603050405020304" pitchFamily="18" charset="0"/>
              </a:rPr>
              <a:t>          </a:t>
            </a:r>
            <a:r>
              <a:rPr lang="en-US" altLang="en-US" sz="2400" b="1">
                <a:solidFill>
                  <a:srgbClr val="C00000"/>
                </a:solidFill>
                <a:latin typeface="Times New Roman" panose="02020603050405020304" pitchFamily="18" charset="0"/>
              </a:rPr>
              <a:t>Trăng ơi</a:t>
            </a:r>
          </a:p>
          <a:p>
            <a:r>
              <a:rPr lang="en-US" altLang="en-US" sz="2400" b="1">
                <a:solidFill>
                  <a:srgbClr val="002060"/>
                </a:solidFill>
                <a:latin typeface="Times New Roman" panose="02020603050405020304" pitchFamily="18" charset="0"/>
              </a:rPr>
              <a:t>Trăng ơi từ đâu đến ?</a:t>
            </a:r>
          </a:p>
          <a:p>
            <a:r>
              <a:rPr lang="en-US" altLang="en-US" sz="2400" b="1">
                <a:solidFill>
                  <a:srgbClr val="002060"/>
                </a:solidFill>
                <a:latin typeface="Times New Roman" panose="02020603050405020304" pitchFamily="18" charset="0"/>
              </a:rPr>
              <a:t>Hay từ cánh rừng xa </a:t>
            </a:r>
          </a:p>
          <a:p>
            <a:r>
              <a:rPr lang="en-US" altLang="en-US" sz="2400" b="1">
                <a:solidFill>
                  <a:srgbClr val="002060"/>
                </a:solidFill>
                <a:latin typeface="Times New Roman" panose="02020603050405020304" pitchFamily="18" charset="0"/>
              </a:rPr>
              <a:t>Trăng hồng như quả chín</a:t>
            </a:r>
          </a:p>
          <a:p>
            <a:r>
              <a:rPr lang="en-US" altLang="en-US" sz="2400" b="1">
                <a:solidFill>
                  <a:srgbClr val="002060"/>
                </a:solidFill>
                <a:latin typeface="Times New Roman" panose="02020603050405020304" pitchFamily="18" charset="0"/>
              </a:rPr>
              <a:t>Lửng lơ lên trước nhà</a:t>
            </a:r>
          </a:p>
          <a:p>
            <a:endParaRPr lang="en-US" altLang="en-US" sz="2400" b="1">
              <a:solidFill>
                <a:srgbClr val="002060"/>
              </a:solidFill>
              <a:latin typeface="Times New Roman" panose="02020603050405020304" pitchFamily="18" charset="0"/>
            </a:endParaRPr>
          </a:p>
          <a:p>
            <a:r>
              <a:rPr lang="en-US" altLang="en-US" sz="2400" b="1">
                <a:solidFill>
                  <a:srgbClr val="002060"/>
                </a:solidFill>
                <a:latin typeface="Times New Roman" panose="02020603050405020304" pitchFamily="18" charset="0"/>
              </a:rPr>
              <a:t>Trăng ơi từ đâu đến ?</a:t>
            </a:r>
          </a:p>
          <a:p>
            <a:r>
              <a:rPr lang="en-US" altLang="en-US" sz="2400" b="1">
                <a:solidFill>
                  <a:srgbClr val="002060"/>
                </a:solidFill>
                <a:latin typeface="Times New Roman" panose="02020603050405020304" pitchFamily="18" charset="0"/>
              </a:rPr>
              <a:t>Hay biển xanh diệu kì</a:t>
            </a:r>
          </a:p>
          <a:p>
            <a:r>
              <a:rPr lang="en-US" altLang="en-US" sz="2400" b="1">
                <a:solidFill>
                  <a:srgbClr val="002060"/>
                </a:solidFill>
                <a:latin typeface="Times New Roman" panose="02020603050405020304" pitchFamily="18" charset="0"/>
              </a:rPr>
              <a:t>Trăng tròn như mắt cá</a:t>
            </a:r>
          </a:p>
          <a:p>
            <a:r>
              <a:rPr lang="en-US" altLang="en-US" sz="2400" b="1">
                <a:solidFill>
                  <a:srgbClr val="002060"/>
                </a:solidFill>
                <a:latin typeface="Times New Roman" panose="02020603050405020304" pitchFamily="18" charset="0"/>
              </a:rPr>
              <a:t>Chẳng bao giờ chớp mi</a:t>
            </a:r>
          </a:p>
        </p:txBody>
      </p:sp>
      <p:sp>
        <p:nvSpPr>
          <p:cNvPr id="5" name="Text Box 17">
            <a:extLst>
              <a:ext uri="{FF2B5EF4-FFF2-40B4-BE49-F238E27FC236}">
                <a16:creationId xmlns:a16="http://schemas.microsoft.com/office/drawing/2014/main" xmlns="" id="{E85B3310-1982-4894-B722-102BD6528735}"/>
              </a:ext>
            </a:extLst>
          </p:cNvPr>
          <p:cNvSpPr txBox="1">
            <a:spLocks noChangeArrowheads="1"/>
          </p:cNvSpPr>
          <p:nvPr/>
        </p:nvSpPr>
        <p:spPr bwMode="auto">
          <a:xfrm>
            <a:off x="7029560" y="2994291"/>
            <a:ext cx="443356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a:solidFill>
                  <a:srgbClr val="002060"/>
                </a:solidFill>
                <a:latin typeface="Times New Roman" panose="02020603050405020304" pitchFamily="18" charset="0"/>
              </a:rPr>
              <a:t>Trăng ơi từ đâu đến ?</a:t>
            </a:r>
          </a:p>
          <a:p>
            <a:r>
              <a:rPr lang="en-US" altLang="en-US" sz="2400" b="1">
                <a:solidFill>
                  <a:srgbClr val="002060"/>
                </a:solidFill>
                <a:latin typeface="Times New Roman" panose="02020603050405020304" pitchFamily="18" charset="0"/>
              </a:rPr>
              <a:t>Hay từ một sân chơi</a:t>
            </a:r>
          </a:p>
          <a:p>
            <a:r>
              <a:rPr lang="en-US" altLang="en-US" sz="2400" b="1">
                <a:solidFill>
                  <a:srgbClr val="002060"/>
                </a:solidFill>
                <a:latin typeface="Times New Roman" panose="02020603050405020304" pitchFamily="18" charset="0"/>
              </a:rPr>
              <a:t>Trăng bay như quả bóng</a:t>
            </a:r>
          </a:p>
          <a:p>
            <a:r>
              <a:rPr lang="en-US" altLang="en-US" sz="2400" b="1">
                <a:solidFill>
                  <a:srgbClr val="002060"/>
                </a:solidFill>
                <a:latin typeface="Times New Roman" panose="02020603050405020304" pitchFamily="18" charset="0"/>
              </a:rPr>
              <a:t>Bạn nào đá lên trời</a:t>
            </a:r>
          </a:p>
          <a:p>
            <a:r>
              <a:rPr lang="en-US" altLang="en-US" sz="2400" b="1">
                <a:solidFill>
                  <a:schemeClr val="hlink"/>
                </a:solidFill>
                <a:effectLst>
                  <a:outerShdw blurRad="38100" dist="38100" dir="2700000" algn="tl">
                    <a:srgbClr val="C0C0C0"/>
                  </a:outerShdw>
                </a:effectLst>
                <a:latin typeface="Times New Roman" panose="02020603050405020304" pitchFamily="18" charset="0"/>
              </a:rPr>
              <a:t>              (Theo Trần Đăng Khoa)</a:t>
            </a:r>
          </a:p>
        </p:txBody>
      </p:sp>
      <p:sp>
        <p:nvSpPr>
          <p:cNvPr id="6" name="Rectangle: Rounded Corners 5">
            <a:extLst>
              <a:ext uri="{FF2B5EF4-FFF2-40B4-BE49-F238E27FC236}">
                <a16:creationId xmlns:a16="http://schemas.microsoft.com/office/drawing/2014/main" xmlns="" id="{68FDE04B-D243-4232-8E73-E2ECF5922FD5}"/>
              </a:ext>
            </a:extLst>
          </p:cNvPr>
          <p:cNvSpPr/>
          <p:nvPr/>
        </p:nvSpPr>
        <p:spPr>
          <a:xfrm>
            <a:off x="2291910" y="3097693"/>
            <a:ext cx="2942699" cy="344556"/>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E86D0BF7-0B94-47FC-8FAF-5C84CC56F72C}"/>
              </a:ext>
            </a:extLst>
          </p:cNvPr>
          <p:cNvSpPr/>
          <p:nvPr/>
        </p:nvSpPr>
        <p:spPr>
          <a:xfrm>
            <a:off x="2304087" y="4923232"/>
            <a:ext cx="2942699" cy="344556"/>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715BC6E-6951-4184-BF7B-261FA2308982}"/>
              </a:ext>
            </a:extLst>
          </p:cNvPr>
          <p:cNvSpPr/>
          <p:nvPr/>
        </p:nvSpPr>
        <p:spPr>
          <a:xfrm>
            <a:off x="7029560" y="3040726"/>
            <a:ext cx="2942699" cy="344556"/>
          </a:xfrm>
          <a:prstGeom prst="roundRect">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xmlns="" id="{79C8E985-C268-418B-B9CB-62B38710B872}"/>
              </a:ext>
            </a:extLst>
          </p:cNvPr>
          <p:cNvSpPr/>
          <p:nvPr/>
        </p:nvSpPr>
        <p:spPr>
          <a:xfrm>
            <a:off x="769077" y="6419195"/>
            <a:ext cx="4860626" cy="523220"/>
          </a:xfrm>
          <a:prstGeom prst="rect">
            <a:avLst/>
          </a:prstGeom>
        </p:spPr>
        <p:txBody>
          <a:bodyPr wrap="none">
            <a:spAutoFit/>
          </a:bodyPr>
          <a:lstStyle/>
          <a:p>
            <a:r>
              <a:rPr lang="en-US" sz="2800" b="1">
                <a:solidFill>
                  <a:schemeClr val="tx1">
                    <a:lumMod val="95000"/>
                    <a:lumOff val="5000"/>
                  </a:schemeClr>
                </a:solidFill>
                <a:latin typeface="Times New Roman" panose="02020603050405020304" pitchFamily="18" charset="0"/>
                <a:cs typeface="Times New Roman" panose="02020603050405020304" pitchFamily="18" charset="0"/>
              </a:rPr>
              <a:t>2. L</a:t>
            </a:r>
            <a:r>
              <a:rPr lang="vi-VN" sz="2800" b="1">
                <a:solidFill>
                  <a:schemeClr val="tx1">
                    <a:lumMod val="95000"/>
                    <a:lumOff val="5000"/>
                  </a:schemeClr>
                </a:solidFill>
                <a:latin typeface="Times New Roman" panose="02020603050405020304" pitchFamily="18" charset="0"/>
                <a:cs typeface="Times New Roman" panose="02020603050405020304" pitchFamily="18" charset="0"/>
              </a:rPr>
              <a:t>ư</a:t>
            </a:r>
            <a:r>
              <a:rPr lang="en-US" sz="2800" b="1">
                <a:solidFill>
                  <a:schemeClr val="tx1">
                    <a:lumMod val="95000"/>
                    <a:lumOff val="5000"/>
                  </a:schemeClr>
                </a:solidFill>
                <a:latin typeface="Times New Roman" panose="02020603050405020304" pitchFamily="18" charset="0"/>
                <a:cs typeface="Times New Roman" panose="02020603050405020304" pitchFamily="18" charset="0"/>
              </a:rPr>
              <a:t>u văn bản với tên </a:t>
            </a:r>
            <a:r>
              <a:rPr lang="en-US" sz="2800" b="1">
                <a:solidFill>
                  <a:srgbClr val="C00000"/>
                </a:solidFill>
                <a:latin typeface="Times New Roman" panose="02020603050405020304" pitchFamily="18" charset="0"/>
                <a:cs typeface="Times New Roman" panose="02020603050405020304" pitchFamily="18" charset="0"/>
              </a:rPr>
              <a:t>trangoi</a:t>
            </a:r>
            <a:endParaRPr lang="en-US" sz="2800">
              <a:solidFill>
                <a:srgbClr val="C00000"/>
              </a:solidFill>
            </a:endParaRPr>
          </a:p>
        </p:txBody>
      </p:sp>
    </p:spTree>
    <p:extLst>
      <p:ext uri="{BB962C8B-B14F-4D97-AF65-F5344CB8AC3E}">
        <p14:creationId xmlns:p14="http://schemas.microsoft.com/office/powerpoint/2010/main" val="21276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xmlns="" id="{535807ED-E330-4054-9010-6972FB4918AB}"/>
              </a:ext>
            </a:extLst>
          </p:cNvPr>
          <p:cNvSpPr>
            <a:spLocks noChangeArrowheads="1"/>
          </p:cNvSpPr>
          <p:nvPr/>
        </p:nvSpPr>
        <p:spPr bwMode="auto">
          <a:xfrm>
            <a:off x="1307034" y="2508989"/>
            <a:ext cx="7782414" cy="4349011"/>
          </a:xfrm>
          <a:prstGeom prst="rect">
            <a:avLst/>
          </a:prstGeom>
          <a:noFill/>
          <a:ln w="9525">
            <a:noFill/>
            <a:miter lim="800000"/>
            <a:headEnd/>
            <a:tailEnd/>
          </a:ln>
          <a:effectLst/>
        </p:spPr>
        <p:txBody>
          <a:bodyPr wrap="square" lIns="0" tIns="137160" rIns="0" bIns="137160" anchor="ctr">
            <a:spAutoFit/>
          </a:bodyPr>
          <a:lstStyle/>
          <a:p>
            <a:pPr algn="ctr">
              <a:lnSpc>
                <a:spcPct val="150000"/>
              </a:lnSpc>
            </a:pPr>
            <a:r>
              <a:rPr lang="en-US" sz="3000" b="1" dirty="0">
                <a:latin typeface="Times New Roman" pitchFamily="18" charset="0"/>
              </a:rPr>
              <a:t>Chuyện ngày xưa… đã có bờ tre xanh</a:t>
            </a:r>
            <a:br>
              <a:rPr lang="en-US" sz="3000" b="1" dirty="0">
                <a:latin typeface="Times New Roman" pitchFamily="18" charset="0"/>
              </a:rPr>
            </a:br>
            <a:r>
              <a:rPr lang="en-US" sz="3000" b="1" dirty="0">
                <a:latin typeface="Times New Roman" pitchFamily="18" charset="0"/>
              </a:rPr>
              <a:t>Thân gầy </a:t>
            </a:r>
            <a:r>
              <a:rPr lang="en-US" sz="3000" b="1">
                <a:latin typeface="Times New Roman" pitchFamily="18" charset="0"/>
              </a:rPr>
              <a:t>guộc ,lá </a:t>
            </a:r>
            <a:r>
              <a:rPr lang="en-US" sz="3000" b="1" dirty="0">
                <a:latin typeface="Times New Roman" pitchFamily="18" charset="0"/>
              </a:rPr>
              <a:t>mong manh</a:t>
            </a:r>
            <a:br>
              <a:rPr lang="en-US" sz="3000" b="1" dirty="0">
                <a:latin typeface="Times New Roman" pitchFamily="18" charset="0"/>
              </a:rPr>
            </a:br>
            <a:r>
              <a:rPr lang="en-US" sz="3000" b="1" dirty="0">
                <a:latin typeface="Times New Roman" pitchFamily="18" charset="0"/>
              </a:rPr>
              <a:t>Mà sao nên lũy nên thành tre ơi ?</a:t>
            </a:r>
            <a:br>
              <a:rPr lang="en-US" sz="3000" b="1" dirty="0">
                <a:latin typeface="Times New Roman" pitchFamily="18" charset="0"/>
              </a:rPr>
            </a:br>
            <a:r>
              <a:rPr lang="en-US" sz="3000" b="1" dirty="0">
                <a:latin typeface="Times New Roman" pitchFamily="18" charset="0"/>
              </a:rPr>
              <a:t>Ở đâu tre cuũng xanh tươi</a:t>
            </a:r>
            <a:br>
              <a:rPr lang="en-US" sz="3000" b="1" dirty="0">
                <a:latin typeface="Times New Roman" pitchFamily="18" charset="0"/>
              </a:rPr>
            </a:br>
            <a:r>
              <a:rPr lang="en-US" sz="3000" b="1" dirty="0">
                <a:latin typeface="Times New Roman" pitchFamily="18" charset="0"/>
              </a:rPr>
              <a:t>Cho dù đất sỏi đất vôi bạc màu!</a:t>
            </a:r>
            <a:br>
              <a:rPr lang="en-US" sz="3000" b="1" dirty="0">
                <a:latin typeface="Times New Roman" pitchFamily="18" charset="0"/>
              </a:rPr>
            </a:br>
            <a:r>
              <a:rPr lang="en-US" sz="3000" b="1">
                <a:latin typeface="Times New Roman" pitchFamily="18" charset="0"/>
              </a:rPr>
              <a:t>                                            ( </a:t>
            </a:r>
            <a:r>
              <a:rPr lang="en-US" sz="3000" b="1" i="1">
                <a:latin typeface="Times New Roman" pitchFamily="18" charset="0"/>
              </a:rPr>
              <a:t>Theo Nguyễn Duy </a:t>
            </a:r>
            <a:r>
              <a:rPr lang="en-US" sz="3000" b="1">
                <a:latin typeface="Times New Roman" pitchFamily="18" charset="0"/>
              </a:rPr>
              <a:t>)</a:t>
            </a:r>
            <a:endParaRPr lang="en-US" sz="3000" b="1" dirty="0">
              <a:latin typeface="Times New Roman" pitchFamily="18" charset="0"/>
            </a:endParaRPr>
          </a:p>
        </p:txBody>
      </p:sp>
      <p:sp>
        <p:nvSpPr>
          <p:cNvPr id="5" name="Rectangle 11">
            <a:extLst>
              <a:ext uri="{FF2B5EF4-FFF2-40B4-BE49-F238E27FC236}">
                <a16:creationId xmlns:a16="http://schemas.microsoft.com/office/drawing/2014/main" xmlns="" id="{889801E7-30BB-4B12-B837-D9729C0D8461}"/>
              </a:ext>
            </a:extLst>
          </p:cNvPr>
          <p:cNvSpPr>
            <a:spLocks noChangeArrowheads="1"/>
          </p:cNvSpPr>
          <p:nvPr/>
        </p:nvSpPr>
        <p:spPr bwMode="auto">
          <a:xfrm>
            <a:off x="2094363" y="1883664"/>
            <a:ext cx="6934200" cy="553998"/>
          </a:xfrm>
          <a:prstGeom prst="rect">
            <a:avLst/>
          </a:prstGeom>
          <a:noFill/>
          <a:ln w="9525">
            <a:noFill/>
            <a:miter lim="800000"/>
            <a:headEnd/>
            <a:tailEnd/>
          </a:ln>
          <a:effectLst/>
        </p:spPr>
        <p:txBody>
          <a:bodyPr>
            <a:spAutoFit/>
          </a:bodyPr>
          <a:lstStyle/>
          <a:p>
            <a:r>
              <a:rPr lang="en-US" sz="3000" b="1">
                <a:solidFill>
                  <a:srgbClr val="3333CC"/>
                </a:solidFill>
                <a:latin typeface="Times New Roman" pitchFamily="18" charset="0"/>
              </a:rPr>
              <a:t>Câu 1. </a:t>
            </a:r>
            <a:r>
              <a:rPr lang="en-US" sz="3000" b="1" dirty="0">
                <a:solidFill>
                  <a:srgbClr val="3333CC"/>
                </a:solidFill>
                <a:latin typeface="Times New Roman" pitchFamily="18" charset="0"/>
              </a:rPr>
              <a:t>Tìm lỗi của đoạn văn bản sau?</a:t>
            </a:r>
          </a:p>
        </p:txBody>
      </p:sp>
      <p:cxnSp>
        <p:nvCxnSpPr>
          <p:cNvPr id="6" name="Straight Arrow Connector 5">
            <a:extLst>
              <a:ext uri="{FF2B5EF4-FFF2-40B4-BE49-F238E27FC236}">
                <a16:creationId xmlns:a16="http://schemas.microsoft.com/office/drawing/2014/main" xmlns="" id="{06AAB1FB-596B-49D3-9583-D6F3DC5A3448}"/>
              </a:ext>
            </a:extLst>
          </p:cNvPr>
          <p:cNvCxnSpPr>
            <a:cxnSpLocks/>
          </p:cNvCxnSpPr>
          <p:nvPr/>
        </p:nvCxnSpPr>
        <p:spPr>
          <a:xfrm flipH="1">
            <a:off x="5786651" y="5003430"/>
            <a:ext cx="3730019" cy="139988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7">
            <a:extLst>
              <a:ext uri="{FF2B5EF4-FFF2-40B4-BE49-F238E27FC236}">
                <a16:creationId xmlns:a16="http://schemas.microsoft.com/office/drawing/2014/main" xmlns="" id="{019DA60F-6618-45AD-B554-5335F68B36B7}"/>
              </a:ext>
            </a:extLst>
          </p:cNvPr>
          <p:cNvSpPr/>
          <p:nvPr/>
        </p:nvSpPr>
        <p:spPr>
          <a:xfrm>
            <a:off x="9157648" y="1985902"/>
            <a:ext cx="3034351" cy="894425"/>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latin typeface="Times New Roman" pitchFamily="18" charset="0"/>
                <a:cs typeface="Times New Roman" pitchFamily="18" charset="0"/>
              </a:rPr>
              <a:t>Sai quy tắc đặt </a:t>
            </a:r>
            <a:r>
              <a:rPr lang="en-US" sz="2500" b="1">
                <a:solidFill>
                  <a:srgbClr val="002060"/>
                </a:solidFill>
                <a:latin typeface="Times New Roman" pitchFamily="18" charset="0"/>
                <a:cs typeface="Times New Roman" pitchFamily="18" charset="0"/>
              </a:rPr>
              <a:t>dấu thiếu </a:t>
            </a:r>
            <a:r>
              <a:rPr lang="en-US" sz="2500" b="1" dirty="0">
                <a:solidFill>
                  <a:srgbClr val="002060"/>
                </a:solidFill>
                <a:latin typeface="Times New Roman" pitchFamily="18" charset="0"/>
                <a:cs typeface="Times New Roman" pitchFamily="18" charset="0"/>
              </a:rPr>
              <a:t>dấu cách</a:t>
            </a:r>
            <a:endParaRPr lang="vi-VN" sz="2500" b="1" dirty="0">
              <a:solidFill>
                <a:srgbClr val="002060"/>
              </a:solidFill>
              <a:latin typeface="Times New Roman" pitchFamily="18" charset="0"/>
              <a:cs typeface="Times New Roman" pitchFamily="18" charset="0"/>
            </a:endParaRPr>
          </a:p>
        </p:txBody>
      </p:sp>
      <p:cxnSp>
        <p:nvCxnSpPr>
          <p:cNvPr id="8" name="Straight Arrow Connector 7">
            <a:extLst>
              <a:ext uri="{FF2B5EF4-FFF2-40B4-BE49-F238E27FC236}">
                <a16:creationId xmlns:a16="http://schemas.microsoft.com/office/drawing/2014/main" xmlns="" id="{7F25C873-BE5C-48FB-BD6E-FF79D1A532B8}"/>
              </a:ext>
            </a:extLst>
          </p:cNvPr>
          <p:cNvCxnSpPr>
            <a:cxnSpLocks/>
          </p:cNvCxnSpPr>
          <p:nvPr/>
        </p:nvCxnSpPr>
        <p:spPr>
          <a:xfrm flipH="1">
            <a:off x="5349922" y="4146458"/>
            <a:ext cx="4166748" cy="8131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ounded Rectangle 9">
            <a:extLst>
              <a:ext uri="{FF2B5EF4-FFF2-40B4-BE49-F238E27FC236}">
                <a16:creationId xmlns:a16="http://schemas.microsoft.com/office/drawing/2014/main" xmlns="" id="{A5613E5A-1DA7-4969-AB23-88645A581E67}"/>
              </a:ext>
            </a:extLst>
          </p:cNvPr>
          <p:cNvSpPr/>
          <p:nvPr/>
        </p:nvSpPr>
        <p:spPr>
          <a:xfrm>
            <a:off x="9424790" y="3074888"/>
            <a:ext cx="2062912" cy="107157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latin typeface="Times New Roman" pitchFamily="18" charset="0"/>
                <a:cs typeface="Times New Roman" pitchFamily="18" charset="0"/>
              </a:rPr>
              <a:t>Sai chính tả</a:t>
            </a:r>
            <a:endParaRPr lang="vi-VN" sz="2500" b="1" dirty="0">
              <a:solidFill>
                <a:srgbClr val="002060"/>
              </a:solidFill>
              <a:latin typeface="Times New Roman" pitchFamily="18" charset="0"/>
              <a:cs typeface="Times New Roman" pitchFamily="18" charset="0"/>
            </a:endParaRPr>
          </a:p>
        </p:txBody>
      </p:sp>
      <p:cxnSp>
        <p:nvCxnSpPr>
          <p:cNvPr id="10" name="Straight Arrow Connector 9">
            <a:extLst>
              <a:ext uri="{FF2B5EF4-FFF2-40B4-BE49-F238E27FC236}">
                <a16:creationId xmlns:a16="http://schemas.microsoft.com/office/drawing/2014/main" xmlns="" id="{2E7895D6-CC54-4280-BE8A-85DE27EDABFF}"/>
              </a:ext>
            </a:extLst>
          </p:cNvPr>
          <p:cNvCxnSpPr>
            <a:cxnSpLocks/>
          </p:cNvCxnSpPr>
          <p:nvPr/>
        </p:nvCxnSpPr>
        <p:spPr>
          <a:xfrm flipH="1">
            <a:off x="5349922" y="2838080"/>
            <a:ext cx="3807726" cy="98329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7">
            <a:extLst>
              <a:ext uri="{FF2B5EF4-FFF2-40B4-BE49-F238E27FC236}">
                <a16:creationId xmlns:a16="http://schemas.microsoft.com/office/drawing/2014/main" xmlns="" id="{5A75B6EA-0365-4235-91BC-E1456CD5A61F}"/>
              </a:ext>
            </a:extLst>
          </p:cNvPr>
          <p:cNvSpPr/>
          <p:nvPr/>
        </p:nvSpPr>
        <p:spPr>
          <a:xfrm>
            <a:off x="9516670" y="4512349"/>
            <a:ext cx="3034351" cy="894425"/>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latin typeface="Times New Roman" pitchFamily="18" charset="0"/>
                <a:cs typeface="Times New Roman" pitchFamily="18" charset="0"/>
              </a:rPr>
              <a:t>Sai quy tắc đặt </a:t>
            </a:r>
            <a:r>
              <a:rPr lang="en-US" sz="2500" b="1">
                <a:solidFill>
                  <a:srgbClr val="002060"/>
                </a:solidFill>
                <a:latin typeface="Times New Roman" pitchFamily="18" charset="0"/>
                <a:cs typeface="Times New Roman" pitchFamily="18" charset="0"/>
              </a:rPr>
              <a:t>dấu thừa </a:t>
            </a:r>
            <a:r>
              <a:rPr lang="en-US" sz="2500" b="1" dirty="0">
                <a:solidFill>
                  <a:srgbClr val="002060"/>
                </a:solidFill>
                <a:latin typeface="Times New Roman" pitchFamily="18" charset="0"/>
                <a:cs typeface="Times New Roman" pitchFamily="18" charset="0"/>
              </a:rPr>
              <a:t>dấu cách</a:t>
            </a:r>
            <a:endParaRPr lang="vi-VN" sz="2500" b="1" dirty="0">
              <a:solidFill>
                <a:srgbClr val="002060"/>
              </a:solidFill>
              <a:latin typeface="Times New Roman" pitchFamily="18" charset="0"/>
              <a:cs typeface="Times New Roman" pitchFamily="18" charset="0"/>
            </a:endParaRPr>
          </a:p>
        </p:txBody>
      </p:sp>
      <p:cxnSp>
        <p:nvCxnSpPr>
          <p:cNvPr id="27" name="Straight Arrow Connector 26">
            <a:extLst>
              <a:ext uri="{FF2B5EF4-FFF2-40B4-BE49-F238E27FC236}">
                <a16:creationId xmlns:a16="http://schemas.microsoft.com/office/drawing/2014/main" xmlns="" id="{D4AC104C-4909-486D-A82E-B31C4D2929E1}"/>
              </a:ext>
            </a:extLst>
          </p:cNvPr>
          <p:cNvCxnSpPr>
            <a:cxnSpLocks/>
            <a:stCxn id="24" idx="1"/>
          </p:cNvCxnSpPr>
          <p:nvPr/>
        </p:nvCxnSpPr>
        <p:spPr>
          <a:xfrm flipH="1">
            <a:off x="8775510" y="4959562"/>
            <a:ext cx="741160" cy="148762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1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xmlns="" id="{D9DFA148-C399-420A-925B-505B5FDD3059}"/>
              </a:ext>
            </a:extLst>
          </p:cNvPr>
          <p:cNvSpPr>
            <a:spLocks noChangeArrowheads="1"/>
          </p:cNvSpPr>
          <p:nvPr/>
        </p:nvSpPr>
        <p:spPr bwMode="auto">
          <a:xfrm>
            <a:off x="2130516" y="1839777"/>
            <a:ext cx="7643866" cy="4723857"/>
          </a:xfrm>
          <a:prstGeom prst="rect">
            <a:avLst/>
          </a:prstGeom>
          <a:noFill/>
          <a:ln w="9525">
            <a:noFill/>
            <a:miter lim="800000"/>
            <a:headEnd/>
            <a:tailEnd/>
          </a:ln>
          <a:effectLst/>
        </p:spPr>
        <p:txBody>
          <a:bodyPr wrap="square" lIns="0" tIns="137160" rIns="0" bIns="137160" anchor="ctr">
            <a:spAutoFit/>
          </a:bodyPr>
          <a:lstStyle/>
          <a:p>
            <a:pPr algn="ctr">
              <a:lnSpc>
                <a:spcPct val="150000"/>
              </a:lnSpc>
            </a:pPr>
            <a:r>
              <a:rPr lang="en-US" sz="2800" b="1" dirty="0">
                <a:solidFill>
                  <a:srgbClr val="3333CC"/>
                </a:solidFill>
                <a:latin typeface="Times New Roman" pitchFamily="18" charset="0"/>
              </a:rPr>
              <a:t>Đoạn văn bản đã được sửa lỗi </a:t>
            </a:r>
            <a:r>
              <a:rPr lang="en-US" sz="2800" b="1" dirty="0">
                <a:solidFill>
                  <a:schemeClr val="tx1">
                    <a:lumMod val="95000"/>
                    <a:lumOff val="5000"/>
                  </a:schemeClr>
                </a:solidFill>
                <a:latin typeface="Times New Roman" pitchFamily="18" charset="0"/>
              </a:rPr>
              <a:t/>
            </a:r>
            <a:br>
              <a:rPr lang="en-US" sz="2800" b="1" dirty="0">
                <a:solidFill>
                  <a:schemeClr val="tx1">
                    <a:lumMod val="95000"/>
                    <a:lumOff val="5000"/>
                  </a:schemeClr>
                </a:solidFill>
                <a:latin typeface="Times New Roman" pitchFamily="18" charset="0"/>
              </a:rPr>
            </a:br>
            <a:r>
              <a:rPr lang="en-US" sz="2800" b="1" dirty="0">
                <a:solidFill>
                  <a:schemeClr val="tx1">
                    <a:lumMod val="95000"/>
                    <a:lumOff val="5000"/>
                  </a:schemeClr>
                </a:solidFill>
                <a:latin typeface="Times New Roman" pitchFamily="18" charset="0"/>
              </a:rPr>
              <a:t> Chuyện ngày xưa… đã có bờ tre xanh</a:t>
            </a:r>
            <a:br>
              <a:rPr lang="en-US" sz="2800" b="1" dirty="0">
                <a:solidFill>
                  <a:schemeClr val="tx1">
                    <a:lumMod val="95000"/>
                    <a:lumOff val="5000"/>
                  </a:schemeClr>
                </a:solidFill>
                <a:latin typeface="Times New Roman" pitchFamily="18" charset="0"/>
              </a:rPr>
            </a:br>
            <a:r>
              <a:rPr lang="en-US" sz="2800" b="1" dirty="0">
                <a:solidFill>
                  <a:schemeClr val="tx1">
                    <a:lumMod val="95000"/>
                    <a:lumOff val="5000"/>
                  </a:schemeClr>
                </a:solidFill>
                <a:latin typeface="Times New Roman" pitchFamily="18" charset="0"/>
              </a:rPr>
              <a:t>Thân gầy guộc, lá mong manh</a:t>
            </a:r>
            <a:br>
              <a:rPr lang="en-US" sz="2800" b="1" dirty="0">
                <a:solidFill>
                  <a:schemeClr val="tx1">
                    <a:lumMod val="95000"/>
                    <a:lumOff val="5000"/>
                  </a:schemeClr>
                </a:solidFill>
                <a:latin typeface="Times New Roman" pitchFamily="18" charset="0"/>
              </a:rPr>
            </a:br>
            <a:r>
              <a:rPr lang="en-US" sz="2800" b="1" dirty="0">
                <a:solidFill>
                  <a:schemeClr val="tx1">
                    <a:lumMod val="95000"/>
                    <a:lumOff val="5000"/>
                  </a:schemeClr>
                </a:solidFill>
                <a:latin typeface="Times New Roman" pitchFamily="18" charset="0"/>
              </a:rPr>
              <a:t>Mà sao nên lũy nên thành tre ơi? </a:t>
            </a:r>
            <a:br>
              <a:rPr lang="en-US" sz="2800" b="1" dirty="0">
                <a:solidFill>
                  <a:schemeClr val="tx1">
                    <a:lumMod val="95000"/>
                    <a:lumOff val="5000"/>
                  </a:schemeClr>
                </a:solidFill>
                <a:latin typeface="Times New Roman" pitchFamily="18" charset="0"/>
              </a:rPr>
            </a:br>
            <a:r>
              <a:rPr lang="en-US" sz="2800" b="1" dirty="0">
                <a:solidFill>
                  <a:schemeClr val="tx1">
                    <a:lumMod val="95000"/>
                    <a:lumOff val="5000"/>
                  </a:schemeClr>
                </a:solidFill>
                <a:latin typeface="Times New Roman" pitchFamily="18" charset="0"/>
              </a:rPr>
              <a:t>Ở đâu tre cũng xanh tươi</a:t>
            </a:r>
            <a:br>
              <a:rPr lang="en-US" sz="2800" b="1" dirty="0">
                <a:solidFill>
                  <a:schemeClr val="tx1">
                    <a:lumMod val="95000"/>
                    <a:lumOff val="5000"/>
                  </a:schemeClr>
                </a:solidFill>
                <a:latin typeface="Times New Roman" pitchFamily="18" charset="0"/>
              </a:rPr>
            </a:br>
            <a:r>
              <a:rPr lang="en-US" sz="2800" b="1" dirty="0">
                <a:solidFill>
                  <a:schemeClr val="tx1">
                    <a:lumMod val="95000"/>
                    <a:lumOff val="5000"/>
                  </a:schemeClr>
                </a:solidFill>
                <a:latin typeface="Times New Roman" pitchFamily="18" charset="0"/>
              </a:rPr>
              <a:t>Cho dù đất sỏi đất vôi bạc màu!</a:t>
            </a:r>
            <a:br>
              <a:rPr lang="en-US" sz="2800" b="1" dirty="0">
                <a:solidFill>
                  <a:schemeClr val="tx1">
                    <a:lumMod val="95000"/>
                    <a:lumOff val="5000"/>
                  </a:schemeClr>
                </a:solidFill>
                <a:latin typeface="Times New Roman" pitchFamily="18" charset="0"/>
              </a:rPr>
            </a:br>
            <a:r>
              <a:rPr lang="en-US" sz="2800" b="1" dirty="0">
                <a:solidFill>
                  <a:schemeClr val="tx1">
                    <a:lumMod val="95000"/>
                    <a:lumOff val="5000"/>
                  </a:schemeClr>
                </a:solidFill>
                <a:latin typeface="Times New Roman" pitchFamily="18" charset="0"/>
              </a:rPr>
              <a:t>                       (</a:t>
            </a:r>
            <a:r>
              <a:rPr lang="en-US" sz="2800" b="1" i="1" dirty="0">
                <a:solidFill>
                  <a:schemeClr val="tx1">
                    <a:lumMod val="95000"/>
                    <a:lumOff val="5000"/>
                  </a:schemeClr>
                </a:solidFill>
                <a:latin typeface="Times New Roman" pitchFamily="18" charset="0"/>
              </a:rPr>
              <a:t>Theo Nguyễn Duy</a:t>
            </a:r>
            <a:r>
              <a:rPr lang="en-US" sz="2800" b="1" dirty="0">
                <a:solidFill>
                  <a:schemeClr val="tx1">
                    <a:lumMod val="95000"/>
                    <a:lumOff val="5000"/>
                  </a:schemeClr>
                </a:solidFill>
                <a:latin typeface="Times New Roman" pitchFamily="18" charset="0"/>
              </a:rPr>
              <a:t>)</a:t>
            </a:r>
          </a:p>
        </p:txBody>
      </p:sp>
      <p:cxnSp>
        <p:nvCxnSpPr>
          <p:cNvPr id="5" name="Straight Connector 4">
            <a:extLst>
              <a:ext uri="{FF2B5EF4-FFF2-40B4-BE49-F238E27FC236}">
                <a16:creationId xmlns:a16="http://schemas.microsoft.com/office/drawing/2014/main" xmlns="" id="{1CB134B4-EAAF-4C5C-AD56-9ABD381A26C2}"/>
              </a:ext>
            </a:extLst>
          </p:cNvPr>
          <p:cNvCxnSpPr/>
          <p:nvPr/>
        </p:nvCxnSpPr>
        <p:spPr>
          <a:xfrm>
            <a:off x="5993393" y="3429000"/>
            <a:ext cx="0" cy="4879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9B1C9BF2-B8F5-43F5-9441-6E154782C6DB}"/>
              </a:ext>
            </a:extLst>
          </p:cNvPr>
          <p:cNvCxnSpPr/>
          <p:nvPr/>
        </p:nvCxnSpPr>
        <p:spPr>
          <a:xfrm>
            <a:off x="8302140" y="3957751"/>
            <a:ext cx="0" cy="4879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A722207-95A3-498A-9434-9E391B89681E}"/>
              </a:ext>
            </a:extLst>
          </p:cNvPr>
          <p:cNvCxnSpPr>
            <a:cxnSpLocks/>
          </p:cNvCxnSpPr>
          <p:nvPr/>
        </p:nvCxnSpPr>
        <p:spPr>
          <a:xfrm flipH="1">
            <a:off x="5631974" y="5089374"/>
            <a:ext cx="6186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6CACFCB-09F8-40A2-B540-181A33D0419D}"/>
              </a:ext>
            </a:extLst>
          </p:cNvPr>
          <p:cNvCxnSpPr/>
          <p:nvPr/>
        </p:nvCxnSpPr>
        <p:spPr>
          <a:xfrm>
            <a:off x="5656749" y="5966246"/>
            <a:ext cx="0" cy="4879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7C95A1E-5FD7-453F-9918-E52B587CBFB8}"/>
              </a:ext>
            </a:extLst>
          </p:cNvPr>
          <p:cNvCxnSpPr/>
          <p:nvPr/>
        </p:nvCxnSpPr>
        <p:spPr>
          <a:xfrm>
            <a:off x="8302140" y="5966245"/>
            <a:ext cx="0" cy="4879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9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5E687B-9EB6-4996-B7F7-43194F13E0C4}"/>
              </a:ext>
            </a:extLst>
          </p:cNvPr>
          <p:cNvSpPr txBox="1"/>
          <p:nvPr/>
        </p:nvSpPr>
        <p:spPr>
          <a:xfrm>
            <a:off x="26895" y="1510891"/>
            <a:ext cx="11791666" cy="1077218"/>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A</a:t>
            </a:r>
            <a:r>
              <a:rPr lang="en-US" sz="3000" b="1">
                <a:solidFill>
                  <a:schemeClr val="tx1"/>
                </a:solidFill>
              </a:rPr>
              <a:t>. </a:t>
            </a:r>
            <a:r>
              <a:rPr lang="en-US" altLang="en-US" sz="3200">
                <a:solidFill>
                  <a:schemeClr val="tx1"/>
                </a:solidFill>
              </a:rPr>
              <a:t>Chọn đoạn văn bản cần di chuyển sau đó dùng lệnh </a:t>
            </a:r>
            <a:r>
              <a:rPr lang="en-US" altLang="en-US" sz="3200" b="1">
                <a:solidFill>
                  <a:srgbClr val="3333CC"/>
                </a:solidFill>
              </a:rPr>
              <a:t>Copy</a:t>
            </a:r>
            <a:r>
              <a:rPr lang="en-US" altLang="en-US" sz="3200">
                <a:solidFill>
                  <a:schemeClr val="tx1"/>
                </a:solidFill>
              </a:rPr>
              <a:t>, di chuyển con trỏ soạn thảo đến cuối trang văn bản và dùng lệnh </a:t>
            </a:r>
            <a:r>
              <a:rPr lang="en-US" altLang="en-US" sz="3200" b="1">
                <a:solidFill>
                  <a:srgbClr val="3333CC"/>
                </a:solidFill>
              </a:rPr>
              <a:t>Paste</a:t>
            </a:r>
            <a:r>
              <a:rPr lang="en-US" altLang="en-US" sz="3200">
                <a:solidFill>
                  <a:schemeClr val="tx1"/>
                </a:solidFill>
              </a:rPr>
              <a:t>.</a:t>
            </a:r>
          </a:p>
        </p:txBody>
      </p:sp>
      <p:sp>
        <p:nvSpPr>
          <p:cNvPr id="4" name="TextBox 3">
            <a:extLst>
              <a:ext uri="{FF2B5EF4-FFF2-40B4-BE49-F238E27FC236}">
                <a16:creationId xmlns:a16="http://schemas.microsoft.com/office/drawing/2014/main" xmlns="" id="{EF132B96-FBF3-443D-A061-9E429C566846}"/>
              </a:ext>
            </a:extLst>
          </p:cNvPr>
          <p:cNvSpPr txBox="1"/>
          <p:nvPr/>
        </p:nvSpPr>
        <p:spPr>
          <a:xfrm>
            <a:off x="26895" y="4493946"/>
            <a:ext cx="11764771" cy="1077218"/>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C</a:t>
            </a:r>
            <a:r>
              <a:rPr lang="en-US" sz="3000" b="1">
                <a:solidFill>
                  <a:schemeClr val="tx1"/>
                </a:solidFill>
              </a:rPr>
              <a:t>.</a:t>
            </a:r>
            <a:r>
              <a:rPr lang="en-US" sz="3000">
                <a:solidFill>
                  <a:schemeClr val="tx1"/>
                </a:solidFill>
              </a:rPr>
              <a:t> </a:t>
            </a:r>
            <a:r>
              <a:rPr lang="en-US" altLang="en-US" sz="3200">
                <a:solidFill>
                  <a:schemeClr val="tx1"/>
                </a:solidFill>
              </a:rPr>
              <a:t>Chọn đoạn văn bản cần di chuyển sau đó dùng lệnh </a:t>
            </a:r>
            <a:r>
              <a:rPr lang="en-US" altLang="en-US" sz="3200" b="1">
                <a:solidFill>
                  <a:srgbClr val="3333CC"/>
                </a:solidFill>
              </a:rPr>
              <a:t>Cut</a:t>
            </a:r>
            <a:r>
              <a:rPr lang="en-US" altLang="en-US" sz="3200">
                <a:solidFill>
                  <a:schemeClr val="tx1"/>
                </a:solidFill>
              </a:rPr>
              <a:t>, di chuyển con trỏ soạn thảo đến cuối trang văn bản và dùng lệnh </a:t>
            </a:r>
            <a:r>
              <a:rPr lang="en-US" altLang="en-US" sz="3200" b="1">
                <a:solidFill>
                  <a:srgbClr val="3333CC"/>
                </a:solidFill>
              </a:rPr>
              <a:t>Insert</a:t>
            </a:r>
            <a:r>
              <a:rPr lang="en-US" altLang="en-US" sz="3200">
                <a:solidFill>
                  <a:schemeClr val="tx1"/>
                </a:solidFill>
              </a:rPr>
              <a:t>.</a:t>
            </a:r>
            <a:endParaRPr lang="en-US" sz="3000">
              <a:solidFill>
                <a:schemeClr val="tx1"/>
              </a:solidFill>
            </a:endParaRPr>
          </a:p>
        </p:txBody>
      </p:sp>
      <p:sp>
        <p:nvSpPr>
          <p:cNvPr id="5" name="TextBox 4">
            <a:extLst>
              <a:ext uri="{FF2B5EF4-FFF2-40B4-BE49-F238E27FC236}">
                <a16:creationId xmlns:a16="http://schemas.microsoft.com/office/drawing/2014/main" xmlns="" id="{996ABE94-071C-47D6-88F1-614D66914C15}"/>
              </a:ext>
            </a:extLst>
          </p:cNvPr>
          <p:cNvSpPr txBox="1"/>
          <p:nvPr/>
        </p:nvSpPr>
        <p:spPr>
          <a:xfrm>
            <a:off x="26895" y="5868552"/>
            <a:ext cx="12017591" cy="1077218"/>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D</a:t>
            </a:r>
            <a:r>
              <a:rPr lang="en-US" sz="3000">
                <a:solidFill>
                  <a:schemeClr val="tx1"/>
                </a:solidFill>
              </a:rPr>
              <a:t>. </a:t>
            </a:r>
            <a:r>
              <a:rPr lang="en-US" altLang="en-US" sz="3200">
                <a:solidFill>
                  <a:schemeClr val="tx1"/>
                </a:solidFill>
              </a:rPr>
              <a:t>Xóa phần văn bản cần di chuyển và gõ lại ở vị trí cần di</a:t>
            </a:r>
          </a:p>
          <a:p>
            <a:r>
              <a:rPr lang="en-US" altLang="en-US" sz="3200">
                <a:solidFill>
                  <a:schemeClr val="tx1"/>
                </a:solidFill>
              </a:rPr>
              <a:t> chuyển tới</a:t>
            </a:r>
            <a:endParaRPr lang="en-US" sz="3000">
              <a:solidFill>
                <a:schemeClr val="tx1"/>
              </a:solidFill>
            </a:endParaRPr>
          </a:p>
        </p:txBody>
      </p:sp>
      <p:sp>
        <p:nvSpPr>
          <p:cNvPr id="6" name="TextBox 5">
            <a:extLst>
              <a:ext uri="{FF2B5EF4-FFF2-40B4-BE49-F238E27FC236}">
                <a16:creationId xmlns:a16="http://schemas.microsoft.com/office/drawing/2014/main" xmlns="" id="{596A3BE4-23C6-42BE-9925-5BB4D5F14E36}"/>
              </a:ext>
            </a:extLst>
          </p:cNvPr>
          <p:cNvSpPr txBox="1"/>
          <p:nvPr/>
        </p:nvSpPr>
        <p:spPr>
          <a:xfrm>
            <a:off x="0" y="3118776"/>
            <a:ext cx="11764771" cy="1077218"/>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B</a:t>
            </a:r>
            <a:r>
              <a:rPr lang="en-US" sz="3000" b="1">
                <a:solidFill>
                  <a:schemeClr val="tx1"/>
                </a:solidFill>
              </a:rPr>
              <a:t>. </a:t>
            </a:r>
            <a:r>
              <a:rPr lang="en-US" altLang="en-US" sz="3200">
                <a:solidFill>
                  <a:schemeClr val="tx1"/>
                </a:solidFill>
              </a:rPr>
              <a:t>Chọn đoạn văn bản cần di chuyển sau đó dùng lệnh </a:t>
            </a:r>
            <a:r>
              <a:rPr lang="en-US" altLang="en-US" sz="3200" b="1">
                <a:solidFill>
                  <a:srgbClr val="3333CC"/>
                </a:solidFill>
              </a:rPr>
              <a:t>Cut</a:t>
            </a:r>
            <a:r>
              <a:rPr lang="en-US" altLang="en-US" sz="3200">
                <a:solidFill>
                  <a:schemeClr val="tx1"/>
                </a:solidFill>
              </a:rPr>
              <a:t>, di chuyển con trỏ soạn thảo đến cuối trang văn bản và dùng lệnh </a:t>
            </a:r>
            <a:r>
              <a:rPr lang="en-US" altLang="en-US" sz="3200" b="1">
                <a:solidFill>
                  <a:srgbClr val="3333CC"/>
                </a:solidFill>
              </a:rPr>
              <a:t>Paste</a:t>
            </a:r>
            <a:r>
              <a:rPr lang="en-US" altLang="en-US" sz="3200">
                <a:solidFill>
                  <a:schemeClr val="tx1"/>
                </a:solidFill>
              </a:rPr>
              <a:t>.</a:t>
            </a:r>
          </a:p>
        </p:txBody>
      </p:sp>
      <p:pic>
        <p:nvPicPr>
          <p:cNvPr id="7" name="Picture 82" descr="614030">
            <a:extLst>
              <a:ext uri="{FF2B5EF4-FFF2-40B4-BE49-F238E27FC236}">
                <a16:creationId xmlns:a16="http://schemas.microsoft.com/office/drawing/2014/main" xmlns="" id="{054B1C29-F4F6-4D42-B150-318DCD803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2087" y="3676177"/>
            <a:ext cx="1177480" cy="79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4" descr="614040">
            <a:extLst>
              <a:ext uri="{FF2B5EF4-FFF2-40B4-BE49-F238E27FC236}">
                <a16:creationId xmlns:a16="http://schemas.microsoft.com/office/drawing/2014/main" xmlns="" id="{9CEFF46F-A02B-4836-8218-AAEA7AA38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2070" y="1504866"/>
            <a:ext cx="1149234" cy="62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4" descr="614040">
            <a:extLst>
              <a:ext uri="{FF2B5EF4-FFF2-40B4-BE49-F238E27FC236}">
                <a16:creationId xmlns:a16="http://schemas.microsoft.com/office/drawing/2014/main" xmlns="" id="{2E756013-1AC3-4FB3-ADA9-C13EC97AD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190" y="5162056"/>
            <a:ext cx="959343" cy="62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4" descr="614040">
            <a:extLst>
              <a:ext uri="{FF2B5EF4-FFF2-40B4-BE49-F238E27FC236}">
                <a16:creationId xmlns:a16="http://schemas.microsoft.com/office/drawing/2014/main" xmlns="" id="{DC6CF1FF-FDF7-490E-A262-5BB80AC19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3239" y="6271855"/>
            <a:ext cx="1034152" cy="62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xmlns="" id="{2361933D-9027-49A7-A66E-084A07840722}"/>
              </a:ext>
            </a:extLst>
          </p:cNvPr>
          <p:cNvSpPr/>
          <p:nvPr/>
        </p:nvSpPr>
        <p:spPr>
          <a:xfrm>
            <a:off x="70614" y="109182"/>
            <a:ext cx="12121386" cy="1241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AB9078A-5719-4283-B5A0-B4D47DC63F3C}"/>
              </a:ext>
            </a:extLst>
          </p:cNvPr>
          <p:cNvSpPr txBox="1"/>
          <p:nvPr/>
        </p:nvSpPr>
        <p:spPr>
          <a:xfrm>
            <a:off x="-86097" y="-25037"/>
            <a:ext cx="12364193" cy="1477328"/>
          </a:xfrm>
          <a:prstGeom prst="rect">
            <a:avLst/>
          </a:prstGeom>
          <a:noFill/>
        </p:spPr>
        <p:txBody>
          <a:bodyPr wrap="square" rtlCol="0">
            <a:spAutoFit/>
          </a:bodyPr>
          <a:lstStyle/>
          <a:p>
            <a:pPr>
              <a:defRPr/>
            </a:pPr>
            <a:r>
              <a:rPr lang="en-US" altLang="en-US" sz="3000" b="1" u="sng">
                <a:solidFill>
                  <a:srgbClr val="3333CC"/>
                </a:solidFill>
                <a:effectLst>
                  <a:outerShdw blurRad="38100" dist="38100" dir="2700000" algn="tl">
                    <a:srgbClr val="C0C0C0"/>
                  </a:outerShdw>
                </a:effectLst>
                <a:latin typeface="Times New Roman" panose="02020603050405020304" pitchFamily="18" charset="0"/>
              </a:rPr>
              <a:t>Câu 2:</a:t>
            </a:r>
            <a:r>
              <a:rPr lang="en-US" altLang="en-US" sz="3000" b="1">
                <a:solidFill>
                  <a:srgbClr val="3333CC"/>
                </a:solidFill>
                <a:latin typeface="Times New Roman" panose="02020603050405020304" pitchFamily="18" charset="0"/>
              </a:rPr>
              <a:t> Hãy chọn phương án đúng. Lan muốn di chyển đoạn văn bản trên đầu trang văn bản xuống cuối trang văn bản. Bạn Lan nên sử dụng các thao tác nào sau dưới đây?</a:t>
            </a:r>
          </a:p>
        </p:txBody>
      </p:sp>
    </p:spTree>
    <p:extLst>
      <p:ext uri="{BB962C8B-B14F-4D97-AF65-F5344CB8AC3E}">
        <p14:creationId xmlns:p14="http://schemas.microsoft.com/office/powerpoint/2010/main" val="1118999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5E687B-9EB6-4996-B7F7-43194F13E0C4}"/>
              </a:ext>
            </a:extLst>
          </p:cNvPr>
          <p:cNvSpPr txBox="1"/>
          <p:nvPr/>
        </p:nvSpPr>
        <p:spPr>
          <a:xfrm>
            <a:off x="834245" y="1760787"/>
            <a:ext cx="7601804" cy="1046440"/>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A</a:t>
            </a:r>
            <a:r>
              <a:rPr lang="en-US" sz="3000" b="1">
                <a:solidFill>
                  <a:schemeClr val="tx1"/>
                </a:solidFill>
              </a:rPr>
              <a:t>. </a:t>
            </a:r>
          </a:p>
          <a:p>
            <a:endParaRPr lang="en-US" altLang="en-US" sz="3200">
              <a:solidFill>
                <a:schemeClr val="tx1"/>
              </a:solidFill>
            </a:endParaRPr>
          </a:p>
        </p:txBody>
      </p:sp>
      <p:sp>
        <p:nvSpPr>
          <p:cNvPr id="4" name="TextBox 3">
            <a:extLst>
              <a:ext uri="{FF2B5EF4-FFF2-40B4-BE49-F238E27FC236}">
                <a16:creationId xmlns:a16="http://schemas.microsoft.com/office/drawing/2014/main" xmlns="" id="{EF132B96-FBF3-443D-A061-9E429C566846}"/>
              </a:ext>
            </a:extLst>
          </p:cNvPr>
          <p:cNvSpPr txBox="1"/>
          <p:nvPr/>
        </p:nvSpPr>
        <p:spPr>
          <a:xfrm>
            <a:off x="852007" y="3114231"/>
            <a:ext cx="7601804" cy="1015663"/>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C</a:t>
            </a:r>
            <a:r>
              <a:rPr lang="en-US" sz="3000" b="1">
                <a:solidFill>
                  <a:schemeClr val="tx1"/>
                </a:solidFill>
              </a:rPr>
              <a:t>.</a:t>
            </a:r>
            <a:r>
              <a:rPr lang="en-US" sz="3000">
                <a:solidFill>
                  <a:schemeClr val="tx1"/>
                </a:solidFill>
              </a:rPr>
              <a:t> </a:t>
            </a:r>
          </a:p>
          <a:p>
            <a:endParaRPr lang="en-US" sz="3000">
              <a:solidFill>
                <a:schemeClr val="tx1"/>
              </a:solidFill>
            </a:endParaRPr>
          </a:p>
        </p:txBody>
      </p:sp>
      <p:sp>
        <p:nvSpPr>
          <p:cNvPr id="5" name="TextBox 4">
            <a:extLst>
              <a:ext uri="{FF2B5EF4-FFF2-40B4-BE49-F238E27FC236}">
                <a16:creationId xmlns:a16="http://schemas.microsoft.com/office/drawing/2014/main" xmlns="" id="{996ABE94-071C-47D6-88F1-614D66914C15}"/>
              </a:ext>
            </a:extLst>
          </p:cNvPr>
          <p:cNvSpPr txBox="1"/>
          <p:nvPr/>
        </p:nvSpPr>
        <p:spPr>
          <a:xfrm>
            <a:off x="805216" y="5868552"/>
            <a:ext cx="7601804" cy="1015663"/>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D</a:t>
            </a:r>
            <a:r>
              <a:rPr lang="en-US" sz="3000">
                <a:solidFill>
                  <a:schemeClr val="tx1"/>
                </a:solidFill>
              </a:rPr>
              <a:t>. </a:t>
            </a:r>
          </a:p>
          <a:p>
            <a:endParaRPr lang="en-US" sz="3000">
              <a:solidFill>
                <a:schemeClr val="tx1"/>
              </a:solidFill>
            </a:endParaRPr>
          </a:p>
        </p:txBody>
      </p:sp>
      <p:sp>
        <p:nvSpPr>
          <p:cNvPr id="6" name="TextBox 5">
            <a:extLst>
              <a:ext uri="{FF2B5EF4-FFF2-40B4-BE49-F238E27FC236}">
                <a16:creationId xmlns:a16="http://schemas.microsoft.com/office/drawing/2014/main" xmlns="" id="{596A3BE4-23C6-42BE-9925-5BB4D5F14E36}"/>
              </a:ext>
            </a:extLst>
          </p:cNvPr>
          <p:cNvSpPr txBox="1"/>
          <p:nvPr/>
        </p:nvSpPr>
        <p:spPr>
          <a:xfrm>
            <a:off x="901723" y="4475989"/>
            <a:ext cx="7601804" cy="1015663"/>
          </a:xfrm>
          <a:prstGeom prst="rect">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a:solidFill>
                  <a:srgbClr val="3333CC"/>
                </a:solidFill>
              </a:rPr>
              <a:t>B</a:t>
            </a:r>
            <a:r>
              <a:rPr lang="en-US" sz="3000" b="1">
                <a:solidFill>
                  <a:schemeClr val="tx1"/>
                </a:solidFill>
              </a:rPr>
              <a:t>.</a:t>
            </a:r>
          </a:p>
          <a:p>
            <a:r>
              <a:rPr lang="en-US" sz="3000" b="1">
                <a:solidFill>
                  <a:schemeClr val="tx1"/>
                </a:solidFill>
              </a:rPr>
              <a:t> </a:t>
            </a:r>
            <a:endParaRPr lang="en-US" altLang="en-US" sz="3200">
              <a:solidFill>
                <a:schemeClr val="tx1"/>
              </a:solidFill>
            </a:endParaRPr>
          </a:p>
        </p:txBody>
      </p:sp>
      <p:pic>
        <p:nvPicPr>
          <p:cNvPr id="7" name="Picture 82" descr="614030">
            <a:extLst>
              <a:ext uri="{FF2B5EF4-FFF2-40B4-BE49-F238E27FC236}">
                <a16:creationId xmlns:a16="http://schemas.microsoft.com/office/drawing/2014/main" xmlns="" id="{054B1C29-F4F6-4D42-B150-318DCD803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559" y="4362977"/>
            <a:ext cx="1670736" cy="11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4" descr="614040">
            <a:extLst>
              <a:ext uri="{FF2B5EF4-FFF2-40B4-BE49-F238E27FC236}">
                <a16:creationId xmlns:a16="http://schemas.microsoft.com/office/drawing/2014/main" xmlns="" id="{9CEFF46F-A02B-4836-8218-AAEA7AA38B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3500" y="1905497"/>
            <a:ext cx="1670736" cy="9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4" descr="614040">
            <a:extLst>
              <a:ext uri="{FF2B5EF4-FFF2-40B4-BE49-F238E27FC236}">
                <a16:creationId xmlns:a16="http://schemas.microsoft.com/office/drawing/2014/main" xmlns="" id="{2E756013-1AC3-4FB3-ADA9-C13EC97AD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7449" y="3427636"/>
            <a:ext cx="1522837" cy="98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4" descr="614040">
            <a:extLst>
              <a:ext uri="{FF2B5EF4-FFF2-40B4-BE49-F238E27FC236}">
                <a16:creationId xmlns:a16="http://schemas.microsoft.com/office/drawing/2014/main" xmlns="" id="{DC6CF1FF-FDF7-490E-A262-5BB80AC194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9266" y="5919751"/>
            <a:ext cx="1398866" cy="83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xmlns="" id="{2361933D-9027-49A7-A66E-084A07840722}"/>
              </a:ext>
            </a:extLst>
          </p:cNvPr>
          <p:cNvSpPr/>
          <p:nvPr/>
        </p:nvSpPr>
        <p:spPr>
          <a:xfrm>
            <a:off x="70614" y="109182"/>
            <a:ext cx="12121386" cy="1241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AB9078A-5719-4283-B5A0-B4D47DC63F3C}"/>
              </a:ext>
            </a:extLst>
          </p:cNvPr>
          <p:cNvSpPr txBox="1"/>
          <p:nvPr/>
        </p:nvSpPr>
        <p:spPr>
          <a:xfrm>
            <a:off x="-86097" y="-25037"/>
            <a:ext cx="12364193" cy="1477328"/>
          </a:xfrm>
          <a:prstGeom prst="rect">
            <a:avLst/>
          </a:prstGeom>
          <a:noFill/>
        </p:spPr>
        <p:txBody>
          <a:bodyPr wrap="square" rtlCol="0">
            <a:spAutoFit/>
          </a:bodyPr>
          <a:lstStyle/>
          <a:p>
            <a:pPr>
              <a:defRPr/>
            </a:pPr>
            <a:r>
              <a:rPr lang="en-US" altLang="en-US" sz="3000" b="1" u="sng">
                <a:solidFill>
                  <a:srgbClr val="3333CC"/>
                </a:solidFill>
                <a:effectLst>
                  <a:outerShdw blurRad="38100" dist="38100" dir="2700000" algn="tl">
                    <a:srgbClr val="C0C0C0"/>
                  </a:outerShdw>
                </a:effectLst>
                <a:latin typeface="Times New Roman" panose="02020603050405020304" pitchFamily="18" charset="0"/>
              </a:rPr>
              <a:t>Câu 3:</a:t>
            </a:r>
            <a:r>
              <a:rPr lang="en-US" altLang="en-US" sz="3000" b="1">
                <a:solidFill>
                  <a:srgbClr val="3333CC"/>
                </a:solidFill>
                <a:latin typeface="Times New Roman" panose="02020603050405020304" pitchFamily="18" charset="0"/>
              </a:rPr>
              <a:t> Hãy chọn phương án đúng. Lan muốn di chyển đoạn văn bản trên đầu trang văn bản xuống cuối trang văn bản. Bạn Lan nên sử dụng các thao tác nào sau dưới đây?</a:t>
            </a:r>
          </a:p>
        </p:txBody>
      </p:sp>
      <p:sp>
        <p:nvSpPr>
          <p:cNvPr id="12" name="Text Box 3">
            <a:extLst>
              <a:ext uri="{FF2B5EF4-FFF2-40B4-BE49-F238E27FC236}">
                <a16:creationId xmlns:a16="http://schemas.microsoft.com/office/drawing/2014/main" xmlns="" id="{0B6546B4-F9A1-47EE-8EC2-532A701D3E6E}"/>
              </a:ext>
            </a:extLst>
          </p:cNvPr>
          <p:cNvSpPr txBox="1">
            <a:spLocks noChangeArrowheads="1"/>
          </p:cNvSpPr>
          <p:nvPr/>
        </p:nvSpPr>
        <p:spPr bwMode="auto">
          <a:xfrm>
            <a:off x="1514902" y="1910414"/>
            <a:ext cx="5638800" cy="6309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500">
                <a:solidFill>
                  <a:srgbClr val="FF0000"/>
                </a:solidFill>
              </a:rPr>
              <a:t>(Cut)</a:t>
            </a:r>
          </a:p>
        </p:txBody>
      </p:sp>
      <p:pic>
        <p:nvPicPr>
          <p:cNvPr id="13" name="Picture 12">
            <a:extLst>
              <a:ext uri="{FF2B5EF4-FFF2-40B4-BE49-F238E27FC236}">
                <a16:creationId xmlns:a16="http://schemas.microsoft.com/office/drawing/2014/main" xmlns="" id="{695C9FB3-06EA-4B06-897C-1817D6F13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550" t="5803" r="74664" b="91220"/>
          <a:stretch>
            <a:fillRect/>
          </a:stretch>
        </p:blipFill>
        <p:spPr bwMode="auto">
          <a:xfrm>
            <a:off x="1710521" y="1889904"/>
            <a:ext cx="814316" cy="6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5">
            <a:extLst>
              <a:ext uri="{FF2B5EF4-FFF2-40B4-BE49-F238E27FC236}">
                <a16:creationId xmlns:a16="http://schemas.microsoft.com/office/drawing/2014/main" xmlns="" id="{32CDF2B6-E177-421D-8F47-7116B410C172}"/>
              </a:ext>
            </a:extLst>
          </p:cNvPr>
          <p:cNvSpPr txBox="1">
            <a:spLocks noChangeArrowheads="1"/>
          </p:cNvSpPr>
          <p:nvPr/>
        </p:nvSpPr>
        <p:spPr bwMode="auto">
          <a:xfrm>
            <a:off x="1401622" y="4800056"/>
            <a:ext cx="5616575"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a:solidFill>
                  <a:srgbClr val="FF0000"/>
                </a:solidFill>
              </a:rPr>
              <a:t>(Undo)</a:t>
            </a:r>
          </a:p>
        </p:txBody>
      </p:sp>
      <p:pic>
        <p:nvPicPr>
          <p:cNvPr id="15" name="Picture 14">
            <a:extLst>
              <a:ext uri="{FF2B5EF4-FFF2-40B4-BE49-F238E27FC236}">
                <a16:creationId xmlns:a16="http://schemas.microsoft.com/office/drawing/2014/main" xmlns="" id="{18AA1637-009F-403F-9928-D10E959CA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2683" t="5902" r="64714" b="92014"/>
          <a:stretch>
            <a:fillRect/>
          </a:stretch>
        </p:blipFill>
        <p:spPr bwMode="auto">
          <a:xfrm>
            <a:off x="1807027" y="4567341"/>
            <a:ext cx="910188" cy="72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4">
            <a:extLst>
              <a:ext uri="{FF2B5EF4-FFF2-40B4-BE49-F238E27FC236}">
                <a16:creationId xmlns:a16="http://schemas.microsoft.com/office/drawing/2014/main" xmlns="" id="{E2C5D0DE-DC39-4DCE-819C-9003963B6BAD}"/>
              </a:ext>
            </a:extLst>
          </p:cNvPr>
          <p:cNvSpPr txBox="1">
            <a:spLocks noChangeArrowheads="1"/>
          </p:cNvSpPr>
          <p:nvPr/>
        </p:nvSpPr>
        <p:spPr bwMode="auto">
          <a:xfrm>
            <a:off x="1405720" y="3470675"/>
            <a:ext cx="563880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a:solidFill>
                  <a:srgbClr val="FF0000"/>
                </a:solidFill>
              </a:rPr>
              <a:t>(New)</a:t>
            </a:r>
          </a:p>
        </p:txBody>
      </p:sp>
      <p:pic>
        <p:nvPicPr>
          <p:cNvPr id="17" name="Picture 13">
            <a:extLst>
              <a:ext uri="{FF2B5EF4-FFF2-40B4-BE49-F238E27FC236}">
                <a16:creationId xmlns:a16="http://schemas.microsoft.com/office/drawing/2014/main" xmlns="" id="{A0399585-DBCD-4321-B63E-34545A110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520" t="5902" r="72395" b="91319"/>
          <a:stretch>
            <a:fillRect/>
          </a:stretch>
        </p:blipFill>
        <p:spPr bwMode="auto">
          <a:xfrm>
            <a:off x="1710521" y="3345064"/>
            <a:ext cx="805219" cy="80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6">
            <a:extLst>
              <a:ext uri="{FF2B5EF4-FFF2-40B4-BE49-F238E27FC236}">
                <a16:creationId xmlns:a16="http://schemas.microsoft.com/office/drawing/2014/main" xmlns="" id="{40B226C6-2384-4A6B-BAAF-BE99B7DBEE76}"/>
              </a:ext>
            </a:extLst>
          </p:cNvPr>
          <p:cNvSpPr txBox="1">
            <a:spLocks noChangeArrowheads="1"/>
          </p:cNvSpPr>
          <p:nvPr/>
        </p:nvSpPr>
        <p:spPr bwMode="auto">
          <a:xfrm>
            <a:off x="1514902" y="6099384"/>
            <a:ext cx="5641975"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a:solidFill>
                  <a:srgbClr val="FF0000"/>
                </a:solidFill>
              </a:rPr>
              <a:t>(Paste)</a:t>
            </a:r>
          </a:p>
        </p:txBody>
      </p:sp>
      <p:pic>
        <p:nvPicPr>
          <p:cNvPr id="19" name="Picture 15">
            <a:extLst>
              <a:ext uri="{FF2B5EF4-FFF2-40B4-BE49-F238E27FC236}">
                <a16:creationId xmlns:a16="http://schemas.microsoft.com/office/drawing/2014/main" xmlns="" id="{9B223E5E-577C-4656-A93E-ED591F284B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7344" t="5803" r="70424" b="91220"/>
          <a:stretch>
            <a:fillRect/>
          </a:stretch>
        </p:blipFill>
        <p:spPr bwMode="auto">
          <a:xfrm>
            <a:off x="1611573" y="5919751"/>
            <a:ext cx="913264" cy="91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384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Cover">
            <a:extLst>
              <a:ext uri="{FF2B5EF4-FFF2-40B4-BE49-F238E27FC236}">
                <a16:creationId xmlns:a16="http://schemas.microsoft.com/office/drawing/2014/main" xmlns="" id="{B4EF584C-2304-4EC5-B606-89FAF76DC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174" y="5209318"/>
            <a:ext cx="4167089" cy="1069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Cover">
            <a:extLst>
              <a:ext uri="{FF2B5EF4-FFF2-40B4-BE49-F238E27FC236}">
                <a16:creationId xmlns:a16="http://schemas.microsoft.com/office/drawing/2014/main" xmlns="" id="{B2730FEF-E8DE-4E29-A180-D8BEE21E0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035" y="4716767"/>
            <a:ext cx="3509629" cy="1037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Cover">
            <a:extLst>
              <a:ext uri="{FF2B5EF4-FFF2-40B4-BE49-F238E27FC236}">
                <a16:creationId xmlns:a16="http://schemas.microsoft.com/office/drawing/2014/main" xmlns="" id="{3B1142F9-4E29-4053-B420-F0C9BDE37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1049" y="4114291"/>
            <a:ext cx="3830223" cy="1384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over">
            <a:extLst>
              <a:ext uri="{FF2B5EF4-FFF2-40B4-BE49-F238E27FC236}">
                <a16:creationId xmlns:a16="http://schemas.microsoft.com/office/drawing/2014/main" xmlns="" id="{84C78DCE-05A2-4C6E-84C9-7B3AD8F048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895" y="4090724"/>
            <a:ext cx="7570428" cy="16423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over">
            <a:extLst>
              <a:ext uri="{FF2B5EF4-FFF2-40B4-BE49-F238E27FC236}">
                <a16:creationId xmlns:a16="http://schemas.microsoft.com/office/drawing/2014/main" xmlns="" id="{3F609D30-3837-431E-B7D2-80F3DBFAB7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5119" y="2238063"/>
            <a:ext cx="3246174" cy="16423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over">
            <a:extLst>
              <a:ext uri="{FF2B5EF4-FFF2-40B4-BE49-F238E27FC236}">
                <a16:creationId xmlns:a16="http://schemas.microsoft.com/office/drawing/2014/main" xmlns="" id="{1631CA72-2828-4A69-B2C1-35139B2F4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5518" y="3387705"/>
            <a:ext cx="3830224" cy="967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over">
            <a:extLst>
              <a:ext uri="{FF2B5EF4-FFF2-40B4-BE49-F238E27FC236}">
                <a16:creationId xmlns:a16="http://schemas.microsoft.com/office/drawing/2014/main" xmlns="" id="{95AD9A19-04A2-43E1-903C-A5BA52742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6222" y="3058824"/>
            <a:ext cx="3829520" cy="7802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over">
            <a:extLst>
              <a:ext uri="{FF2B5EF4-FFF2-40B4-BE49-F238E27FC236}">
                <a16:creationId xmlns:a16="http://schemas.microsoft.com/office/drawing/2014/main" xmlns="" id="{883FC3B8-2131-4F21-B373-2AB22B7BD4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6222" y="1691795"/>
            <a:ext cx="2869833" cy="20936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over">
            <a:extLst>
              <a:ext uri="{FF2B5EF4-FFF2-40B4-BE49-F238E27FC236}">
                <a16:creationId xmlns:a16="http://schemas.microsoft.com/office/drawing/2014/main" xmlns="" id="{F529877A-5582-46C3-A19D-A0A5FCCEF7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6094" y="3208867"/>
            <a:ext cx="6580061" cy="12842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over">
            <a:extLst>
              <a:ext uri="{FF2B5EF4-FFF2-40B4-BE49-F238E27FC236}">
                <a16:creationId xmlns:a16="http://schemas.microsoft.com/office/drawing/2014/main" xmlns="" id="{71E30491-9006-4D94-9065-73E0B83681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8734" y="1277134"/>
            <a:ext cx="3702985" cy="780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ver">
            <a:extLst>
              <a:ext uri="{FF2B5EF4-FFF2-40B4-BE49-F238E27FC236}">
                <a16:creationId xmlns:a16="http://schemas.microsoft.com/office/drawing/2014/main" xmlns="" id="{492BFDD8-26A2-4BC4-9667-45E74C4F8B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5870" y="-14422"/>
            <a:ext cx="3702985" cy="1792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over">
            <a:extLst>
              <a:ext uri="{FF2B5EF4-FFF2-40B4-BE49-F238E27FC236}">
                <a16:creationId xmlns:a16="http://schemas.microsoft.com/office/drawing/2014/main" xmlns="" id="{6C9F3224-4569-4B2C-A3B9-309D4752AC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83912">
            <a:off x="1427394" y="1588602"/>
            <a:ext cx="5799137" cy="29404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over">
            <a:extLst>
              <a:ext uri="{FF2B5EF4-FFF2-40B4-BE49-F238E27FC236}">
                <a16:creationId xmlns:a16="http://schemas.microsoft.com/office/drawing/2014/main" xmlns="" id="{9CB86DF8-34AD-42DC-899E-23C007B473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19471"/>
            <a:ext cx="3246174" cy="369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442&quot;&gt;&lt;/object&gt;&lt;object type=&quot;2&quot; unique_id=&quot;10443&quot;&gt;&lt;object type=&quot;3&quot; unique_id=&quot;10445&quot;&gt;&lt;property id=&quot;20148&quot; value=&quot;5&quot;/&gt;&lt;property id=&quot;20300&quot; value=&quot;Slide 2&quot;/&gt;&lt;property id=&quot;20307&quot; value=&quot;301&quot;/&gt;&lt;/object&gt;&lt;object type=&quot;3&quot; unique_id=&quot;10446&quot;&gt;&lt;property id=&quot;20148&quot; value=&quot;5&quot;/&gt;&lt;property id=&quot;20300&quot; value=&quot;Slide 3&quot;/&gt;&lt;property id=&quot;20307&quot; value=&quot;302&quot;/&gt;&lt;/object&gt;&lt;object type=&quot;3&quot; unique_id=&quot;10447&quot;&gt;&lt;property id=&quot;20148&quot; value=&quot;5&quot;/&gt;&lt;property id=&quot;20300&quot; value=&quot;Slide 4&quot;/&gt;&lt;property id=&quot;20307&quot; value=&quot;305&quot;/&gt;&lt;/object&gt;&lt;object type=&quot;3&quot; unique_id=&quot;10448&quot;&gt;&lt;property id=&quot;20148&quot; value=&quot;5&quot;/&gt;&lt;property id=&quot;20300&quot; value=&quot;Slide 5&quot;/&gt;&lt;property id=&quot;20307&quot; value=&quot;306&quot;/&gt;&lt;/object&gt;&lt;object type=&quot;3&quot; unique_id=&quot;10449&quot;&gt;&lt;property id=&quot;20148&quot; value=&quot;5&quot;/&gt;&lt;property id=&quot;20300&quot; value=&quot;Slide 6&quot;/&gt;&lt;property id=&quot;20307&quot; value=&quot;303&quot;/&gt;&lt;/object&gt;&lt;object type=&quot;3&quot; unique_id=&quot;11182&quot;&gt;&lt;property id=&quot;20148&quot; value=&quot;5&quot;/&gt;&lt;property id=&quot;20300&quot; value=&quot;Slide 7&quot;/&gt;&lt;property id=&quot;20307&quot; value=&quot;366&quot;/&gt;&lt;/object&gt;&lt;object type=&quot;3&quot; unique_id=&quot;11183&quot;&gt;&lt;property id=&quot;20148&quot; value=&quot;5&quot;/&gt;&lt;property id=&quot;20300&quot; value=&quot;Slide 8&quot;/&gt;&lt;property id=&quot;20307&quot; value=&quot;367&quot;/&gt;&lt;/object&gt;&lt;object type=&quot;3&quot; unique_id=&quot;11275&quot;&gt;&lt;property id=&quot;20148&quot; value=&quot;5&quot;/&gt;&lt;property id=&quot;20300&quot; value=&quot;Slide 9&quot;/&gt;&lt;property id=&quot;20307&quot; value=&quot;369&quot;/&gt;&lt;/object&gt;&lt;object type=&quot;3&quot; unique_id=&quot;11276&quot;&gt;&lt;property id=&quot;20148&quot; value=&quot;5&quot;/&gt;&lt;property id=&quot;20300&quot; value=&quot;Slide 11&quot;/&gt;&lt;property id=&quot;20307&quot; value=&quot;368&quot;/&gt;&lt;/object&gt;&lt;object type=&quot;3&quot; unique_id=&quot;11428&quot;&gt;&lt;property id=&quot;20148&quot; value=&quot;5&quot;/&gt;&lt;property id=&quot;20300&quot; value=&quot;Slide 10&quot;/&gt;&lt;property id=&quot;20307&quot; value=&quot;370&quot;/&gt;&lt;/object&gt;&lt;object type=&quot;3&quot; unique_id=&quot;11634&quot;&gt;&lt;property id=&quot;20148&quot; value=&quot;5&quot;/&gt;&lt;property id=&quot;20300&quot; value=&quot;Slide 1&quot;/&gt;&lt;property id=&quot;20307&quot; value=&quot;37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645</Words>
  <Application>Microsoft Office PowerPoint</Application>
  <PresentationFormat>Custom</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PHẠM VĂN ĐỒNG KHOA  CÔNG NGHỆ THÔNG TIN</dc:title>
  <dc:creator>Dell</dc:creator>
  <cp:lastModifiedBy>SKY</cp:lastModifiedBy>
  <cp:revision>27</cp:revision>
  <dcterms:created xsi:type="dcterms:W3CDTF">2019-02-22T02:23:43Z</dcterms:created>
  <dcterms:modified xsi:type="dcterms:W3CDTF">2019-04-01T07:38:57Z</dcterms:modified>
</cp:coreProperties>
</file>