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  <p:sldMasterId id="2147483698" r:id="rId5"/>
  </p:sldMasterIdLst>
  <p:notesMasterIdLst>
    <p:notesMasterId r:id="rId41"/>
  </p:notesMasterIdLst>
  <p:sldIdLst>
    <p:sldId id="320" r:id="rId6"/>
    <p:sldId id="275" r:id="rId7"/>
    <p:sldId id="276" r:id="rId8"/>
    <p:sldId id="321" r:id="rId9"/>
    <p:sldId id="322" r:id="rId10"/>
    <p:sldId id="295" r:id="rId11"/>
    <p:sldId id="296" r:id="rId12"/>
    <p:sldId id="314" r:id="rId13"/>
    <p:sldId id="263" r:id="rId14"/>
    <p:sldId id="279" r:id="rId15"/>
    <p:sldId id="264" r:id="rId16"/>
    <p:sldId id="265" r:id="rId17"/>
    <p:sldId id="298" r:id="rId18"/>
    <p:sldId id="315" r:id="rId19"/>
    <p:sldId id="307" r:id="rId20"/>
    <p:sldId id="301" r:id="rId21"/>
    <p:sldId id="304" r:id="rId22"/>
    <p:sldId id="308" r:id="rId23"/>
    <p:sldId id="309" r:id="rId24"/>
    <p:sldId id="303" r:id="rId25"/>
    <p:sldId id="258" r:id="rId26"/>
    <p:sldId id="259" r:id="rId27"/>
    <p:sldId id="260" r:id="rId28"/>
    <p:sldId id="261" r:id="rId29"/>
    <p:sldId id="316" r:id="rId30"/>
    <p:sldId id="317" r:id="rId31"/>
    <p:sldId id="318" r:id="rId32"/>
    <p:sldId id="262" r:id="rId33"/>
    <p:sldId id="268" r:id="rId34"/>
    <p:sldId id="269" r:id="rId35"/>
    <p:sldId id="270" r:id="rId36"/>
    <p:sldId id="271" r:id="rId37"/>
    <p:sldId id="272" r:id="rId38"/>
    <p:sldId id="319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8EDEA-4A1F-49B2-AC8E-09982FA5339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6A4A-F2A6-4479-8C4A-C9799BF0D3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61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05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C531E-9FCF-4297-8921-2463A60D1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52BE5-2A91-408C-87B0-CBAA795C8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31FC75-A246-4DA6-86EC-F905D811D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46580-27A3-4F5F-AE15-496DE84E4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94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6D6605-97BE-4B39-A6E6-22F681E09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CC9F1A-1E4E-4AB6-95F8-E4DE0420D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1F0A25-6792-49AB-9BBD-F0A16AB86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9C7DC-2F2A-402F-AB3F-B7068EDFB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5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2D7166-4219-45F4-95DB-710C6B172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508609-7CE0-4EAC-915F-64DD5BA2E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BFE34-C17A-4445-8BB6-9F166C81D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F7CD0-549A-421D-9AAD-4090D8603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1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247B3-2443-4D90-8264-F103E0ADB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91C5A-B9BE-4DC8-AD0F-626829919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73737-7507-41CD-A1AA-753AEA3C5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817C6-A63F-4EBF-8222-F5B779741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93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E70107-BE97-4141-AE91-D59C3A52C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CE332-4FAE-4A96-B8F8-CDEEC0F1E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1250E-1075-488D-9783-4B830841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DEB1C-9A92-41EF-8D76-2E9A71DE3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21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D07CF9-FBA8-4BB6-9351-3BB4A085B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915FB-E893-404B-8FD3-69878FF17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4A1F0D-AAEE-4C44-8ED1-07B413E17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7D175-FB37-4B32-AB23-73AB7C562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3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F7DC33-AE2F-49A3-A90E-141C609CE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6EEC67-FF55-4B33-8D02-4ED0E2268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050C51-1547-4124-8C29-154F3BB82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C64EF-7ADC-4E4F-906F-C9B6D1B63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41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B99CD-A3AB-4816-89CF-E88243421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CE51D-766D-4C4A-BA78-97C6AACB3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94187-F182-4FCC-84E4-4AE468066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13B68-C602-4DDA-AA63-8AAFF4666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18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722AE-2AF1-4B9B-8311-C483636D4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0834B-DA82-4DB0-A857-FCCFF9D3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A8C39-4C6D-4393-888C-837299084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F9535-FEB2-4781-8BF9-45A03235C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974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A543B-020A-495E-82F6-D7FC23D13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9FC0D-CD0C-44D5-8685-380EF42DD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9600D-D688-4B3D-B024-7B09F8397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FEBD1-8D66-420D-A7B0-BEC978FC1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306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74E6E5-AD6C-45E5-9CF3-29F3655C2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A2B2F2-B79B-4BDC-8169-28D9CB6E5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F221B-E1F0-497C-B797-C8D5A67C5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3D20C-FF69-42ED-844E-449DB520F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15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D0CCC-8477-4038-AD6C-FCEFF305D84D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7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BD205E-5423-44F7-BD51-DDD462C5A53D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168217-9ECC-436B-8DF2-56608FC50F91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29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A7BC5C-F548-4569-9340-0A3049C85F5F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24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261B3-3EF0-460F-8B7C-293462498706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08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D2282-A85F-4F45-934C-B9CBB07FBDDE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8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E57E3-A4AB-406A-81A8-942E0CC20130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18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4B916-BBB8-4680-96E3-1AB3C11A26A1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7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86085-79A6-42E0-B5E2-CB759AA97AF6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262A4C-B398-493E-8E41-3EA888038AB4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5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1B6CF5-22F4-4773-9CC7-786705F34B43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54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AABB6-F640-4970-B01E-AA72E165F5DF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1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97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2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37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2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4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76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62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79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28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86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33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3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33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96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8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10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67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13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7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36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D76862-E2BC-4D00-8F28-B74BB0B10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1D8E00-6D0A-4666-9FCA-A0691574B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DB772C-DB6F-46D6-8F31-5AFAA3C930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DE6E2B-0FAD-4180-809A-B765DBCC94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D8CD7D-D5CD-420D-B495-29B8EACEDA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E888FAF-9DE8-4403-9FCE-BECDBE9A1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61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3AD066-DC5D-4401-9CA0-7CC0693557F4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8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2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36764" y="990601"/>
            <a:ext cx="8307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err="1">
                <a:solidFill>
                  <a:prstClr val="black"/>
                </a:solidFill>
              </a:rPr>
              <a:t>Trường</a:t>
            </a:r>
            <a:r>
              <a:rPr lang="en-US" altLang="en-US" sz="3500" b="1" dirty="0">
                <a:solidFill>
                  <a:prstClr val="black"/>
                </a:solidFill>
              </a:rPr>
              <a:t> THCS Long </a:t>
            </a:r>
            <a:r>
              <a:rPr lang="en-US" altLang="en-US" sz="3500" b="1" dirty="0" err="1">
                <a:solidFill>
                  <a:prstClr val="black"/>
                </a:solidFill>
              </a:rPr>
              <a:t>Biên</a:t>
            </a:r>
            <a:endParaRPr lang="en-US" altLang="en-US" sz="3500" b="1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err="1">
                <a:solidFill>
                  <a:prstClr val="black"/>
                </a:solidFill>
              </a:rPr>
              <a:t>Ngữ</a:t>
            </a:r>
            <a:r>
              <a:rPr lang="en-US" altLang="en-US" sz="3500" b="1" dirty="0">
                <a:solidFill>
                  <a:prstClr val="black"/>
                </a:solidFill>
              </a:rPr>
              <a:t> </a:t>
            </a:r>
            <a:r>
              <a:rPr lang="en-US" altLang="en-US" sz="3500" b="1" dirty="0" err="1">
                <a:solidFill>
                  <a:prstClr val="black"/>
                </a:solidFill>
              </a:rPr>
              <a:t>Văn</a:t>
            </a:r>
            <a:r>
              <a:rPr lang="en-US" altLang="en-US" sz="3500" b="1" dirty="0">
                <a:solidFill>
                  <a:prstClr val="black"/>
                </a:solidFill>
              </a:rPr>
              <a:t> 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500" b="1" dirty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ĐẾN VỚI TIẾT HỌC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21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457700" y="2305050"/>
            <a:ext cx="3257550" cy="2152650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</a:p>
        </p:txBody>
      </p:sp>
      <p:sp>
        <p:nvSpPr>
          <p:cNvPr id="4" name="Oval 3"/>
          <p:cNvSpPr/>
          <p:nvPr/>
        </p:nvSpPr>
        <p:spPr>
          <a:xfrm>
            <a:off x="7035800" y="323850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NƠI CHỐN</a:t>
            </a:r>
          </a:p>
        </p:txBody>
      </p:sp>
      <p:sp>
        <p:nvSpPr>
          <p:cNvPr id="5" name="Oval 4"/>
          <p:cNvSpPr/>
          <p:nvPr/>
        </p:nvSpPr>
        <p:spPr>
          <a:xfrm>
            <a:off x="8705850" y="2571750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4762500"/>
            <a:ext cx="2095500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</p:txBody>
      </p:sp>
      <p:sp>
        <p:nvSpPr>
          <p:cNvPr id="7" name="Oval 6"/>
          <p:cNvSpPr/>
          <p:nvPr/>
        </p:nvSpPr>
        <p:spPr>
          <a:xfrm>
            <a:off x="2686050" y="4286250"/>
            <a:ext cx="2343150" cy="2019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7150" y="2038350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THỨC</a:t>
            </a:r>
          </a:p>
        </p:txBody>
      </p:sp>
      <p:sp>
        <p:nvSpPr>
          <p:cNvPr id="9" name="Oval 8"/>
          <p:cNvSpPr/>
          <p:nvPr/>
        </p:nvSpPr>
        <p:spPr>
          <a:xfrm>
            <a:off x="3930650" y="228600"/>
            <a:ext cx="19177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830539" y="3091934"/>
            <a:ext cx="206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41003" y="4762500"/>
            <a:ext cx="2173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6" grpId="0" animBg="1"/>
      <p:bldP spid="7" grpId="0" animBg="1"/>
      <p:bldP spid="8" grpId="0" animBg="1"/>
      <p:bldP spid="9" grpId="0" animBg="1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317550-4350-4EDF-818B-9972CF1E5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458200" cy="7620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 vị trí trạng ngữ trong các câu ở ví dụ (a)?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E4BB21-784E-4788-8467-FAC212015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12" y="2005011"/>
            <a:ext cx="11730087" cy="24368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“ </a:t>
            </a:r>
            <a:r>
              <a:rPr lang="en-US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Côí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37DDDC6B-CF75-4F00-B0FC-49FD31BE1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443956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ầu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câu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AB37DDD0-496E-4306-A57E-67CFC594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336" y="2963069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câu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0ED5EC7C-CE21-4EED-B553-3F3492D8D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700" y="3429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3E628384-F915-44B0-AE1E-BCF45528B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75" y="5195887"/>
            <a:ext cx="11574169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26E41-81F1-46F8-AFED-0A7AF43FD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22237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5" grpId="0"/>
      <p:bldP spid="10246" grpId="0"/>
      <p:bldP spid="10247" grpId="0"/>
      <p:bldP spid="102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A61865A-702C-4742-A144-7D735D5B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1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SzPct val="60000"/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ACCE401-7756-4BD5-86B6-EC2CC336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23557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ECFD259-3798-4ACE-BEFE-8B52C52F8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181686"/>
            <a:ext cx="12041945" cy="558582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i="1" u="sng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altLang="en-US" sz="2800" b="1" i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Tre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Côí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400" i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 rot="429501">
            <a:off x="1713143" y="150423"/>
            <a:ext cx="6517873" cy="268622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vị trí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304800" y="2453837"/>
            <a:ext cx="2990850" cy="4036839"/>
          </a:xfrm>
          <a:prstGeom prst="rect">
            <a:avLst/>
          </a:prstGeom>
        </p:spPr>
      </p:pic>
      <p:sp>
        <p:nvSpPr>
          <p:cNvPr id="17" name="六边形 180"/>
          <p:cNvSpPr/>
          <p:nvPr/>
        </p:nvSpPr>
        <p:spPr>
          <a:xfrm>
            <a:off x="4958312" y="2523145"/>
            <a:ext cx="2623588" cy="2082519"/>
          </a:xfrm>
          <a:prstGeom prst="hexag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35850" y="476250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ĐẦU</a:t>
            </a:r>
          </a:p>
        </p:txBody>
      </p:sp>
      <p:sp>
        <p:nvSpPr>
          <p:cNvPr id="46" name="Oval 45"/>
          <p:cNvSpPr/>
          <p:nvPr/>
        </p:nvSpPr>
        <p:spPr>
          <a:xfrm>
            <a:off x="9048750" y="2628900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GIỮA</a:t>
            </a:r>
          </a:p>
        </p:txBody>
      </p:sp>
      <p:sp>
        <p:nvSpPr>
          <p:cNvPr id="47" name="Oval 46"/>
          <p:cNvSpPr/>
          <p:nvPr/>
        </p:nvSpPr>
        <p:spPr>
          <a:xfrm>
            <a:off x="7429500" y="4610100"/>
            <a:ext cx="2095500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CUỐI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1F5F4B90-CA6A-49D0-8D6E-EFA6F31CE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8229600" cy="1143000"/>
          </a:xfrm>
          <a:prstGeom prst="irregularSeal2">
            <a:avLst/>
          </a:prstGeom>
          <a:solidFill>
            <a:srgbClr val="FFFF66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+mn-lt"/>
              </a:rPr>
              <a:t>Bài tập nhanh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FC31C-0E5B-446D-85E5-19BE5B08E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36576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nay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nay,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6645615D-A027-451A-9FCA-1295EDF33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429000"/>
            <a:ext cx="2362200" cy="571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1A24D9A2-0A56-446B-B6FC-ADFE943D9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3962400"/>
            <a:ext cx="29337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7F9A3C0D-F80E-43C2-B746-900B69FFD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108450"/>
            <a:ext cx="3429000" cy="3381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7E276B26-9F5E-4B00-8208-8C8FBC4C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3776664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 chết rất nhiều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3FE31EFF-2D02-4C5C-BF86-1FA94FFE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81600"/>
            <a:ext cx="8991600" cy="9540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ý: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trạng ngữ cho câu là một cách mở rộng câu, làm nội dung câu phong phú 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/>
      <p:bldP spid="14343" grpId="0"/>
      <p:bldP spid="143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 rot="21010597" flipH="1">
            <a:off x="2732169" y="514185"/>
            <a:ext cx="6087946" cy="3291170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4900" y="1000213"/>
            <a:ext cx="2997273" cy="55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58PIC58PIC58PIC58PICHsaGKG559akDq_PIC2018.png"/>
          <p:cNvPicPr>
            <a:picLocks noChangeAspect="1"/>
          </p:cNvPicPr>
          <p:nvPr/>
        </p:nvPicPr>
        <p:blipFill>
          <a:blip r:embed="rId4" cstate="print"/>
          <a:srcRect l="7143" t="16071" r="5357" b="14286"/>
          <a:stretch>
            <a:fillRect/>
          </a:stretch>
        </p:blipFill>
        <p:spPr>
          <a:xfrm>
            <a:off x="895350" y="1123949"/>
            <a:ext cx="6153150" cy="48974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1772335"/>
            <a:ext cx="4895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5"/>
          <p:cNvSpPr/>
          <p:nvPr/>
        </p:nvSpPr>
        <p:spPr bwMode="auto">
          <a:xfrm>
            <a:off x="5698170" y="2742691"/>
            <a:ext cx="761587" cy="1226211"/>
          </a:xfrm>
          <a:custGeom>
            <a:avLst/>
            <a:gdLst>
              <a:gd name="T0" fmla="*/ 21 w 93"/>
              <a:gd name="T1" fmla="*/ 101 h 151"/>
              <a:gd name="T2" fmla="*/ 34 w 93"/>
              <a:gd name="T3" fmla="*/ 124 h 151"/>
              <a:gd name="T4" fmla="*/ 47 w 93"/>
              <a:gd name="T5" fmla="*/ 147 h 151"/>
              <a:gd name="T6" fmla="*/ 56 w 93"/>
              <a:gd name="T7" fmla="*/ 146 h 151"/>
              <a:gd name="T8" fmla="*/ 75 w 93"/>
              <a:gd name="T9" fmla="*/ 117 h 151"/>
              <a:gd name="T10" fmla="*/ 90 w 93"/>
              <a:gd name="T11" fmla="*/ 65 h 151"/>
              <a:gd name="T12" fmla="*/ 67 w 93"/>
              <a:gd name="T13" fmla="*/ 23 h 151"/>
              <a:gd name="T14" fmla="*/ 52 w 93"/>
              <a:gd name="T15" fmla="*/ 3 h 151"/>
              <a:gd name="T16" fmla="*/ 51 w 93"/>
              <a:gd name="T17" fmla="*/ 2 h 151"/>
              <a:gd name="T18" fmla="*/ 47 w 93"/>
              <a:gd name="T19" fmla="*/ 2 h 151"/>
              <a:gd name="T20" fmla="*/ 46 w 93"/>
              <a:gd name="T21" fmla="*/ 4 h 151"/>
              <a:gd name="T22" fmla="*/ 21 w 93"/>
              <a:gd name="T23" fmla="*/ 10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" h="151">
                <a:moveTo>
                  <a:pt x="21" y="101"/>
                </a:moveTo>
                <a:cubicBezTo>
                  <a:pt x="25" y="111"/>
                  <a:pt x="30" y="119"/>
                  <a:pt x="34" y="124"/>
                </a:cubicBezTo>
                <a:cubicBezTo>
                  <a:pt x="38" y="132"/>
                  <a:pt x="44" y="141"/>
                  <a:pt x="47" y="147"/>
                </a:cubicBezTo>
                <a:cubicBezTo>
                  <a:pt x="50" y="151"/>
                  <a:pt x="53" y="151"/>
                  <a:pt x="56" y="146"/>
                </a:cubicBezTo>
                <a:cubicBezTo>
                  <a:pt x="61" y="138"/>
                  <a:pt x="70" y="125"/>
                  <a:pt x="75" y="117"/>
                </a:cubicBezTo>
                <a:cubicBezTo>
                  <a:pt x="82" y="105"/>
                  <a:pt x="93" y="85"/>
                  <a:pt x="90" y="65"/>
                </a:cubicBezTo>
                <a:cubicBezTo>
                  <a:pt x="86" y="46"/>
                  <a:pt x="72" y="29"/>
                  <a:pt x="67" y="23"/>
                </a:cubicBezTo>
                <a:cubicBezTo>
                  <a:pt x="64" y="18"/>
                  <a:pt x="56" y="8"/>
                  <a:pt x="52" y="3"/>
                </a:cubicBezTo>
                <a:cubicBezTo>
                  <a:pt x="51" y="3"/>
                  <a:pt x="51" y="2"/>
                  <a:pt x="51" y="2"/>
                </a:cubicBezTo>
                <a:cubicBezTo>
                  <a:pt x="49" y="0"/>
                  <a:pt x="48" y="0"/>
                  <a:pt x="47" y="2"/>
                </a:cubicBezTo>
                <a:cubicBezTo>
                  <a:pt x="46" y="3"/>
                  <a:pt x="46" y="3"/>
                  <a:pt x="46" y="4"/>
                </a:cubicBezTo>
                <a:cubicBezTo>
                  <a:pt x="25" y="41"/>
                  <a:pt x="0" y="54"/>
                  <a:pt x="21" y="101"/>
                </a:cubicBezTo>
                <a:close/>
              </a:path>
            </a:pathLst>
          </a:custGeom>
          <a:solidFill>
            <a:srgbClr val="FFE0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" name="Freeform 6"/>
          <p:cNvSpPr/>
          <p:nvPr/>
        </p:nvSpPr>
        <p:spPr bwMode="auto">
          <a:xfrm>
            <a:off x="5257612" y="3473633"/>
            <a:ext cx="850381" cy="1188638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9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7"/>
          <p:cNvSpPr/>
          <p:nvPr/>
        </p:nvSpPr>
        <p:spPr bwMode="auto">
          <a:xfrm>
            <a:off x="5257612" y="4293383"/>
            <a:ext cx="850381" cy="1188638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9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8"/>
          <p:cNvSpPr/>
          <p:nvPr/>
        </p:nvSpPr>
        <p:spPr bwMode="auto">
          <a:xfrm>
            <a:off x="5257612" y="5116552"/>
            <a:ext cx="850381" cy="1185223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8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B2DF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9"/>
          <p:cNvSpPr/>
          <p:nvPr/>
        </p:nvSpPr>
        <p:spPr bwMode="auto">
          <a:xfrm>
            <a:off x="6142143" y="3473633"/>
            <a:ext cx="850381" cy="1188638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9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10"/>
          <p:cNvSpPr/>
          <p:nvPr/>
        </p:nvSpPr>
        <p:spPr bwMode="auto">
          <a:xfrm>
            <a:off x="6142143" y="4293383"/>
            <a:ext cx="850381" cy="1188638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9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>
            <a:off x="6142143" y="5116552"/>
            <a:ext cx="850381" cy="1185223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8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B2DF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139"/>
          <p:cNvSpPr>
            <a:spLocks noEditPoints="1"/>
          </p:cNvSpPr>
          <p:nvPr/>
        </p:nvSpPr>
        <p:spPr bwMode="auto">
          <a:xfrm>
            <a:off x="5944117" y="3106923"/>
            <a:ext cx="328356" cy="531027"/>
          </a:xfrm>
          <a:custGeom>
            <a:avLst/>
            <a:gdLst>
              <a:gd name="T0" fmla="*/ 40 w 40"/>
              <a:gd name="T1" fmla="*/ 20 h 64"/>
              <a:gd name="T2" fmla="*/ 20 w 40"/>
              <a:gd name="T3" fmla="*/ 0 h 64"/>
              <a:gd name="T4" fmla="*/ 0 w 40"/>
              <a:gd name="T5" fmla="*/ 20 h 64"/>
              <a:gd name="T6" fmla="*/ 16 w 40"/>
              <a:gd name="T7" fmla="*/ 40 h 64"/>
              <a:gd name="T8" fmla="*/ 16 w 40"/>
              <a:gd name="T9" fmla="*/ 48 h 64"/>
              <a:gd name="T10" fmla="*/ 8 w 40"/>
              <a:gd name="T11" fmla="*/ 48 h 64"/>
              <a:gd name="T12" fmla="*/ 8 w 40"/>
              <a:gd name="T13" fmla="*/ 56 h 64"/>
              <a:gd name="T14" fmla="*/ 16 w 40"/>
              <a:gd name="T15" fmla="*/ 56 h 64"/>
              <a:gd name="T16" fmla="*/ 16 w 40"/>
              <a:gd name="T17" fmla="*/ 64 h 64"/>
              <a:gd name="T18" fmla="*/ 24 w 40"/>
              <a:gd name="T19" fmla="*/ 64 h 64"/>
              <a:gd name="T20" fmla="*/ 24 w 40"/>
              <a:gd name="T21" fmla="*/ 56 h 64"/>
              <a:gd name="T22" fmla="*/ 32 w 40"/>
              <a:gd name="T23" fmla="*/ 56 h 64"/>
              <a:gd name="T24" fmla="*/ 32 w 40"/>
              <a:gd name="T25" fmla="*/ 48 h 64"/>
              <a:gd name="T26" fmla="*/ 24 w 40"/>
              <a:gd name="T27" fmla="*/ 48 h 64"/>
              <a:gd name="T28" fmla="*/ 24 w 40"/>
              <a:gd name="T29" fmla="*/ 40 h 64"/>
              <a:gd name="T30" fmla="*/ 40 w 40"/>
              <a:gd name="T31" fmla="*/ 20 h 64"/>
              <a:gd name="T32" fmla="*/ 20 w 40"/>
              <a:gd name="T33" fmla="*/ 32 h 64"/>
              <a:gd name="T34" fmla="*/ 8 w 40"/>
              <a:gd name="T35" fmla="*/ 20 h 64"/>
              <a:gd name="T36" fmla="*/ 20 w 40"/>
              <a:gd name="T37" fmla="*/ 8 h 64"/>
              <a:gd name="T38" fmla="*/ 32 w 40"/>
              <a:gd name="T39" fmla="*/ 20 h 64"/>
              <a:gd name="T40" fmla="*/ 20 w 40"/>
              <a:gd name="T41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64">
                <a:moveTo>
                  <a:pt x="40" y="20"/>
                </a:moveTo>
                <a:cubicBezTo>
                  <a:pt x="40" y="9"/>
                  <a:pt x="31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7" y="38"/>
                  <a:pt x="16" y="40"/>
                </a:cubicBezTo>
                <a:cubicBezTo>
                  <a:pt x="16" y="48"/>
                  <a:pt x="16" y="48"/>
                  <a:pt x="16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56"/>
                  <a:pt x="8" y="56"/>
                  <a:pt x="8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64"/>
                  <a:pt x="16" y="64"/>
                  <a:pt x="16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56"/>
                  <a:pt x="24" y="56"/>
                  <a:pt x="24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48"/>
                  <a:pt x="32" y="48"/>
                  <a:pt x="3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0"/>
                  <a:pt x="24" y="40"/>
                  <a:pt x="24" y="40"/>
                </a:cubicBezTo>
                <a:cubicBezTo>
                  <a:pt x="33" y="38"/>
                  <a:pt x="40" y="30"/>
                  <a:pt x="40" y="20"/>
                </a:cubicBezTo>
                <a:close/>
                <a:moveTo>
                  <a:pt x="20" y="32"/>
                </a:move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27" y="8"/>
                  <a:pt x="32" y="13"/>
                  <a:pt x="32" y="20"/>
                </a:cubicBezTo>
                <a:cubicBezTo>
                  <a:pt x="32" y="27"/>
                  <a:pt x="27" y="32"/>
                  <a:pt x="2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170"/>
          <p:cNvSpPr/>
          <p:nvPr/>
        </p:nvSpPr>
        <p:spPr bwMode="auto">
          <a:xfrm>
            <a:off x="6395943" y="5522313"/>
            <a:ext cx="400551" cy="400603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280"/>
          <p:cNvSpPr>
            <a:spLocks noEditPoints="1"/>
          </p:cNvSpPr>
          <p:nvPr/>
        </p:nvSpPr>
        <p:spPr bwMode="auto">
          <a:xfrm>
            <a:off x="6394254" y="4754091"/>
            <a:ext cx="346158" cy="282006"/>
          </a:xfrm>
          <a:custGeom>
            <a:avLst/>
            <a:gdLst>
              <a:gd name="T0" fmla="*/ 56 w 64"/>
              <a:gd name="T1" fmla="*/ 12 h 52"/>
              <a:gd name="T2" fmla="*/ 46 w 64"/>
              <a:gd name="T3" fmla="*/ 12 h 52"/>
              <a:gd name="T4" fmla="*/ 45 w 64"/>
              <a:gd name="T5" fmla="*/ 4 h 52"/>
              <a:gd name="T6" fmla="*/ 40 w 64"/>
              <a:gd name="T7" fmla="*/ 0 h 52"/>
              <a:gd name="T8" fmla="*/ 24 w 64"/>
              <a:gd name="T9" fmla="*/ 0 h 52"/>
              <a:gd name="T10" fmla="*/ 19 w 64"/>
              <a:gd name="T11" fmla="*/ 4 h 52"/>
              <a:gd name="T12" fmla="*/ 18 w 64"/>
              <a:gd name="T13" fmla="*/ 12 h 52"/>
              <a:gd name="T14" fmla="*/ 8 w 64"/>
              <a:gd name="T15" fmla="*/ 12 h 52"/>
              <a:gd name="T16" fmla="*/ 0 w 64"/>
              <a:gd name="T17" fmla="*/ 20 h 52"/>
              <a:gd name="T18" fmla="*/ 0 w 64"/>
              <a:gd name="T19" fmla="*/ 44 h 52"/>
              <a:gd name="T20" fmla="*/ 8 w 64"/>
              <a:gd name="T21" fmla="*/ 52 h 52"/>
              <a:gd name="T22" fmla="*/ 56 w 64"/>
              <a:gd name="T23" fmla="*/ 52 h 52"/>
              <a:gd name="T24" fmla="*/ 64 w 64"/>
              <a:gd name="T25" fmla="*/ 44 h 52"/>
              <a:gd name="T26" fmla="*/ 64 w 64"/>
              <a:gd name="T27" fmla="*/ 20 h 52"/>
              <a:gd name="T28" fmla="*/ 56 w 64"/>
              <a:gd name="T29" fmla="*/ 12 h 52"/>
              <a:gd name="T30" fmla="*/ 23 w 64"/>
              <a:gd name="T31" fmla="*/ 5 h 52"/>
              <a:gd name="T32" fmla="*/ 24 w 64"/>
              <a:gd name="T33" fmla="*/ 4 h 52"/>
              <a:gd name="T34" fmla="*/ 40 w 64"/>
              <a:gd name="T35" fmla="*/ 4 h 52"/>
              <a:gd name="T36" fmla="*/ 41 w 64"/>
              <a:gd name="T37" fmla="*/ 5 h 52"/>
              <a:gd name="T38" fmla="*/ 42 w 64"/>
              <a:gd name="T39" fmla="*/ 12 h 52"/>
              <a:gd name="T40" fmla="*/ 22 w 64"/>
              <a:gd name="T41" fmla="*/ 12 h 52"/>
              <a:gd name="T42" fmla="*/ 23 w 64"/>
              <a:gd name="T43" fmla="*/ 5 h 52"/>
              <a:gd name="T44" fmla="*/ 44 w 64"/>
              <a:gd name="T45" fmla="*/ 36 h 52"/>
              <a:gd name="T46" fmla="*/ 36 w 64"/>
              <a:gd name="T47" fmla="*/ 36 h 52"/>
              <a:gd name="T48" fmla="*/ 36 w 64"/>
              <a:gd name="T49" fmla="*/ 44 h 52"/>
              <a:gd name="T50" fmla="*/ 28 w 64"/>
              <a:gd name="T51" fmla="*/ 44 h 52"/>
              <a:gd name="T52" fmla="*/ 28 w 64"/>
              <a:gd name="T53" fmla="*/ 36 h 52"/>
              <a:gd name="T54" fmla="*/ 20 w 64"/>
              <a:gd name="T55" fmla="*/ 36 h 52"/>
              <a:gd name="T56" fmla="*/ 20 w 64"/>
              <a:gd name="T57" fmla="*/ 28 h 52"/>
              <a:gd name="T58" fmla="*/ 28 w 64"/>
              <a:gd name="T59" fmla="*/ 28 h 52"/>
              <a:gd name="T60" fmla="*/ 28 w 64"/>
              <a:gd name="T61" fmla="*/ 20 h 52"/>
              <a:gd name="T62" fmla="*/ 36 w 64"/>
              <a:gd name="T63" fmla="*/ 20 h 52"/>
              <a:gd name="T64" fmla="*/ 36 w 64"/>
              <a:gd name="T65" fmla="*/ 28 h 52"/>
              <a:gd name="T66" fmla="*/ 44 w 64"/>
              <a:gd name="T67" fmla="*/ 28 h 52"/>
              <a:gd name="T68" fmla="*/ 44 w 64"/>
              <a:gd name="T69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2">
                <a:moveTo>
                  <a:pt x="5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19" y="4"/>
                </a:cubicBezTo>
                <a:cubicBezTo>
                  <a:pt x="18" y="12"/>
                  <a:pt x="18" y="12"/>
                  <a:pt x="1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0" y="16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60" y="52"/>
                  <a:pt x="64" y="48"/>
                  <a:pt x="64" y="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23" y="5"/>
                </a:moveTo>
                <a:cubicBezTo>
                  <a:pt x="24" y="4"/>
                  <a:pt x="24" y="4"/>
                  <a:pt x="24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22" y="12"/>
                  <a:pt x="22" y="12"/>
                  <a:pt x="22" y="12"/>
                </a:cubicBezTo>
                <a:lnTo>
                  <a:pt x="23" y="5"/>
                </a:lnTo>
                <a:close/>
                <a:moveTo>
                  <a:pt x="44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44"/>
                  <a:pt x="36" y="44"/>
                  <a:pt x="36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28"/>
                  <a:pt x="20" y="28"/>
                  <a:pt x="2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390"/>
          <p:cNvSpPr>
            <a:spLocks noEditPoints="1"/>
          </p:cNvSpPr>
          <p:nvPr/>
        </p:nvSpPr>
        <p:spPr bwMode="auto">
          <a:xfrm>
            <a:off x="5463122" y="5558625"/>
            <a:ext cx="409085" cy="333272"/>
          </a:xfrm>
          <a:custGeom>
            <a:avLst/>
            <a:gdLst>
              <a:gd name="T0" fmla="*/ 32 w 64"/>
              <a:gd name="T1" fmla="*/ 12 h 52"/>
              <a:gd name="T2" fmla="*/ 0 w 64"/>
              <a:gd name="T3" fmla="*/ 0 h 52"/>
              <a:gd name="T4" fmla="*/ 0 w 64"/>
              <a:gd name="T5" fmla="*/ 44 h 52"/>
              <a:gd name="T6" fmla="*/ 2 w 64"/>
              <a:gd name="T7" fmla="*/ 44 h 52"/>
              <a:gd name="T8" fmla="*/ 4 w 64"/>
              <a:gd name="T9" fmla="*/ 44 h 52"/>
              <a:gd name="T10" fmla="*/ 4 w 64"/>
              <a:gd name="T11" fmla="*/ 48 h 52"/>
              <a:gd name="T12" fmla="*/ 28 w 64"/>
              <a:gd name="T13" fmla="*/ 52 h 52"/>
              <a:gd name="T14" fmla="*/ 36 w 64"/>
              <a:gd name="T15" fmla="*/ 52 h 52"/>
              <a:gd name="T16" fmla="*/ 60 w 64"/>
              <a:gd name="T17" fmla="*/ 48 h 52"/>
              <a:gd name="T18" fmla="*/ 60 w 64"/>
              <a:gd name="T19" fmla="*/ 44 h 52"/>
              <a:gd name="T20" fmla="*/ 62 w 64"/>
              <a:gd name="T21" fmla="*/ 44 h 52"/>
              <a:gd name="T22" fmla="*/ 64 w 64"/>
              <a:gd name="T23" fmla="*/ 44 h 52"/>
              <a:gd name="T24" fmla="*/ 64 w 64"/>
              <a:gd name="T25" fmla="*/ 0 h 52"/>
              <a:gd name="T26" fmla="*/ 32 w 64"/>
              <a:gd name="T27" fmla="*/ 12 h 52"/>
              <a:gd name="T28" fmla="*/ 28 w 64"/>
              <a:gd name="T29" fmla="*/ 42 h 52"/>
              <a:gd name="T30" fmla="*/ 4 w 64"/>
              <a:gd name="T31" fmla="*/ 38 h 52"/>
              <a:gd name="T32" fmla="*/ 4 w 64"/>
              <a:gd name="T33" fmla="*/ 4 h 52"/>
              <a:gd name="T34" fmla="*/ 9 w 64"/>
              <a:gd name="T35" fmla="*/ 4 h 52"/>
              <a:gd name="T36" fmla="*/ 10 w 64"/>
              <a:gd name="T37" fmla="*/ 4 h 52"/>
              <a:gd name="T38" fmla="*/ 11 w 64"/>
              <a:gd name="T39" fmla="*/ 4 h 52"/>
              <a:gd name="T40" fmla="*/ 28 w 64"/>
              <a:gd name="T41" fmla="*/ 11 h 52"/>
              <a:gd name="T42" fmla="*/ 28 w 64"/>
              <a:gd name="T43" fmla="*/ 12 h 52"/>
              <a:gd name="T44" fmla="*/ 28 w 64"/>
              <a:gd name="T45" fmla="*/ 42 h 52"/>
              <a:gd name="T46" fmla="*/ 60 w 64"/>
              <a:gd name="T47" fmla="*/ 38 h 52"/>
              <a:gd name="T48" fmla="*/ 36 w 64"/>
              <a:gd name="T49" fmla="*/ 42 h 52"/>
              <a:gd name="T50" fmla="*/ 36 w 64"/>
              <a:gd name="T51" fmla="*/ 12 h 52"/>
              <a:gd name="T52" fmla="*/ 60 w 64"/>
              <a:gd name="T53" fmla="*/ 4 h 52"/>
              <a:gd name="T54" fmla="*/ 60 w 64"/>
              <a:gd name="T55" fmla="*/ 3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" h="52">
                <a:moveTo>
                  <a:pt x="32" y="12"/>
                </a:moveTo>
                <a:cubicBezTo>
                  <a:pt x="32" y="2"/>
                  <a:pt x="1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3" y="44"/>
                  <a:pt x="3" y="44"/>
                  <a:pt x="4" y="44"/>
                </a:cubicBezTo>
                <a:cubicBezTo>
                  <a:pt x="4" y="48"/>
                  <a:pt x="4" y="48"/>
                  <a:pt x="4" y="48"/>
                </a:cubicBezTo>
                <a:cubicBezTo>
                  <a:pt x="12" y="48"/>
                  <a:pt x="28" y="46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46"/>
                  <a:pt x="52" y="48"/>
                  <a:pt x="60" y="48"/>
                </a:cubicBezTo>
                <a:cubicBezTo>
                  <a:pt x="60" y="44"/>
                  <a:pt x="60" y="44"/>
                  <a:pt x="60" y="44"/>
                </a:cubicBezTo>
                <a:cubicBezTo>
                  <a:pt x="61" y="44"/>
                  <a:pt x="61" y="44"/>
                  <a:pt x="62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0"/>
                  <a:pt x="64" y="0"/>
                  <a:pt x="64" y="0"/>
                </a:cubicBezTo>
                <a:cubicBezTo>
                  <a:pt x="54" y="0"/>
                  <a:pt x="32" y="2"/>
                  <a:pt x="32" y="12"/>
                </a:cubicBezTo>
                <a:close/>
                <a:moveTo>
                  <a:pt x="28" y="42"/>
                </a:moveTo>
                <a:cubicBezTo>
                  <a:pt x="22" y="38"/>
                  <a:pt x="11" y="38"/>
                  <a:pt x="4" y="38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8" y="4"/>
                  <a:pt x="9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9" y="5"/>
                  <a:pt x="27" y="7"/>
                  <a:pt x="28" y="11"/>
                </a:cubicBezTo>
                <a:cubicBezTo>
                  <a:pt x="28" y="12"/>
                  <a:pt x="28" y="12"/>
                  <a:pt x="28" y="12"/>
                </a:cubicBezTo>
                <a:lnTo>
                  <a:pt x="28" y="42"/>
                </a:lnTo>
                <a:close/>
                <a:moveTo>
                  <a:pt x="60" y="38"/>
                </a:moveTo>
                <a:cubicBezTo>
                  <a:pt x="53" y="38"/>
                  <a:pt x="42" y="38"/>
                  <a:pt x="36" y="4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40" y="4"/>
                  <a:pt x="60" y="4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4" name="Group 29"/>
          <p:cNvGrpSpPr/>
          <p:nvPr/>
        </p:nvGrpSpPr>
        <p:grpSpPr>
          <a:xfrm>
            <a:off x="5546499" y="3908909"/>
            <a:ext cx="322002" cy="365629"/>
            <a:chOff x="2641601" y="5472113"/>
            <a:chExt cx="211138" cy="239713"/>
          </a:xfrm>
          <a:solidFill>
            <a:schemeClr val="bg1"/>
          </a:solidFill>
        </p:grpSpPr>
        <p:sp>
          <p:nvSpPr>
            <p:cNvPr id="15" name="Freeform 245"/>
            <p:cNvSpPr>
              <a:spLocks noEditPoints="1"/>
            </p:cNvSpPr>
            <p:nvPr/>
          </p:nvSpPr>
          <p:spPr bwMode="auto">
            <a:xfrm>
              <a:off x="2641601" y="5516563"/>
              <a:ext cx="211138" cy="195263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246"/>
            <p:cNvSpPr/>
            <p:nvPr/>
          </p:nvSpPr>
          <p:spPr bwMode="auto">
            <a:xfrm>
              <a:off x="2687638" y="5472113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247"/>
            <p:cNvSpPr/>
            <p:nvPr/>
          </p:nvSpPr>
          <p:spPr bwMode="auto">
            <a:xfrm>
              <a:off x="2747963" y="5472113"/>
              <a:ext cx="74613" cy="60325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20120" y="4690339"/>
            <a:ext cx="330700" cy="414844"/>
            <a:chOff x="9985375" y="3051175"/>
            <a:chExt cx="649288" cy="814388"/>
          </a:xfrm>
          <a:solidFill>
            <a:schemeClr val="bg1"/>
          </a:solidFill>
        </p:grpSpPr>
        <p:sp>
          <p:nvSpPr>
            <p:cNvPr id="19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1" name="Group 36"/>
          <p:cNvGrpSpPr/>
          <p:nvPr/>
        </p:nvGrpSpPr>
        <p:grpSpPr>
          <a:xfrm flipH="1">
            <a:off x="6391779" y="3864504"/>
            <a:ext cx="404714" cy="402138"/>
            <a:chOff x="5016501" y="4030663"/>
            <a:chExt cx="244475" cy="242887"/>
          </a:xfrm>
          <a:solidFill>
            <a:schemeClr val="bg1"/>
          </a:solidFill>
        </p:grpSpPr>
        <p:sp>
          <p:nvSpPr>
            <p:cNvPr id="22" name="Freeform 434"/>
            <p:cNvSpPr/>
            <p:nvPr/>
          </p:nvSpPr>
          <p:spPr bwMode="auto">
            <a:xfrm>
              <a:off x="5016501" y="4030663"/>
              <a:ext cx="203200" cy="201613"/>
            </a:xfrm>
            <a:custGeom>
              <a:avLst/>
              <a:gdLst>
                <a:gd name="T0" fmla="*/ 37 w 54"/>
                <a:gd name="T1" fmla="*/ 23 h 54"/>
                <a:gd name="T2" fmla="*/ 31 w 54"/>
                <a:gd name="T3" fmla="*/ 23 h 54"/>
                <a:gd name="T4" fmla="*/ 28 w 54"/>
                <a:gd name="T5" fmla="*/ 8 h 54"/>
                <a:gd name="T6" fmla="*/ 20 w 54"/>
                <a:gd name="T7" fmla="*/ 0 h 54"/>
                <a:gd name="T8" fmla="*/ 17 w 54"/>
                <a:gd name="T9" fmla="*/ 14 h 54"/>
                <a:gd name="T10" fmla="*/ 26 w 54"/>
                <a:gd name="T11" fmla="*/ 23 h 54"/>
                <a:gd name="T12" fmla="*/ 23 w 54"/>
                <a:gd name="T13" fmla="*/ 25 h 54"/>
                <a:gd name="T14" fmla="*/ 14 w 54"/>
                <a:gd name="T15" fmla="*/ 17 h 54"/>
                <a:gd name="T16" fmla="*/ 0 w 54"/>
                <a:gd name="T17" fmla="*/ 20 h 54"/>
                <a:gd name="T18" fmla="*/ 9 w 54"/>
                <a:gd name="T19" fmla="*/ 28 h 54"/>
                <a:gd name="T20" fmla="*/ 23 w 54"/>
                <a:gd name="T21" fmla="*/ 31 h 54"/>
                <a:gd name="T22" fmla="*/ 23 w 54"/>
                <a:gd name="T23" fmla="*/ 37 h 54"/>
                <a:gd name="T24" fmla="*/ 40 w 54"/>
                <a:gd name="T25" fmla="*/ 54 h 54"/>
                <a:gd name="T26" fmla="*/ 54 w 54"/>
                <a:gd name="T27" fmla="*/ 40 h 54"/>
                <a:gd name="T28" fmla="*/ 37 w 54"/>
                <a:gd name="T29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54">
                  <a:moveTo>
                    <a:pt x="37" y="23"/>
                  </a:moveTo>
                  <a:cubicBezTo>
                    <a:pt x="35" y="21"/>
                    <a:pt x="33" y="21"/>
                    <a:pt x="31" y="23"/>
                  </a:cubicBezTo>
                  <a:cubicBezTo>
                    <a:pt x="31" y="23"/>
                    <a:pt x="37" y="17"/>
                    <a:pt x="28" y="8"/>
                  </a:cubicBezTo>
                  <a:cubicBezTo>
                    <a:pt x="26" y="6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6" y="25"/>
                    <a:pt x="9" y="28"/>
                  </a:cubicBezTo>
                  <a:cubicBezTo>
                    <a:pt x="17" y="37"/>
                    <a:pt x="23" y="31"/>
                    <a:pt x="23" y="31"/>
                  </a:cubicBezTo>
                  <a:cubicBezTo>
                    <a:pt x="21" y="33"/>
                    <a:pt x="21" y="35"/>
                    <a:pt x="23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54" y="40"/>
                    <a:pt x="54" y="40"/>
                    <a:pt x="54" y="40"/>
                  </a:cubicBezTo>
                  <a:lnTo>
                    <a:pt x="3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435"/>
            <p:cNvSpPr/>
            <p:nvPr/>
          </p:nvSpPr>
          <p:spPr bwMode="auto">
            <a:xfrm>
              <a:off x="5178426" y="4187825"/>
              <a:ext cx="82550" cy="85725"/>
            </a:xfrm>
            <a:custGeom>
              <a:avLst/>
              <a:gdLst>
                <a:gd name="T0" fmla="*/ 17 w 22"/>
                <a:gd name="T1" fmla="*/ 3 h 23"/>
                <a:gd name="T2" fmla="*/ 14 w 22"/>
                <a:gd name="T3" fmla="*/ 0 h 23"/>
                <a:gd name="T4" fmla="*/ 0 w 22"/>
                <a:gd name="T5" fmla="*/ 15 h 23"/>
                <a:gd name="T6" fmla="*/ 2 w 22"/>
                <a:gd name="T7" fmla="*/ 17 h 23"/>
                <a:gd name="T8" fmla="*/ 21 w 22"/>
                <a:gd name="T9" fmla="*/ 22 h 23"/>
                <a:gd name="T10" fmla="*/ 17 w 22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17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2" y="17"/>
                  </a:cubicBezTo>
                  <a:cubicBezTo>
                    <a:pt x="8" y="23"/>
                    <a:pt x="21" y="22"/>
                    <a:pt x="21" y="22"/>
                  </a:cubicBezTo>
                  <a:cubicBezTo>
                    <a:pt x="21" y="22"/>
                    <a:pt x="22" y="9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9" name="Oval 52"/>
          <p:cNvSpPr>
            <a:spLocks noChangeArrowheads="1"/>
          </p:cNvSpPr>
          <p:nvPr/>
        </p:nvSpPr>
        <p:spPr bwMode="auto">
          <a:xfrm>
            <a:off x="7885703" y="3646296"/>
            <a:ext cx="179977" cy="180000"/>
          </a:xfrm>
          <a:prstGeom prst="ellipse">
            <a:avLst/>
          </a:pr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1" name="矩形: 圆角 8"/>
          <p:cNvSpPr/>
          <p:nvPr/>
        </p:nvSpPr>
        <p:spPr>
          <a:xfrm>
            <a:off x="4305300" y="666750"/>
            <a:ext cx="4210050" cy="914400"/>
          </a:xfrm>
          <a:prstGeom prst="roundRect">
            <a:avLst>
              <a:gd name="adj" fmla="val 5504"/>
            </a:avLst>
          </a:prstGeom>
          <a:solidFill>
            <a:srgbClr val="B2D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162" y="57150"/>
            <a:ext cx="1499049" cy="15621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7750" y="23431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Ý NGHĨA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72500" y="2362200"/>
            <a:ext cx="287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HÌNH THỨC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952750"/>
            <a:ext cx="3467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6" name="Oval 40"/>
          <p:cNvSpPr>
            <a:spLocks noChangeArrowheads="1"/>
          </p:cNvSpPr>
          <p:nvPr/>
        </p:nvSpPr>
        <p:spPr bwMode="auto">
          <a:xfrm>
            <a:off x="464966" y="426739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7" name="TextBox 36"/>
          <p:cNvSpPr txBox="1"/>
          <p:nvPr/>
        </p:nvSpPr>
        <p:spPr>
          <a:xfrm>
            <a:off x="876301" y="4133850"/>
            <a:ext cx="321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445916" y="485794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9" name="TextBox 38"/>
          <p:cNvSpPr txBox="1"/>
          <p:nvPr/>
        </p:nvSpPr>
        <p:spPr>
          <a:xfrm>
            <a:off x="857250" y="4724400"/>
            <a:ext cx="367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445916" y="542944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1" name="TextBox 40"/>
          <p:cNvSpPr txBox="1"/>
          <p:nvPr/>
        </p:nvSpPr>
        <p:spPr>
          <a:xfrm>
            <a:off x="857250" y="5295900"/>
            <a:ext cx="369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1950" y="6037243"/>
            <a:ext cx="45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05800" y="3105150"/>
            <a:ext cx="3467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Oval 52"/>
          <p:cNvSpPr>
            <a:spLocks noChangeArrowheads="1"/>
          </p:cNvSpPr>
          <p:nvPr/>
        </p:nvSpPr>
        <p:spPr bwMode="auto">
          <a:xfrm>
            <a:off x="7904753" y="5475096"/>
            <a:ext cx="179977" cy="180000"/>
          </a:xfrm>
          <a:prstGeom prst="ellipse">
            <a:avLst/>
          </a:pr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8324850" y="4686300"/>
            <a:ext cx="3467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1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1"/>
      <p:bldP spid="43" grpId="0"/>
      <p:bldP spid="44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: 圆角 8"/>
          <p:cNvSpPr/>
          <p:nvPr/>
        </p:nvSpPr>
        <p:spPr>
          <a:xfrm>
            <a:off x="3702975" y="381000"/>
            <a:ext cx="5841075" cy="1144048"/>
          </a:xfrm>
          <a:prstGeom prst="roundRect">
            <a:avLst>
              <a:gd name="adj" fmla="val 5504"/>
            </a:avLst>
          </a:prstGeom>
          <a:solidFill>
            <a:srgbClr val="FFE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TẬP NHANH   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615" y="276834"/>
            <a:ext cx="1870831" cy="1398411"/>
          </a:xfrm>
          <a:prstGeom prst="rect">
            <a:avLst/>
          </a:prstGeom>
          <a:ln w="5748">
            <a:noFill/>
            <a:prstDash val="solid"/>
          </a:ln>
        </p:spPr>
      </p:pic>
      <p:sp>
        <p:nvSpPr>
          <p:cNvPr id="13" name="Content Placeholder 2"/>
          <p:cNvSpPr txBox="1"/>
          <p:nvPr/>
        </p:nvSpPr>
        <p:spPr>
          <a:xfrm>
            <a:off x="971550" y="2152650"/>
            <a:ext cx="10058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4133850"/>
            <a:ext cx="4800600" cy="2171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6610350" y="4171950"/>
            <a:ext cx="5734050" cy="2171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grpSp>
        <p:nvGrpSpPr>
          <p:cNvPr id="17" name="Group 27"/>
          <p:cNvGrpSpPr/>
          <p:nvPr/>
        </p:nvGrpSpPr>
        <p:grpSpPr>
          <a:xfrm>
            <a:off x="152400" y="3948550"/>
            <a:ext cx="5695950" cy="723507"/>
            <a:chOff x="1994399" y="2022749"/>
            <a:chExt cx="7192767" cy="730521"/>
          </a:xfrm>
        </p:grpSpPr>
        <p:grpSp>
          <p:nvGrpSpPr>
            <p:cNvPr id="18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34" name="Freeform 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19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20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1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22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4" name="Freeform 18"/>
              <p:cNvSpPr/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37" name="Group 27"/>
          <p:cNvGrpSpPr/>
          <p:nvPr/>
        </p:nvGrpSpPr>
        <p:grpSpPr>
          <a:xfrm>
            <a:off x="6267450" y="3910450"/>
            <a:ext cx="5695950" cy="723507"/>
            <a:chOff x="1994399" y="2022749"/>
            <a:chExt cx="7192767" cy="730521"/>
          </a:xfrm>
        </p:grpSpPr>
        <p:grpSp>
          <p:nvGrpSpPr>
            <p:cNvPr id="38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54" name="Freeform 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9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39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40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1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4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42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3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44" name="Freeform 18"/>
              <p:cNvSpPr/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9"/>
              <p:cNvSpPr/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638550" y="514350"/>
            <a:ext cx="4800600" cy="1905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grpSp>
        <p:nvGrpSpPr>
          <p:cNvPr id="3" name="Group 27"/>
          <p:cNvGrpSpPr/>
          <p:nvPr/>
        </p:nvGrpSpPr>
        <p:grpSpPr>
          <a:xfrm>
            <a:off x="3257550" y="329050"/>
            <a:ext cx="5695950" cy="723507"/>
            <a:chOff x="1994399" y="2022749"/>
            <a:chExt cx="7192767" cy="730521"/>
          </a:xfrm>
        </p:grpSpPr>
        <p:grpSp>
          <p:nvGrpSpPr>
            <p:cNvPr id="4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34" name="Freeform 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5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6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4" name="Freeform 18"/>
              <p:cNvSpPr/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37" name="Rounded Rectangle 36"/>
          <p:cNvSpPr/>
          <p:nvPr/>
        </p:nvSpPr>
        <p:spPr>
          <a:xfrm>
            <a:off x="704850" y="34480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66750" y="53149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39" name="Right Arrow 38"/>
          <p:cNvSpPr/>
          <p:nvPr/>
        </p:nvSpPr>
        <p:spPr>
          <a:xfrm>
            <a:off x="5905500" y="55245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953250" y="51816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nay”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600" dirty="0"/>
          </a:p>
        </p:txBody>
      </p:sp>
      <p:sp>
        <p:nvSpPr>
          <p:cNvPr id="41" name="Right Arrow 40"/>
          <p:cNvSpPr/>
          <p:nvPr/>
        </p:nvSpPr>
        <p:spPr>
          <a:xfrm>
            <a:off x="5905500" y="36957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15150" y="33528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nay” 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là phụ ngữ cho</a:t>
            </a:r>
            <a:r>
              <a:rPr lang="en-GB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3676649" y="647700"/>
            <a:ext cx="5550477" cy="1771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grpSp>
        <p:nvGrpSpPr>
          <p:cNvPr id="10" name="Group 27"/>
          <p:cNvGrpSpPr/>
          <p:nvPr/>
        </p:nvGrpSpPr>
        <p:grpSpPr>
          <a:xfrm>
            <a:off x="3333750" y="386200"/>
            <a:ext cx="5695950" cy="723507"/>
            <a:chOff x="1994399" y="2022749"/>
            <a:chExt cx="7192767" cy="730521"/>
          </a:xfrm>
        </p:grpSpPr>
        <p:grpSp>
          <p:nvGrpSpPr>
            <p:cNvPr id="11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54" name="Freeform 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9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12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4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44" name="Freeform 18"/>
              <p:cNvSpPr/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9"/>
              <p:cNvSpPr/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704849" y="3448050"/>
            <a:ext cx="5012459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6750" y="5314950"/>
            <a:ext cx="5050558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ight Arrow 25"/>
          <p:cNvSpPr/>
          <p:nvPr/>
        </p:nvSpPr>
        <p:spPr>
          <a:xfrm>
            <a:off x="5905500" y="55245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953250" y="51816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600" dirty="0"/>
          </a:p>
        </p:txBody>
      </p:sp>
      <p:sp>
        <p:nvSpPr>
          <p:cNvPr id="28" name="Right Arrow 27"/>
          <p:cNvSpPr/>
          <p:nvPr/>
        </p:nvSpPr>
        <p:spPr>
          <a:xfrm>
            <a:off x="5905500" y="36957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15150" y="33528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giờ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bổ ngữ cho động từ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4"/>
          <p:cNvPicPr>
            <a:picLocks noChangeAspect="1"/>
          </p:cNvPicPr>
          <p:nvPr/>
        </p:nvPicPr>
        <p:blipFill rotWithShape="1">
          <a:blip r:embed="rId3"/>
          <a:srcRect b="126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思想气泡: 云 21"/>
          <p:cNvSpPr/>
          <p:nvPr/>
        </p:nvSpPr>
        <p:spPr>
          <a:xfrm>
            <a:off x="3139679" y="165100"/>
            <a:ext cx="5765800" cy="3775212"/>
          </a:xfrm>
          <a:prstGeom prst="cloudCallou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5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99" y="2546139"/>
            <a:ext cx="7391401" cy="2813745"/>
          </a:xfrm>
          <a:prstGeom prst="rect">
            <a:avLst/>
          </a:prstGeom>
          <a:noFill/>
        </p:spPr>
      </p:pic>
      <p:grpSp>
        <p:nvGrpSpPr>
          <p:cNvPr id="76" name="组合 7"/>
          <p:cNvGrpSpPr/>
          <p:nvPr/>
        </p:nvGrpSpPr>
        <p:grpSpPr>
          <a:xfrm>
            <a:off x="8080573" y="5044283"/>
            <a:ext cx="1119188" cy="1813717"/>
            <a:chOff x="8080573" y="5044283"/>
            <a:chExt cx="1119188" cy="1813717"/>
          </a:xfrm>
        </p:grpSpPr>
        <p:sp>
          <p:nvSpPr>
            <p:cNvPr id="77" name="Rectangle 14"/>
            <p:cNvSpPr>
              <a:spLocks noChangeArrowheads="1"/>
            </p:cNvSpPr>
            <p:nvPr/>
          </p:nvSpPr>
          <p:spPr bwMode="auto">
            <a:xfrm>
              <a:off x="8174236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8174236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8080573" y="5044283"/>
              <a:ext cx="1025525" cy="1813717"/>
            </a:xfrm>
            <a:prstGeom prst="rect">
              <a:avLst/>
            </a:pr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8320922" y="5329917"/>
              <a:ext cx="732151" cy="893762"/>
            </a:xfrm>
            <a:custGeom>
              <a:avLst/>
              <a:gdLst>
                <a:gd name="T0" fmla="*/ 49 w 446"/>
                <a:gd name="T1" fmla="*/ 542 h 542"/>
                <a:gd name="T2" fmla="*/ 27 w 446"/>
                <a:gd name="T3" fmla="*/ 62 h 542"/>
                <a:gd name="T4" fmla="*/ 350 w 446"/>
                <a:gd name="T5" fmla="*/ 407 h 542"/>
                <a:gd name="T6" fmla="*/ 49 w 446"/>
                <a:gd name="T7" fmla="*/ 542 h 542"/>
                <a:gd name="T8" fmla="*/ 215 w 446"/>
                <a:gd name="T9" fmla="*/ 376 h 542"/>
                <a:gd name="T10" fmla="*/ 145 w 446"/>
                <a:gd name="T11" fmla="*/ 317 h 542"/>
                <a:gd name="T12" fmla="*/ 215 w 446"/>
                <a:gd name="T13" fmla="*/ 37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542">
                  <a:moveTo>
                    <a:pt x="49" y="542"/>
                  </a:moveTo>
                  <a:cubicBezTo>
                    <a:pt x="43" y="381"/>
                    <a:pt x="57" y="200"/>
                    <a:pt x="27" y="62"/>
                  </a:cubicBezTo>
                  <a:cubicBezTo>
                    <a:pt x="242" y="0"/>
                    <a:pt x="446" y="208"/>
                    <a:pt x="350" y="407"/>
                  </a:cubicBezTo>
                  <a:cubicBezTo>
                    <a:pt x="304" y="503"/>
                    <a:pt x="176" y="534"/>
                    <a:pt x="49" y="542"/>
                  </a:cubicBezTo>
                  <a:close/>
                  <a:moveTo>
                    <a:pt x="215" y="376"/>
                  </a:moveTo>
                  <a:cubicBezTo>
                    <a:pt x="219" y="331"/>
                    <a:pt x="192" y="309"/>
                    <a:pt x="145" y="317"/>
                  </a:cubicBezTo>
                  <a:cubicBezTo>
                    <a:pt x="0" y="344"/>
                    <a:pt x="202" y="525"/>
                    <a:pt x="215" y="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6"/>
          <p:cNvGrpSpPr/>
          <p:nvPr/>
        </p:nvGrpSpPr>
        <p:grpSpPr>
          <a:xfrm>
            <a:off x="6258122" y="5044283"/>
            <a:ext cx="1119187" cy="1813717"/>
            <a:chOff x="6258122" y="5044283"/>
            <a:chExt cx="1119187" cy="1813717"/>
          </a:xfrm>
        </p:grpSpPr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6351784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6351784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6258122" y="5044283"/>
              <a:ext cx="1025525" cy="1813717"/>
            </a:xfrm>
            <a:prstGeom prst="rect">
              <a:avLst/>
            </a:prstGeom>
            <a:solidFill>
              <a:srgbClr val="FFE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308925" y="5315766"/>
              <a:ext cx="713377" cy="957427"/>
            </a:xfrm>
            <a:custGeom>
              <a:avLst/>
              <a:gdLst>
                <a:gd name="T0" fmla="*/ 435 w 435"/>
                <a:gd name="T1" fmla="*/ 66 h 580"/>
                <a:gd name="T2" fmla="*/ 425 w 435"/>
                <a:gd name="T3" fmla="*/ 178 h 580"/>
                <a:gd name="T4" fmla="*/ 403 w 435"/>
                <a:gd name="T5" fmla="*/ 433 h 580"/>
                <a:gd name="T6" fmla="*/ 371 w 435"/>
                <a:gd name="T7" fmla="*/ 559 h 580"/>
                <a:gd name="T8" fmla="*/ 435 w 435"/>
                <a:gd name="T9" fmla="*/ 6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580">
                  <a:moveTo>
                    <a:pt x="435" y="66"/>
                  </a:moveTo>
                  <a:cubicBezTo>
                    <a:pt x="430" y="101"/>
                    <a:pt x="427" y="139"/>
                    <a:pt x="425" y="178"/>
                  </a:cubicBezTo>
                  <a:cubicBezTo>
                    <a:pt x="316" y="190"/>
                    <a:pt x="291" y="404"/>
                    <a:pt x="403" y="433"/>
                  </a:cubicBezTo>
                  <a:cubicBezTo>
                    <a:pt x="391" y="474"/>
                    <a:pt x="381" y="516"/>
                    <a:pt x="371" y="559"/>
                  </a:cubicBezTo>
                  <a:cubicBezTo>
                    <a:pt x="0" y="580"/>
                    <a:pt x="72" y="0"/>
                    <a:pt x="43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4471391" y="5044283"/>
            <a:ext cx="1119187" cy="1813717"/>
            <a:chOff x="4471391" y="5044283"/>
            <a:chExt cx="1119187" cy="1813717"/>
          </a:xfrm>
        </p:grpSpPr>
        <p:sp>
          <p:nvSpPr>
            <p:cNvPr id="87" name="Rectangle 8"/>
            <p:cNvSpPr>
              <a:spLocks noChangeArrowheads="1"/>
            </p:cNvSpPr>
            <p:nvPr/>
          </p:nvSpPr>
          <p:spPr bwMode="auto">
            <a:xfrm>
              <a:off x="4565053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456505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0"/>
            <p:cNvSpPr>
              <a:spLocks noChangeArrowheads="1"/>
            </p:cNvSpPr>
            <p:nvPr/>
          </p:nvSpPr>
          <p:spPr bwMode="auto">
            <a:xfrm>
              <a:off x="4471391" y="5044283"/>
              <a:ext cx="1025525" cy="1813717"/>
            </a:xfrm>
            <a:prstGeom prst="rect">
              <a:avLst/>
            </a:prstGeom>
            <a:solidFill>
              <a:srgbClr val="B3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2"/>
            <p:cNvSpPr>
              <a:spLocks noEditPoints="1"/>
            </p:cNvSpPr>
            <p:nvPr/>
          </p:nvSpPr>
          <p:spPr bwMode="auto">
            <a:xfrm>
              <a:off x="4720531" y="5393971"/>
              <a:ext cx="696237" cy="844789"/>
            </a:xfrm>
            <a:custGeom>
              <a:avLst/>
              <a:gdLst>
                <a:gd name="T0" fmla="*/ 263 w 424"/>
                <a:gd name="T1" fmla="*/ 145 h 512"/>
                <a:gd name="T2" fmla="*/ 405 w 424"/>
                <a:gd name="T3" fmla="*/ 357 h 512"/>
                <a:gd name="T4" fmla="*/ 2 w 424"/>
                <a:gd name="T5" fmla="*/ 512 h 512"/>
                <a:gd name="T6" fmla="*/ 0 w 424"/>
                <a:gd name="T7" fmla="*/ 41 h 512"/>
                <a:gd name="T8" fmla="*/ 263 w 424"/>
                <a:gd name="T9" fmla="*/ 145 h 512"/>
                <a:gd name="T10" fmla="*/ 53 w 424"/>
                <a:gd name="T11" fmla="*/ 130 h 512"/>
                <a:gd name="T12" fmla="*/ 79 w 424"/>
                <a:gd name="T13" fmla="*/ 109 h 512"/>
                <a:gd name="T14" fmla="*/ 53 w 424"/>
                <a:gd name="T15" fmla="*/ 130 h 512"/>
                <a:gd name="T16" fmla="*/ 176 w 424"/>
                <a:gd name="T17" fmla="*/ 196 h 512"/>
                <a:gd name="T18" fmla="*/ 268 w 424"/>
                <a:gd name="T19" fmla="*/ 283 h 512"/>
                <a:gd name="T20" fmla="*/ 176 w 424"/>
                <a:gd name="T21" fmla="*/ 19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512">
                  <a:moveTo>
                    <a:pt x="263" y="145"/>
                  </a:moveTo>
                  <a:cubicBezTo>
                    <a:pt x="351" y="160"/>
                    <a:pt x="424" y="246"/>
                    <a:pt x="405" y="357"/>
                  </a:cubicBezTo>
                  <a:cubicBezTo>
                    <a:pt x="380" y="506"/>
                    <a:pt x="163" y="507"/>
                    <a:pt x="2" y="512"/>
                  </a:cubicBezTo>
                  <a:cubicBezTo>
                    <a:pt x="11" y="359"/>
                    <a:pt x="3" y="196"/>
                    <a:pt x="0" y="41"/>
                  </a:cubicBezTo>
                  <a:cubicBezTo>
                    <a:pt x="103" y="26"/>
                    <a:pt x="325" y="0"/>
                    <a:pt x="263" y="145"/>
                  </a:cubicBezTo>
                  <a:close/>
                  <a:moveTo>
                    <a:pt x="53" y="130"/>
                  </a:moveTo>
                  <a:cubicBezTo>
                    <a:pt x="24" y="254"/>
                    <a:pt x="197" y="83"/>
                    <a:pt x="79" y="109"/>
                  </a:cubicBezTo>
                  <a:cubicBezTo>
                    <a:pt x="63" y="113"/>
                    <a:pt x="55" y="123"/>
                    <a:pt x="53" y="130"/>
                  </a:cubicBezTo>
                  <a:close/>
                  <a:moveTo>
                    <a:pt x="176" y="196"/>
                  </a:moveTo>
                  <a:cubicBezTo>
                    <a:pt x="24" y="221"/>
                    <a:pt x="218" y="436"/>
                    <a:pt x="268" y="283"/>
                  </a:cubicBezTo>
                  <a:cubicBezTo>
                    <a:pt x="272" y="216"/>
                    <a:pt x="232" y="187"/>
                    <a:pt x="176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2"/>
          <p:cNvGrpSpPr/>
          <p:nvPr/>
        </p:nvGrpSpPr>
        <p:grpSpPr>
          <a:xfrm>
            <a:off x="2978645" y="5044282"/>
            <a:ext cx="1117600" cy="1813717"/>
            <a:chOff x="2992238" y="5044283"/>
            <a:chExt cx="1117600" cy="1813717"/>
          </a:xfrm>
        </p:grpSpPr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2992238" y="5044283"/>
              <a:ext cx="1025525" cy="1813717"/>
            </a:xfrm>
            <a:prstGeom prst="rect">
              <a:avLst/>
            </a:prstGeom>
            <a:solidFill>
              <a:srgbClr val="FF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3"/>
            <p:cNvSpPr>
              <a:spLocks noEditPoints="1"/>
            </p:cNvSpPr>
            <p:nvPr/>
          </p:nvSpPr>
          <p:spPr bwMode="auto">
            <a:xfrm>
              <a:off x="3036985" y="5384737"/>
              <a:ext cx="980282" cy="819486"/>
            </a:xfrm>
            <a:custGeom>
              <a:avLst/>
              <a:gdLst>
                <a:gd name="T0" fmla="*/ 429 w 597"/>
                <a:gd name="T1" fmla="*/ 1 h 497"/>
                <a:gd name="T2" fmla="*/ 597 w 597"/>
                <a:gd name="T3" fmla="*/ 440 h 497"/>
                <a:gd name="T4" fmla="*/ 406 w 597"/>
                <a:gd name="T5" fmla="*/ 497 h 497"/>
                <a:gd name="T6" fmla="*/ 390 w 597"/>
                <a:gd name="T7" fmla="*/ 375 h 497"/>
                <a:gd name="T8" fmla="*/ 235 w 597"/>
                <a:gd name="T9" fmla="*/ 368 h 497"/>
                <a:gd name="T10" fmla="*/ 194 w 597"/>
                <a:gd name="T11" fmla="*/ 476 h 497"/>
                <a:gd name="T12" fmla="*/ 0 w 597"/>
                <a:gd name="T13" fmla="*/ 399 h 497"/>
                <a:gd name="T14" fmla="*/ 150 w 597"/>
                <a:gd name="T15" fmla="*/ 34 h 497"/>
                <a:gd name="T16" fmla="*/ 429 w 597"/>
                <a:gd name="T17" fmla="*/ 1 h 497"/>
                <a:gd name="T18" fmla="*/ 274 w 597"/>
                <a:gd name="T19" fmla="*/ 275 h 497"/>
                <a:gd name="T20" fmla="*/ 364 w 597"/>
                <a:gd name="T21" fmla="*/ 272 h 497"/>
                <a:gd name="T22" fmla="*/ 333 w 597"/>
                <a:gd name="T23" fmla="*/ 120 h 497"/>
                <a:gd name="T24" fmla="*/ 274 w 597"/>
                <a:gd name="T25" fmla="*/ 27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7" h="497">
                  <a:moveTo>
                    <a:pt x="429" y="1"/>
                  </a:moveTo>
                  <a:cubicBezTo>
                    <a:pt x="473" y="159"/>
                    <a:pt x="548" y="287"/>
                    <a:pt x="597" y="440"/>
                  </a:cubicBezTo>
                  <a:cubicBezTo>
                    <a:pt x="532" y="458"/>
                    <a:pt x="471" y="479"/>
                    <a:pt x="406" y="497"/>
                  </a:cubicBezTo>
                  <a:cubicBezTo>
                    <a:pt x="402" y="455"/>
                    <a:pt x="394" y="417"/>
                    <a:pt x="390" y="375"/>
                  </a:cubicBezTo>
                  <a:cubicBezTo>
                    <a:pt x="336" y="376"/>
                    <a:pt x="288" y="369"/>
                    <a:pt x="235" y="368"/>
                  </a:cubicBezTo>
                  <a:cubicBezTo>
                    <a:pt x="218" y="401"/>
                    <a:pt x="208" y="440"/>
                    <a:pt x="194" y="476"/>
                  </a:cubicBezTo>
                  <a:cubicBezTo>
                    <a:pt x="132" y="448"/>
                    <a:pt x="53" y="436"/>
                    <a:pt x="0" y="399"/>
                  </a:cubicBezTo>
                  <a:cubicBezTo>
                    <a:pt x="44" y="271"/>
                    <a:pt x="119" y="175"/>
                    <a:pt x="150" y="34"/>
                  </a:cubicBezTo>
                  <a:cubicBezTo>
                    <a:pt x="251" y="32"/>
                    <a:pt x="324" y="0"/>
                    <a:pt x="429" y="1"/>
                  </a:cubicBezTo>
                  <a:close/>
                  <a:moveTo>
                    <a:pt x="274" y="275"/>
                  </a:moveTo>
                  <a:cubicBezTo>
                    <a:pt x="299" y="269"/>
                    <a:pt x="335" y="273"/>
                    <a:pt x="364" y="272"/>
                  </a:cubicBezTo>
                  <a:cubicBezTo>
                    <a:pt x="353" y="222"/>
                    <a:pt x="348" y="167"/>
                    <a:pt x="333" y="120"/>
                  </a:cubicBezTo>
                  <a:cubicBezTo>
                    <a:pt x="315" y="173"/>
                    <a:pt x="292" y="221"/>
                    <a:pt x="274" y="2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文本框 30"/>
          <p:cNvSpPr txBox="1"/>
          <p:nvPr/>
        </p:nvSpPr>
        <p:spPr>
          <a:xfrm>
            <a:off x="544945" y="455536"/>
            <a:ext cx="11730181" cy="17543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en-US" altLang="zh-CN" sz="5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ô </a:t>
            </a:r>
            <a:r>
              <a:rPr lang="en-US" altLang="zh-CN" sz="5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chữ</a:t>
            </a:r>
            <a:endParaRPr lang="zh-CN" altLang="en-US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97" name="英语儿歌 - swimming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04540" y="-58540"/>
            <a:ext cx="447280" cy="4472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video>
          </p:childTnLst>
        </p:cTn>
      </p:par>
    </p:tnLst>
    <p:bldLst>
      <p:bldP spid="74" grpId="0" animBg="1"/>
      <p:bldP spid="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55" y="571741"/>
            <a:ext cx="5756687" cy="2191445"/>
          </a:xfrm>
          <a:prstGeom prst="rect">
            <a:avLst/>
          </a:prstGeom>
        </p:spPr>
      </p:pic>
      <p:sp>
        <p:nvSpPr>
          <p:cNvPr id="7" name="矩形 5"/>
          <p:cNvSpPr/>
          <p:nvPr/>
        </p:nvSpPr>
        <p:spPr>
          <a:xfrm>
            <a:off x="3467100" y="2489200"/>
            <a:ext cx="5010150" cy="1206500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II.Luyện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550" y="3295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7"/>
            <a:ext cx="10526728" cy="10093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435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7946" y="3275774"/>
            <a:ext cx="4906798" cy="12250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990" y="3242410"/>
            <a:ext cx="4906798" cy="12250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1390650"/>
            <a:ext cx="4906798" cy="167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186307" y="3895262"/>
            <a:ext cx="565469" cy="531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28952" y="3866455"/>
            <a:ext cx="513977" cy="528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3" y="2522270"/>
            <a:ext cx="514109" cy="5306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1390650"/>
            <a:ext cx="4906798" cy="167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141" y="2476500"/>
            <a:ext cx="514109" cy="530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23" y="5070764"/>
            <a:ext cx="430154" cy="430154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6"/>
            <a:ext cx="10526728" cy="18856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1517" y="31076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7946" y="31331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216580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4863178" y="313314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000208" y="3212270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225283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216580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2207061"/>
            <a:ext cx="804742" cy="707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23" y="5070764"/>
            <a:ext cx="430154" cy="430154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02840" y="457200"/>
            <a:ext cx="10526728" cy="146685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946" y="314242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990" y="31090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2222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300607" y="316790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962252" y="31424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23099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61385" y="2222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41" y="2264211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6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7946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7946" y="28092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9919607" y="186743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000208" y="2888420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19289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1517" y="28092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2850552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3F15616-BFBB-4CA0-8A23-580CAD2E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2514600" cy="4572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EF3218-0D3F-4D93-BF35-D0DF9E3E7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9828" y="914400"/>
            <a:ext cx="11690252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a)</a:t>
            </a:r>
            <a:r>
              <a:rPr lang="en-US" altLang="en-US" sz="26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en-US" sz="26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d)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tung ra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vang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alt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1">
            <a:extLst>
              <a:ext uri="{FF2B5EF4-FFF2-40B4-BE49-F238E27FC236}">
                <a16:creationId xmlns:a16="http://schemas.microsoft.com/office/drawing/2014/main" id="{AC829A4C-8B73-4843-B978-908DDFFD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466726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Bài tập 2: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5D9A82D-9406-4920-A546-8B61803D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50" y="2992047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D61A5C4C-8AEF-4CB8-B783-29E26B041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2133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Bài tập 2</a:t>
            </a:r>
            <a:r>
              <a:rPr lang="en-US" altLang="en-US" sz="2800" b="1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4E23A639-CA1B-4F7F-8A03-1F26D00C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89" y="1689099"/>
            <a:ext cx="11535507" cy="475390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413" name="WordArt 5">
            <a:extLst>
              <a:ext uri="{FF2B5EF4-FFF2-40B4-BE49-F238E27FC236}">
                <a16:creationId xmlns:a16="http://schemas.microsoft.com/office/drawing/2014/main" id="{C292146F-C1F4-4453-B772-53EF4C444A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38513" y="685801"/>
            <a:ext cx="5829300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0F103FAF-BCE4-4B38-B581-73A72CC5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79" y="2716064"/>
            <a:ext cx="11113476" cy="26999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566738" indent="-566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Trang40)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endParaRPr lang="en-GB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D6AF5AF-80C0-4F07-9B86-6997D8E93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505" y="1143000"/>
            <a:ext cx="11380763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eaLnBrk="1" hangingPunct="1"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DDE74A2E-C009-41BF-8699-269AC28E8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414" y="2420938"/>
            <a:ext cx="9683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7B6B3BDF-A061-4AE0-9E2F-322241332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1812" y="3810001"/>
            <a:ext cx="9683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9AEA10AE-989E-4F1B-A137-BFCC96E51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8832" y="4380707"/>
            <a:ext cx="9683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3D8649A8-7C2C-47E7-B1DC-27C21D555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825" y="5333207"/>
            <a:ext cx="9683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34F94969-408B-45C6-9BD2-29C730128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9459" y="3310597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555A0BE6-4A14-462E-9658-5E85F76D9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160588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chỉ cách thức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A108CC49-7644-4BEC-9C64-26B9D3C3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302016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404A8705-4707-4C4B-B0E6-30F8C172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7" y="3532189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E9192DF8-1135-4780-BA71-AB51754D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98" y="4078685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2C4AB9AF-68FC-4DDC-8D5F-5BD7BC0A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019" y="503555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WordArt 13">
            <a:extLst>
              <a:ext uri="{FF2B5EF4-FFF2-40B4-BE49-F238E27FC236}">
                <a16:creationId xmlns:a16="http://schemas.microsoft.com/office/drawing/2014/main" id="{876A5192-8979-4246-A96C-71CA35345B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228600"/>
            <a:ext cx="533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40" grpId="0"/>
      <p:bldP spid="18441" grpId="0"/>
      <p:bldP spid="18442" grpId="0"/>
      <p:bldP spid="18443" grpId="0"/>
      <p:bldP spid="184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543050" y="190836"/>
            <a:ext cx="9201150" cy="99026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i="1" dirty="0">
                <a:solidFill>
                  <a:srgbClr val="FF0000"/>
                </a:solidFill>
                <a:latin typeface="+mj-lt"/>
              </a:rPr>
              <a:t>Có thể phân loại trạng 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theo cơ sở nào ?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0" y="1603356"/>
            <a:ext cx="5384876" cy="14097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Theo các nội dung mà chúng biểu thị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185260"/>
            <a:ext cx="5366738" cy="9533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Theo thành phần chính nào mà chúng đứng liền trước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/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sau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6655" y="3161474"/>
            <a:ext cx="5703617" cy="9533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mục đích nói của câu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071239" y="227063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095602" y="32948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91" y="332470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0006" y="1562100"/>
            <a:ext cx="5722894" cy="14097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Theo vị trí của chúng trong câu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41" y="2207061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3" y="3846737"/>
            <a:ext cx="2561643" cy="2896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3" y="4639701"/>
            <a:ext cx="639808" cy="655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920316" y="4888954"/>
            <a:ext cx="310511" cy="478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306858" y="4888953"/>
            <a:ext cx="310511" cy="4782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734712" y="4912816"/>
            <a:ext cx="310511" cy="4782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378453" y="4907935"/>
            <a:ext cx="310511" cy="4782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005480" y="4888952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45690" y="152736"/>
            <a:ext cx="10874810" cy="182846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i="1" dirty="0">
                <a:solidFill>
                  <a:srgbClr val="FF0000"/>
                </a:solidFill>
                <a:latin typeface="+mj-lt"/>
              </a:rPr>
              <a:t>Trạng ngữ trong câu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"</a:t>
            </a:r>
            <a:r>
              <a:rPr lang="vi-VN" sz="3200" i="1" u="sng" dirty="0">
                <a:solidFill>
                  <a:srgbClr val="FF0000"/>
                </a:solidFill>
                <a:latin typeface="+mj-lt"/>
              </a:rPr>
              <a:t>Trên b</a:t>
            </a: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</a:t>
            </a:r>
            <a:r>
              <a:rPr lang="vi-VN" sz="3200" i="1" u="sng" dirty="0">
                <a:solidFill>
                  <a:srgbClr val="FF0000"/>
                </a:solidFill>
                <a:latin typeface="+mj-lt"/>
              </a:rPr>
              <a:t> chòi canh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, ngục tốt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cũng bắt đầu điểm vào cái quạnh quẽ của trời tốỉ mịt, những tiếng kiểng và mõ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đều đặn thưa thớt"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(Nguyễn Tuân)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biểu thị điều gì 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7496" y="306622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chốn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9540" y="30328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8628" y="21467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129157" y="309170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71802" y="30662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23" y="22337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89935" y="21467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91" y="2188011"/>
            <a:ext cx="804742" cy="707197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4770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64770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4770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4770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4770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64770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64770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4770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24574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30670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36766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36766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42862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>
            <a:off x="42862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2" name="TextBox 41">
            <a:hlinkClick r:id="rId3" action="ppaction://hlinksldjump"/>
          </p:cNvPr>
          <p:cNvSpPr txBox="1"/>
          <p:nvPr/>
        </p:nvSpPr>
        <p:spPr>
          <a:xfrm>
            <a:off x="42862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</a:p>
        </p:txBody>
      </p:sp>
      <p:sp>
        <p:nvSpPr>
          <p:cNvPr id="44" name="TextBox 43">
            <a:hlinkClick r:id="rId3" action="ppaction://hlinksldjump"/>
          </p:cNvPr>
          <p:cNvSpPr txBox="1"/>
          <p:nvPr/>
        </p:nvSpPr>
        <p:spPr>
          <a:xfrm>
            <a:off x="48958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</a:p>
        </p:txBody>
      </p:sp>
      <p:sp>
        <p:nvSpPr>
          <p:cNvPr id="46" name="TextBox 45">
            <a:hlinkClick r:id="rId3" action="ppaction://hlinksldjump"/>
          </p:cNvPr>
          <p:cNvSpPr txBox="1"/>
          <p:nvPr/>
        </p:nvSpPr>
        <p:spPr>
          <a:xfrm>
            <a:off x="48958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48958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2" name="TextBox 51">
            <a:hlinkClick r:id="rId3" action="ppaction://hlinksldjump"/>
          </p:cNvPr>
          <p:cNvSpPr txBox="1"/>
          <p:nvPr/>
        </p:nvSpPr>
        <p:spPr>
          <a:xfrm>
            <a:off x="55054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Box 53">
            <a:hlinkClick r:id="rId3" action="ppaction://hlinksldjump"/>
          </p:cNvPr>
          <p:cNvSpPr txBox="1"/>
          <p:nvPr/>
        </p:nvSpPr>
        <p:spPr>
          <a:xfrm>
            <a:off x="55054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58" name="TextBox 57">
            <a:hlinkClick r:id="rId3" action="ppaction://hlinksldjump"/>
          </p:cNvPr>
          <p:cNvSpPr txBox="1"/>
          <p:nvPr/>
        </p:nvSpPr>
        <p:spPr>
          <a:xfrm>
            <a:off x="55054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TextBox 58">
            <a:hlinkClick r:id="rId3" action="ppaction://hlinksldjump"/>
          </p:cNvPr>
          <p:cNvSpPr txBox="1"/>
          <p:nvPr/>
        </p:nvSpPr>
        <p:spPr>
          <a:xfrm>
            <a:off x="55054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0" name="TextBox 59">
            <a:hlinkClick r:id="rId3" action="ppaction://hlinksldjump"/>
          </p:cNvPr>
          <p:cNvSpPr txBox="1"/>
          <p:nvPr/>
        </p:nvSpPr>
        <p:spPr>
          <a:xfrm>
            <a:off x="61150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" name="TextBox 60">
            <a:hlinkClick r:id="rId3" action="ppaction://hlinksldjump"/>
          </p:cNvPr>
          <p:cNvSpPr txBox="1"/>
          <p:nvPr/>
        </p:nvSpPr>
        <p:spPr>
          <a:xfrm>
            <a:off x="61150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2" name="TextBox 61">
            <a:hlinkClick r:id="rId3" action="ppaction://hlinksldjump"/>
          </p:cNvPr>
          <p:cNvSpPr txBox="1"/>
          <p:nvPr/>
        </p:nvSpPr>
        <p:spPr>
          <a:xfrm>
            <a:off x="61150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3" name="TextBox 62">
            <a:hlinkClick r:id="rId3" action="ppaction://hlinksldjump"/>
          </p:cNvPr>
          <p:cNvSpPr txBox="1"/>
          <p:nvPr/>
        </p:nvSpPr>
        <p:spPr>
          <a:xfrm>
            <a:off x="61150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5" name="TextBox 64">
            <a:hlinkClick r:id="rId3" action="ppaction://hlinksldjump"/>
          </p:cNvPr>
          <p:cNvSpPr txBox="1"/>
          <p:nvPr/>
        </p:nvSpPr>
        <p:spPr>
          <a:xfrm>
            <a:off x="61150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66" name="TextBox 65">
            <a:hlinkClick r:id="rId3" action="ppaction://hlinksldjump"/>
          </p:cNvPr>
          <p:cNvSpPr txBox="1"/>
          <p:nvPr/>
        </p:nvSpPr>
        <p:spPr>
          <a:xfrm>
            <a:off x="61150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7" name="TextBox 66">
            <a:hlinkClick r:id="rId3" action="ppaction://hlinksldjump"/>
          </p:cNvPr>
          <p:cNvSpPr txBox="1"/>
          <p:nvPr/>
        </p:nvSpPr>
        <p:spPr>
          <a:xfrm>
            <a:off x="61150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</a:p>
        </p:txBody>
      </p:sp>
      <p:sp>
        <p:nvSpPr>
          <p:cNvPr id="68" name="TextBox 67">
            <a:hlinkClick r:id="rId3" action="ppaction://hlinksldjump"/>
          </p:cNvPr>
          <p:cNvSpPr txBox="1"/>
          <p:nvPr/>
        </p:nvSpPr>
        <p:spPr>
          <a:xfrm>
            <a:off x="67246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9" name="TextBox 68">
            <a:hlinkClick r:id="rId3" action="ppaction://hlinksldjump"/>
          </p:cNvPr>
          <p:cNvSpPr txBox="1"/>
          <p:nvPr/>
        </p:nvSpPr>
        <p:spPr>
          <a:xfrm>
            <a:off x="67246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70" name="TextBox 69">
            <a:hlinkClick r:id="rId3" action="ppaction://hlinksldjump"/>
          </p:cNvPr>
          <p:cNvSpPr txBox="1"/>
          <p:nvPr/>
        </p:nvSpPr>
        <p:spPr>
          <a:xfrm>
            <a:off x="67246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1" name="TextBox 70">
            <a:hlinkClick r:id="rId3" action="ppaction://hlinksldjump"/>
          </p:cNvPr>
          <p:cNvSpPr txBox="1"/>
          <p:nvPr/>
        </p:nvSpPr>
        <p:spPr>
          <a:xfrm>
            <a:off x="67246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3" name="TextBox 72">
            <a:hlinkClick r:id="rId3" action="ppaction://hlinksldjump"/>
          </p:cNvPr>
          <p:cNvSpPr txBox="1"/>
          <p:nvPr/>
        </p:nvSpPr>
        <p:spPr>
          <a:xfrm>
            <a:off x="67246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74" name="TextBox 73">
            <a:hlinkClick r:id="rId3" action="ppaction://hlinksldjump"/>
          </p:cNvPr>
          <p:cNvSpPr txBox="1"/>
          <p:nvPr/>
        </p:nvSpPr>
        <p:spPr>
          <a:xfrm>
            <a:off x="67246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75" name="TextBox 74">
            <a:hlinkClick r:id="rId3" action="ppaction://hlinksldjump"/>
          </p:cNvPr>
          <p:cNvSpPr txBox="1"/>
          <p:nvPr/>
        </p:nvSpPr>
        <p:spPr>
          <a:xfrm>
            <a:off x="67246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6" name="TextBox 75">
            <a:hlinkClick r:id="rId3" action="ppaction://hlinksldjump"/>
          </p:cNvPr>
          <p:cNvSpPr txBox="1"/>
          <p:nvPr/>
        </p:nvSpPr>
        <p:spPr>
          <a:xfrm>
            <a:off x="73342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</a:p>
        </p:txBody>
      </p:sp>
      <p:sp>
        <p:nvSpPr>
          <p:cNvPr id="77" name="TextBox 76">
            <a:hlinkClick r:id="rId3" action="ppaction://hlinksldjump"/>
          </p:cNvPr>
          <p:cNvSpPr txBox="1"/>
          <p:nvPr/>
        </p:nvSpPr>
        <p:spPr>
          <a:xfrm>
            <a:off x="73342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78" name="TextBox 77">
            <a:hlinkClick r:id="rId3" action="ppaction://hlinksldjump"/>
          </p:cNvPr>
          <p:cNvSpPr txBox="1"/>
          <p:nvPr/>
        </p:nvSpPr>
        <p:spPr>
          <a:xfrm>
            <a:off x="73342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79" name="TextBox 78">
            <a:hlinkClick r:id="rId3" action="ppaction://hlinksldjump"/>
          </p:cNvPr>
          <p:cNvSpPr txBox="1"/>
          <p:nvPr/>
        </p:nvSpPr>
        <p:spPr>
          <a:xfrm>
            <a:off x="73342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</a:p>
        </p:txBody>
      </p:sp>
      <p:sp>
        <p:nvSpPr>
          <p:cNvPr id="80" name="TextBox 79">
            <a:hlinkClick r:id="rId3" action="ppaction://hlinksldjump"/>
          </p:cNvPr>
          <p:cNvSpPr txBox="1"/>
          <p:nvPr/>
        </p:nvSpPr>
        <p:spPr>
          <a:xfrm>
            <a:off x="73342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73342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82" name="TextBox 81">
            <a:hlinkClick r:id="rId3" action="ppaction://hlinksldjump"/>
          </p:cNvPr>
          <p:cNvSpPr txBox="1"/>
          <p:nvPr/>
        </p:nvSpPr>
        <p:spPr>
          <a:xfrm>
            <a:off x="73342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3" name="TextBox 82">
            <a:hlinkClick r:id="rId3" action="ppaction://hlinksldjump"/>
          </p:cNvPr>
          <p:cNvSpPr txBox="1"/>
          <p:nvPr/>
        </p:nvSpPr>
        <p:spPr>
          <a:xfrm>
            <a:off x="73342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4" name="TextBox 83">
            <a:hlinkClick r:id="rId3" action="ppaction://hlinksldjump"/>
          </p:cNvPr>
          <p:cNvSpPr txBox="1"/>
          <p:nvPr/>
        </p:nvSpPr>
        <p:spPr>
          <a:xfrm>
            <a:off x="7943850" y="17716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5" name="TextBox 84">
            <a:hlinkClick r:id="rId3" action="ppaction://hlinksldjump"/>
          </p:cNvPr>
          <p:cNvSpPr txBox="1"/>
          <p:nvPr/>
        </p:nvSpPr>
        <p:spPr>
          <a:xfrm>
            <a:off x="7943850" y="23622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6" name="TextBox 85">
            <a:hlinkClick r:id="rId3" action="ppaction://hlinksldjump"/>
          </p:cNvPr>
          <p:cNvSpPr txBox="1"/>
          <p:nvPr/>
        </p:nvSpPr>
        <p:spPr>
          <a:xfrm>
            <a:off x="7943850" y="29527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7" name="TextBox 86">
            <a:hlinkClick r:id="rId3" action="ppaction://hlinksldjump"/>
          </p:cNvPr>
          <p:cNvSpPr txBox="1"/>
          <p:nvPr/>
        </p:nvSpPr>
        <p:spPr>
          <a:xfrm>
            <a:off x="7943850" y="35433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8" name="TextBox 87">
            <a:hlinkClick r:id="rId3" action="ppaction://hlinksldjump"/>
          </p:cNvPr>
          <p:cNvSpPr txBox="1"/>
          <p:nvPr/>
        </p:nvSpPr>
        <p:spPr>
          <a:xfrm>
            <a:off x="7943850" y="41529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9" name="TextBox 88">
            <a:hlinkClick r:id="rId3" action="ppaction://hlinksldjump"/>
          </p:cNvPr>
          <p:cNvSpPr txBox="1"/>
          <p:nvPr/>
        </p:nvSpPr>
        <p:spPr>
          <a:xfrm>
            <a:off x="7943850" y="47434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0" name="TextBox 89">
            <a:hlinkClick r:id="rId3" action="ppaction://hlinksldjump"/>
          </p:cNvPr>
          <p:cNvSpPr txBox="1"/>
          <p:nvPr/>
        </p:nvSpPr>
        <p:spPr>
          <a:xfrm>
            <a:off x="7943850" y="53530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1" name="TextBox 90">
            <a:hlinkClick r:id="rId3" action="ppaction://hlinksldjump"/>
          </p:cNvPr>
          <p:cNvSpPr txBox="1"/>
          <p:nvPr/>
        </p:nvSpPr>
        <p:spPr>
          <a:xfrm>
            <a:off x="7943850" y="59436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</a:p>
        </p:txBody>
      </p:sp>
      <p:sp>
        <p:nvSpPr>
          <p:cNvPr id="93" name="TextBox 92">
            <a:hlinkClick r:id="rId3" action="ppaction://hlinksldjump"/>
          </p:cNvPr>
          <p:cNvSpPr txBox="1"/>
          <p:nvPr/>
        </p:nvSpPr>
        <p:spPr>
          <a:xfrm>
            <a:off x="85534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</a:p>
        </p:txBody>
      </p:sp>
      <p:sp>
        <p:nvSpPr>
          <p:cNvPr id="95" name="TextBox 94">
            <a:hlinkClick r:id="rId3" action="ppaction://hlinksldjump"/>
          </p:cNvPr>
          <p:cNvSpPr txBox="1"/>
          <p:nvPr/>
        </p:nvSpPr>
        <p:spPr>
          <a:xfrm>
            <a:off x="85534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6" name="TextBox 95">
            <a:hlinkClick r:id="rId3" action="ppaction://hlinksldjump"/>
          </p:cNvPr>
          <p:cNvSpPr txBox="1"/>
          <p:nvPr/>
        </p:nvSpPr>
        <p:spPr>
          <a:xfrm>
            <a:off x="85534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</a:p>
        </p:txBody>
      </p:sp>
      <p:sp>
        <p:nvSpPr>
          <p:cNvPr id="97" name="TextBox 96">
            <a:hlinkClick r:id="rId3" action="ppaction://hlinksldjump"/>
          </p:cNvPr>
          <p:cNvSpPr txBox="1"/>
          <p:nvPr/>
        </p:nvSpPr>
        <p:spPr>
          <a:xfrm>
            <a:off x="85534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1" name="TextBox 100">
            <a:hlinkClick r:id="rId3" action="ppaction://hlinksldjump"/>
          </p:cNvPr>
          <p:cNvSpPr txBox="1"/>
          <p:nvPr/>
        </p:nvSpPr>
        <p:spPr>
          <a:xfrm>
            <a:off x="91630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3" name="TextBox 102">
            <a:hlinkClick r:id="rId3" action="ppaction://hlinksldjump"/>
          </p:cNvPr>
          <p:cNvSpPr txBox="1"/>
          <p:nvPr/>
        </p:nvSpPr>
        <p:spPr>
          <a:xfrm>
            <a:off x="91630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</a:p>
        </p:txBody>
      </p:sp>
      <p:sp>
        <p:nvSpPr>
          <p:cNvPr id="104" name="TextBox 103">
            <a:hlinkClick r:id="rId3" action="ppaction://hlinksldjump"/>
          </p:cNvPr>
          <p:cNvSpPr txBox="1"/>
          <p:nvPr/>
        </p:nvSpPr>
        <p:spPr>
          <a:xfrm>
            <a:off x="91630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5" name="TextBox 104">
            <a:hlinkClick r:id="rId3" action="ppaction://hlinksldjump"/>
          </p:cNvPr>
          <p:cNvSpPr txBox="1"/>
          <p:nvPr/>
        </p:nvSpPr>
        <p:spPr>
          <a:xfrm>
            <a:off x="91630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9" name="TextBox 108">
            <a:hlinkClick r:id="rId3" action="ppaction://hlinksldjump"/>
          </p:cNvPr>
          <p:cNvSpPr txBox="1"/>
          <p:nvPr/>
        </p:nvSpPr>
        <p:spPr>
          <a:xfrm>
            <a:off x="97726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2" name="TextBox 111">
            <a:hlinkClick r:id="rId3" action="ppaction://hlinksldjump"/>
          </p:cNvPr>
          <p:cNvSpPr txBox="1"/>
          <p:nvPr/>
        </p:nvSpPr>
        <p:spPr>
          <a:xfrm>
            <a:off x="97726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3" name="TextBox 112">
            <a:hlinkClick r:id="rId3" action="ppaction://hlinksldjump"/>
          </p:cNvPr>
          <p:cNvSpPr txBox="1"/>
          <p:nvPr/>
        </p:nvSpPr>
        <p:spPr>
          <a:xfrm>
            <a:off x="97726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</a:p>
        </p:txBody>
      </p:sp>
      <p:sp>
        <p:nvSpPr>
          <p:cNvPr id="117" name="TextBox 116">
            <a:hlinkClick r:id="rId3" action="ppaction://hlinksldjump"/>
          </p:cNvPr>
          <p:cNvSpPr txBox="1"/>
          <p:nvPr/>
        </p:nvSpPr>
        <p:spPr>
          <a:xfrm>
            <a:off x="103822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120" name="TextBox 119">
            <a:hlinkClick r:id="rId3" action="ppaction://hlinksldjump"/>
          </p:cNvPr>
          <p:cNvSpPr txBox="1"/>
          <p:nvPr/>
        </p:nvSpPr>
        <p:spPr>
          <a:xfrm>
            <a:off x="103822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21" name="TextBox 120">
            <a:hlinkClick r:id="rId3" action="ppaction://hlinksldjump"/>
          </p:cNvPr>
          <p:cNvSpPr txBox="1"/>
          <p:nvPr/>
        </p:nvSpPr>
        <p:spPr>
          <a:xfrm>
            <a:off x="103822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4" name="TextBox 123">
            <a:hlinkClick r:id="rId3" action="ppaction://hlinksldjump"/>
          </p:cNvPr>
          <p:cNvSpPr txBox="1"/>
          <p:nvPr/>
        </p:nvSpPr>
        <p:spPr>
          <a:xfrm>
            <a:off x="109918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5" name="TextBox 124">
            <a:hlinkClick r:id="rId3" action="ppaction://hlinksldjump"/>
          </p:cNvPr>
          <p:cNvSpPr txBox="1"/>
          <p:nvPr/>
        </p:nvSpPr>
        <p:spPr>
          <a:xfrm>
            <a:off x="109918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05151" y="177284"/>
            <a:ext cx="109953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62251" y="276135"/>
            <a:ext cx="11448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(9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33350" y="17145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BPNT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(7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33350" y="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14300" y="13335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 (7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71450" y="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……….là ý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khẳng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tỏ,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19150" y="228600"/>
            <a:ext cx="1055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lẽ, ……….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133350" y="-3810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phần 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câu có khả năng kết hợp với các phó từ chỉ quan hệ thời gian và trả lời cho các câu hỏi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gì?, Như thế nào?,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gì?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8" grpId="0" animBg="1"/>
      <p:bldP spid="34" grpId="0" animBg="1"/>
      <p:bldP spid="36" grpId="0" animBg="1"/>
      <p:bldP spid="38" grpId="0" animBg="1"/>
      <p:bldP spid="42" grpId="0" animBg="1"/>
      <p:bldP spid="44" grpId="0" animBg="1"/>
      <p:bldP spid="46" grpId="0" animBg="1"/>
      <p:bldP spid="50" grpId="0" animBg="1"/>
      <p:bldP spid="52" grpId="0" animBg="1"/>
      <p:bldP spid="5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3" grpId="0" animBg="1"/>
      <p:bldP spid="95" grpId="0" animBg="1"/>
      <p:bldP spid="96" grpId="0" animBg="1"/>
      <p:bldP spid="97" grpId="0" animBg="1"/>
      <p:bldP spid="101" grpId="0" animBg="1"/>
      <p:bldP spid="103" grpId="0" animBg="1"/>
      <p:bldP spid="104" grpId="0" animBg="1"/>
      <p:bldP spid="105" grpId="0" animBg="1"/>
      <p:bldP spid="109" grpId="0" animBg="1"/>
      <p:bldP spid="112" grpId="0" animBg="1"/>
      <p:bldP spid="113" grpId="0" animBg="1"/>
      <p:bldP spid="117" grpId="0" animBg="1"/>
      <p:bldP spid="120" grpId="0" animBg="1"/>
      <p:bldP spid="121" grpId="0" animBg="1"/>
      <p:bldP spid="124" grpId="0" animBg="1"/>
      <p:bldP spid="125" grpId="0" animBg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6"/>
            <a:ext cx="10526728" cy="19237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i="1" dirty="0">
                <a:solidFill>
                  <a:srgbClr val="FF0000"/>
                </a:solidFill>
                <a:latin typeface="+mj-lt"/>
              </a:rPr>
              <a:t>Trạng ngữ trong câu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"</a:t>
            </a:r>
            <a:r>
              <a:rPr lang="vi-VN" sz="3200" i="1" u="sng" dirty="0">
                <a:solidFill>
                  <a:srgbClr val="FF0000"/>
                </a:solidFill>
                <a:latin typeface="+mj-lt"/>
              </a:rPr>
              <a:t>Bằng</a:t>
            </a:r>
            <a:r>
              <a:rPr lang="en-US" sz="3200" i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u="sng" dirty="0">
                <a:solidFill>
                  <a:srgbClr val="FF0000"/>
                </a:solidFill>
                <a:latin typeface="+mj-lt"/>
              </a:rPr>
              <a:t>ngòi bút</a:t>
            </a:r>
            <a:r>
              <a:rPr lang="en-US" sz="3200" i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u="sng" dirty="0">
                <a:solidFill>
                  <a:srgbClr val="FF0000"/>
                </a:solidFill>
                <a:latin typeface="+mj-lt"/>
              </a:rPr>
              <a:t>trào phúng bậc thầy,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 Vũ Trọng Phụng đã lên án gay gắt cái xã hội tư sản thành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thị đang đua đòi lối sống văn minh rởm, hết sức lố lăng, đồi bại đương thời“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biểu thị 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u gì 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7946" y="21848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thức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7946" y="31521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21848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9919607" y="221033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000208" y="3231320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22718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1517" y="31521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chốn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3193452"/>
            <a:ext cx="804742" cy="707197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209550"/>
            <a:ext cx="10526728" cy="143348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i="1" dirty="0">
                <a:solidFill>
                  <a:srgbClr val="FF0000"/>
                </a:solidFill>
                <a:latin typeface="+mj-lt"/>
              </a:rPr>
              <a:t>Dòng nào là trạng ngữ trong câu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"Dần đ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 ở từ năm chửa mười hai. Khi ấy,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đầu nó còn để hai trái đào"..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(Nam Cao) 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9078" y="18832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ấy.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990" y="2728060"/>
            <a:ext cx="4906798" cy="10676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nó còn để hai trái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946" y="2761424"/>
            <a:ext cx="4906798" cy="10676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 đều sai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4880739" y="190868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962252" y="289477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292465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chửa mười hai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1883211"/>
            <a:ext cx="804742" cy="707197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2745940" y="267037"/>
            <a:ext cx="7026710" cy="11236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i="1" dirty="0">
                <a:solidFill>
                  <a:srgbClr val="FF0000"/>
                </a:solidFill>
                <a:latin typeface="+mj-lt"/>
              </a:rPr>
              <a:t>Trạng ngữ là gì?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517" y="2879071"/>
            <a:ext cx="4906798" cy="1057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thành phần phụ của câu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7946" y="2904546"/>
            <a:ext cx="4906798" cy="1057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trong số các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loại của tiếng Việt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9078" y="1600200"/>
            <a:ext cx="4906798" cy="11268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BPTT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4863178" y="315219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962108" y="3078920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19289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1600200"/>
            <a:ext cx="4906798" cy="11268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thành phần chính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câu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1883211"/>
            <a:ext cx="804742" cy="707197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59990" y="114636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ken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7946" y="276142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990" y="27280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078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9919607" y="278690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962252" y="27614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3" y="192898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0385" y="18419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1" y="1883211"/>
            <a:ext cx="804742" cy="707197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3" y="3927454"/>
            <a:ext cx="2561643" cy="28966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0" y="4643699"/>
            <a:ext cx="732068" cy="7320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4816583" y="4983927"/>
            <a:ext cx="310511" cy="4782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203125" y="4983926"/>
            <a:ext cx="310511" cy="4782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630979" y="5007789"/>
            <a:ext cx="310511" cy="4782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6274720" y="5002908"/>
            <a:ext cx="310511" cy="4782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3733" r="22584" b="9880"/>
          <a:stretch>
            <a:fillRect/>
          </a:stretch>
        </p:blipFill>
        <p:spPr>
          <a:xfrm>
            <a:off x="5951231" y="4983925"/>
            <a:ext cx="310511" cy="478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F294F38D-8232-45F8-8DC9-C93952CB4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9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4225A18D-0726-49D4-9C24-54BFA11D5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524000"/>
            <a:ext cx="5943600" cy="480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SGK/39 )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minh +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”: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6" name="WordArt 3">
            <a:extLst>
              <a:ext uri="{FF2B5EF4-FFF2-40B4-BE49-F238E27FC236}">
                <a16:creationId xmlns:a16="http://schemas.microsoft.com/office/drawing/2014/main" id="{DAC06509-1605-4834-9A57-F67EB8E88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8382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56" y="857251"/>
            <a:ext cx="7633661" cy="29059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80650" y="3451132"/>
            <a:ext cx="9115949" cy="1559018"/>
            <a:chOff x="2641599" y="2470150"/>
            <a:chExt cx="9115949" cy="1559018"/>
          </a:xfrm>
        </p:grpSpPr>
        <p:sp>
          <p:nvSpPr>
            <p:cNvPr id="7" name="矩形 6"/>
            <p:cNvSpPr/>
            <p:nvPr/>
          </p:nvSpPr>
          <p:spPr>
            <a:xfrm>
              <a:off x="2641599" y="2489200"/>
              <a:ext cx="9115949" cy="1539968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72411" y="2470150"/>
              <a:ext cx="832792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Tạm</a:t>
              </a:r>
              <a:r>
                <a:rPr lang="en-US" altLang="zh-CN" sz="88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biệt</a:t>
              </a:r>
              <a:r>
                <a:rPr lang="en-US" altLang="zh-CN" sz="88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88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880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!</a:t>
              </a:r>
              <a:endParaRPr lang="zh-CN" altLang="en-US" sz="8800" dirty="0">
                <a:solidFill>
                  <a:srgbClr val="00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210550" y="1844826"/>
            <a:ext cx="2457450" cy="1419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2362200" y="962026"/>
            <a:ext cx="7734300" cy="5038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277350" y="3609976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24000" y="4543425"/>
            <a:ext cx="1581150" cy="666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03512" y="895574"/>
            <a:ext cx="245745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0050" y="269645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THÊM TRẠNG NGỮ CHO CÂU </a:t>
            </a:r>
            <a:endParaRPr lang="zh-CN" altLang="en-US" sz="4800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914534" y="2423542"/>
            <a:ext cx="809242" cy="7866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85" y="2383829"/>
            <a:ext cx="861135" cy="7164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24000" y="5002530"/>
            <a:ext cx="9144000" cy="9982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3356992"/>
            <a:ext cx="2340768" cy="23826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780823" y="2773904"/>
            <a:ext cx="4086225" cy="2609267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791200" y="-956642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3147" y="4101487"/>
            <a:ext cx="1578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Tiết</a:t>
            </a:r>
            <a:r>
              <a:rPr lang="en-US" sz="36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86</a:t>
            </a:r>
          </a:p>
        </p:txBody>
      </p:sp>
    </p:spTree>
    <p:extLst>
      <p:ext uri="{BB962C8B-B14F-4D97-AF65-F5344CB8AC3E}">
        <p14:creationId xmlns:p14="http://schemas.microsoft.com/office/powerpoint/2010/main" val="415843306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1851" y="-699458"/>
            <a:ext cx="635023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0" y="0"/>
            <a:ext cx="1146693" cy="1641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77800"/>
            <a:ext cx="3759200" cy="583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733" b="1" u="sng" dirty="0" smtClean="0">
                <a:solidFill>
                  <a:srgbClr val="FF0000"/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MỤC TIÊU</a:t>
            </a:r>
            <a:endParaRPr lang="en-US" altLang="zh-CN" sz="3733" b="1" u="sng" dirty="0">
              <a:solidFill>
                <a:srgbClr val="FF0000"/>
              </a:solidFill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  <a:p>
            <a:pPr defTabSz="1219170"/>
            <a:endParaRPr lang="en-US" altLang="zh-CN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en-US" altLang="zh-CN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en-US" altLang="zh-CN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en-US" altLang="zh-CN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en-US" altLang="zh-CN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en-US" altLang="zh-CN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en-US" altLang="zh-CN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en-US" altLang="zh-CN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zh-CN" altLang="en-US" sz="3733" b="1" u="sng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892800" y="920115"/>
            <a:ext cx="5283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Nắm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4470401" y="820928"/>
            <a:ext cx="1032596" cy="1149960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791200" y="2921000"/>
            <a:ext cx="62899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thành phần trạng ngữ của </a:t>
            </a:r>
            <a:r>
              <a:rPr lang="vi-VN" sz="3200" dirty="0" smtClean="0">
                <a:latin typeface="+mj-lt"/>
              </a:rPr>
              <a:t>câu.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các loại trạng ngữ.</a:t>
            </a:r>
            <a:endParaRPr lang="en-US" sz="3200" dirty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Biết </a:t>
            </a:r>
            <a:r>
              <a:rPr lang="vi-VN" sz="3200" dirty="0">
                <a:latin typeface="+mj-lt"/>
              </a:rPr>
              <a:t>sử dụng trạng ngữ khi đặt </a:t>
            </a:r>
            <a:r>
              <a:rPr lang="vi-VN" sz="3200" dirty="0" smtClean="0">
                <a:latin typeface="+mj-lt"/>
              </a:rPr>
              <a:t>câu</a:t>
            </a:r>
            <a:endParaRPr lang="en-US" sz="3200" dirty="0">
              <a:latin typeface="+mj-lt"/>
            </a:endParaRPr>
          </a:p>
        </p:txBody>
      </p:sp>
      <p:pic>
        <p:nvPicPr>
          <p:cNvPr id="22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4470401" y="3168279"/>
            <a:ext cx="1032596" cy="1149960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892800" y="4993106"/>
            <a:ext cx="538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dirty="0">
                <a:latin typeface="+mj-lt"/>
              </a:rPr>
              <a:t>Chăm học, có ý thức sử dụng trạng ngữ trong đặt </a:t>
            </a:r>
            <a:r>
              <a:rPr lang="vi-VN" sz="3200" dirty="0" smtClean="0">
                <a:latin typeface="+mj-lt"/>
              </a:rPr>
              <a:t>câu</a:t>
            </a:r>
            <a:endParaRPr lang="en-US" sz="3200" dirty="0">
              <a:latin typeface="+mj-lt"/>
            </a:endParaRPr>
          </a:p>
        </p:txBody>
      </p:sp>
      <p:pic>
        <p:nvPicPr>
          <p:cNvPr id="24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4470401" y="4940650"/>
            <a:ext cx="1032596" cy="11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8276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55" y="571741"/>
            <a:ext cx="5756687" cy="2191445"/>
          </a:xfrm>
          <a:prstGeom prst="rect">
            <a:avLst/>
          </a:prstGeom>
        </p:spPr>
      </p:pic>
      <p:sp>
        <p:nvSpPr>
          <p:cNvPr id="7" name="矩形 5"/>
          <p:cNvSpPr/>
          <p:nvPr/>
        </p:nvSpPr>
        <p:spPr>
          <a:xfrm>
            <a:off x="1089891" y="2580958"/>
            <a:ext cx="11102109" cy="1575987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550" y="3295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7910" y="2763186"/>
            <a:ext cx="109103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altLang="zh-CN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zh-C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zh-CN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zh-C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zh-CN" alt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: 圆角 8"/>
          <p:cNvSpPr/>
          <p:nvPr/>
        </p:nvSpPr>
        <p:spPr>
          <a:xfrm>
            <a:off x="781050" y="666750"/>
            <a:ext cx="10687050" cy="1600200"/>
          </a:xfrm>
          <a:prstGeom prst="roundRect">
            <a:avLst>
              <a:gd name="adj" fmla="val 5504"/>
            </a:avLst>
          </a:prstGeom>
          <a:solidFill>
            <a:srgbClr val="FF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984" y="244167"/>
            <a:ext cx="1496261" cy="2194233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>
          <a:xfrm>
            <a:off x="342900" y="2926080"/>
            <a:ext cx="11430000" cy="4389120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minh”, “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7430F6E5-79C8-48D4-8F62-A98A8B58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TRẠNG NGỮ: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D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Tre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Tre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v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Tre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Côí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Line 72">
            <a:extLst>
              <a:ext uri="{FF2B5EF4-FFF2-40B4-BE49-F238E27FC236}">
                <a16:creationId xmlns:a16="http://schemas.microsoft.com/office/drawing/2014/main" id="{C0CD74F1-09E4-44BB-830E-A20C3D8C0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" y="1698626"/>
            <a:ext cx="2971800" cy="2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Line 72">
            <a:extLst>
              <a:ext uri="{FF2B5EF4-FFF2-40B4-BE49-F238E27FC236}">
                <a16:creationId xmlns:a16="http://schemas.microsoft.com/office/drawing/2014/main" id="{777F2035-CD07-4796-A337-06F485C138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8686" y="1698626"/>
            <a:ext cx="1981200" cy="26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2">
            <a:extLst>
              <a:ext uri="{FF2B5EF4-FFF2-40B4-BE49-F238E27FC236}">
                <a16:creationId xmlns:a16="http://schemas.microsoft.com/office/drawing/2014/main" id="{129F3017-12DE-413A-AEF1-2A49B1F153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2500" y="2562664"/>
            <a:ext cx="2667000" cy="2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72">
            <a:extLst>
              <a:ext uri="{FF2B5EF4-FFF2-40B4-BE49-F238E27FC236}">
                <a16:creationId xmlns:a16="http://schemas.microsoft.com/office/drawing/2014/main" id="{EB6B6EEE-F18C-4EF1-B8B5-80745CE7B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8751" y="3447757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72">
            <a:extLst>
              <a:ext uri="{FF2B5EF4-FFF2-40B4-BE49-F238E27FC236}">
                <a16:creationId xmlns:a16="http://schemas.microsoft.com/office/drawing/2014/main" id="{FF118A64-F155-4B7F-B0B2-15D568DBA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309403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72">
            <a:extLst>
              <a:ext uri="{FF2B5EF4-FFF2-40B4-BE49-F238E27FC236}">
                <a16:creationId xmlns:a16="http://schemas.microsoft.com/office/drawing/2014/main" id="{3595464F-F9E5-4A87-8C20-B5AAD723B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" y="4774810"/>
            <a:ext cx="556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72">
            <a:extLst>
              <a:ext uri="{FF2B5EF4-FFF2-40B4-BE49-F238E27FC236}">
                <a16:creationId xmlns:a16="http://schemas.microsoft.com/office/drawing/2014/main" id="{7020BAFF-AD20-49BF-BFDC-6B391B05E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570806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>
            <a:extLst>
              <a:ext uri="{FF2B5EF4-FFF2-40B4-BE49-F238E27FC236}">
                <a16:creationId xmlns:a16="http://schemas.microsoft.com/office/drawing/2014/main" id="{AE6D43E7-9296-414C-A2CF-D0CAFDE20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1" y="23813"/>
            <a:ext cx="7453313" cy="1447800"/>
          </a:xfrm>
          <a:prstGeom prst="cloudCallout">
            <a:avLst>
              <a:gd name="adj1" fmla="val -55921"/>
              <a:gd name="adj2" fmla="val 12718"/>
            </a:avLst>
          </a:prstGeo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525DAD8-0C76-41CE-854E-166CAA8F7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9" y="1066800"/>
            <a:ext cx="12082134" cy="5791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D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eaLnBrk="1" hangingPunct="1"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14400" lvl="2" indent="0" eaLnBrk="1" hangingPunct="1"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eaLnBrk="1" hangingPunct="1"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   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73793B8E-E2E4-4464-BA40-083D6AB91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0910" y="1729521"/>
            <a:ext cx="968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EB679978-D73B-4E06-9C68-144AE4289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779" y="2569172"/>
            <a:ext cx="8636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1F33A2CD-5F5D-42F4-B522-B86F85AEB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455" y="4361596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CC281352-31AB-43B1-A3D0-A8C013FD1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6692" y="3542934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E811CBA9-42F2-4FD5-B34B-DA03C7C9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6" y="1480549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55F3A02-8FA9-4641-95B0-33C0B3335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455" y="2304968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EC9188D1-89A0-4FF3-AE77-FFE37362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547" y="4042039"/>
            <a:ext cx="4888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4CCC633B-A1AA-4D84-A713-A91182B2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3309146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D2F85597-E340-4E2A-B845-E90D56DC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4977857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B01A7737-9597-42E2-B5C4-3CC2C030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0" y="5800248"/>
            <a:ext cx="1155485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bổ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sung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ơ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</a:t>
            </a:r>
            <a:r>
              <a:rPr lang="vi-VN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cốt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câu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AutoShape 15">
            <a:extLst>
              <a:ext uri="{FF2B5EF4-FFF2-40B4-BE49-F238E27FC236}">
                <a16:creationId xmlns:a16="http://schemas.microsoft.com/office/drawing/2014/main" id="{63355C46-8FCD-4B55-9D7B-840CB099BD65}"/>
              </a:ext>
            </a:extLst>
          </p:cNvPr>
          <p:cNvSpPr>
            <a:spLocks/>
          </p:cNvSpPr>
          <p:nvPr/>
        </p:nvSpPr>
        <p:spPr bwMode="auto">
          <a:xfrm>
            <a:off x="3554648" y="2023261"/>
            <a:ext cx="457200" cy="1143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4CD828B8-FE5C-40E5-A1E8-ABB96972E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1960" y="52578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D846CA-CB5A-4D04-B395-ECCE618E2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1155700"/>
            <a:ext cx="16240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6" grpId="0"/>
      <p:bldP spid="9227" grpId="0"/>
      <p:bldP spid="9228" grpId="0"/>
      <p:bldP spid="9229" grpId="0"/>
      <p:bldP spid="9230" grpId="0"/>
      <p:bldP spid="92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2271</Words>
  <Application>Microsoft Office PowerPoint</Application>
  <PresentationFormat>Widescreen</PresentationFormat>
  <Paragraphs>296</Paragraphs>
  <Slides>35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宋体</vt:lpstr>
      <vt:lpstr>华文琥珀</vt:lpstr>
      <vt:lpstr>.VnTime</vt:lpstr>
      <vt:lpstr>Arial</vt:lpstr>
      <vt:lpstr>Calibri</vt:lpstr>
      <vt:lpstr>Calibri Light</vt:lpstr>
      <vt:lpstr>等线</vt:lpstr>
      <vt:lpstr>Symbol</vt:lpstr>
      <vt:lpstr>Times New Roman</vt:lpstr>
      <vt:lpstr>方正粗圆_GBK</vt:lpstr>
      <vt:lpstr>方正胖娃简体</vt:lpstr>
      <vt:lpstr>Office Theme</vt:lpstr>
      <vt:lpstr>Default Design</vt:lpstr>
      <vt:lpstr>1_Office Theme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Các trạng ngữ vừa tìm được bổ sung nội dung gì cho câu?</vt:lpstr>
      <vt:lpstr>PowerPoint Presentation</vt:lpstr>
      <vt:lpstr>Xác định vị trí trạng ngữ trong các câu ở ví dụ (a)?</vt:lpstr>
      <vt:lpstr>Có thể chuyển các câu trên sang những vị trí nào trong câu?</vt:lpstr>
      <vt:lpstr>PowerPoint Presentation</vt:lpstr>
      <vt:lpstr>Bài tập nhanh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HP</cp:lastModifiedBy>
  <cp:revision>285</cp:revision>
  <dcterms:created xsi:type="dcterms:W3CDTF">2019-05-08T05:20:00Z</dcterms:created>
  <dcterms:modified xsi:type="dcterms:W3CDTF">2021-02-16T09:03:34Z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