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4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4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3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3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3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2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8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1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6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9889C-39EE-4D48-B09A-DA4DCFA4B4F5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751E1-81F1-42DC-A29D-DC45FA95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4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7566"/>
            <a:ext cx="11926388" cy="6518365"/>
          </a:xfrm>
        </p:spPr>
      </p:pic>
      <p:sp>
        <p:nvSpPr>
          <p:cNvPr id="5" name="TextBox 4"/>
          <p:cNvSpPr txBox="1"/>
          <p:nvPr/>
        </p:nvSpPr>
        <p:spPr>
          <a:xfrm>
            <a:off x="1267098" y="1807088"/>
            <a:ext cx="845166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dirty="0" smtClean="0">
                <a:solidFill>
                  <a:srgbClr val="7030A0"/>
                </a:solidFill>
              </a:rPr>
              <a:t>CHÀO MỪNG THẦY CÔ VÀ CÁC EM ĐẾN VỚI </a:t>
            </a:r>
            <a:r>
              <a:rPr lang="vi-VN" sz="4800" smtClean="0">
                <a:solidFill>
                  <a:srgbClr val="7030A0"/>
                </a:solidFill>
              </a:rPr>
              <a:t>BÀI </a:t>
            </a:r>
            <a:r>
              <a:rPr lang="vi-VN" sz="4800" smtClean="0">
                <a:solidFill>
                  <a:srgbClr val="7030A0"/>
                </a:solidFill>
              </a:rPr>
              <a:t>HỌC</a:t>
            </a:r>
            <a:endParaRPr lang="en-US" sz="4800" smtClean="0">
              <a:solidFill>
                <a:srgbClr val="7030A0"/>
              </a:solidFill>
            </a:endParaRPr>
          </a:p>
          <a:p>
            <a:pPr algn="ctr"/>
            <a:endParaRPr lang="en-US" sz="4800">
              <a:solidFill>
                <a:srgbClr val="7030A0"/>
              </a:solidFill>
            </a:endParaRPr>
          </a:p>
          <a:p>
            <a:pPr algn="ctr"/>
            <a:r>
              <a:rPr lang="en-US" sz="3200" b="1" smtClean="0">
                <a:solidFill>
                  <a:srgbClr val="FF0000"/>
                </a:solidFill>
                <a:latin typeface="+mj-lt"/>
              </a:rPr>
              <a:t>Giáo viên: Trần Thị Giang</a:t>
            </a:r>
          </a:p>
          <a:p>
            <a:pPr algn="ctr"/>
            <a:r>
              <a:rPr lang="en-US" sz="3200" b="1" smtClean="0">
                <a:solidFill>
                  <a:srgbClr val="FF0000"/>
                </a:solidFill>
                <a:latin typeface="+mj-lt"/>
              </a:rPr>
              <a:t>Trường THCS Long Biên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7429" y="253623"/>
            <a:ext cx="2935604" cy="21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4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40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322402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smtClean="0">
                <a:latin typeface="Calibri Light" panose="020F0302020204030204" pitchFamily="34" charset="0"/>
                <a:cs typeface="Calibri Light" panose="020F0302020204030204" pitchFamily="34" charset="0"/>
              </a:rPr>
              <a:t>NGỮ VĂN 6</a:t>
            </a:r>
            <a:endParaRPr lang="en-US" sz="4000" b="1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3726" y="1254035"/>
            <a:ext cx="41116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8000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DANH TỪ</a:t>
            </a:r>
            <a:endParaRPr lang="en-US" sz="8000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1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45709" cy="67756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1068" y="121558"/>
            <a:ext cx="56099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vi-VN" sz="3200" b="1" dirty="0" smtClean="0">
                <a:solidFill>
                  <a:srgbClr val="C00000"/>
                </a:solidFill>
              </a:rPr>
              <a:t>ĐẶC ĐIỂM CỦA DANH TỪ</a:t>
            </a:r>
          </a:p>
          <a:p>
            <a:r>
              <a:rPr lang="vi-VN" sz="3200" b="1" dirty="0" smtClean="0">
                <a:solidFill>
                  <a:srgbClr val="C00000"/>
                </a:solidFill>
              </a:rPr>
              <a:t>1. Khái niệm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068" y="1295272"/>
            <a:ext cx="977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Con trâu này rất khỏe.</a:t>
            </a:r>
            <a:endParaRPr lang="en-US" sz="3200" b="1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4594" y="42891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62388" y="1713378"/>
            <a:ext cx="917911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200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Dũng học rất giỏi.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200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Nhật Bản thường xuyên xảy ra động đất và sóng thần.</a:t>
            </a:r>
          </a:p>
          <a:p>
            <a:pPr>
              <a:lnSpc>
                <a:spcPct val="150000"/>
              </a:lnSpc>
            </a:pPr>
            <a:endParaRPr lang="vi-VN" sz="3200" b="1" i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200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Nhân hậu là một phẩm chất tốt đẹp của con người.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vi-VN" sz="3200" b="1" i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vi-VN" sz="3200" b="1" i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3200" b="1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051559" y="1785867"/>
            <a:ext cx="138466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51559" y="2351148"/>
            <a:ext cx="866756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55787" y="3147982"/>
            <a:ext cx="1384663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11091" y="3147815"/>
            <a:ext cx="1384663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059783" y="3147815"/>
            <a:ext cx="1384663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408484" y="4640453"/>
            <a:ext cx="1384663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60785" y="4640453"/>
            <a:ext cx="1384663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565040" y="4617466"/>
            <a:ext cx="1384663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098241" y="1029204"/>
            <a:ext cx="2259875" cy="772561"/>
          </a:xfrm>
          <a:prstGeom prst="ellipse">
            <a:avLst/>
          </a:prstGeom>
          <a:solidFill>
            <a:srgbClr val="DC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latin typeface="+mj-lt"/>
              </a:rPr>
              <a:t>Chỉ vật</a:t>
            </a:r>
            <a:endParaRPr lang="en-US" sz="3200" b="1" dirty="0">
              <a:latin typeface="+mj-l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181966" y="1785867"/>
            <a:ext cx="2873828" cy="772561"/>
          </a:xfrm>
          <a:prstGeom prst="ellipse">
            <a:avLst/>
          </a:prstGeom>
          <a:solidFill>
            <a:srgbClr val="DC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latin typeface="+mj-lt"/>
              </a:rPr>
              <a:t>Chỉ người</a:t>
            </a:r>
            <a:endParaRPr lang="en-US" sz="3200" b="1" dirty="0">
              <a:latin typeface="+mj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87462" y="3214902"/>
            <a:ext cx="2862122" cy="849504"/>
          </a:xfrm>
          <a:prstGeom prst="ellipse">
            <a:avLst/>
          </a:prstGeom>
          <a:solidFill>
            <a:srgbClr val="DC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latin typeface="+mj-lt"/>
              </a:rPr>
              <a:t>Chỉ địa danh</a:t>
            </a:r>
            <a:endParaRPr lang="en-US" sz="2800" b="1" dirty="0">
              <a:latin typeface="+mj-lt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448167" y="3213516"/>
            <a:ext cx="3618411" cy="772561"/>
          </a:xfrm>
          <a:prstGeom prst="ellipse">
            <a:avLst/>
          </a:prstGeom>
          <a:solidFill>
            <a:srgbClr val="DC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latin typeface="+mj-lt"/>
              </a:rPr>
              <a:t>Chỉ hiện tượng</a:t>
            </a:r>
            <a:endParaRPr lang="en-US" sz="2800" b="1" dirty="0">
              <a:latin typeface="+mj-lt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48118" y="4790020"/>
            <a:ext cx="3322905" cy="772561"/>
          </a:xfrm>
          <a:prstGeom prst="ellipse">
            <a:avLst/>
          </a:prstGeom>
          <a:solidFill>
            <a:srgbClr val="DC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latin typeface="+mj-lt"/>
              </a:rPr>
              <a:t>Chỉ khái niệm</a:t>
            </a:r>
            <a:endParaRPr lang="en-US" sz="2800" b="1" dirty="0"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8490" y="5880962"/>
            <a:ext cx="11219738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vi-VN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endParaRPr lang="en-US" sz="3600" dirty="0"/>
          </a:p>
        </p:txBody>
      </p:sp>
      <p:sp>
        <p:nvSpPr>
          <p:cNvPr id="31" name="Right Arrow 30"/>
          <p:cNvSpPr/>
          <p:nvPr/>
        </p:nvSpPr>
        <p:spPr>
          <a:xfrm>
            <a:off x="0" y="6175530"/>
            <a:ext cx="522514" cy="3042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8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4570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371" y="230188"/>
            <a:ext cx="52790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</a:rPr>
              <a:t>2. Sự kết hợp của danh từ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371" y="948462"/>
            <a:ext cx="10829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i="1" dirty="0" smtClean="0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Vua sai ban cho làng ấy ba thúng gạo nếp với ba con trâu đực, ra lệnh phải nuôi làm sao cho </a:t>
            </a:r>
            <a:r>
              <a:rPr lang="vi-VN" sz="3600" i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 con trâu ấy </a:t>
            </a:r>
            <a:r>
              <a:rPr lang="vi-VN" sz="3600" i="1" dirty="0" smtClean="0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đẻ thành chín con....</a:t>
            </a:r>
            <a:endParaRPr lang="en-US" sz="3600" i="1" dirty="0">
              <a:solidFill>
                <a:srgbClr val="7030A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59572" y="3058472"/>
            <a:ext cx="29384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 con trâu ấy 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59571" y="2539122"/>
            <a:ext cx="25763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i="1" dirty="0" smtClean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Cụm danh từ</a:t>
            </a:r>
            <a:endParaRPr lang="en-US" sz="3600" dirty="0">
              <a:solidFill>
                <a:srgbClr val="00206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23855" y="3575277"/>
            <a:ext cx="1201783" cy="13063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31946" y="3581808"/>
            <a:ext cx="600892" cy="653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62946" y="3588340"/>
            <a:ext cx="600892" cy="653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15632" y="365507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i="1" dirty="0" smtClean="0">
                <a:solidFill>
                  <a:srgbClr val="002060"/>
                </a:solidFill>
              </a:rPr>
              <a:t>Danh từ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7490" y="3627767"/>
            <a:ext cx="1156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i="1" dirty="0" smtClean="0">
                <a:solidFill>
                  <a:srgbClr val="002060"/>
                </a:solidFill>
              </a:rPr>
              <a:t>Số từ chỉ số lượng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84962" y="369115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i="1" dirty="0" smtClean="0">
                <a:solidFill>
                  <a:srgbClr val="002060"/>
                </a:solidFill>
              </a:rPr>
              <a:t>Chỉ từ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4795" y="4513319"/>
            <a:ext cx="112761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D</a:t>
            </a:r>
            <a:r>
              <a:rPr lang="en-US" sz="3600" b="1" i="1" dirty="0" err="1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anh</a:t>
            </a:r>
            <a:r>
              <a:rPr lang="en-US" sz="36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từ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có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thể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kết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hợp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với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:</a:t>
            </a:r>
            <a:endParaRPr lang="en-US" sz="3600" b="1" i="1" dirty="0" smtClean="0">
              <a:solidFill>
                <a:srgbClr val="C0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algn="just"/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+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số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từ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chỉ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số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lượng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ở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phía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trước</a:t>
            </a:r>
            <a:endParaRPr lang="en-US" sz="3600" b="1" i="1" dirty="0" smtClean="0">
              <a:solidFill>
                <a:srgbClr val="C0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algn="just"/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+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các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từ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này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ấy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kia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... ở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phía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sau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và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vi-VN" sz="36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một</a:t>
            </a:r>
            <a:r>
              <a:rPr lang="en-US" sz="36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số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từ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ngữ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khác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để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lập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thành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cụm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danh</a:t>
            </a:r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từ</a:t>
            </a:r>
            <a:endParaRPr lang="en-US" sz="3600" b="1" i="1" dirty="0" smtClean="0">
              <a:solidFill>
                <a:srgbClr val="C0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algn="just"/>
            <a:r>
              <a:rPr lang="en-US" sz="36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 </a:t>
            </a:r>
            <a:endParaRPr lang="en-US" sz="3600" b="1" i="1" dirty="0">
              <a:solidFill>
                <a:srgbClr val="C0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01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" y="33685"/>
            <a:ext cx="1214570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371" y="230188"/>
            <a:ext cx="4304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</a:rPr>
              <a:t>3. Chức vụ ngữ pháp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931" y="1027906"/>
            <a:ext cx="91657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es-VE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Lan</a:t>
            </a:r>
            <a:r>
              <a:rPr lang="es-VE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VE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s-VE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VE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học</a:t>
            </a:r>
            <a:r>
              <a:rPr lang="es-VE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VE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muộn</a:t>
            </a:r>
            <a:r>
              <a:rPr lang="es-VE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Bạn</a:t>
            </a:r>
            <a:r>
              <a:rPr lang="fr-FR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fr-FR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là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học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24296" y="1046792"/>
            <a:ext cx="169817" cy="5461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569750" y="2058561"/>
            <a:ext cx="169817" cy="5461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38200" y="1592892"/>
            <a:ext cx="88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8017" y="2604661"/>
            <a:ext cx="15617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21021" y="2604661"/>
            <a:ext cx="15617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84844" y="1671800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/>
              <a:t>CN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416982" y="1564015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V</a:t>
            </a:r>
            <a:r>
              <a:rPr lang="vi-VN" sz="2800" dirty="0" smtClean="0"/>
              <a:t>N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277616" y="2667203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/>
              <a:t>CN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432987" y="2810509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V</a:t>
            </a:r>
            <a:r>
              <a:rPr lang="vi-VN" sz="2800" dirty="0" smtClean="0"/>
              <a:t>N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539931" y="3605981"/>
            <a:ext cx="94183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- </a:t>
            </a:r>
            <a:r>
              <a:rPr lang="vi-VN" sz="3200" b="1" i="1" dirty="0" err="1" smtClean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C</a:t>
            </a:r>
            <a:r>
              <a:rPr lang="en-US" sz="3200" b="1" i="1" dirty="0" err="1" smtClean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hức</a:t>
            </a:r>
            <a:r>
              <a:rPr lang="en-US" sz="3200" b="1" i="1" dirty="0" smtClean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vụ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danh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:</a:t>
            </a:r>
            <a:endParaRPr lang="en-US" sz="3200" b="1" i="1" dirty="0" smtClean="0">
              <a:solidFill>
                <a:srgbClr val="7030A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+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 </a:t>
            </a:r>
            <a:r>
              <a:rPr lang="en-US" sz="3200" b="1" i="1" dirty="0" smtClean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CN</a:t>
            </a:r>
            <a:endParaRPr lang="en-US" sz="3200" b="1" i="1" dirty="0" smtClean="0">
              <a:solidFill>
                <a:srgbClr val="7030A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+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VN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thì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cần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“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là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”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đứng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trước</a:t>
            </a:r>
            <a:r>
              <a:rPr lang="en-US" sz="3200" b="1" i="1" dirty="0">
                <a:solidFill>
                  <a:srgbClr val="7030A0"/>
                </a:solidFill>
                <a:latin typeface="+mj-lt"/>
                <a:ea typeface="Times New Roman" panose="02020603050405020304" pitchFamily="18" charset="0"/>
              </a:rPr>
              <a:t>.</a:t>
            </a:r>
            <a:endParaRPr lang="en-US" sz="3200" b="1" i="1" dirty="0">
              <a:solidFill>
                <a:srgbClr val="7030A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062" y="-78816"/>
            <a:ext cx="1214570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499" y="526128"/>
            <a:ext cx="8533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</a:rPr>
              <a:t>II. Danh từ chỉ đơn vị và danh từ chỉ sự vật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219" y="1596020"/>
            <a:ext cx="31806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200" dirty="0" smtClean="0"/>
              <a:t>ba </a:t>
            </a:r>
            <a:r>
              <a:rPr lang="vi-VN" sz="3200" b="1" dirty="0" smtClean="0"/>
              <a:t>con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trâu</a:t>
            </a:r>
          </a:p>
          <a:p>
            <a:pPr marL="285750" indent="-285750">
              <a:buFontTx/>
              <a:buChar char="-"/>
            </a:pPr>
            <a:r>
              <a:rPr lang="vi-VN" sz="3200" dirty="0" smtClean="0"/>
              <a:t>một </a:t>
            </a:r>
            <a:r>
              <a:rPr lang="vi-VN" sz="3200" b="1" dirty="0" smtClean="0"/>
              <a:t>viên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quan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25975" y="1141756"/>
            <a:ext cx="4784526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vị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dùng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đê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̉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tính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đếm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lường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sư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̣ </a:t>
            </a:r>
            <a:r>
              <a:rPr lang="fr-F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vật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82207" y="1262291"/>
            <a:ext cx="207312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i="1" dirty="0" smtClean="0"/>
              <a:t>Con, viên, thúng, tạ</a:t>
            </a:r>
            <a:endParaRPr lang="en-US" sz="2400" i="1" dirty="0"/>
          </a:p>
        </p:txBody>
      </p:sp>
      <p:sp>
        <p:nvSpPr>
          <p:cNvPr id="9" name="Right Brace 8"/>
          <p:cNvSpPr/>
          <p:nvPr/>
        </p:nvSpPr>
        <p:spPr>
          <a:xfrm>
            <a:off x="4137541" y="1255195"/>
            <a:ext cx="516786" cy="317220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2207" y="3613318"/>
            <a:ext cx="207312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i="1" dirty="0" smtClean="0"/>
              <a:t>Trâu, quan, gạo, thóc</a:t>
            </a:r>
            <a:endParaRPr lang="en-US" sz="2400" i="1" dirty="0"/>
          </a:p>
        </p:txBody>
      </p:sp>
      <p:sp>
        <p:nvSpPr>
          <p:cNvPr id="11" name="Rectangle 10"/>
          <p:cNvSpPr/>
          <p:nvPr/>
        </p:nvSpPr>
        <p:spPr>
          <a:xfrm>
            <a:off x="7025975" y="3350184"/>
            <a:ext cx="510494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dirty="0" err="1"/>
              <a:t>nêu</a:t>
            </a:r>
            <a:r>
              <a:rPr lang="fr-FR" sz="3200" dirty="0"/>
              <a:t> </a:t>
            </a:r>
            <a:r>
              <a:rPr lang="fr-FR" sz="3200" dirty="0" err="1"/>
              <a:t>tên</a:t>
            </a:r>
            <a:r>
              <a:rPr lang="fr-FR" sz="3200" dirty="0"/>
              <a:t> </a:t>
            </a:r>
            <a:r>
              <a:rPr lang="fr-FR" sz="3200" dirty="0" err="1"/>
              <a:t>từng</a:t>
            </a:r>
            <a:r>
              <a:rPr lang="fr-FR" sz="3200" dirty="0"/>
              <a:t> cá </a:t>
            </a:r>
            <a:r>
              <a:rPr lang="fr-FR" sz="3200" dirty="0" err="1"/>
              <a:t>thê</a:t>
            </a:r>
            <a:r>
              <a:rPr lang="fr-FR" sz="3200" dirty="0"/>
              <a:t>̉ </a:t>
            </a:r>
            <a:r>
              <a:rPr lang="fr-FR" sz="3200" dirty="0" err="1"/>
              <a:t>người</a:t>
            </a:r>
            <a:r>
              <a:rPr lang="fr-FR" sz="3200" dirty="0"/>
              <a:t>, </a:t>
            </a:r>
            <a:r>
              <a:rPr lang="fr-FR" sz="3200" dirty="0" err="1"/>
              <a:t>vật</a:t>
            </a:r>
            <a:r>
              <a:rPr lang="fr-FR" sz="3200" dirty="0"/>
              <a:t>, </a:t>
            </a:r>
            <a:r>
              <a:rPr lang="fr-FR" sz="3200" dirty="0" err="1"/>
              <a:t>hiện</a:t>
            </a:r>
            <a:r>
              <a:rPr lang="fr-FR" sz="3200" dirty="0"/>
              <a:t> </a:t>
            </a:r>
            <a:r>
              <a:rPr lang="fr-FR" sz="3200" dirty="0" err="1"/>
              <a:t>tượng</a:t>
            </a:r>
            <a:r>
              <a:rPr lang="fr-FR" sz="3200" dirty="0"/>
              <a:t> , </a:t>
            </a:r>
            <a:r>
              <a:rPr lang="fr-FR" sz="3200" dirty="0" err="1"/>
              <a:t>khái</a:t>
            </a:r>
            <a:r>
              <a:rPr lang="fr-FR" sz="3200" dirty="0"/>
              <a:t> </a:t>
            </a:r>
            <a:r>
              <a:rPr lang="fr-FR" sz="3200" dirty="0" err="1"/>
              <a:t>niệm</a:t>
            </a:r>
            <a:r>
              <a:rPr lang="fr-FR" sz="3200" dirty="0"/>
              <a:t>… 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66368" y="2760418"/>
            <a:ext cx="30203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200" dirty="0" smtClean="0"/>
              <a:t>ba </a:t>
            </a:r>
            <a:r>
              <a:rPr lang="vi-VN" sz="3200" b="1" dirty="0" smtClean="0"/>
              <a:t>thúng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gạo</a:t>
            </a:r>
          </a:p>
          <a:p>
            <a:pPr marL="285750" indent="-285750">
              <a:buFontTx/>
              <a:buChar char="-"/>
            </a:pPr>
            <a:r>
              <a:rPr lang="vi-VN" sz="3200" dirty="0" smtClean="0"/>
              <a:t>sáu </a:t>
            </a:r>
            <a:r>
              <a:rPr lang="vi-VN" sz="3200" b="1" dirty="0" smtClean="0"/>
              <a:t>tạ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thóc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39497" y="4148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92101" y="2310248"/>
            <a:ext cx="3925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</a:rPr>
              <a:t>Danh từ chỉ đơn vị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42845" y="4562339"/>
            <a:ext cx="3925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</a:rPr>
              <a:t>Danh từ chỉ sự vật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5212080" y="2467319"/>
            <a:ext cx="979714" cy="2806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020601" y="4647360"/>
            <a:ext cx="979714" cy="2806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3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15" grpId="0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62"/>
            <a:ext cx="1214570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653" y="365125"/>
            <a:ext cx="31806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200" dirty="0" smtClean="0"/>
              <a:t>ba </a:t>
            </a:r>
            <a:r>
              <a:rPr lang="vi-VN" sz="3200" b="1" dirty="0" smtClean="0"/>
              <a:t>con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trâu</a:t>
            </a:r>
          </a:p>
          <a:p>
            <a:pPr marL="285750" indent="-285750">
              <a:buFontTx/>
              <a:buChar char="-"/>
            </a:pPr>
            <a:r>
              <a:rPr lang="vi-VN" sz="3200" dirty="0" smtClean="0"/>
              <a:t>một </a:t>
            </a:r>
            <a:r>
              <a:rPr lang="vi-VN" sz="3200" b="1" dirty="0" smtClean="0"/>
              <a:t>viên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quan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1519" y="365125"/>
            <a:ext cx="31117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200" dirty="0" smtClean="0"/>
              <a:t>ba </a:t>
            </a:r>
            <a:r>
              <a:rPr lang="vi-VN" sz="3200" b="1" dirty="0" smtClean="0"/>
              <a:t>chú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trâu</a:t>
            </a:r>
          </a:p>
          <a:p>
            <a:pPr marL="285750" indent="-285750">
              <a:buFontTx/>
              <a:buChar char="-"/>
            </a:pPr>
            <a:r>
              <a:rPr lang="vi-VN" sz="3200" dirty="0" smtClean="0"/>
              <a:t>một </a:t>
            </a:r>
            <a:r>
              <a:rPr lang="vi-VN" sz="3200" b="1" dirty="0" smtClean="0"/>
              <a:t>ông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quan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3388" y="222231"/>
            <a:ext cx="254442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Đơn vị tính đếm không thay đổi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9963188" y="188497"/>
            <a:ext cx="2182521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Danh từ chỉ đơn vị tự nhiên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68653" y="2272966"/>
            <a:ext cx="30203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200" dirty="0" smtClean="0"/>
              <a:t>ba </a:t>
            </a:r>
            <a:r>
              <a:rPr lang="vi-VN" sz="3200" b="1" dirty="0" smtClean="0"/>
              <a:t>thúng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gạo</a:t>
            </a:r>
          </a:p>
          <a:p>
            <a:pPr marL="285750" indent="-285750">
              <a:buFontTx/>
              <a:buChar char="-"/>
            </a:pPr>
            <a:r>
              <a:rPr lang="vi-VN" sz="3200" dirty="0" smtClean="0"/>
              <a:t>sáu </a:t>
            </a:r>
            <a:r>
              <a:rPr lang="vi-VN" sz="3200" b="1" dirty="0" smtClean="0"/>
              <a:t>tạ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thóc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62889" y="2272966"/>
            <a:ext cx="29306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200" dirty="0" smtClean="0"/>
              <a:t>ba </a:t>
            </a:r>
            <a:r>
              <a:rPr lang="vi-VN" sz="3200" b="1" dirty="0" smtClean="0"/>
              <a:t>bát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gạo</a:t>
            </a:r>
          </a:p>
          <a:p>
            <a:pPr marL="285750" indent="-285750">
              <a:buFontTx/>
              <a:buChar char="-"/>
            </a:pPr>
            <a:r>
              <a:rPr lang="vi-VN" sz="3200" dirty="0" smtClean="0"/>
              <a:t>sáu </a:t>
            </a:r>
            <a:r>
              <a:rPr lang="vi-VN" sz="3200" b="1" dirty="0" smtClean="0"/>
              <a:t>cân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thóc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23388" y="2162578"/>
            <a:ext cx="1931791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555555"/>
                </a:solidFill>
                <a:latin typeface="times new roman" panose="02020603050405020304" pitchFamily="18" charset="0"/>
              </a:rPr>
              <a:t>Đ</a:t>
            </a:r>
            <a:r>
              <a:rPr lang="vi-VN" sz="32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ơn vị đo lường thay đổi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9907014" y="2162176"/>
            <a:ext cx="2182521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Danh từ chỉ đơn vị quy ước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25943" y="4224964"/>
            <a:ext cx="41889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/>
              <a:t>ba </a:t>
            </a:r>
            <a:r>
              <a:rPr lang="vi-VN" sz="3200" b="1" dirty="0" smtClean="0"/>
              <a:t>thúng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gạo rất đầy</a:t>
            </a:r>
          </a:p>
          <a:p>
            <a:r>
              <a:rPr lang="vi-VN" sz="3200" dirty="0" smtClean="0"/>
              <a:t>sáu </a:t>
            </a:r>
            <a:r>
              <a:rPr lang="vi-VN" sz="3200" b="1" dirty="0" smtClean="0"/>
              <a:t>tạ</a:t>
            </a:r>
            <a:r>
              <a:rPr lang="vi-VN" sz="3200" dirty="0" smtClean="0"/>
              <a:t> </a:t>
            </a:r>
            <a:r>
              <a:rPr lang="vi-VN" sz="3200" b="1" dirty="0" smtClean="0">
                <a:solidFill>
                  <a:srgbClr val="7030A0"/>
                </a:solidFill>
              </a:rPr>
              <a:t>thóc rất nặng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69877" y="4076282"/>
            <a:ext cx="6696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i="0" dirty="0" smtClean="0">
                <a:effectLst/>
                <a:latin typeface="times new roman" panose="02020603050405020304" pitchFamily="18" charset="0"/>
              </a:rPr>
              <a:t>- thúng: </a:t>
            </a:r>
            <a:r>
              <a:rPr lang="vi-VN" sz="2800" b="0" i="0" dirty="0" smtClean="0">
                <a:effectLst/>
                <a:latin typeface="times new roman" panose="02020603050405020304" pitchFamily="18" charset="0"/>
              </a:rPr>
              <a:t>số lượng ước chừng (đầy, vơi, to) nên có thể thêm từ bổ sung về lượng.</a:t>
            </a:r>
            <a:endParaRPr lang="vi-VN" sz="2800" b="0" i="0" dirty="0" smtClean="0">
              <a:effectLst/>
              <a:latin typeface="helvetica" panose="020B0604020202020204" pitchFamily="34" charset="0"/>
            </a:endParaRPr>
          </a:p>
          <a:p>
            <a:pPr algn="just"/>
            <a:r>
              <a:rPr lang="vi-VN" sz="2800" b="0" i="0" dirty="0" smtClean="0">
                <a:effectLst/>
                <a:latin typeface="times new roman" panose="02020603050405020304" pitchFamily="18" charset="0"/>
              </a:rPr>
              <a:t>- </a:t>
            </a:r>
            <a:r>
              <a:rPr lang="vi-VN" sz="2800" b="1" i="0" dirty="0" smtClean="0">
                <a:effectLst/>
                <a:latin typeface="times new roman" panose="02020603050405020304" pitchFamily="18" charset="0"/>
              </a:rPr>
              <a:t>Sáu tạ:</a:t>
            </a:r>
            <a:r>
              <a:rPr lang="vi-VN" sz="2800" b="0" i="0" dirty="0" smtClean="0">
                <a:effectLst/>
                <a:latin typeface="times new roman" panose="02020603050405020304" pitchFamily="18" charset="0"/>
              </a:rPr>
              <a:t> đơn vị chính xác thêm từ chỉ lượng thành thừa</a:t>
            </a:r>
            <a:endParaRPr lang="vi-VN" sz="2800" b="0" i="0" dirty="0"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240353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vi-VN" sz="2800" dirty="0"/>
              <a:t>.</a:t>
            </a:r>
            <a:endParaRPr lang="en-US" sz="2800" dirty="0"/>
          </a:p>
        </p:txBody>
      </p:sp>
      <p:sp>
        <p:nvSpPr>
          <p:cNvPr id="17" name="Right Arrow 16"/>
          <p:cNvSpPr/>
          <p:nvPr/>
        </p:nvSpPr>
        <p:spPr>
          <a:xfrm>
            <a:off x="9474220" y="903734"/>
            <a:ext cx="488968" cy="28683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9123326" y="2838319"/>
            <a:ext cx="488968" cy="28683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38904" y="5610532"/>
            <a:ext cx="43476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C00000"/>
                </a:solidFill>
              </a:rPr>
              <a:t>Danh từ chỉ đơn vị quy ước:</a:t>
            </a:r>
          </a:p>
          <a:p>
            <a:r>
              <a:rPr lang="vi-VN" sz="2400" b="1" dirty="0" smtClean="0">
                <a:solidFill>
                  <a:srgbClr val="C00000"/>
                </a:solidFill>
              </a:rPr>
              <a:t>+ DT chỉ đơn vị chính xác</a:t>
            </a:r>
          </a:p>
          <a:p>
            <a:r>
              <a:rPr lang="vi-VN" sz="2400" b="1" dirty="0" smtClean="0">
                <a:solidFill>
                  <a:srgbClr val="C00000"/>
                </a:solidFill>
              </a:rPr>
              <a:t>+ DT chỉ đơn vị ước chừng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02465" y="5914536"/>
            <a:ext cx="700960" cy="21826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7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/>
      <p:bldP spid="11" grpId="0" animBg="1"/>
      <p:bldP spid="13" grpId="0" animBg="1"/>
      <p:bldP spid="14" grpId="0"/>
      <p:bldP spid="15" grpId="0"/>
      <p:bldP spid="17" grpId="0" animBg="1"/>
      <p:bldP spid="18" grpId="0" animBg="1"/>
      <p:bldP spid="19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2827"/>
            <a:ext cx="12145709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59672" y="25089"/>
            <a:ext cx="3078463" cy="14605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/>
              <a:t>Danh từ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271695" y="141539"/>
            <a:ext cx="4137924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endParaRPr lang="en-US" sz="2800" i="1" dirty="0"/>
          </a:p>
        </p:txBody>
      </p:sp>
      <p:sp>
        <p:nvSpPr>
          <p:cNvPr id="7" name="Rectangle 6"/>
          <p:cNvSpPr/>
          <p:nvPr/>
        </p:nvSpPr>
        <p:spPr>
          <a:xfrm>
            <a:off x="-169817" y="2006444"/>
            <a:ext cx="473589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C00000"/>
                </a:solidFill>
              </a:rPr>
              <a:t>Danh từ chỉ đơn vị 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6633038" y="2186022"/>
            <a:ext cx="426591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vi-VN" sz="3600" b="1" dirty="0" smtClean="0">
                <a:solidFill>
                  <a:srgbClr val="C00000"/>
                </a:solidFill>
              </a:rPr>
              <a:t>Danh </a:t>
            </a:r>
            <a:r>
              <a:rPr lang="vi-VN" sz="3600" b="1" dirty="0">
                <a:solidFill>
                  <a:srgbClr val="C00000"/>
                </a:solidFill>
              </a:rPr>
              <a:t>từ chỉ sự vật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6793632" y="3376173"/>
            <a:ext cx="4847551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800" i="1" dirty="0" err="1" smtClean="0"/>
              <a:t>N</a:t>
            </a:r>
            <a:r>
              <a:rPr lang="fr-FR" sz="2800" i="1" dirty="0" err="1" smtClean="0"/>
              <a:t>êu</a:t>
            </a:r>
            <a:r>
              <a:rPr lang="fr-FR" sz="2800" i="1" dirty="0" smtClean="0"/>
              <a:t> </a:t>
            </a:r>
            <a:r>
              <a:rPr lang="fr-FR" sz="2800" i="1" dirty="0" err="1"/>
              <a:t>tên</a:t>
            </a:r>
            <a:r>
              <a:rPr lang="fr-FR" sz="2800" i="1" dirty="0"/>
              <a:t> </a:t>
            </a:r>
            <a:r>
              <a:rPr lang="fr-FR" sz="2800" i="1" dirty="0" err="1"/>
              <a:t>từng</a:t>
            </a:r>
            <a:r>
              <a:rPr lang="fr-FR" sz="2800" i="1" dirty="0"/>
              <a:t> cá </a:t>
            </a:r>
            <a:r>
              <a:rPr lang="fr-FR" sz="2800" i="1" dirty="0" err="1"/>
              <a:t>thê</a:t>
            </a:r>
            <a:r>
              <a:rPr lang="fr-FR" sz="2800" i="1" dirty="0"/>
              <a:t>̉ </a:t>
            </a:r>
            <a:r>
              <a:rPr lang="fr-FR" sz="2800" i="1" dirty="0" err="1"/>
              <a:t>người</a:t>
            </a:r>
            <a:r>
              <a:rPr lang="fr-FR" sz="2800" i="1" dirty="0"/>
              <a:t>, </a:t>
            </a:r>
            <a:r>
              <a:rPr lang="fr-FR" sz="2800" i="1" dirty="0" err="1"/>
              <a:t>vật</a:t>
            </a:r>
            <a:r>
              <a:rPr lang="fr-FR" sz="2800" i="1" dirty="0"/>
              <a:t>, </a:t>
            </a:r>
            <a:r>
              <a:rPr lang="fr-FR" sz="2800" i="1" dirty="0" err="1"/>
              <a:t>hiện</a:t>
            </a:r>
            <a:r>
              <a:rPr lang="fr-FR" sz="2800" i="1" dirty="0"/>
              <a:t> </a:t>
            </a:r>
            <a:r>
              <a:rPr lang="fr-FR" sz="2800" i="1" dirty="0" err="1"/>
              <a:t>tượng</a:t>
            </a:r>
            <a:r>
              <a:rPr lang="fr-FR" sz="2800" i="1" dirty="0"/>
              <a:t> , </a:t>
            </a:r>
            <a:r>
              <a:rPr lang="fr-FR" sz="2800" i="1" dirty="0" err="1"/>
              <a:t>khái</a:t>
            </a:r>
            <a:r>
              <a:rPr lang="fr-FR" sz="2800" i="1" dirty="0"/>
              <a:t> </a:t>
            </a:r>
            <a:r>
              <a:rPr lang="fr-FR" sz="2800" i="1" dirty="0" err="1"/>
              <a:t>niệm</a:t>
            </a:r>
            <a:endParaRPr lang="en-US" sz="2800" i="1" dirty="0"/>
          </a:p>
        </p:txBody>
      </p:sp>
      <p:sp>
        <p:nvSpPr>
          <p:cNvPr id="10" name="Rectangle 9"/>
          <p:cNvSpPr/>
          <p:nvPr/>
        </p:nvSpPr>
        <p:spPr>
          <a:xfrm>
            <a:off x="135808" y="3099947"/>
            <a:ext cx="1969995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555555"/>
                </a:solidFill>
                <a:latin typeface="times new roman" panose="02020603050405020304" pitchFamily="18" charset="0"/>
              </a:rPr>
              <a:t>Danh từ chỉ đơn vị tự nhiên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2897712" y="3099947"/>
            <a:ext cx="2511127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555555"/>
                </a:solidFill>
                <a:latin typeface="times new roman" panose="02020603050405020304" pitchFamily="18" charset="0"/>
              </a:rPr>
              <a:t>Danh từ chỉ đơn vị quy ước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1369936" y="5446442"/>
            <a:ext cx="260719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C00000"/>
                </a:solidFill>
              </a:rPr>
              <a:t>DT chỉ đơn vị chính xác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15334" y="5411018"/>
            <a:ext cx="2767141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C00000"/>
                </a:solidFill>
              </a:rPr>
              <a:t>DT chỉ đơn vị ước chừng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7770279" y="87228"/>
            <a:ext cx="4375430" cy="1785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2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vi-VN" sz="22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- </a:t>
            </a:r>
            <a:r>
              <a:rPr lang="vi-VN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K</a:t>
            </a:r>
            <a:r>
              <a:rPr lang="en-US" sz="2200" b="1" i="1" dirty="0" err="1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ết</a:t>
            </a:r>
            <a:r>
              <a:rPr lang="en-US" sz="22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hợp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</a:p>
          <a:p>
            <a:pPr algn="just"/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+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số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từ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chỉ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số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lượng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ở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phía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trước</a:t>
            </a:r>
            <a:endParaRPr lang="en-US" sz="2200" b="1" i="1" dirty="0">
              <a:solidFill>
                <a:srgbClr val="C0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algn="just"/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+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các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từ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này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ấy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kia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... ở </a:t>
            </a:r>
            <a:r>
              <a:rPr lang="en-US" sz="2200" b="1" i="1" dirty="0" err="1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phía</a:t>
            </a:r>
            <a:r>
              <a:rPr lang="en-US" sz="2200" b="1" i="1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200" b="1" i="1" dirty="0" err="1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sau</a:t>
            </a:r>
            <a:endParaRPr lang="vi-VN" sz="2200" b="1" i="1" dirty="0" smtClean="0">
              <a:solidFill>
                <a:srgbClr val="C0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vi-VN" sz="22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Chức vụ NP: + Chủ ngữ</a:t>
            </a:r>
          </a:p>
          <a:p>
            <a:pPr algn="just"/>
            <a:r>
              <a:rPr lang="vi-VN" sz="2200" b="1" i="1" dirty="0" smtClean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+ Vị ngữ thì cần có từ là đứng trước</a:t>
            </a:r>
          </a:p>
        </p:txBody>
      </p:sp>
      <p:cxnSp>
        <p:nvCxnSpPr>
          <p:cNvPr id="17" name="Straight Arrow Connector 16"/>
          <p:cNvCxnSpPr>
            <a:stCxn id="5" idx="4"/>
          </p:cNvCxnSpPr>
          <p:nvPr/>
        </p:nvCxnSpPr>
        <p:spPr>
          <a:xfrm flipH="1">
            <a:off x="4659672" y="1485589"/>
            <a:ext cx="1539232" cy="5208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571042" y="2706452"/>
            <a:ext cx="769615" cy="3185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897713" y="4682533"/>
            <a:ext cx="1209218" cy="6542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178187" y="1526534"/>
            <a:ext cx="858917" cy="65948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340657" y="2706452"/>
            <a:ext cx="574535" cy="4465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06931" y="4702001"/>
            <a:ext cx="861918" cy="63473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own Arrow 33"/>
          <p:cNvSpPr/>
          <p:nvPr/>
        </p:nvSpPr>
        <p:spPr>
          <a:xfrm>
            <a:off x="8856617" y="2832353"/>
            <a:ext cx="360790" cy="5438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5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4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1&quot;/&gt;&lt;/object&gt;&lt;object type=&quot;3&quot; unique_id=&quot;10010&quot;&gt;&lt;property id=&quot;20148&quot; value=&quot;5&quot;/&gt;&lt;property id=&quot;20300&quot; value=&quot;Slide 8&quot;/&gt;&lt;property id=&quot;20307&quot; value=&quot;262&quot;/&gt;&lt;/object&gt;&lt;/object&gt;&lt;object type=&quot;8&quot; unique_id=&quot;1002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546</Words>
  <Application>Microsoft Office PowerPoint</Application>
  <PresentationFormat>Custom</PresentationFormat>
  <Paragraphs>87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Luong Van Tam</dc:creator>
  <cp:lastModifiedBy>Admin</cp:lastModifiedBy>
  <cp:revision>76</cp:revision>
  <dcterms:created xsi:type="dcterms:W3CDTF">2019-10-06T01:26:44Z</dcterms:created>
  <dcterms:modified xsi:type="dcterms:W3CDTF">2020-10-18T01:28:51Z</dcterms:modified>
</cp:coreProperties>
</file>