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34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0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6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6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0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8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3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837D-E568-4E2D-A381-C2AE80EB6441}" type="datetimeFigureOut">
              <a:rPr lang="en-US" smtClean="0"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261BF-CCC9-4951-9BBF-B77192C60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4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7992888" cy="532859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CHÀO MỪNG QUÝ THẦY, CÔ GIÁO VÀ CÁC EM HỌC SINH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80546"/>
              </p:ext>
            </p:extLst>
          </p:nvPr>
        </p:nvGraphicFramePr>
        <p:xfrm>
          <a:off x="395536" y="2564904"/>
          <a:ext cx="8229600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smtClean="0"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cảnh</a:t>
                      </a:r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vi-VN" b="1" smtClean="0">
                          <a:latin typeface="Times New Roman" pitchFamily="18" charset="0"/>
                          <a:cs typeface="Times New Roman" pitchFamily="18" charset="0"/>
                        </a:rPr>
                        <a:t>Nội dung câu đố </a:t>
                      </a:r>
                    </a:p>
                    <a:p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vi-VN" b="1" smtClean="0">
                          <a:latin typeface="Times New Roman" pitchFamily="18" charset="0"/>
                          <a:cs typeface="Times New Roman" pitchFamily="18" charset="0"/>
                        </a:rPr>
                        <a:t>Phản ứng của người  cha </a:t>
                      </a:r>
                    </a:p>
                    <a:p>
                      <a:endParaRPr lang="en-US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1" smtClean="0">
                          <a:latin typeface="Times New Roman" pitchFamily="18" charset="0"/>
                          <a:cs typeface="Times New Roman" pitchFamily="18" charset="0"/>
                        </a:rPr>
                        <a:t>Em bé giải đố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1" smtClean="0">
                          <a:latin typeface="Times New Roman" pitchFamily="18" charset="0"/>
                          <a:cs typeface="Times New Roman" pitchFamily="18" charset="0"/>
                        </a:rPr>
                        <a:t>Thái độ của quan</a:t>
                      </a:r>
                      <a:endParaRPr lang="en-US" sz="1800" b="1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loud 3"/>
          <p:cNvSpPr/>
          <p:nvPr/>
        </p:nvSpPr>
        <p:spPr>
          <a:xfrm>
            <a:off x="2123728" y="260648"/>
            <a:ext cx="4392488" cy="1944216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000">
                <a:latin typeface="Times New Roman" pitchFamily="18" charset="0"/>
                <a:cs typeface="Times New Roman" pitchFamily="18" charset="0"/>
              </a:rPr>
              <a:t>Hoàn thiện PHT để tìm hiểu sự việc em bé giải câu đố của viên quan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69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270084"/>
              </p:ext>
            </p:extLst>
          </p:nvPr>
        </p:nvGraphicFramePr>
        <p:xfrm>
          <a:off x="457200" y="476250"/>
          <a:ext cx="822960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Hoàn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cảnh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smtClean="0">
                          <a:latin typeface="Times New Roman" pitchFamily="18" charset="0"/>
                          <a:cs typeface="Times New Roman" pitchFamily="18" charset="0"/>
                        </a:rPr>
                        <a:t>hai cha con đang cày ruộng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Nội dung câu đố 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smtClean="0">
                          <a:latin typeface="Times New Roman" pitchFamily="18" charset="0"/>
                          <a:cs typeface="Times New Roman" pitchFamily="18" charset="0"/>
                        </a:rPr>
                        <a:t>-Câu đố của quan: Trâu của lão cày một ngày được mấy đường?</a:t>
                      </a:r>
                    </a:p>
                    <a:p>
                      <a:r>
                        <a:rPr lang="vi-VN" sz="2400" smtClean="0">
                          <a:latin typeface="Times New Roman" pitchFamily="18" charset="0"/>
                          <a:cs typeface="Times New Roman" pitchFamily="18" charset="0"/>
                        </a:rPr>
                        <a:t>-&gt; bất ngờ, hóc búa, oái oăm</a:t>
                      </a:r>
                    </a:p>
                    <a:p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Phản ứng của người</a:t>
                      </a:r>
                      <a:r>
                        <a:rPr lang="en-US" sz="24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smtClean="0">
                          <a:latin typeface="Times New Roman" pitchFamily="18" charset="0"/>
                          <a:cs typeface="Times New Roman" pitchFamily="18" charset="0"/>
                        </a:rPr>
                        <a:t>cha 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smtClean="0">
                          <a:latin typeface="Times New Roman" pitchFamily="18" charset="0"/>
                          <a:cs typeface="Times New Roman" pitchFamily="18" charset="0"/>
                        </a:rPr>
                        <a:t>đứng ngẩn ra chưa biết trả lời thế nào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Em bé giải đố</a:t>
                      </a:r>
                    </a:p>
                    <a:p>
                      <a:endParaRPr lang="vi-VN" sz="2400" b="1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vi-VN" sz="2400" smtClean="0">
                          <a:latin typeface="Times New Roman" pitchFamily="18" charset="0"/>
                          <a:cs typeface="Times New Roman" pitchFamily="18" charset="0"/>
                        </a:rPr>
                        <a:t>Hỏi vặn lại viên quan “Ngựa của ông đi 1 ngày đc mấy bước?”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vi-VN" sz="2400" b="1" smtClean="0">
                          <a:latin typeface="Times New Roman" pitchFamily="18" charset="0"/>
                          <a:cs typeface="Times New Roman" pitchFamily="18" charset="0"/>
                        </a:rPr>
                        <a:t>Thái độ của quan</a:t>
                      </a:r>
                      <a:endParaRPr lang="en-US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bất ngờ, sửng sốt</a:t>
                      </a:r>
                      <a:endParaRPr lang="en-US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13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thi “ Ai thông minh hơn học sinh lớp 6”</a:t>
            </a:r>
          </a:p>
          <a:p>
            <a:pPr marL="0" indent="0" algn="ctr">
              <a:spcAft>
                <a:spcPts val="0"/>
              </a:spcAft>
              <a:buNone/>
              <a:tabLst>
                <a:tab pos="1852295" algn="l"/>
              </a:tabLst>
            </a:pPr>
            <a:endParaRPr lang="en-US" sz="4800" kern="100" smtClean="0">
              <a:solidFill>
                <a:srgbClr val="FF0000"/>
              </a:solidFill>
              <a:effectLst/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52295" algn="l"/>
              </a:tabLst>
            </a:pPr>
            <a:endParaRPr lang="en-US" kern="100"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0" indent="0" algn="ctr">
              <a:spcAft>
                <a:spcPts val="0"/>
              </a:spcAft>
              <a:buNone/>
              <a:tabLst>
                <a:tab pos="1852295" algn="l"/>
              </a:tabLst>
            </a:pPr>
            <a:r>
              <a:rPr lang="en-US" kern="100" smtClean="0">
                <a:effectLst/>
                <a:latin typeface="Times New Roman" pitchFamily="18" charset="0"/>
                <a:ea typeface="SimSun"/>
                <a:cs typeface="Times New Roman" pitchFamily="18" charset="0"/>
              </a:rPr>
              <a:t>Câu 1: Đố em, chuột nào đi bằng 2 chân?</a:t>
            </a:r>
          </a:p>
          <a:p>
            <a:pPr marL="0" lvl="0" indent="0" algn="ctr">
              <a:buNone/>
            </a:pPr>
            <a:r>
              <a:rPr lang="en-US" sz="2800" b="1" kern="100" smtClean="0">
                <a:latin typeface="Times New Roman" pitchFamily="18" charset="0"/>
                <a:ea typeface="SimSun"/>
                <a:cs typeface="Times New Roman" pitchFamily="18" charset="0"/>
              </a:rPr>
              <a:t>Đáp án: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Mickey</a:t>
            </a:r>
          </a:p>
          <a:p>
            <a:pPr marL="0" lvl="0" indent="0"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07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1852295" algn="l"/>
              </a:tabLst>
            </a:pPr>
            <a:r>
              <a:rPr lang="en-US" kern="100" smtClean="0">
                <a:effectLst/>
                <a:latin typeface="Times New Roman"/>
                <a:ea typeface="SimSun"/>
              </a:rPr>
              <a:t>Câu 2: Một ly thủy tinh đựng đầy nước, làm thế nào để lấy nước dưới đáy ly mà không đổ nước ra ngoài?</a:t>
            </a:r>
          </a:p>
          <a:p>
            <a:pPr marL="0" indent="0" algn="ctr">
              <a:buNone/>
            </a:pPr>
            <a:r>
              <a:rPr lang="en-US" sz="2800" b="1" kern="10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Đáp án</a:t>
            </a:r>
            <a:r>
              <a:rPr lang="en-US" sz="2800" b="1" kern="10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:</a:t>
            </a:r>
            <a:r>
              <a:rPr lang="en-US" sz="2800" b="1" kern="100" smtClean="0">
                <a:effectLst/>
                <a:latin typeface="Times New Roman"/>
                <a:ea typeface="SimSun"/>
              </a:rPr>
              <a:t> Dùng ống hút</a:t>
            </a:r>
          </a:p>
          <a:p>
            <a:pPr marL="0" indent="0" algn="just">
              <a:buNone/>
            </a:pPr>
            <a:endParaRPr lang="en-US" sz="2400" kern="100" smtClean="0">
              <a:effectLst/>
              <a:latin typeface="Times New Roman"/>
              <a:ea typeface="SimSu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52295" algn="l"/>
              </a:tabLst>
            </a:pPr>
            <a:endParaRPr lang="en-US" kern="100" smtClean="0">
              <a:effectLst/>
              <a:latin typeface="Times New Roman"/>
              <a:ea typeface="SimSu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52295" algn="l"/>
              </a:tabLst>
            </a:pPr>
            <a:r>
              <a:rPr lang="en-US" kern="100" smtClean="0">
                <a:effectLst/>
                <a:latin typeface="Times New Roman"/>
                <a:ea typeface="SimSun"/>
              </a:rPr>
              <a:t>Câu 3: Vua gọi hoàng hậu bằng gì?</a:t>
            </a:r>
          </a:p>
          <a:p>
            <a:pPr marL="0" indent="0" algn="just">
              <a:spcAft>
                <a:spcPts val="0"/>
              </a:spcAft>
              <a:buNone/>
              <a:tabLst>
                <a:tab pos="1852295" algn="l"/>
              </a:tabLst>
            </a:pPr>
            <a:endParaRPr lang="en-US" sz="2000" kern="100" smtClean="0">
              <a:effectLst/>
              <a:latin typeface="Times New Roman"/>
              <a:ea typeface="SimSun"/>
            </a:endParaRPr>
          </a:p>
          <a:p>
            <a:pPr marL="0" indent="0" algn="ctr">
              <a:buNone/>
            </a:pPr>
            <a:r>
              <a:rPr lang="en-US" sz="28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Đáp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kern="100" smtClean="0">
                <a:effectLst/>
                <a:latin typeface="Times New Roman"/>
                <a:ea typeface="SimSun"/>
              </a:rPr>
              <a:t> Miệng</a:t>
            </a:r>
            <a:endParaRPr lang="en-US" sz="2000" kern="100" smtClean="0">
              <a:effectLst/>
              <a:latin typeface="Times New Roman"/>
              <a:ea typeface="SimSun"/>
            </a:endParaRPr>
          </a:p>
          <a:p>
            <a:pPr marL="0" indent="0" algn="just">
              <a:buNone/>
            </a:pPr>
            <a:endParaRPr lang="en-US" sz="2400" kern="100">
              <a:effectLst/>
              <a:latin typeface="Times New Roman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05058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  <a:tabLst>
                <a:tab pos="1852295" algn="l"/>
              </a:tabLst>
            </a:pPr>
            <a:r>
              <a:rPr lang="en-US" kern="100" smtClean="0">
                <a:effectLst/>
                <a:latin typeface="Times New Roman"/>
                <a:ea typeface="SimSun"/>
              </a:rPr>
              <a:t>Câu 4: Có cổ nhưng không có miệng là cái gì?</a:t>
            </a:r>
          </a:p>
          <a:p>
            <a:pPr marL="0" lvl="0" indent="0" algn="ctr">
              <a:buNone/>
            </a:pPr>
            <a:r>
              <a:rPr lang="en-US" sz="2800" b="1" kern="10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Đáp án</a:t>
            </a:r>
            <a:r>
              <a:rPr lang="en-US" sz="2800" b="1" kern="10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: Cái</a:t>
            </a:r>
            <a:r>
              <a:rPr lang="en-US" sz="2800" b="1" kern="100" smtClean="0">
                <a:effectLst/>
                <a:latin typeface="Times New Roman"/>
                <a:ea typeface="SimSun"/>
              </a:rPr>
              <a:t> áo</a:t>
            </a:r>
            <a:endParaRPr lang="en-US" sz="2400" kern="100" smtClean="0">
              <a:effectLst/>
              <a:latin typeface="Times New Roman"/>
              <a:ea typeface="SimSu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52295" algn="l"/>
              </a:tabLst>
            </a:pPr>
            <a:endParaRPr lang="en-US" sz="2800" kern="100">
              <a:latin typeface="Times New Roman"/>
              <a:ea typeface="SimSun"/>
            </a:endParaRPr>
          </a:p>
          <a:p>
            <a:pPr marL="0" indent="0" algn="just">
              <a:spcAft>
                <a:spcPts val="0"/>
              </a:spcAft>
              <a:buNone/>
              <a:tabLst>
                <a:tab pos="1852295" algn="l"/>
              </a:tabLst>
            </a:pPr>
            <a:r>
              <a:rPr lang="en-US" sz="2800" kern="100" smtClean="0">
                <a:effectLst/>
                <a:latin typeface="Times New Roman"/>
                <a:ea typeface="SimSun"/>
              </a:rPr>
              <a:t>Câu 5: Bệnh gì bác sĩ bó tay?</a:t>
            </a:r>
            <a:endParaRPr lang="en-US" sz="2400" kern="100" smtClean="0">
              <a:effectLst/>
              <a:latin typeface="Times New Roman"/>
              <a:ea typeface="SimSun"/>
            </a:endParaRPr>
          </a:p>
          <a:p>
            <a:pPr marL="0" lvl="0" indent="0" algn="ctr">
              <a:buNone/>
            </a:pPr>
            <a:r>
              <a:rPr lang="en-US" sz="2800" b="1" kern="10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Đáp án</a:t>
            </a:r>
            <a:r>
              <a:rPr lang="en-US" sz="2800" b="1" kern="10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:</a:t>
            </a:r>
            <a:r>
              <a:rPr lang="en-US" sz="2800" b="1" kern="100" smtClean="0">
                <a:effectLst/>
                <a:latin typeface="Times New Roman"/>
                <a:ea typeface="SimSun"/>
              </a:rPr>
              <a:t> Gãy tay</a:t>
            </a:r>
          </a:p>
          <a:p>
            <a:pPr marL="0" lvl="0" indent="0" algn="just">
              <a:buNone/>
            </a:pPr>
            <a:endParaRPr lang="en-US" sz="2400" kern="100" smtClean="0">
              <a:latin typeface="Times New Roman"/>
              <a:ea typeface="SimSun"/>
            </a:endParaRPr>
          </a:p>
          <a:p>
            <a:pPr marL="0" lvl="0" indent="0" algn="just">
              <a:buNone/>
            </a:pPr>
            <a:r>
              <a:rPr lang="vi-VN" sz="2800" kern="100" smtClean="0">
                <a:latin typeface="Times New Roman"/>
                <a:ea typeface="SimSun"/>
              </a:rPr>
              <a:t>Câu </a:t>
            </a:r>
            <a:r>
              <a:rPr lang="en-US" sz="2800" kern="100" smtClean="0">
                <a:latin typeface="Times New Roman"/>
                <a:ea typeface="SimSun"/>
              </a:rPr>
              <a:t>6</a:t>
            </a:r>
            <a:r>
              <a:rPr lang="vi-VN" sz="2800" kern="100" smtClean="0">
                <a:latin typeface="Times New Roman"/>
                <a:ea typeface="SimSun"/>
              </a:rPr>
              <a:t>: </a:t>
            </a:r>
            <a:r>
              <a:rPr lang="vi-VN" sz="2800" kern="100">
                <a:latin typeface="Times New Roman"/>
                <a:ea typeface="SimSun"/>
              </a:rPr>
              <a:t>Một con hổ bị xích vào gốc cây, sợi xích dài 30m. Có một bui cỏ cách gốc cây 31m, làm sao con hổ ăn được bụi cỏ?</a:t>
            </a:r>
          </a:p>
          <a:p>
            <a:pPr marL="0" lvl="0" indent="0" algn="just">
              <a:buNone/>
            </a:pPr>
            <a:endParaRPr lang="en-US" sz="2800" kern="100" smtClean="0">
              <a:latin typeface="Times New Roman"/>
              <a:ea typeface="SimSun"/>
            </a:endParaRPr>
          </a:p>
          <a:p>
            <a:pPr marL="0" lvl="0" indent="0" algn="ctr">
              <a:buNone/>
            </a:pPr>
            <a:r>
              <a:rPr lang="vi-VN" sz="2800" b="1" kern="100" smtClean="0">
                <a:latin typeface="Times New Roman"/>
                <a:ea typeface="SimSun"/>
              </a:rPr>
              <a:t>Đáp </a:t>
            </a:r>
            <a:r>
              <a:rPr lang="vi-VN" sz="2800" b="1" kern="100">
                <a:latin typeface="Times New Roman"/>
                <a:ea typeface="SimSun"/>
              </a:rPr>
              <a:t>án: Hổ không ăn cỏ</a:t>
            </a:r>
          </a:p>
        </p:txBody>
      </p:sp>
    </p:spTree>
    <p:extLst>
      <p:ext uri="{BB962C8B-B14F-4D97-AF65-F5344CB8AC3E}">
        <p14:creationId xmlns:p14="http://schemas.microsoft.com/office/powerpoint/2010/main" val="409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i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NGƯ VĂN 6: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Văn bản</a:t>
            </a: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BÉ THÔNG MINH</a:t>
            </a:r>
          </a:p>
          <a:p>
            <a:pPr marL="0" indent="0" algn="ctr">
              <a:buNone/>
            </a:pPr>
            <a:endParaRPr lang="en-US" sz="400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Trần Thị Giang</a:t>
            </a:r>
          </a:p>
          <a:p>
            <a:pPr marL="0" indent="0" algn="ctr">
              <a:buNone/>
            </a:pP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Trường THCS Long Biên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54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I.Đọc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 tìm hiểu chung:</a:t>
            </a:r>
          </a:p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1.Đọc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kế tóm tắt, hiểu chú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</a:p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* Sự việc chính: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Vua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sai cận thần đi tìm người tài giỏi giúp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nước,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nhờ câu hỏi oái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oăm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của viên quan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và câu đáp thông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của em bé đã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phát hiện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được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nhân tài.</a:t>
            </a:r>
          </a:p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- Vua tạo ra tình huống oái oăm thử tài em bé</a:t>
            </a:r>
          </a:p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- Em bé mang trí thông minh của mình thắng mưu sâu của kẻ thù, giữ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>
                <a:latin typeface="Times New Roman" pitchFamily="18" charset="0"/>
                <a:cs typeface="Times New Roman" pitchFamily="18" charset="0"/>
              </a:rPr>
              <a:t>bờ cõi đất nước.</a:t>
            </a:r>
          </a:p>
          <a:p>
            <a:pPr marL="0" indent="0">
              <a:buNone/>
            </a:pPr>
            <a:r>
              <a:rPr lang="vi-VN">
                <a:latin typeface="Times New Roman" pitchFamily="18" charset="0"/>
                <a:cs typeface="Times New Roman" pitchFamily="18" charset="0"/>
              </a:rPr>
              <a:t>- Em bé được phong trạng nguyên trở thành vị cố vấn trẻ tuổi giúp vua trong việc triều </a:t>
            </a:r>
            <a:r>
              <a:rPr lang="vi-VN" smtClean="0">
                <a:latin typeface="Times New Roman" pitchFamily="18" charset="0"/>
                <a:cs typeface="Times New Roman" pitchFamily="18" charset="0"/>
              </a:rPr>
              <a:t>đìn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1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411760" y="548680"/>
            <a:ext cx="3816424" cy="11521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Bố cục của văn bản</a:t>
            </a:r>
            <a:endParaRPr lang="en-US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67544" y="2214705"/>
            <a:ext cx="1656184" cy="7200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-5" smtClean="0">
                <a:solidFill>
                  <a:schemeClr val="tx1"/>
                </a:solidFill>
                <a:latin typeface="Times New Roman"/>
                <a:ea typeface="Times New Roman"/>
              </a:rPr>
              <a:t>Mở</a:t>
            </a:r>
            <a:r>
              <a:rPr lang="en-US" b="1" spc="14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b="1" spc="-5">
                <a:solidFill>
                  <a:schemeClr val="tx1"/>
                </a:solidFill>
                <a:latin typeface="Times New Roman"/>
                <a:ea typeface="Times New Roman"/>
              </a:rPr>
              <a:t>truyện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67544" y="3655757"/>
            <a:ext cx="1656183" cy="75789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-1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Thân</a:t>
            </a:r>
            <a:r>
              <a:rPr lang="en-US" b="1" spc="8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spc="-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truyện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96720" y="5075273"/>
            <a:ext cx="1656183" cy="7200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pc="-10">
                <a:solidFill>
                  <a:schemeClr val="tx1"/>
                </a:solidFill>
                <a:latin typeface="Times New Roman"/>
                <a:ea typeface="Times New Roman"/>
              </a:rPr>
              <a:t>Kết</a:t>
            </a:r>
            <a:r>
              <a:rPr lang="en-US" spc="225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en-US" b="1" spc="-5">
                <a:solidFill>
                  <a:schemeClr val="tx1"/>
                </a:solidFill>
                <a:latin typeface="Times New Roman"/>
                <a:ea typeface="Times New Roman"/>
              </a:rPr>
              <a:t>truyện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72440" y="2358720"/>
            <a:ext cx="5715984" cy="71023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pc="-5">
                <a:solidFill>
                  <a:srgbClr val="FF0000"/>
                </a:solidFill>
                <a:latin typeface="Times New Roman"/>
                <a:ea typeface="Times New Roman"/>
              </a:rPr>
              <a:t>Từ</a:t>
            </a:r>
            <a:r>
              <a:rPr lang="en-US" sz="2000" spc="265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rgbClr val="FF0000"/>
                </a:solidFill>
                <a:latin typeface="Times New Roman"/>
                <a:ea typeface="Times New Roman"/>
              </a:rPr>
              <a:t>đầu....</a:t>
            </a:r>
            <a:r>
              <a:rPr lang="en-US" sz="2000" spc="275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000">
                <a:solidFill>
                  <a:srgbClr val="FF0000"/>
                </a:solidFill>
                <a:latin typeface="Times New Roman"/>
                <a:ea typeface="Times New Roman"/>
              </a:rPr>
              <a:t>“</a:t>
            </a:r>
            <a:r>
              <a:rPr lang="en-US" sz="2000" spc="245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rgbClr val="FF0000"/>
                </a:solidFill>
                <a:latin typeface="Times New Roman"/>
                <a:ea typeface="Times New Roman"/>
              </a:rPr>
              <a:t>thật</a:t>
            </a:r>
            <a:r>
              <a:rPr lang="en-US" sz="2000" spc="275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000" spc="-10">
                <a:solidFill>
                  <a:srgbClr val="FF0000"/>
                </a:solidFill>
                <a:latin typeface="Times New Roman"/>
                <a:ea typeface="Times New Roman"/>
              </a:rPr>
              <a:t>lỗi</a:t>
            </a:r>
            <a:r>
              <a:rPr lang="en-US" sz="2000" spc="265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000">
                <a:solidFill>
                  <a:srgbClr val="FF0000"/>
                </a:solidFill>
                <a:latin typeface="Times New Roman"/>
                <a:ea typeface="Times New Roman"/>
              </a:rPr>
              <a:t>lạc”</a:t>
            </a:r>
            <a:r>
              <a:rPr lang="en-US" sz="2000" spc="29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endParaRPr lang="en-US" sz="2000" spc="-5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algn="ctr"/>
            <a:r>
              <a:rPr lang="en-US" sz="2000" spc="215" smtClean="0"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Giới</a:t>
            </a:r>
            <a:r>
              <a:rPr lang="en-US" sz="2000" spc="215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thiệu</a:t>
            </a:r>
            <a:r>
              <a:rPr lang="en-US" sz="2000" spc="215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việc</a:t>
            </a:r>
            <a:r>
              <a:rPr lang="en-US" sz="2000" spc="21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>
                <a:solidFill>
                  <a:schemeClr val="tx1"/>
                </a:solidFill>
                <a:latin typeface="Times New Roman"/>
                <a:ea typeface="Times New Roman"/>
              </a:rPr>
              <a:t>tìm</a:t>
            </a:r>
            <a:r>
              <a:rPr lang="en-US" sz="2000" spc="185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người</a:t>
            </a:r>
            <a:r>
              <a:rPr lang="en-US" sz="2000" spc="215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>
                <a:solidFill>
                  <a:schemeClr val="tx1"/>
                </a:solidFill>
                <a:latin typeface="Times New Roman"/>
                <a:ea typeface="Times New Roman"/>
              </a:rPr>
              <a:t>tài</a:t>
            </a:r>
            <a:r>
              <a:rPr lang="en-US" sz="2000" spc="215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của</a:t>
            </a:r>
            <a:r>
              <a:rPr lang="en-US" sz="2000" spc="145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nhà</a:t>
            </a:r>
            <a:r>
              <a:rPr lang="en-US" sz="200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vua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82280" y="3563711"/>
            <a:ext cx="5706144" cy="101741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10490" marR="148590" algn="ctr">
              <a:lnSpc>
                <a:spcPct val="115000"/>
              </a:lnSpc>
              <a:spcAft>
                <a:spcPts val="1000"/>
              </a:spcAft>
            </a:pPr>
            <a:r>
              <a:rPr lang="en-US" spc="-1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Tiếp</a:t>
            </a:r>
            <a:r>
              <a:rPr lang="en-US" spc="265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đến.......</a:t>
            </a:r>
            <a:r>
              <a:rPr lang="en-US" spc="265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1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“sứ</a:t>
            </a:r>
            <a:r>
              <a:rPr lang="en-US" spc="265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giả</a:t>
            </a:r>
            <a:r>
              <a:rPr lang="en-US" spc="26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nước</a:t>
            </a:r>
            <a:r>
              <a:rPr lang="en-US" spc="26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1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láng</a:t>
            </a:r>
            <a:r>
              <a:rPr lang="en-US" spc="115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giềng</a:t>
            </a:r>
            <a:r>
              <a:rPr lang="en-US" spc="-5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”</a:t>
            </a:r>
            <a:r>
              <a:rPr lang="en-US" spc="8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110490" marR="148590" algn="ctr">
              <a:lnSpc>
                <a:spcPct val="115000"/>
              </a:lnSpc>
              <a:spcAft>
                <a:spcPts val="1000"/>
              </a:spcAft>
            </a:pPr>
            <a:r>
              <a:rPr lang="en-US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pc="75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thông</a:t>
            </a:r>
            <a:r>
              <a:rPr lang="en-US" spc="7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minh</a:t>
            </a:r>
            <a:r>
              <a:rPr lang="en-US" spc="-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,</a:t>
            </a:r>
            <a:r>
              <a:rPr lang="en-US" spc="7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1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mưu</a:t>
            </a:r>
            <a:r>
              <a:rPr lang="en-US" spc="10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trí</a:t>
            </a:r>
            <a:r>
              <a:rPr lang="en-US" spc="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em</a:t>
            </a:r>
            <a:r>
              <a:rPr lang="en-US" spc="-3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bé </a:t>
            </a:r>
            <a:r>
              <a:rPr lang="en-US" spc="-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qua</a:t>
            </a:r>
            <a:r>
              <a:rPr lang="en-US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4</a:t>
            </a:r>
            <a:r>
              <a:rPr lang="en-US" spc="-1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lần</a:t>
            </a:r>
            <a:r>
              <a:rPr lang="en-US" spc="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thử thách</a:t>
            </a:r>
            <a:endParaRPr lang="en-US" sz="140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62631" y="5075273"/>
            <a:ext cx="5706144" cy="74699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pc="-5">
                <a:solidFill>
                  <a:srgbClr val="FF0000"/>
                </a:solidFill>
                <a:latin typeface="Times New Roman"/>
                <a:ea typeface="Times New Roman"/>
              </a:rPr>
              <a:t>Còn</a:t>
            </a:r>
            <a:r>
              <a:rPr lang="en-US" sz="2000" spc="215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000" smtClean="0">
                <a:solidFill>
                  <a:srgbClr val="FF0000"/>
                </a:solidFill>
                <a:latin typeface="Times New Roman"/>
                <a:ea typeface="Times New Roman"/>
              </a:rPr>
              <a:t>lại</a:t>
            </a:r>
          </a:p>
          <a:p>
            <a:pPr algn="ctr"/>
            <a:r>
              <a:rPr lang="en-US" sz="2000" spc="24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Em</a:t>
            </a:r>
            <a:r>
              <a:rPr lang="en-US" sz="2000" spc="20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>
                <a:solidFill>
                  <a:schemeClr val="tx1"/>
                </a:solidFill>
                <a:latin typeface="Times New Roman"/>
                <a:ea typeface="Times New Roman"/>
              </a:rPr>
              <a:t>bé</a:t>
            </a:r>
            <a:r>
              <a:rPr lang="en-US" sz="2000" spc="225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>
                <a:solidFill>
                  <a:schemeClr val="tx1"/>
                </a:solidFill>
                <a:latin typeface="Times New Roman"/>
                <a:ea typeface="Times New Roman"/>
              </a:rPr>
              <a:t>trở</a:t>
            </a:r>
            <a:r>
              <a:rPr lang="en-US" sz="2000" spc="14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thành</a:t>
            </a:r>
            <a:r>
              <a:rPr lang="en-US" sz="2000" spc="5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5">
                <a:solidFill>
                  <a:schemeClr val="tx1"/>
                </a:solidFill>
                <a:latin typeface="Times New Roman"/>
                <a:ea typeface="Times New Roman"/>
              </a:rPr>
              <a:t>trạng</a:t>
            </a:r>
            <a:r>
              <a:rPr lang="en-US" sz="2000" spc="5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n-US" sz="2000" spc="-10">
                <a:solidFill>
                  <a:schemeClr val="tx1"/>
                </a:solidFill>
                <a:latin typeface="Times New Roman"/>
                <a:ea typeface="Times New Roman"/>
              </a:rPr>
              <a:t>nguyên</a:t>
            </a:r>
            <a:endParaRPr 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9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Tìm hiểu chi tiết văn bản:</a:t>
            </a:r>
          </a:p>
          <a:p>
            <a:pPr marL="514350" indent="-514350">
              <a:buAutoNum type="arabicPeriod"/>
            </a:pP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 truyện</a:t>
            </a:r>
            <a:endParaRPr lang="en-U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ts val="1600"/>
              </a:lnSpc>
              <a:spcAft>
                <a:spcPts val="1000"/>
              </a:spcAft>
              <a:buSzPts val="1400"/>
              <a:buNone/>
              <a:tabLst>
                <a:tab pos="168910" algn="l"/>
              </a:tabLst>
            </a:pPr>
            <a:r>
              <a:rPr lang="en-US" spc="-5">
                <a:latin typeface="Times New Roman"/>
                <a:ea typeface="Times New Roman"/>
                <a:cs typeface="Times New Roman"/>
              </a:rPr>
              <a:t>-</a:t>
            </a:r>
            <a:r>
              <a:rPr lang="en-US" spc="-5" smtClean="0">
                <a:latin typeface="Times New Roman"/>
                <a:ea typeface="Times New Roman"/>
                <a:cs typeface="Times New Roman"/>
              </a:rPr>
              <a:t>Vua</a:t>
            </a:r>
            <a:r>
              <a:rPr lang="en-US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tìm</a:t>
            </a:r>
            <a:r>
              <a:rPr lang="en-US" spc="-2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người</a:t>
            </a:r>
            <a:r>
              <a:rPr lang="en-US" spc="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tài</a:t>
            </a:r>
            <a:r>
              <a:rPr lang="en-US" spc="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giỏi</a:t>
            </a:r>
            <a:r>
              <a:rPr lang="en-US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giúp</a:t>
            </a:r>
            <a:r>
              <a:rPr lang="en-US" spc="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latin typeface="Times New Roman"/>
                <a:ea typeface="Times New Roman"/>
                <a:cs typeface="Times New Roman"/>
              </a:rPr>
              <a:t>nước</a:t>
            </a:r>
            <a:endParaRPr lang="en-US" sz="2400">
              <a:ea typeface="Times New Roman"/>
              <a:cs typeface="Times New Roman"/>
            </a:endParaRPr>
          </a:p>
          <a:p>
            <a:pPr marL="0" marR="67310" lvl="0" indent="0">
              <a:lnSpc>
                <a:spcPct val="115000"/>
              </a:lnSpc>
              <a:spcAft>
                <a:spcPts val="1000"/>
              </a:spcAft>
              <a:buSzPts val="1400"/>
              <a:buNone/>
              <a:tabLst>
                <a:tab pos="182245" algn="l"/>
              </a:tabLst>
            </a:pPr>
            <a:r>
              <a:rPr lang="en-US" spc="-5" smtClean="0">
                <a:latin typeface="Times New Roman"/>
                <a:ea typeface="Times New Roman"/>
                <a:cs typeface="Times New Roman"/>
              </a:rPr>
              <a:t>- Quan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:</a:t>
            </a:r>
            <a:r>
              <a:rPr lang="en-US" spc="10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Đi</a:t>
            </a:r>
            <a:r>
              <a:rPr lang="en-US" spc="10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khắp</a:t>
            </a:r>
            <a:r>
              <a:rPr lang="en-US" spc="9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nơi</a:t>
            </a:r>
            <a:r>
              <a:rPr lang="en-US" spc="10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pc="10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10">
                <a:latin typeface="Times New Roman"/>
                <a:ea typeface="Times New Roman"/>
                <a:cs typeface="Times New Roman"/>
              </a:rPr>
              <a:t>tìm,</a:t>
            </a:r>
            <a:r>
              <a:rPr lang="en-US" spc="11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pc="10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latin typeface="Times New Roman"/>
                <a:ea typeface="Times New Roman"/>
                <a:cs typeface="Times New Roman"/>
              </a:rPr>
              <a:t>câu</a:t>
            </a:r>
            <a:r>
              <a:rPr lang="en-US" spc="11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latin typeface="Times New Roman"/>
                <a:ea typeface="Times New Roman"/>
                <a:cs typeface="Times New Roman"/>
              </a:rPr>
              <a:t>đố</a:t>
            </a:r>
            <a:r>
              <a:rPr lang="en-US" spc="9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oái</a:t>
            </a:r>
            <a:r>
              <a:rPr lang="en-US" spc="12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latin typeface="Times New Roman"/>
                <a:ea typeface="Times New Roman"/>
                <a:cs typeface="Times New Roman"/>
              </a:rPr>
              <a:t>oăm</a:t>
            </a:r>
            <a:endParaRPr lang="en-US" sz="2400">
              <a:ea typeface="Times New Roman"/>
              <a:cs typeface="Times New Roman"/>
            </a:endParaRPr>
          </a:p>
          <a:p>
            <a:pPr marL="0" marR="6604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>
                <a:latin typeface="Symbol"/>
                <a:ea typeface="Symbol"/>
                <a:cs typeface="Symbol"/>
              </a:rPr>
              <a:t>Þ</a:t>
            </a:r>
            <a:r>
              <a:rPr lang="en-US" spc="230">
                <a:latin typeface="Symbol"/>
                <a:ea typeface="Symbol"/>
                <a:cs typeface="Symbol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pc="22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quan</a:t>
            </a:r>
            <a:r>
              <a:rPr lang="en-US" spc="22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tận</a:t>
            </a:r>
            <a:r>
              <a:rPr lang="en-US" spc="22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tuỵ,</a:t>
            </a:r>
            <a:r>
              <a:rPr lang="en-US" spc="23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>
                <a:latin typeface="Times New Roman"/>
                <a:ea typeface="Times New Roman"/>
                <a:cs typeface="Times New Roman"/>
              </a:rPr>
              <a:t>vua</a:t>
            </a:r>
            <a:r>
              <a:rPr lang="en-US" spc="23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10">
                <a:latin typeface="Times New Roman"/>
                <a:ea typeface="Times New Roman"/>
                <a:cs typeface="Times New Roman"/>
              </a:rPr>
              <a:t>anh</a:t>
            </a:r>
            <a:r>
              <a:rPr lang="en-US" spc="24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minh,</a:t>
            </a:r>
            <a:r>
              <a:rPr lang="en-US" spc="23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10">
                <a:latin typeface="Times New Roman"/>
                <a:ea typeface="Times New Roman"/>
                <a:cs typeface="Times New Roman"/>
              </a:rPr>
              <a:t>tin</a:t>
            </a:r>
            <a:r>
              <a:rPr lang="en-US" spc="14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tưởng</a:t>
            </a:r>
            <a:r>
              <a:rPr lang="en-US" spc="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vào</a:t>
            </a:r>
            <a:r>
              <a:rPr lang="en-US" spc="-1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tài</a:t>
            </a:r>
            <a:r>
              <a:rPr lang="en-US" spc="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năng</a:t>
            </a:r>
            <a:r>
              <a:rPr lang="en-US" spc="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>
                <a:latin typeface="Times New Roman"/>
                <a:ea typeface="Times New Roman"/>
                <a:cs typeface="Times New Roman"/>
              </a:rPr>
              <a:t> nhân</a:t>
            </a:r>
            <a:r>
              <a:rPr lang="en-US" spc="-15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pc="-5">
                <a:latin typeface="Times New Roman"/>
                <a:ea typeface="Times New Roman"/>
                <a:cs typeface="Times New Roman"/>
              </a:rPr>
              <a:t>dân.</a:t>
            </a:r>
            <a:endParaRPr lang="en-US" sz="240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</a:rPr>
              <a:t> </a:t>
            </a:r>
            <a:endParaRPr lang="en-US" sz="2400">
              <a:ea typeface="Calibri"/>
              <a:cs typeface="Times New Roman"/>
            </a:endParaRPr>
          </a:p>
          <a:p>
            <a:pPr marL="0" indent="0">
              <a:buNone/>
            </a:pPr>
            <a:endParaRPr lang="vi-VN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3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 </a:t>
            </a:r>
            <a:r>
              <a:rPr lang="vi-VN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truyện: Những lần giải đố của em </a:t>
            </a:r>
            <a:r>
              <a:rPr lang="vi-VN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vi-VN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b="1">
                <a:latin typeface="Times New Roman" pitchFamily="18" charset="0"/>
                <a:cs typeface="Times New Roman" pitchFamily="18" charset="0"/>
              </a:rPr>
              <a:t>Em bé giải câu đố của viên quan</a:t>
            </a: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40968"/>
            <a:ext cx="6624735" cy="3168352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5868144" y="1844824"/>
            <a:ext cx="2520280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Trâu của lão cày một ngày được mấy đường?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2483768" y="2204864"/>
            <a:ext cx="2160240" cy="136815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Ngựa của ông một ngày đi được mấy bước?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6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6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564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</cp:revision>
  <dcterms:created xsi:type="dcterms:W3CDTF">2019-10-09T14:41:15Z</dcterms:created>
  <dcterms:modified xsi:type="dcterms:W3CDTF">2020-10-15T05:52:47Z</dcterms:modified>
</cp:coreProperties>
</file>