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3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4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14" r:id="rId3"/>
    <p:sldMasterId id="2147483727" r:id="rId4"/>
    <p:sldMasterId id="2147483740" r:id="rId5"/>
    <p:sldMasterId id="2147483753" r:id="rId6"/>
    <p:sldMasterId id="2147483766" r:id="rId7"/>
    <p:sldMasterId id="2147483780" r:id="rId8"/>
    <p:sldMasterId id="2147483794" r:id="rId9"/>
    <p:sldMasterId id="2147483808" r:id="rId10"/>
    <p:sldMasterId id="2147483822" r:id="rId11"/>
    <p:sldMasterId id="2147483836" r:id="rId12"/>
    <p:sldMasterId id="2147483850" r:id="rId13"/>
    <p:sldMasterId id="2147483864" r:id="rId14"/>
    <p:sldMasterId id="2147483878" r:id="rId15"/>
  </p:sldMasterIdLst>
  <p:sldIdLst>
    <p:sldId id="319" r:id="rId16"/>
    <p:sldId id="318" r:id="rId17"/>
    <p:sldId id="280" r:id="rId18"/>
    <p:sldId id="281" r:id="rId19"/>
    <p:sldId id="303" r:id="rId20"/>
    <p:sldId id="282" r:id="rId21"/>
    <p:sldId id="304" r:id="rId22"/>
    <p:sldId id="311" r:id="rId23"/>
    <p:sldId id="313" r:id="rId24"/>
    <p:sldId id="308" r:id="rId25"/>
    <p:sldId id="291" r:id="rId26"/>
    <p:sldId id="315" r:id="rId27"/>
    <p:sldId id="317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293" r:id="rId37"/>
    <p:sldId id="285" r:id="rId38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 UX305" initials="AU" lastIdx="1" clrIdx="0">
    <p:extLst>
      <p:ext uri="{19B8F6BF-5375-455C-9EA6-DF929625EA0E}">
        <p15:presenceInfo xmlns="" xmlns:p15="http://schemas.microsoft.com/office/powerpoint/2012/main" userId="ASUS UX30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66FF"/>
    <a:srgbClr val="FF99CC"/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1" autoAdjust="0"/>
    <p:restoredTop sz="94660"/>
  </p:normalViewPr>
  <p:slideViewPr>
    <p:cSldViewPr snapToGrid="0">
      <p:cViewPr>
        <p:scale>
          <a:sx n="55" d="100"/>
          <a:sy n="55" d="100"/>
        </p:scale>
        <p:origin x="-1284" y="-4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3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6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31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1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13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105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23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51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6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51" y="143474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893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77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596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553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56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56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488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56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4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563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56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8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039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35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3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858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64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207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31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1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20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20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731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44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6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44" y="1434737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32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71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30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8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DE4045-9E5A-46DE-887F-BD774B8E68A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424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331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50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50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583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50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205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50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8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705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28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0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16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873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333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31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1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177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4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869DD-1472-4E52-840C-0A143AC70947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299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009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36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6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36" y="1434730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947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64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297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52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43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43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870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43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510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43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8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533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20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2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22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1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DAE2-E7C0-4699-84DE-84DBD9FE6D1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392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202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27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27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67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433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721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27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6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27" y="1434722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755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56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212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533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35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35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609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35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704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35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8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19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5BA8-5992-42C5-A62C-F624A8392BF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382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11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8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094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677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0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0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356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17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17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595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611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508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7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6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17" y="143471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367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47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61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3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3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984D-AF45-4C22-805E-7A0C504B92C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019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26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26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883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26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0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0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745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26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0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775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1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695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613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316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494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6" y="1600200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00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653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6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06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06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880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745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99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30A7-1473-4CAD-9ADF-14BD12C7C377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401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6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28" y="2726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06" y="14347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201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0" y="4800600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0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0" y="5367337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835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068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48" y="277416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06" y="277416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813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6" y="277416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6" y="1600200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00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06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06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06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378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6" y="277416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06" y="1600200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06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06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06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3605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8458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2672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876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1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58CF6-AA11-4F88-A5A9-4200A4FBE6C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812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552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7558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63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756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54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4164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45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5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17C8-2D1D-4849-9427-D0162EB93D1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8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32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36E57-8259-479F-BBC4-468615A617D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98284-2F30-4940-8E22-A90073D35F0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6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90" y="103220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220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CC2FE-23B3-4294-8776-65F730C1D27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85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74" y="103220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EDF8-796C-4053-8859-A585701A3808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56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8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3ADCB-AC71-4786-87FA-AE8D7620C6A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44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F367-D8D7-4F1E-B24F-796682DFE2F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F043-2E92-4944-B888-1D04C331462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70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6BD8-C319-4086-ACC5-1C2561A0F71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22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3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3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B0C1-8F56-4948-87C9-97B0300E985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50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231F-89F7-4DDE-8407-2026D7E3FA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2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55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4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B55-B6BA-4859-B949-2B715BA2F63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5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5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1E9B-FEEF-40F8-B7FC-8088863BFB4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9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4B4F-53CB-4477-8AEA-BCD2616D0F5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01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8613-9902-49E4-A745-BC0A3952E64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50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89" y="103220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220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80AD-3AFA-4F99-A3BB-C3FF84741516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40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72" y="103220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906A-2983-4312-B64E-922EAC2E6CE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28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8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3ADCB-AC71-4786-87FA-AE8D7620C6A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33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F367-D8D7-4F1E-B24F-796682DFE2F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94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F043-2E92-4944-B888-1D04C331462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46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6BD8-C319-4086-ACC5-1C2561A0F71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72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3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3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B0C1-8F56-4948-87C9-97B0300E985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39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231F-89F7-4DDE-8407-2026D7E3FA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83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B55-B6BA-4859-B949-2B715BA2F63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77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5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1E9B-FEEF-40F8-B7FC-8088863BFB4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49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4B4F-53CB-4477-8AEA-BCD2616D0F5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57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8613-9902-49E4-A745-BC0A3952E64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47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82" y="103211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211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80AD-3AFA-4F99-A3BB-C3FF84741516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71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71" y="103211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906A-2983-4312-B64E-922EAC2E6CE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73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8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3ADCB-AC71-4786-87FA-AE8D7620C6A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01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F367-D8D7-4F1E-B24F-796682DFE2F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6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8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43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F043-2E92-4944-B888-1D04C331462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73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6BD8-C319-4086-ACC5-1C2561A0F71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14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3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3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B0C1-8F56-4948-87C9-97B0300E985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42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231F-89F7-4DDE-8407-2026D7E3FA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58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B55-B6BA-4859-B949-2B715BA2F63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587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5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1E9B-FEEF-40F8-B7FC-8088863BFB4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15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4B4F-53CB-4477-8AEA-BCD2616D0F5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6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8613-9902-49E4-A745-BC0A3952E64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53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79" y="103202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202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80AD-3AFA-4F99-A3BB-C3FF84741516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85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61" y="103202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906A-2983-4312-B64E-922EAC2E6CE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5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17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3ADCB-AC71-4786-87FA-AE8D7620C6A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49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F367-D8D7-4F1E-B24F-796682DFE2F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4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F043-2E92-4944-B888-1D04C3314625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32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6BD8-C319-4086-ACC5-1C2561A0F71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63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3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3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B0C1-8F56-4948-87C9-97B0300E985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8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231F-89F7-4DDE-8407-2026D7E3FA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34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B55-B6BA-4859-B949-2B715BA2F63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21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5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1E9B-FEEF-40F8-B7FC-8088863BFB4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2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4B4F-53CB-4477-8AEA-BCD2616D0F5B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18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8613-9902-49E4-A745-BC0A3952E64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010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9" y="103190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90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80AD-3AFA-4F99-A3BB-C3FF84741516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21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90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906A-2983-4312-B64E-922EAC2E6CE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07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50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4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958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58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47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31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1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28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394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724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1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70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1" y="1434750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99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86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99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16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65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65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17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65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087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65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8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924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46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6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202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504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317"/>
            <a:ext cx="10362848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3BED8-EFAF-44D8-AD9B-6A7941CEB5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42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F073-0086-47F3-8ACF-97A8189169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011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5035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31" y="1534716"/>
            <a:ext cx="53869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1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4716"/>
            <a:ext cx="5388680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5272"/>
            <a:ext cx="5388680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E2AA-AD6B-46BA-A75F-42A3219555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4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0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869-32B8-4AA3-8053-BAD430F31DB4}" type="datetimeFigureOut">
              <a:rPr lang="en-US" smtClean="0"/>
              <a:t>18/10/2020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703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82CA-832E-48F6-8DB5-CA17A4BFC4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36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4207-0808-49EA-87CA-D844F7DEFE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256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56" y="272654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32" y="2726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56" y="1434748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7A57A-A1F4-4327-9A24-58AC883DD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259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2" y="4800601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2" y="613172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2" y="5367382"/>
            <a:ext cx="731484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3640-CF7A-47C7-AE8E-EEECB0565F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750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AA45-6BEE-41D4-B884-90DF0FC284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73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852" y="277461"/>
            <a:ext cx="2742847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311" y="277461"/>
            <a:ext cx="8059209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E1423-725B-4A2F-B26C-7391B4C563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124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61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30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667" y="1600218"/>
            <a:ext cx="5401028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3031D3EF-B161-4D2D-9F6F-AFA99EDE2A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461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11" y="277461"/>
            <a:ext cx="10971389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311" y="1600218"/>
            <a:ext cx="10971389" cy="453032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311" y="6248400"/>
            <a:ext cx="385938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311" y="6243638"/>
            <a:ext cx="2843389" cy="457200"/>
          </a:xfrm>
        </p:spPr>
        <p:txBody>
          <a:bodyPr/>
          <a:lstStyle>
            <a:lvl1pPr>
              <a:defRPr/>
            </a:lvl1pPr>
          </a:lstStyle>
          <a:p>
            <a:fld id="{75C586D7-3526-4AA2-8B0D-0CCB8CD47C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67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41"/>
            <a:ext cx="12199056" cy="6852047"/>
            <a:chOff x="1" y="0"/>
            <a:chExt cx="5763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57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57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57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57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57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57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3700" y="1691878"/>
            <a:ext cx="10364611" cy="1737122"/>
          </a:xfrm>
        </p:spPr>
        <p:txBody>
          <a:bodyPr anchor="b"/>
          <a:lstStyle>
            <a:lvl1pPr>
              <a:defRPr sz="6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9154" y="3886200"/>
            <a:ext cx="8533694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DA4120-F6E8-42F0-A21C-D18A41A63F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2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5DB-88FA-4BCA-9EE4-E47A25C535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7869-32B8-4AA3-8053-BAD430F31DB4}" type="datetimeFigureOut">
              <a:rPr lang="en-US" smtClean="0"/>
              <a:t>18/10/2020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F126-9A18-4677-B45E-A83D0C85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1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35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50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8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2671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28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43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8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4044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20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35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8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2599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11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26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0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786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1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06" y="277416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6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6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6" y="1600200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7708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7869-32B8-4AA3-8053-BAD430F31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F126-9A18-4677-B45E-A83D0C85E8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1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1" y="32"/>
            <a:ext cx="3778251" cy="6856413"/>
            <a:chOff x="-5" y="0"/>
            <a:chExt cx="1785" cy="4319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4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4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4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50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5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5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74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2C5A7-86CC-42A1-8790-5A59617FF52E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9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1" y="32"/>
            <a:ext cx="3778251" cy="6856413"/>
            <a:chOff x="-5" y="0"/>
            <a:chExt cx="1785" cy="4319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4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4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4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50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5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5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7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2F2B4-9529-49A4-BB41-A65099534B29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1" y="23"/>
            <a:ext cx="3778251" cy="6856413"/>
            <a:chOff x="-5" y="0"/>
            <a:chExt cx="1785" cy="4319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4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4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4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50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5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5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71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2F2B4-9529-49A4-BB41-A65099534B29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7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1" y="14"/>
            <a:ext cx="3778251" cy="6856413"/>
            <a:chOff x="-5" y="0"/>
            <a:chExt cx="1785" cy="4319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4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4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4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50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5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5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61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2F2B4-9529-49A4-BB41-A65099534B29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1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1" y="2"/>
            <a:ext cx="3778251" cy="6856413"/>
            <a:chOff x="-5" y="0"/>
            <a:chExt cx="1785" cy="4319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4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4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4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4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6699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50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5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5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66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205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2F2B4-9529-49A4-BB41-A65099534B29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50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65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8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17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46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61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8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3160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764" y="41"/>
            <a:ext cx="12199056" cy="6852047"/>
            <a:chOff x="1" y="0"/>
            <a:chExt cx="5763" cy="4316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46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147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47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47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1147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47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47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10311" y="277456"/>
            <a:ext cx="10971389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7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1" y="6248400"/>
            <a:ext cx="3859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ct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1" y="6243638"/>
            <a:ext cx="2843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>
            <a:lvl1pPr algn="r" defTabSz="1149350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1C40-118A-4FFF-93E0-ADC83A14BA5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1" y="1600218"/>
            <a:ext cx="10971389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37" tIns="57470" rIns="114937" bIns="5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773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iming>
    <p:tnLst>
      <p:par>
        <p:cTn id="1" dur="indefinite" restart="never" nodeType="tmRoot"/>
      </p:par>
    </p:tnLst>
  </p:timing>
  <p:txStyles>
    <p:titleStyle>
      <a:lvl1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149350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31800" indent="-431800" algn="l" defTabSz="1149350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33450" indent="-358775" algn="l" defTabSz="1149350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36688" indent="-287338" algn="l" defTabSz="1149350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11363" indent="-287338" algn="l" defTabSz="1149350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5860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0432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5004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9576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414838" indent="-287338" algn="l" defTabSz="1149350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1.xml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7.xml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3.xml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9.xml"/><Relationship Id="rId5" Type="http://schemas.openxmlformats.org/officeDocument/2006/relationships/slide" Target="slide4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5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79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925" y="1518249"/>
            <a:ext cx="9475861" cy="341606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NGỮ VĂN 6</a:t>
            </a:r>
            <a:b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Trần Thị Giang</a:t>
            </a:r>
            <a:b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 THCS Long Biên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11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219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2" descr="FIREWRK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029200"/>
            <a:ext cx="193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0400" y="46897"/>
            <a:ext cx="294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006699"/>
                </a:solidFill>
              </a:rPr>
              <a:t>III. </a:t>
            </a:r>
            <a:r>
              <a:rPr lang="en-US" sz="2000" b="1" u="sng" dirty="0" err="1" smtClean="0">
                <a:solidFill>
                  <a:srgbClr val="006699"/>
                </a:solidFill>
              </a:rPr>
              <a:t>LUYỆN</a:t>
            </a:r>
            <a:r>
              <a:rPr lang="en-US" sz="2000" b="1" u="sng" dirty="0" smtClean="0">
                <a:solidFill>
                  <a:srgbClr val="006699"/>
                </a:solidFill>
              </a:rPr>
              <a:t> </a:t>
            </a:r>
            <a:r>
              <a:rPr lang="en-US" sz="2000" b="1" u="sng" dirty="0" err="1" smtClean="0">
                <a:solidFill>
                  <a:srgbClr val="006699"/>
                </a:solidFill>
              </a:rPr>
              <a:t>TẬP</a:t>
            </a:r>
            <a:endParaRPr lang="en-US" sz="2000" b="1" u="sng" dirty="0" smtClean="0">
              <a:solidFill>
                <a:srgbClr val="006699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0769" y="1377525"/>
            <a:ext cx="8839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srgbClr val="FF0000"/>
                </a:solidFill>
              </a:rPr>
              <a:t>Bài 1</a:t>
            </a:r>
            <a:r>
              <a:rPr lang="en-US" sz="2000" b="1" smtClean="0">
                <a:solidFill>
                  <a:srgbClr val="FF0000"/>
                </a:solidFill>
              </a:rPr>
              <a:t>:  </a:t>
            </a:r>
            <a:r>
              <a:rPr lang="en-US" sz="2000" smtClean="0">
                <a:solidFill>
                  <a:srgbClr val="FF0000"/>
                </a:solidFill>
              </a:rPr>
              <a:t>Tìm số từ trong bài thơ sau.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0000"/>
                </a:solidFill>
              </a:rPr>
              <a:t>Xác định ý nghĩa của các số từ ấy.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99"/>
                </a:solidFill>
              </a:rPr>
              <a:t>Không ngủ được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 smtClean="0">
                <a:solidFill>
                  <a:srgbClr val="000099"/>
                </a:solidFill>
              </a:rPr>
              <a:t>Một canh…hai canh…lại ba canh,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 smtClean="0">
                <a:solidFill>
                  <a:srgbClr val="000099"/>
                </a:solidFill>
              </a:rPr>
              <a:t>Trằn trọc băn khoăn, giấc chẳng thành;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 smtClean="0">
                <a:solidFill>
                  <a:srgbClr val="000099"/>
                </a:solidFill>
              </a:rPr>
              <a:t>Canh bốn, canh năm vừa chợp mắt,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 smtClean="0">
                <a:solidFill>
                  <a:srgbClr val="000099"/>
                </a:solidFill>
              </a:rPr>
              <a:t> Sao vàng năm cánh mộng hồn quanh</a:t>
            </a:r>
            <a:r>
              <a:rPr lang="en-US" sz="2000" smtClean="0">
                <a:solidFill>
                  <a:srgbClr val="000099"/>
                </a:solidFill>
              </a:rPr>
              <a:t>.</a:t>
            </a:r>
            <a:r>
              <a:rPr lang="en-US" sz="2000" i="1" smtClean="0">
                <a:solidFill>
                  <a:srgbClr val="000099"/>
                </a:solidFill>
              </a:rPr>
              <a:t>( </a:t>
            </a:r>
            <a:r>
              <a:rPr lang="en-US" sz="2000" smtClean="0">
                <a:solidFill>
                  <a:srgbClr val="000099"/>
                </a:solidFill>
              </a:rPr>
              <a:t>Hồ  Chí Minh)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4800" y="4626765"/>
            <a:ext cx="11277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* </a:t>
            </a:r>
            <a:r>
              <a:rPr lang="en-US" sz="2000" dirty="0" err="1" smtClean="0">
                <a:solidFill>
                  <a:srgbClr val="0070C0"/>
                </a:solidFill>
              </a:rPr>
              <a:t>Một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hai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ba</a:t>
            </a:r>
            <a:r>
              <a:rPr lang="en-US" sz="2000" dirty="0" smtClean="0">
                <a:solidFill>
                  <a:srgbClr val="0070C0"/>
                </a:solidFill>
              </a:rPr>
              <a:t> ( </a:t>
            </a:r>
            <a:r>
              <a:rPr lang="en-US" sz="2000" dirty="0" err="1" smtClean="0">
                <a:solidFill>
                  <a:srgbClr val="0070C0"/>
                </a:solidFill>
              </a:rPr>
              <a:t>canh</a:t>
            </a:r>
            <a:r>
              <a:rPr lang="en-US" sz="2000" dirty="0" smtClean="0">
                <a:solidFill>
                  <a:srgbClr val="0070C0"/>
                </a:solidFill>
              </a:rPr>
              <a:t>), </a:t>
            </a:r>
            <a:r>
              <a:rPr lang="en-US" sz="2000" dirty="0" err="1" smtClean="0">
                <a:solidFill>
                  <a:srgbClr val="0070C0"/>
                </a:solidFill>
              </a:rPr>
              <a:t>năm</a:t>
            </a:r>
            <a:r>
              <a:rPr lang="en-US" sz="2000" dirty="0" smtClean="0">
                <a:solidFill>
                  <a:srgbClr val="0070C0"/>
                </a:solidFill>
              </a:rPr>
              <a:t> ( </a:t>
            </a:r>
            <a:r>
              <a:rPr lang="en-US" sz="2000" dirty="0" err="1" smtClean="0">
                <a:solidFill>
                  <a:srgbClr val="0070C0"/>
                </a:solidFill>
              </a:rPr>
              <a:t>cánh</a:t>
            </a:r>
            <a:r>
              <a:rPr lang="en-US" sz="2000" dirty="0" smtClean="0">
                <a:solidFill>
                  <a:srgbClr val="0070C0"/>
                </a:solidFill>
              </a:rPr>
              <a:t>) - </a:t>
            </a:r>
            <a:r>
              <a:rPr lang="en-US" sz="2000" dirty="0" err="1" smtClean="0">
                <a:solidFill>
                  <a:srgbClr val="0070C0"/>
                </a:solidFill>
              </a:rPr>
              <a:t>chỉ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số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lượng</a:t>
            </a:r>
            <a:endParaRPr lang="en-US" sz="2000" dirty="0" smtClean="0">
              <a:solidFill>
                <a:srgbClr val="0070C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* </a:t>
            </a:r>
            <a:r>
              <a:rPr lang="en-US" sz="2000" dirty="0" err="1" smtClean="0">
                <a:solidFill>
                  <a:srgbClr val="0070C0"/>
                </a:solidFill>
              </a:rPr>
              <a:t>Bốn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năm</a:t>
            </a:r>
            <a:r>
              <a:rPr lang="en-US" sz="2000" dirty="0" smtClean="0">
                <a:solidFill>
                  <a:srgbClr val="0070C0"/>
                </a:solidFill>
              </a:rPr>
              <a:t> ( </a:t>
            </a:r>
            <a:r>
              <a:rPr lang="en-US" sz="2000" dirty="0" err="1" smtClean="0">
                <a:solidFill>
                  <a:srgbClr val="0070C0"/>
                </a:solidFill>
              </a:rPr>
              <a:t>canh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bốn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canh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năm</a:t>
            </a:r>
            <a:r>
              <a:rPr lang="en-US" sz="2000" dirty="0" smtClean="0">
                <a:solidFill>
                  <a:srgbClr val="0070C0"/>
                </a:solidFill>
              </a:rPr>
              <a:t>)- </a:t>
            </a:r>
            <a:r>
              <a:rPr lang="en-US" sz="2000" dirty="0" err="1" smtClean="0">
                <a:solidFill>
                  <a:srgbClr val="0070C0"/>
                </a:solidFill>
              </a:rPr>
              <a:t>chỉ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số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thứ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tự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10" name="Picture 13" descr="dao-duc-bac-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3716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5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80123" y="1277824"/>
            <a:ext cx="873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err="1" smtClean="0">
                <a:solidFill>
                  <a:srgbClr val="006699"/>
                </a:solidFill>
              </a:rPr>
              <a:t>Bài</a:t>
            </a:r>
            <a:r>
              <a:rPr lang="en-US" sz="2000" u="sng" dirty="0" smtClean="0">
                <a:solidFill>
                  <a:srgbClr val="006699"/>
                </a:solidFill>
              </a:rPr>
              <a:t> </a:t>
            </a:r>
            <a:r>
              <a:rPr lang="en-US" sz="2000" u="sng" dirty="0" err="1" smtClean="0">
                <a:solidFill>
                  <a:srgbClr val="006699"/>
                </a:solidFill>
              </a:rPr>
              <a:t>tập</a:t>
            </a:r>
            <a:r>
              <a:rPr lang="en-US" sz="2000" u="sng" dirty="0" smtClean="0">
                <a:solidFill>
                  <a:srgbClr val="006699"/>
                </a:solidFill>
              </a:rPr>
              <a:t> 2</a:t>
            </a:r>
            <a:r>
              <a:rPr lang="en-US" sz="2000" dirty="0" smtClean="0">
                <a:solidFill>
                  <a:srgbClr val="006699"/>
                </a:solidFill>
              </a:rPr>
              <a:t>: </a:t>
            </a:r>
            <a:r>
              <a:rPr lang="en-US" sz="2000" dirty="0" err="1" smtClean="0">
                <a:solidFill>
                  <a:srgbClr val="006699"/>
                </a:solidFill>
              </a:rPr>
              <a:t>Các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từ</a:t>
            </a:r>
            <a:r>
              <a:rPr lang="en-US" sz="2000" dirty="0" smtClean="0">
                <a:solidFill>
                  <a:srgbClr val="006699"/>
                </a:solidFill>
              </a:rPr>
              <a:t> in </a:t>
            </a:r>
            <a:r>
              <a:rPr lang="en-US" sz="2000" dirty="0" err="1" smtClean="0">
                <a:solidFill>
                  <a:srgbClr val="006699"/>
                </a:solidFill>
              </a:rPr>
              <a:t>đậm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trong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hai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dòng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thơ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sau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được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dùng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với</a:t>
            </a:r>
            <a:r>
              <a:rPr lang="en-US" sz="2000" dirty="0" smtClean="0">
                <a:solidFill>
                  <a:srgbClr val="006699"/>
                </a:solidFill>
              </a:rPr>
              <a:t> ý </a:t>
            </a:r>
            <a:r>
              <a:rPr lang="en-US" sz="2000" dirty="0" err="1" smtClean="0">
                <a:solidFill>
                  <a:srgbClr val="006699"/>
                </a:solidFill>
              </a:rPr>
              <a:t>nghĩa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như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thế</a:t>
            </a:r>
            <a:r>
              <a:rPr lang="en-US" sz="2000" dirty="0" smtClean="0">
                <a:solidFill>
                  <a:srgbClr val="006699"/>
                </a:solidFill>
              </a:rPr>
              <a:t> </a:t>
            </a:r>
            <a:r>
              <a:rPr lang="en-US" sz="2000" dirty="0" err="1" smtClean="0">
                <a:solidFill>
                  <a:srgbClr val="006699"/>
                </a:solidFill>
              </a:rPr>
              <a:t>nào</a:t>
            </a:r>
            <a:r>
              <a:rPr lang="en-US" sz="2000" dirty="0" smtClean="0">
                <a:solidFill>
                  <a:srgbClr val="006699"/>
                </a:solidFill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 Con </a:t>
            </a:r>
            <a:r>
              <a:rPr lang="en-US" sz="2000" dirty="0" err="1" smtClean="0">
                <a:solidFill>
                  <a:srgbClr val="000099"/>
                </a:solidFill>
              </a:rPr>
              <a:t>đi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trăm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núi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ngàn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khe</a:t>
            </a:r>
            <a:endParaRPr lang="en-US" sz="2000" dirty="0" smtClean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99"/>
                </a:solidFill>
              </a:rPr>
              <a:t>Chưa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bằng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muôn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nỗi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tái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tê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lòng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bầm</a:t>
            </a:r>
            <a:r>
              <a:rPr lang="en-US" sz="2000" dirty="0" smtClean="0">
                <a:solidFill>
                  <a:srgbClr val="000099"/>
                </a:solidFill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i="1" dirty="0" smtClean="0">
                <a:solidFill>
                  <a:srgbClr val="000099"/>
                </a:solidFill>
              </a:rPr>
              <a:t>( </a:t>
            </a:r>
            <a:r>
              <a:rPr lang="en-US" sz="2000" i="1" dirty="0" err="1" smtClean="0">
                <a:solidFill>
                  <a:srgbClr val="000099"/>
                </a:solidFill>
              </a:rPr>
              <a:t>Tố</a:t>
            </a:r>
            <a:r>
              <a:rPr lang="en-US" sz="2000" i="1" dirty="0" smtClean="0">
                <a:solidFill>
                  <a:srgbClr val="000099"/>
                </a:solidFill>
              </a:rPr>
              <a:t> </a:t>
            </a:r>
            <a:r>
              <a:rPr lang="en-US" sz="2000" i="1" dirty="0" err="1" smtClean="0">
                <a:solidFill>
                  <a:srgbClr val="000099"/>
                </a:solidFill>
              </a:rPr>
              <a:t>Hữu</a:t>
            </a:r>
            <a:r>
              <a:rPr lang="en-US" sz="2000" i="1" dirty="0" smtClean="0">
                <a:solidFill>
                  <a:srgbClr val="000099"/>
                </a:solidFill>
              </a:rPr>
              <a:t>)</a:t>
            </a:r>
            <a:r>
              <a:rPr lang="en-US" sz="2000" dirty="0" smtClean="0">
                <a:solidFill>
                  <a:srgbClr val="000099"/>
                </a:solidFill>
              </a:rPr>
              <a:t>	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80123" y="3317635"/>
            <a:ext cx="995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sz="2000" smtClean="0">
                <a:solidFill>
                  <a:srgbClr val="006699"/>
                </a:solidFill>
              </a:rPr>
              <a:t> </a:t>
            </a:r>
            <a:r>
              <a:rPr lang="vi-VN" sz="2000" smtClean="0">
                <a:solidFill>
                  <a:srgbClr val="006699"/>
                </a:solidFill>
              </a:rPr>
              <a:t>Các số từ </a:t>
            </a:r>
            <a:r>
              <a:rPr lang="vi-VN" sz="2000" b="1" i="1">
                <a:solidFill>
                  <a:srgbClr val="FF0000"/>
                </a:solidFill>
              </a:rPr>
              <a:t>t</a:t>
            </a:r>
            <a:r>
              <a:rPr lang="en-US" sz="2000" b="1" i="1" smtClean="0">
                <a:solidFill>
                  <a:srgbClr val="FF0000"/>
                </a:solidFill>
              </a:rPr>
              <a:t>răm, ngàn </a:t>
            </a:r>
            <a:r>
              <a:rPr lang="vi-VN" sz="2000" b="1" smtClean="0">
                <a:solidFill>
                  <a:srgbClr val="FF0000"/>
                </a:solidFill>
              </a:rPr>
              <a:t>; </a:t>
            </a:r>
            <a:r>
              <a:rPr lang="vi-VN" sz="2000" b="1" smtClean="0"/>
              <a:t>lượng từ </a:t>
            </a:r>
            <a:r>
              <a:rPr lang="vi-VN" sz="2000" b="1" i="1" smtClean="0">
                <a:solidFill>
                  <a:srgbClr val="FF0000"/>
                </a:solidFill>
              </a:rPr>
              <a:t>muôn</a:t>
            </a:r>
            <a:r>
              <a:rPr lang="vi-VN" sz="2000" b="1">
                <a:solidFill>
                  <a:srgbClr val="FF0000"/>
                </a:solidFill>
              </a:rPr>
              <a:t> </a:t>
            </a:r>
            <a:r>
              <a:rPr lang="vi-VN" sz="2000" b="1" smtClean="0"/>
              <a:t>đều</a:t>
            </a:r>
            <a:r>
              <a:rPr lang="en-US" sz="2000" b="1" smtClean="0"/>
              <a:t> </a:t>
            </a:r>
            <a:r>
              <a:rPr lang="en-US" sz="2000" smtClean="0"/>
              <a:t>dùng với ý nghĩa chỉ lượng</a:t>
            </a:r>
            <a:r>
              <a:rPr lang="vi-VN" sz="2000" smtClean="0"/>
              <a:t> nhiều,</a:t>
            </a:r>
            <a:r>
              <a:rPr lang="en-US" sz="2000" smtClean="0"/>
              <a:t> rất nhiều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711200" y="269635"/>
            <a:ext cx="294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006699"/>
                </a:solidFill>
              </a:rPr>
              <a:t>III. </a:t>
            </a:r>
            <a:r>
              <a:rPr lang="en-US" sz="2000" b="1" u="sng" dirty="0" err="1" smtClean="0">
                <a:solidFill>
                  <a:srgbClr val="006699"/>
                </a:solidFill>
              </a:rPr>
              <a:t>LUYỆN</a:t>
            </a:r>
            <a:r>
              <a:rPr lang="en-US" sz="2000" b="1" u="sng" dirty="0" smtClean="0">
                <a:solidFill>
                  <a:srgbClr val="006699"/>
                </a:solidFill>
              </a:rPr>
              <a:t> </a:t>
            </a:r>
            <a:r>
              <a:rPr lang="en-US" sz="2000" b="1" u="sng" dirty="0" err="1" smtClean="0">
                <a:solidFill>
                  <a:srgbClr val="006699"/>
                </a:solidFill>
              </a:rPr>
              <a:t>TẬP</a:t>
            </a:r>
            <a:endParaRPr lang="en-US" sz="2000" b="1" u="sng" dirty="0" smtClean="0">
              <a:solidFill>
                <a:srgbClr val="006699"/>
              </a:solidFill>
            </a:endParaRPr>
          </a:p>
        </p:txBody>
      </p:sp>
      <p:pic>
        <p:nvPicPr>
          <p:cNvPr id="28681" name="Picture 11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219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2" descr="FIREWRK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029200"/>
            <a:ext cx="193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76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11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1219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2" descr="FIREWRK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029200"/>
            <a:ext cx="193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967161"/>
            <a:ext cx="955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u="sng" smtClean="0">
                <a:solidFill>
                  <a:srgbClr val="FF0000"/>
                </a:solidFill>
              </a:rPr>
              <a:t>Bài tập 3</a:t>
            </a:r>
            <a:r>
              <a:rPr lang="en-US" sz="2000" smtClean="0">
                <a:solidFill>
                  <a:srgbClr val="FF0000"/>
                </a:solidFill>
              </a:rPr>
              <a:t>: Qua hai ví dụ sau, em thấy nghĩa của từ </a:t>
            </a:r>
            <a:r>
              <a:rPr lang="en-US" sz="2000" b="1" smtClean="0">
                <a:solidFill>
                  <a:srgbClr val="FF0000"/>
                </a:solidFill>
              </a:rPr>
              <a:t>từng</a:t>
            </a:r>
            <a:r>
              <a:rPr lang="en-US" sz="2000" smtClean="0">
                <a:solidFill>
                  <a:srgbClr val="FF0000"/>
                </a:solidFill>
              </a:rPr>
              <a:t> và </a:t>
            </a:r>
            <a:r>
              <a:rPr lang="en-US" sz="2000" b="1" smtClean="0">
                <a:solidFill>
                  <a:srgbClr val="FF0000"/>
                </a:solidFill>
              </a:rPr>
              <a:t>mỗi</a:t>
            </a:r>
            <a:r>
              <a:rPr lang="en-US" sz="2000" smtClean="0">
                <a:solidFill>
                  <a:srgbClr val="FF0000"/>
                </a:solidFill>
              </a:rPr>
              <a:t> có gì giống và khác nhau: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99"/>
                </a:solidFill>
              </a:rPr>
              <a:t>a.Thần dùng phép lạ bốc </a:t>
            </a:r>
            <a:r>
              <a:rPr lang="en-US" sz="2000" b="1" smtClean="0">
                <a:solidFill>
                  <a:srgbClr val="000099"/>
                </a:solidFill>
              </a:rPr>
              <a:t>từng</a:t>
            </a:r>
            <a:r>
              <a:rPr lang="en-US" sz="2000" smtClean="0">
                <a:solidFill>
                  <a:srgbClr val="000099"/>
                </a:solidFill>
              </a:rPr>
              <a:t> quả đồi, dời từng dãy núi (…)				</a:t>
            </a:r>
            <a:r>
              <a:rPr lang="en-US" sz="2000" i="1" smtClean="0">
                <a:solidFill>
                  <a:srgbClr val="000099"/>
                </a:solidFill>
              </a:rPr>
              <a:t>( Sơn Tinh, Thủy Tinh)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99"/>
                </a:solidFill>
              </a:rPr>
              <a:t>b. Một hôm, bị giặc đuổi, Lê Lợi và các tướng rút lui </a:t>
            </a:r>
            <a:r>
              <a:rPr lang="en-US" sz="2000" b="1" smtClean="0">
                <a:solidFill>
                  <a:srgbClr val="000099"/>
                </a:solidFill>
              </a:rPr>
              <a:t>mỗi</a:t>
            </a:r>
            <a:r>
              <a:rPr lang="en-US" sz="2000" smtClean="0">
                <a:solidFill>
                  <a:srgbClr val="000099"/>
                </a:solidFill>
              </a:rPr>
              <a:t> người một ngả.				</a:t>
            </a:r>
            <a:r>
              <a:rPr lang="en-US" sz="2000" i="1" smtClean="0">
                <a:solidFill>
                  <a:srgbClr val="000099"/>
                </a:solidFill>
              </a:rPr>
              <a:t>(Sự Tích Hồ Gươm)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914400" y="3124200"/>
            <a:ext cx="1066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smtClean="0">
                <a:latin typeface="Times New Roman" pitchFamily="18" charset="0"/>
              </a:rPr>
              <a:t>* </a:t>
            </a:r>
            <a:r>
              <a:rPr lang="en-US" sz="2000" u="sng" smtClean="0">
                <a:latin typeface="Times New Roman" pitchFamily="18" charset="0"/>
              </a:rPr>
              <a:t>Giống nhau</a:t>
            </a:r>
            <a:r>
              <a:rPr lang="en-US" sz="2000" b="1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000" b="1" smtClean="0">
                <a:latin typeface="Times New Roman" pitchFamily="18" charset="0"/>
              </a:rPr>
              <a:t>Mỗi, từng</a:t>
            </a:r>
            <a:r>
              <a:rPr lang="en-US" sz="2000" smtClean="0">
                <a:latin typeface="Times New Roman" pitchFamily="18" charset="0"/>
              </a:rPr>
              <a:t>: đều tách ra từng sự vật, từng cá thể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</a:rPr>
              <a:t>*</a:t>
            </a:r>
            <a:r>
              <a:rPr lang="en-US" sz="2000" u="sng" smtClean="0">
                <a:latin typeface="Times New Roman" pitchFamily="18" charset="0"/>
              </a:rPr>
              <a:t>Khác nhau</a:t>
            </a:r>
            <a:r>
              <a:rPr lang="en-US" sz="200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</a:rPr>
              <a:t>- </a:t>
            </a:r>
            <a:r>
              <a:rPr lang="en-US" sz="2000" b="1" smtClean="0">
                <a:latin typeface="Times New Roman" pitchFamily="18" charset="0"/>
              </a:rPr>
              <a:t>Từng</a:t>
            </a:r>
            <a:r>
              <a:rPr lang="en-US" sz="2000" smtClean="0">
                <a:latin typeface="Times New Roman" pitchFamily="18" charset="0"/>
              </a:rPr>
              <a:t>: mang ý nghĩa lần lượt theo trình tự, hết cá thể này đến cá thể khác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</a:rPr>
              <a:t>- </a:t>
            </a:r>
            <a:r>
              <a:rPr lang="en-US" sz="2000" b="1" smtClean="0">
                <a:latin typeface="Times New Roman" pitchFamily="18" charset="0"/>
              </a:rPr>
              <a:t>Mỗi</a:t>
            </a:r>
            <a:r>
              <a:rPr lang="en-US" sz="2000" smtClean="0">
                <a:latin typeface="Times New Roman" pitchFamily="18" charset="0"/>
              </a:rPr>
              <a:t>: mang ý nghĩa nhấn mạnh, tách riêng từng cá thể, không mang ý nghĩa lần lượt</a:t>
            </a:r>
          </a:p>
          <a:p>
            <a:pPr eaLnBrk="1" hangingPunct="1">
              <a:buFontTx/>
              <a:buNone/>
            </a:pPr>
            <a:endParaRPr lang="en-US" sz="2000" smtClean="0">
              <a:latin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14400" y="240328"/>
            <a:ext cx="294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006699"/>
                </a:solidFill>
              </a:rPr>
              <a:t>III. </a:t>
            </a:r>
            <a:r>
              <a:rPr lang="en-US" sz="2000" b="1" u="sng" dirty="0" err="1" smtClean="0">
                <a:solidFill>
                  <a:srgbClr val="006699"/>
                </a:solidFill>
              </a:rPr>
              <a:t>LUYỆN</a:t>
            </a:r>
            <a:r>
              <a:rPr lang="en-US" sz="2000" b="1" u="sng" dirty="0" smtClean="0">
                <a:solidFill>
                  <a:srgbClr val="006699"/>
                </a:solidFill>
              </a:rPr>
              <a:t> </a:t>
            </a:r>
            <a:r>
              <a:rPr lang="en-US" sz="2000" b="1" u="sng" dirty="0" err="1" smtClean="0">
                <a:solidFill>
                  <a:srgbClr val="006699"/>
                </a:solidFill>
              </a:rPr>
              <a:t>TẬP</a:t>
            </a:r>
            <a:endParaRPr lang="en-US" sz="2000" b="1" u="sng" dirty="0" smtClean="0">
              <a:solidFill>
                <a:srgbClr val="0066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5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62" y="103188"/>
            <a:ext cx="10779054" cy="949235"/>
          </a:xfrm>
        </p:spPr>
        <p:txBody>
          <a:bodyPr/>
          <a:lstStyle/>
          <a:p>
            <a:r>
              <a:rPr lang="vi-VN" smtClean="0"/>
              <a:t>Trò chơi củng cố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106" y="1186133"/>
            <a:ext cx="10972800" cy="5214667"/>
          </a:xfrm>
        </p:spPr>
        <p:txBody>
          <a:bodyPr/>
          <a:lstStyle/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1.                             Muối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năm muối đang còn mặn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Gừng chín tháng gừng hãy còn cay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Đôi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ta nghĩa nặng tình dày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Có xa nhau đi nữa cũng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vạn sáu ngàn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ngày mới xa</a:t>
            </a:r>
          </a:p>
          <a:p>
            <a:pPr marL="0" indent="0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(Ca dao)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2.                                Quanh năm buôn bán ở mom sông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  Nuôi đủ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con với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chồng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(Thương vợ - Tú Xương)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3.                                     Nhà em cách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bốn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quả đồi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Cách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ngọn suối, cách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cánh rừng.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       Nhà em xa cách quá chừng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Em van anh đấy, anh đừng yêu em</a:t>
            </a: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(Nguyễn Bính)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371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6" name="Group 36"/>
          <p:cNvGrpSpPr>
            <a:grpSpLocks/>
          </p:cNvGrpSpPr>
          <p:nvPr/>
        </p:nvGrpSpPr>
        <p:grpSpPr bwMode="auto">
          <a:xfrm>
            <a:off x="2540002" y="1585913"/>
            <a:ext cx="7450667" cy="5086350"/>
            <a:chOff x="1440" y="960"/>
            <a:chExt cx="4224" cy="4272"/>
          </a:xfrm>
        </p:grpSpPr>
        <p:sp>
          <p:nvSpPr>
            <p:cNvPr id="40981" name="Oval 21"/>
            <p:cNvSpPr>
              <a:spLocks noChangeArrowheads="1"/>
            </p:cNvSpPr>
            <p:nvPr/>
          </p:nvSpPr>
          <p:spPr bwMode="auto">
            <a:xfrm>
              <a:off x="1440" y="960"/>
              <a:ext cx="4224" cy="427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>
              <a:off x="3552" y="960"/>
              <a:ext cx="0" cy="42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440" y="3096"/>
              <a:ext cx="42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986" name="Line 26"/>
            <p:cNvSpPr>
              <a:spLocks noChangeShapeType="1"/>
            </p:cNvSpPr>
            <p:nvPr/>
          </p:nvSpPr>
          <p:spPr bwMode="auto">
            <a:xfrm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flipH="1"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 rot="19999143">
              <a:off x="2494" y="1199"/>
              <a:ext cx="864" cy="4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0033CC"/>
                  </a:solidFill>
                  <a:latin typeface="Arial" charset="0"/>
                </a:rPr>
                <a:t>Bài 5</a:t>
              </a:r>
            </a:p>
          </p:txBody>
        </p:sp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 rot="9236918">
              <a:off x="3733" y="4520"/>
              <a:ext cx="864" cy="47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3</a:t>
              </a:r>
            </a:p>
          </p:txBody>
        </p:sp>
        <p:sp>
          <p:nvSpPr>
            <p:cNvPr id="40990" name="Text Box 30"/>
            <p:cNvSpPr txBox="1">
              <a:spLocks noChangeArrowheads="1"/>
            </p:cNvSpPr>
            <p:nvPr/>
          </p:nvSpPr>
          <p:spPr bwMode="auto">
            <a:xfrm rot="7224828">
              <a:off x="4734" y="3629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8</a:t>
              </a:r>
            </a:p>
          </p:txBody>
        </p:sp>
        <p:sp>
          <p:nvSpPr>
            <p:cNvPr id="40991" name="Text Box 31"/>
            <p:cNvSpPr txBox="1">
              <a:spLocks noChangeArrowheads="1"/>
            </p:cNvSpPr>
            <p:nvPr/>
          </p:nvSpPr>
          <p:spPr bwMode="auto">
            <a:xfrm rot="12373217">
              <a:off x="2396" y="4459"/>
              <a:ext cx="864" cy="47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6</a:t>
              </a:r>
            </a:p>
          </p:txBody>
        </p:sp>
        <p:sp>
          <p:nvSpPr>
            <p:cNvPr id="40992" name="Text Box 32"/>
            <p:cNvSpPr txBox="1">
              <a:spLocks noChangeArrowheads="1"/>
            </p:cNvSpPr>
            <p:nvPr/>
          </p:nvSpPr>
          <p:spPr bwMode="auto">
            <a:xfrm rot="14482115">
              <a:off x="1430" y="3397"/>
              <a:ext cx="864" cy="59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990099"/>
                  </a:solidFill>
                  <a:latin typeface="Arial" charset="0"/>
                </a:rPr>
                <a:t>Bài 4</a:t>
              </a:r>
            </a:p>
          </p:txBody>
        </p:sp>
        <p:sp>
          <p:nvSpPr>
            <p:cNvPr id="40993" name="Text Box 33"/>
            <p:cNvSpPr txBox="1">
              <a:spLocks noChangeArrowheads="1"/>
            </p:cNvSpPr>
            <p:nvPr/>
          </p:nvSpPr>
          <p:spPr bwMode="auto">
            <a:xfrm rot="1112416">
              <a:off x="3756" y="1271"/>
              <a:ext cx="864" cy="47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2</a:t>
              </a:r>
            </a:p>
          </p:txBody>
        </p:sp>
        <p:sp>
          <p:nvSpPr>
            <p:cNvPr id="40994" name="Text Box 34"/>
            <p:cNvSpPr txBox="1">
              <a:spLocks noChangeArrowheads="1"/>
            </p:cNvSpPr>
            <p:nvPr/>
          </p:nvSpPr>
          <p:spPr bwMode="auto">
            <a:xfrm rot="17738163">
              <a:off x="1544" y="2033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1</a:t>
              </a:r>
            </a:p>
          </p:txBody>
        </p:sp>
        <p:sp>
          <p:nvSpPr>
            <p:cNvPr id="40995" name="Text Box 35"/>
            <p:cNvSpPr txBox="1">
              <a:spLocks noChangeArrowheads="1"/>
            </p:cNvSpPr>
            <p:nvPr/>
          </p:nvSpPr>
          <p:spPr bwMode="auto">
            <a:xfrm rot="3629282">
              <a:off x="4659" y="2187"/>
              <a:ext cx="864" cy="59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7</a:t>
              </a:r>
            </a:p>
          </p:txBody>
        </p:sp>
      </p:grpSp>
      <p:pic>
        <p:nvPicPr>
          <p:cNvPr id="40999" name="Picture 8" descr="0003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9" y="628650"/>
            <a:ext cx="189618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Line 40"/>
          <p:cNvSpPr>
            <a:spLocks noChangeShapeType="1"/>
          </p:cNvSpPr>
          <p:nvPr/>
        </p:nvSpPr>
        <p:spPr bwMode="auto">
          <a:xfrm flipH="1">
            <a:off x="7196669" y="1471613"/>
            <a:ext cx="423333" cy="342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3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9" name="AutoShape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549698" y="6172200"/>
            <a:ext cx="2642306" cy="685800"/>
          </a:xfrm>
          <a:prstGeom prst="rightArrow">
            <a:avLst>
              <a:gd name="adj1" fmla="val 50000"/>
              <a:gd name="adj2" fmla="val 650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Lượt quay tiếp</a:t>
            </a:r>
          </a:p>
        </p:txBody>
      </p:sp>
      <p:sp>
        <p:nvSpPr>
          <p:cNvPr id="121870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19626" y="3461364"/>
            <a:ext cx="9854847" cy="29337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14949" tIns="57475" rIns="114949" bIns="57475" anchor="ctr"/>
          <a:lstStyle/>
          <a:p>
            <a:pPr algn="ctr" defTabSz="1149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smtClean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21871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3" y="3565922"/>
            <a:ext cx="1405820" cy="9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500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21872" name="Text Box 3"/>
          <p:cNvSpPr txBox="1">
            <a:spLocks noChangeArrowheads="1"/>
          </p:cNvSpPr>
          <p:nvPr/>
        </p:nvSpPr>
        <p:spPr bwMode="auto">
          <a:xfrm>
            <a:off x="3471337" y="4446985"/>
            <a:ext cx="1218848" cy="9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500" smtClean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21873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7" y="5342335"/>
            <a:ext cx="1218848" cy="9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500" smtClean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21874" name="Oval 18"/>
          <p:cNvSpPr>
            <a:spLocks noChangeArrowheads="1"/>
          </p:cNvSpPr>
          <p:nvPr/>
        </p:nvSpPr>
        <p:spPr bwMode="auto">
          <a:xfrm>
            <a:off x="1829205" y="3565924"/>
            <a:ext cx="1116541" cy="6107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21875" name="Oval 19"/>
          <p:cNvSpPr>
            <a:spLocks noChangeArrowheads="1"/>
          </p:cNvSpPr>
          <p:nvPr/>
        </p:nvSpPr>
        <p:spPr bwMode="auto">
          <a:xfrm>
            <a:off x="1726848" y="5342335"/>
            <a:ext cx="1118306" cy="6107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21876" name="Oval 20"/>
          <p:cNvSpPr>
            <a:spLocks noChangeArrowheads="1"/>
          </p:cNvSpPr>
          <p:nvPr/>
        </p:nvSpPr>
        <p:spPr bwMode="auto">
          <a:xfrm>
            <a:off x="1726848" y="4460081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21877" name="AutoShape 21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Chúc mừng em,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em đã dành được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bông hoa điểm 10</a:t>
            </a:r>
          </a:p>
        </p:txBody>
      </p:sp>
      <p:sp>
        <p:nvSpPr>
          <p:cNvPr id="121878" name="AutoShape 22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1879" name="AutoShape 23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919626" y="130101"/>
            <a:ext cx="10329333" cy="397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7" rIns="91410" bIns="45707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CC66"/>
                </a:solidFill>
                <a:latin typeface="Arial" charset="0"/>
              </a:rPr>
              <a:t>        </a:t>
            </a: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Bài 5: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Trong câu tục ngữ sau, có mấy số từ?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FF"/>
                </a:solidFill>
                <a:latin typeface="Arial" charset="0"/>
              </a:rPr>
              <a:t>Một nong tằm là năm nong kén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FF"/>
                </a:solidFill>
                <a:latin typeface="Arial" charset="0"/>
              </a:rPr>
              <a:t>Một nong kén là chín</a:t>
            </a:r>
            <a:r>
              <a:rPr lang="en-US" sz="3600" b="1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600" smtClean="0">
                <a:solidFill>
                  <a:srgbClr val="FFFFFF"/>
                </a:solidFill>
                <a:latin typeface="Arial" charset="0"/>
              </a:rPr>
              <a:t>nén tơ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6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642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18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7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1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218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1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18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76"/>
                  </p:tgtEl>
                </p:cond>
              </p:nextCondLst>
            </p:seq>
          </p:childTnLst>
        </p:cTn>
      </p:par>
    </p:tnLst>
    <p:bldLst>
      <p:bldP spid="121877" grpId="0" animBg="1"/>
      <p:bldP spid="121877" grpId="1" animBg="1"/>
      <p:bldP spid="121878" grpId="0" animBg="1"/>
      <p:bldP spid="121878" grpId="1" animBg="1"/>
      <p:bldP spid="121878" grpId="2" animBg="1"/>
      <p:bldP spid="121879" grpId="0" animBg="1"/>
      <p:bldP spid="121879" grpId="1" animBg="1"/>
      <p:bldP spid="12187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9" name="Group 3"/>
          <p:cNvGrpSpPr>
            <a:grpSpLocks/>
          </p:cNvGrpSpPr>
          <p:nvPr/>
        </p:nvGrpSpPr>
        <p:grpSpPr bwMode="auto">
          <a:xfrm>
            <a:off x="2540002" y="1585913"/>
            <a:ext cx="7450667" cy="5086350"/>
            <a:chOff x="1440" y="960"/>
            <a:chExt cx="4224" cy="4272"/>
          </a:xfrm>
        </p:grpSpPr>
        <p:sp>
          <p:nvSpPr>
            <p:cNvPr id="126980" name="Oval 4"/>
            <p:cNvSpPr>
              <a:spLocks noChangeArrowheads="1"/>
            </p:cNvSpPr>
            <p:nvPr/>
          </p:nvSpPr>
          <p:spPr bwMode="auto">
            <a:xfrm>
              <a:off x="1440" y="960"/>
              <a:ext cx="4224" cy="427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6981" name="Line 5"/>
            <p:cNvSpPr>
              <a:spLocks noChangeShapeType="1"/>
            </p:cNvSpPr>
            <p:nvPr/>
          </p:nvSpPr>
          <p:spPr bwMode="auto">
            <a:xfrm>
              <a:off x="3552" y="960"/>
              <a:ext cx="0" cy="42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6982" name="Line 6"/>
            <p:cNvSpPr>
              <a:spLocks noChangeShapeType="1"/>
            </p:cNvSpPr>
            <p:nvPr/>
          </p:nvSpPr>
          <p:spPr bwMode="auto">
            <a:xfrm>
              <a:off x="1440" y="3096"/>
              <a:ext cx="42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6983" name="Line 7"/>
            <p:cNvSpPr>
              <a:spLocks noChangeShapeType="1"/>
            </p:cNvSpPr>
            <p:nvPr/>
          </p:nvSpPr>
          <p:spPr bwMode="auto">
            <a:xfrm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6984" name="Line 8"/>
            <p:cNvSpPr>
              <a:spLocks noChangeShapeType="1"/>
            </p:cNvSpPr>
            <p:nvPr/>
          </p:nvSpPr>
          <p:spPr bwMode="auto">
            <a:xfrm flipH="1"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6985" name="Text Box 9"/>
            <p:cNvSpPr txBox="1">
              <a:spLocks noChangeArrowheads="1"/>
            </p:cNvSpPr>
            <p:nvPr/>
          </p:nvSpPr>
          <p:spPr bwMode="auto">
            <a:xfrm rot="19999143">
              <a:off x="2494" y="1199"/>
              <a:ext cx="864" cy="4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0033CC"/>
                  </a:solidFill>
                  <a:latin typeface="Arial" charset="0"/>
                </a:rPr>
                <a:t>Bài 5</a:t>
              </a:r>
            </a:p>
          </p:txBody>
        </p:sp>
        <p:sp>
          <p:nvSpPr>
            <p:cNvPr id="126986" name="Text Box 10"/>
            <p:cNvSpPr txBox="1">
              <a:spLocks noChangeArrowheads="1"/>
            </p:cNvSpPr>
            <p:nvPr/>
          </p:nvSpPr>
          <p:spPr bwMode="auto">
            <a:xfrm rot="9236918">
              <a:off x="3733" y="4520"/>
              <a:ext cx="864" cy="47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3</a:t>
              </a:r>
            </a:p>
          </p:txBody>
        </p:sp>
        <p:sp>
          <p:nvSpPr>
            <p:cNvPr id="126987" name="Text Box 11"/>
            <p:cNvSpPr txBox="1">
              <a:spLocks noChangeArrowheads="1"/>
            </p:cNvSpPr>
            <p:nvPr/>
          </p:nvSpPr>
          <p:spPr bwMode="auto">
            <a:xfrm rot="7224828">
              <a:off x="4734" y="3629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8</a:t>
              </a:r>
            </a:p>
          </p:txBody>
        </p:sp>
        <p:sp>
          <p:nvSpPr>
            <p:cNvPr id="126988" name="Text Box 12"/>
            <p:cNvSpPr txBox="1">
              <a:spLocks noChangeArrowheads="1"/>
            </p:cNvSpPr>
            <p:nvPr/>
          </p:nvSpPr>
          <p:spPr bwMode="auto">
            <a:xfrm rot="12373217">
              <a:off x="2396" y="4459"/>
              <a:ext cx="864" cy="47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6</a:t>
              </a:r>
            </a:p>
          </p:txBody>
        </p:sp>
        <p:sp>
          <p:nvSpPr>
            <p:cNvPr id="126989" name="Text Box 13"/>
            <p:cNvSpPr txBox="1">
              <a:spLocks noChangeArrowheads="1"/>
            </p:cNvSpPr>
            <p:nvPr/>
          </p:nvSpPr>
          <p:spPr bwMode="auto">
            <a:xfrm rot="14482115">
              <a:off x="1430" y="3397"/>
              <a:ext cx="864" cy="59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990099"/>
                  </a:solidFill>
                  <a:latin typeface="Arial" charset="0"/>
                </a:rPr>
                <a:t>Bài 4</a:t>
              </a:r>
            </a:p>
          </p:txBody>
        </p:sp>
        <p:sp>
          <p:nvSpPr>
            <p:cNvPr id="126990" name="Text Box 14"/>
            <p:cNvSpPr txBox="1">
              <a:spLocks noChangeArrowheads="1"/>
            </p:cNvSpPr>
            <p:nvPr/>
          </p:nvSpPr>
          <p:spPr bwMode="auto">
            <a:xfrm rot="1112416">
              <a:off x="3756" y="1271"/>
              <a:ext cx="864" cy="47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2</a:t>
              </a:r>
            </a:p>
          </p:txBody>
        </p:sp>
        <p:sp>
          <p:nvSpPr>
            <p:cNvPr id="126991" name="Text Box 15"/>
            <p:cNvSpPr txBox="1">
              <a:spLocks noChangeArrowheads="1"/>
            </p:cNvSpPr>
            <p:nvPr/>
          </p:nvSpPr>
          <p:spPr bwMode="auto">
            <a:xfrm rot="17738163">
              <a:off x="1544" y="2033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1</a:t>
              </a:r>
            </a:p>
          </p:txBody>
        </p:sp>
        <p:sp>
          <p:nvSpPr>
            <p:cNvPr id="126992" name="Text Box 16"/>
            <p:cNvSpPr txBox="1">
              <a:spLocks noChangeArrowheads="1"/>
            </p:cNvSpPr>
            <p:nvPr/>
          </p:nvSpPr>
          <p:spPr bwMode="auto">
            <a:xfrm rot="3629282">
              <a:off x="4659" y="2187"/>
              <a:ext cx="864" cy="59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7</a:t>
              </a:r>
            </a:p>
          </p:txBody>
        </p:sp>
      </p:grpSp>
      <p:pic>
        <p:nvPicPr>
          <p:cNvPr id="126993" name="Picture 8" descr="0003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9" y="628650"/>
            <a:ext cx="189618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4" name="Line 18"/>
          <p:cNvSpPr>
            <a:spLocks noChangeShapeType="1"/>
          </p:cNvSpPr>
          <p:nvPr/>
        </p:nvSpPr>
        <p:spPr bwMode="auto">
          <a:xfrm flipH="1">
            <a:off x="7196669" y="1471613"/>
            <a:ext cx="423333" cy="342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6" dur="3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3" name="AutoShape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549698" y="6172200"/>
            <a:ext cx="2642306" cy="685800"/>
          </a:xfrm>
          <a:prstGeom prst="rightArrow">
            <a:avLst>
              <a:gd name="adj1" fmla="val 50000"/>
              <a:gd name="adj2" fmla="val 650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Lượt quay tiếp</a:t>
            </a:r>
          </a:p>
        </p:txBody>
      </p:sp>
      <p:sp>
        <p:nvSpPr>
          <p:cNvPr id="122894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2909" y="3299819"/>
            <a:ext cx="9854847" cy="29337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14949" tIns="57475" rIns="114949" bIns="57475" anchor="ctr"/>
          <a:lstStyle/>
          <a:p>
            <a:pPr algn="ctr" defTabSz="1149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smtClean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22895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3" y="3657650"/>
            <a:ext cx="2032000" cy="6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700" smtClean="0">
                <a:solidFill>
                  <a:srgbClr val="FF0000"/>
                </a:solidFill>
                <a:latin typeface="Arial" charset="0"/>
                <a:cs typeface="Arial" charset="0"/>
              </a:rPr>
              <a:t>Mỗi </a:t>
            </a:r>
          </a:p>
        </p:txBody>
      </p:sp>
      <p:sp>
        <p:nvSpPr>
          <p:cNvPr id="122896" name="Text Box 3"/>
          <p:cNvSpPr txBox="1">
            <a:spLocks noChangeArrowheads="1"/>
          </p:cNvSpPr>
          <p:nvPr/>
        </p:nvSpPr>
        <p:spPr bwMode="auto">
          <a:xfrm>
            <a:off x="3471333" y="4447037"/>
            <a:ext cx="2370667" cy="6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700" smtClean="0">
                <a:solidFill>
                  <a:srgbClr val="FF0000"/>
                </a:solidFill>
                <a:latin typeface="Arial" charset="0"/>
                <a:cs typeface="Arial" charset="0"/>
              </a:rPr>
              <a:t>Từng</a:t>
            </a:r>
          </a:p>
        </p:txBody>
      </p:sp>
      <p:sp>
        <p:nvSpPr>
          <p:cNvPr id="122897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3" y="5257852"/>
            <a:ext cx="4318000" cy="6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700" smtClean="0">
                <a:solidFill>
                  <a:srgbClr val="FF0000"/>
                </a:solidFill>
                <a:latin typeface="Arial" charset="0"/>
                <a:cs typeface="Arial" charset="0"/>
              </a:rPr>
              <a:t>Cả A và B</a:t>
            </a:r>
          </a:p>
        </p:txBody>
      </p:sp>
      <p:sp>
        <p:nvSpPr>
          <p:cNvPr id="122898" name="Oval 18"/>
          <p:cNvSpPr>
            <a:spLocks noChangeArrowheads="1"/>
          </p:cNvSpPr>
          <p:nvPr/>
        </p:nvSpPr>
        <p:spPr bwMode="auto">
          <a:xfrm>
            <a:off x="1829193" y="3565924"/>
            <a:ext cx="1116541" cy="6107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22899" name="Oval 19"/>
          <p:cNvSpPr>
            <a:spLocks noChangeArrowheads="1"/>
          </p:cNvSpPr>
          <p:nvPr/>
        </p:nvSpPr>
        <p:spPr bwMode="auto">
          <a:xfrm>
            <a:off x="1841500" y="4400552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22900" name="Oval 20"/>
          <p:cNvSpPr>
            <a:spLocks noChangeArrowheads="1"/>
          </p:cNvSpPr>
          <p:nvPr/>
        </p:nvSpPr>
        <p:spPr bwMode="auto">
          <a:xfrm>
            <a:off x="1862668" y="5243513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22901" name="AutoShape 21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Chúc mừng em,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em đã dành được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bông hoa điểm 10</a:t>
            </a:r>
          </a:p>
        </p:txBody>
      </p:sp>
      <p:sp>
        <p:nvSpPr>
          <p:cNvPr id="122902" name="AutoShape 22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2903" name="AutoShape 23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2904" name="Text Box 24"/>
          <p:cNvSpPr txBox="1">
            <a:spLocks noChangeArrowheads="1"/>
          </p:cNvSpPr>
          <p:nvPr/>
        </p:nvSpPr>
        <p:spPr bwMode="auto">
          <a:xfrm>
            <a:off x="592667" y="77717"/>
            <a:ext cx="11599333" cy="360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7" rIns="91410" bIns="45707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CC66"/>
                </a:solidFill>
                <a:latin typeface="Arial" charset="0"/>
              </a:rPr>
              <a:t>         </a:t>
            </a:r>
            <a:r>
              <a:rPr lang="en-US" sz="3200" b="1" smtClean="0">
                <a:solidFill>
                  <a:srgbClr val="FFFFFF"/>
                </a:solidFill>
                <a:latin typeface="Arial" charset="0"/>
              </a:rPr>
              <a:t>Bài 1: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FF"/>
                </a:solidFill>
                <a:latin typeface="Arial" charset="0"/>
              </a:rPr>
              <a:t>Có thể điền từ nào vào chỗ trống trong cả hai câu thơ sau: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“Rồi Bác đi dém chăn          “…… giọt long lanh rơi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…… người …… một”          Tôi đưa tay tôi hứng.”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05" name="Line 25"/>
          <p:cNvSpPr>
            <a:spLocks noChangeShapeType="1"/>
          </p:cNvSpPr>
          <p:nvPr/>
        </p:nvSpPr>
        <p:spPr bwMode="auto">
          <a:xfrm>
            <a:off x="6604000" y="1885950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14676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29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2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229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29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0"/>
                  </p:tgtEl>
                </p:cond>
              </p:nextCondLst>
            </p:seq>
          </p:childTnLst>
        </p:cTn>
      </p:par>
    </p:tnLst>
    <p:bldLst>
      <p:bldP spid="122901" grpId="0" animBg="1"/>
      <p:bldP spid="122901" grpId="1" animBg="1"/>
      <p:bldP spid="122902" grpId="0" animBg="1"/>
      <p:bldP spid="122902" grpId="1" animBg="1"/>
      <p:bldP spid="122902" grpId="2" animBg="1"/>
      <p:bldP spid="122903" grpId="0" animBg="1"/>
      <p:bldP spid="122903" grpId="1" animBg="1"/>
      <p:bldP spid="122903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3" name="Group 3"/>
          <p:cNvGrpSpPr>
            <a:grpSpLocks/>
          </p:cNvGrpSpPr>
          <p:nvPr/>
        </p:nvGrpSpPr>
        <p:grpSpPr bwMode="auto">
          <a:xfrm>
            <a:off x="2540002" y="1585913"/>
            <a:ext cx="7450667" cy="5086350"/>
            <a:chOff x="1440" y="960"/>
            <a:chExt cx="4224" cy="4272"/>
          </a:xfrm>
        </p:grpSpPr>
        <p:sp>
          <p:nvSpPr>
            <p:cNvPr id="128004" name="Oval 4"/>
            <p:cNvSpPr>
              <a:spLocks noChangeArrowheads="1"/>
            </p:cNvSpPr>
            <p:nvPr/>
          </p:nvSpPr>
          <p:spPr bwMode="auto">
            <a:xfrm>
              <a:off x="1440" y="960"/>
              <a:ext cx="4224" cy="427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8005" name="Line 5"/>
            <p:cNvSpPr>
              <a:spLocks noChangeShapeType="1"/>
            </p:cNvSpPr>
            <p:nvPr/>
          </p:nvSpPr>
          <p:spPr bwMode="auto">
            <a:xfrm>
              <a:off x="3552" y="960"/>
              <a:ext cx="0" cy="42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8006" name="Line 6"/>
            <p:cNvSpPr>
              <a:spLocks noChangeShapeType="1"/>
            </p:cNvSpPr>
            <p:nvPr/>
          </p:nvSpPr>
          <p:spPr bwMode="auto">
            <a:xfrm>
              <a:off x="1440" y="3096"/>
              <a:ext cx="42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8007" name="Line 7"/>
            <p:cNvSpPr>
              <a:spLocks noChangeShapeType="1"/>
            </p:cNvSpPr>
            <p:nvPr/>
          </p:nvSpPr>
          <p:spPr bwMode="auto">
            <a:xfrm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8008" name="Line 8"/>
            <p:cNvSpPr>
              <a:spLocks noChangeShapeType="1"/>
            </p:cNvSpPr>
            <p:nvPr/>
          </p:nvSpPr>
          <p:spPr bwMode="auto">
            <a:xfrm flipH="1"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8009" name="Text Box 9"/>
            <p:cNvSpPr txBox="1">
              <a:spLocks noChangeArrowheads="1"/>
            </p:cNvSpPr>
            <p:nvPr/>
          </p:nvSpPr>
          <p:spPr bwMode="auto">
            <a:xfrm rot="19999143">
              <a:off x="2494" y="1199"/>
              <a:ext cx="864" cy="4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0033CC"/>
                  </a:solidFill>
                  <a:latin typeface="Arial" charset="0"/>
                </a:rPr>
                <a:t>Bài 5</a:t>
              </a:r>
            </a:p>
          </p:txBody>
        </p:sp>
        <p:sp>
          <p:nvSpPr>
            <p:cNvPr id="128010" name="Text Box 10"/>
            <p:cNvSpPr txBox="1">
              <a:spLocks noChangeArrowheads="1"/>
            </p:cNvSpPr>
            <p:nvPr/>
          </p:nvSpPr>
          <p:spPr bwMode="auto">
            <a:xfrm rot="9236918">
              <a:off x="3733" y="4520"/>
              <a:ext cx="864" cy="47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3</a:t>
              </a:r>
            </a:p>
          </p:txBody>
        </p:sp>
        <p:sp>
          <p:nvSpPr>
            <p:cNvPr id="128011" name="Text Box 11"/>
            <p:cNvSpPr txBox="1">
              <a:spLocks noChangeArrowheads="1"/>
            </p:cNvSpPr>
            <p:nvPr/>
          </p:nvSpPr>
          <p:spPr bwMode="auto">
            <a:xfrm rot="7224828">
              <a:off x="4734" y="3629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8</a:t>
              </a:r>
            </a:p>
          </p:txBody>
        </p:sp>
        <p:sp>
          <p:nvSpPr>
            <p:cNvPr id="128012" name="Text Box 12"/>
            <p:cNvSpPr txBox="1">
              <a:spLocks noChangeArrowheads="1"/>
            </p:cNvSpPr>
            <p:nvPr/>
          </p:nvSpPr>
          <p:spPr bwMode="auto">
            <a:xfrm rot="12373217">
              <a:off x="2396" y="4459"/>
              <a:ext cx="864" cy="47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6</a:t>
              </a:r>
            </a:p>
          </p:txBody>
        </p:sp>
        <p:sp>
          <p:nvSpPr>
            <p:cNvPr id="128013" name="Text Box 13"/>
            <p:cNvSpPr txBox="1">
              <a:spLocks noChangeArrowheads="1"/>
            </p:cNvSpPr>
            <p:nvPr/>
          </p:nvSpPr>
          <p:spPr bwMode="auto">
            <a:xfrm rot="14482115">
              <a:off x="1430" y="3397"/>
              <a:ext cx="864" cy="59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990099"/>
                  </a:solidFill>
                  <a:latin typeface="Arial" charset="0"/>
                </a:rPr>
                <a:t>Bài 4</a:t>
              </a:r>
            </a:p>
          </p:txBody>
        </p:sp>
        <p:sp>
          <p:nvSpPr>
            <p:cNvPr id="128014" name="Text Box 14"/>
            <p:cNvSpPr txBox="1">
              <a:spLocks noChangeArrowheads="1"/>
            </p:cNvSpPr>
            <p:nvPr/>
          </p:nvSpPr>
          <p:spPr bwMode="auto">
            <a:xfrm rot="1112416">
              <a:off x="3756" y="1271"/>
              <a:ext cx="864" cy="47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2</a:t>
              </a:r>
            </a:p>
          </p:txBody>
        </p:sp>
        <p:sp>
          <p:nvSpPr>
            <p:cNvPr id="128015" name="Text Box 15"/>
            <p:cNvSpPr txBox="1">
              <a:spLocks noChangeArrowheads="1"/>
            </p:cNvSpPr>
            <p:nvPr/>
          </p:nvSpPr>
          <p:spPr bwMode="auto">
            <a:xfrm rot="17738163">
              <a:off x="1544" y="2033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1</a:t>
              </a:r>
            </a:p>
          </p:txBody>
        </p:sp>
        <p:sp>
          <p:nvSpPr>
            <p:cNvPr id="128016" name="Text Box 16"/>
            <p:cNvSpPr txBox="1">
              <a:spLocks noChangeArrowheads="1"/>
            </p:cNvSpPr>
            <p:nvPr/>
          </p:nvSpPr>
          <p:spPr bwMode="auto">
            <a:xfrm rot="3629282">
              <a:off x="4659" y="2187"/>
              <a:ext cx="864" cy="59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7</a:t>
              </a:r>
            </a:p>
          </p:txBody>
        </p:sp>
      </p:grpSp>
      <p:pic>
        <p:nvPicPr>
          <p:cNvPr id="128017" name="Picture 8" descr="0003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9" y="628650"/>
            <a:ext cx="189618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8" name="Line 18"/>
          <p:cNvSpPr>
            <a:spLocks noChangeShapeType="1"/>
          </p:cNvSpPr>
          <p:nvPr/>
        </p:nvSpPr>
        <p:spPr bwMode="auto">
          <a:xfrm flipH="1">
            <a:off x="7196669" y="1471613"/>
            <a:ext cx="423333" cy="342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6" dur="30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7" name="AutoShape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549698" y="6172200"/>
            <a:ext cx="2642306" cy="685800"/>
          </a:xfrm>
          <a:prstGeom prst="rightArrow">
            <a:avLst>
              <a:gd name="adj1" fmla="val 50000"/>
              <a:gd name="adj2" fmla="val 650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Lượt quay tiếp</a:t>
            </a:r>
          </a:p>
        </p:txBody>
      </p:sp>
      <p:sp>
        <p:nvSpPr>
          <p:cNvPr id="123918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354667" y="3257550"/>
            <a:ext cx="9854848" cy="29337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14949" tIns="57475" rIns="114949" bIns="57475" anchor="ctr"/>
          <a:lstStyle/>
          <a:p>
            <a:pPr algn="ctr" defTabSz="1149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smtClean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23919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9" y="3565943"/>
            <a:ext cx="1947333" cy="74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100" smtClean="0">
                <a:solidFill>
                  <a:srgbClr val="FF0000"/>
                </a:solidFill>
                <a:latin typeface="Arial" charset="0"/>
                <a:cs typeface="Arial" charset="0"/>
              </a:rPr>
              <a:t>các </a:t>
            </a:r>
          </a:p>
        </p:txBody>
      </p:sp>
      <p:sp>
        <p:nvSpPr>
          <p:cNvPr id="123920" name="Text Box 3"/>
          <p:cNvSpPr txBox="1">
            <a:spLocks noChangeArrowheads="1"/>
          </p:cNvSpPr>
          <p:nvPr/>
        </p:nvSpPr>
        <p:spPr bwMode="auto">
          <a:xfrm>
            <a:off x="3471333" y="4514881"/>
            <a:ext cx="5164667" cy="6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700" smtClean="0">
                <a:solidFill>
                  <a:srgbClr val="FF0000"/>
                </a:solidFill>
                <a:latin typeface="Arial" charset="0"/>
                <a:cs typeface="Arial" charset="0"/>
              </a:rPr>
              <a:t>các, những</a:t>
            </a:r>
          </a:p>
        </p:txBody>
      </p:sp>
      <p:sp>
        <p:nvSpPr>
          <p:cNvPr id="123921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3" y="5342365"/>
            <a:ext cx="6688667" cy="6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700" smtClean="0">
                <a:solidFill>
                  <a:srgbClr val="FF0000"/>
                </a:solidFill>
                <a:latin typeface="Arial" charset="0"/>
                <a:cs typeface="Arial" charset="0"/>
              </a:rPr>
              <a:t>các em, những</a:t>
            </a:r>
          </a:p>
        </p:txBody>
      </p:sp>
      <p:sp>
        <p:nvSpPr>
          <p:cNvPr id="123922" name="Oval 18"/>
          <p:cNvSpPr>
            <a:spLocks noChangeArrowheads="1"/>
          </p:cNvSpPr>
          <p:nvPr/>
        </p:nvSpPr>
        <p:spPr bwMode="auto">
          <a:xfrm>
            <a:off x="1829176" y="3565924"/>
            <a:ext cx="1116541" cy="6107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23923" name="Oval 19"/>
          <p:cNvSpPr>
            <a:spLocks noChangeArrowheads="1"/>
          </p:cNvSpPr>
          <p:nvPr/>
        </p:nvSpPr>
        <p:spPr bwMode="auto">
          <a:xfrm>
            <a:off x="1820338" y="4486277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23924" name="Oval 20"/>
          <p:cNvSpPr>
            <a:spLocks noChangeArrowheads="1"/>
          </p:cNvSpPr>
          <p:nvPr/>
        </p:nvSpPr>
        <p:spPr bwMode="auto">
          <a:xfrm>
            <a:off x="1820338" y="5314952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23925" name="AutoShape 21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Chúc mừng em,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em đã dành được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bông hoa điểm 10</a:t>
            </a:r>
          </a:p>
        </p:txBody>
      </p:sp>
      <p:sp>
        <p:nvSpPr>
          <p:cNvPr id="123926" name="AutoShape 22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3927" name="AutoShape 23"/>
          <p:cNvSpPr>
            <a:spLocks noChangeArrowheads="1"/>
          </p:cNvSpPr>
          <p:nvPr/>
        </p:nvSpPr>
        <p:spPr bwMode="auto">
          <a:xfrm>
            <a:off x="7009710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592672" y="857270"/>
            <a:ext cx="110066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800100" indent="-34290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257300" indent="-34290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1714500" indent="-34290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171700" indent="-34290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FF"/>
                </a:solidFill>
                <a:latin typeface="Verdana" pitchFamily="34" charset="0"/>
              </a:rPr>
              <a:t>Bài 3: </a:t>
            </a:r>
            <a:r>
              <a:rPr lang="vi-VN" sz="2800" b="1" smtClean="0">
                <a:solidFill>
                  <a:srgbClr val="FFFFFF"/>
                </a:solidFill>
                <a:latin typeface="Verdana" pitchFamily="34" charset="0"/>
              </a:rPr>
              <a:t>Chỉ ra </a:t>
            </a:r>
            <a:r>
              <a:rPr lang="vi-VN" sz="2800" b="1">
                <a:solidFill>
                  <a:srgbClr val="FFFFFF"/>
                </a:solidFill>
                <a:latin typeface="Verdana" pitchFamily="34" charset="0"/>
              </a:rPr>
              <a:t>l</a:t>
            </a:r>
            <a:r>
              <a:rPr lang="en-US" sz="2800" b="1" smtClean="0">
                <a:solidFill>
                  <a:srgbClr val="FFFFFF"/>
                </a:solidFill>
                <a:latin typeface="Verdana" pitchFamily="34" charset="0"/>
              </a:rPr>
              <a:t>ượng từ trong câu thơ sau: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FF"/>
                </a:solidFill>
                <a:latin typeface="Verdana" pitchFamily="34" charset="0"/>
              </a:rPr>
              <a:t>          “</a:t>
            </a:r>
            <a:r>
              <a:rPr lang="en-US" sz="2800" smtClean="0">
                <a:solidFill>
                  <a:srgbClr val="FFFFFF"/>
                </a:solidFill>
                <a:latin typeface="Verdana" pitchFamily="34" charset="0"/>
              </a:rPr>
              <a:t>Chào các</a:t>
            </a:r>
            <a:r>
              <a:rPr lang="en-US" sz="2800" b="1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2800" smtClean="0">
                <a:solidFill>
                  <a:srgbClr val="FFFFFF"/>
                </a:solidFill>
                <a:latin typeface="Verdana" pitchFamily="34" charset="0"/>
              </a:rPr>
              <a:t>em, những đồng chí của tương lai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Verdana" pitchFamily="34" charset="0"/>
              </a:rPr>
              <a:t>          Mang mũ rơm đi học đường dài” là:</a:t>
            </a:r>
            <a:endParaRPr lang="en-US" sz="2800" b="1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92360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39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3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239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3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39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4"/>
                  </p:tgtEl>
                </p:cond>
              </p:nextCondLst>
            </p:seq>
          </p:childTnLst>
        </p:cTn>
      </p:par>
    </p:tnLst>
    <p:bldLst>
      <p:bldP spid="123925" grpId="0" animBg="1"/>
      <p:bldP spid="123925" grpId="1" animBg="1"/>
      <p:bldP spid="123926" grpId="0" animBg="1"/>
      <p:bldP spid="123926" grpId="1" animBg="1"/>
      <p:bldP spid="123926" grpId="2" animBg="1"/>
      <p:bldP spid="123927" grpId="0" animBg="1"/>
      <p:bldP spid="123927" grpId="1" animBg="1"/>
      <p:bldP spid="12392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412523"/>
              </p:ext>
            </p:extLst>
          </p:nvPr>
        </p:nvGraphicFramePr>
        <p:xfrm>
          <a:off x="217917" y="965674"/>
          <a:ext cx="11756166" cy="273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21"/>
                <a:gridCol w="1745993"/>
                <a:gridCol w="2119888"/>
                <a:gridCol w="2068082"/>
                <a:gridCol w="1990221"/>
                <a:gridCol w="1959361"/>
              </a:tblGrid>
              <a:tr h="6108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Phần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trước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Phần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trung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tâm</a:t>
                      </a: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Phần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sau</a:t>
                      </a:r>
                      <a:endParaRPr lang="en-US" sz="3200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101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Từ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chỉ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ý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tổng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thế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Từ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chỉ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lượng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Danh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từ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đơn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vị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Danh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từ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sự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vật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Đặc</a:t>
                      </a:r>
                      <a:r>
                        <a:rPr lang="en-US" sz="25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điểm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rgbClr val="FF0000"/>
                          </a:solidFill>
                        </a:rPr>
                        <a:t>Xác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định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vị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rgbClr val="FF0000"/>
                          </a:solidFill>
                        </a:rPr>
                        <a:t>trí</a:t>
                      </a:r>
                      <a:endParaRPr lang="en-US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61010"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Tất</a:t>
                      </a:r>
                      <a:r>
                        <a:rPr lang="en-US" sz="2800" i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cả</a:t>
                      </a:r>
                      <a:endParaRPr lang="en-US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những</a:t>
                      </a:r>
                      <a:endParaRPr lang="en-US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em</a:t>
                      </a:r>
                      <a:endParaRPr lang="en-US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học</a:t>
                      </a:r>
                      <a:r>
                        <a:rPr lang="en-US" sz="2800" i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sinh</a:t>
                      </a:r>
                      <a:endParaRPr lang="en-US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chăm</a:t>
                      </a:r>
                      <a:r>
                        <a:rPr lang="en-US" sz="2800" i="1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800" i="1" baseline="0" dirty="0" err="1" smtClean="0">
                          <a:solidFill>
                            <a:srgbClr val="0000FF"/>
                          </a:solidFill>
                        </a:rPr>
                        <a:t>ngoan</a:t>
                      </a:r>
                      <a:endParaRPr lang="en-US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>
                          <a:solidFill>
                            <a:srgbClr val="0000FF"/>
                          </a:solidFill>
                        </a:rPr>
                        <a:t>ấy</a:t>
                      </a:r>
                      <a:endParaRPr lang="en-US" sz="28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3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963338" y="285761"/>
            <a:ext cx="10329333" cy="76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7" rIns="91410" bIns="45707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Arial" charset="0"/>
              </a:rPr>
              <a:t>TRÒ CHƠI CỦNG CỐ</a:t>
            </a:r>
          </a:p>
        </p:txBody>
      </p:sp>
      <p:grpSp>
        <p:nvGrpSpPr>
          <p:cNvPr id="129027" name="Group 3"/>
          <p:cNvGrpSpPr>
            <a:grpSpLocks/>
          </p:cNvGrpSpPr>
          <p:nvPr/>
        </p:nvGrpSpPr>
        <p:grpSpPr bwMode="auto">
          <a:xfrm>
            <a:off x="2540002" y="1585913"/>
            <a:ext cx="7450667" cy="5086350"/>
            <a:chOff x="1440" y="960"/>
            <a:chExt cx="4224" cy="4272"/>
          </a:xfrm>
        </p:grpSpPr>
        <p:sp>
          <p:nvSpPr>
            <p:cNvPr id="129028" name="Oval 4"/>
            <p:cNvSpPr>
              <a:spLocks noChangeArrowheads="1"/>
            </p:cNvSpPr>
            <p:nvPr/>
          </p:nvSpPr>
          <p:spPr bwMode="auto">
            <a:xfrm>
              <a:off x="1440" y="960"/>
              <a:ext cx="4224" cy="427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9029" name="Line 5"/>
            <p:cNvSpPr>
              <a:spLocks noChangeShapeType="1"/>
            </p:cNvSpPr>
            <p:nvPr/>
          </p:nvSpPr>
          <p:spPr bwMode="auto">
            <a:xfrm>
              <a:off x="3552" y="960"/>
              <a:ext cx="0" cy="42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9030" name="Line 6"/>
            <p:cNvSpPr>
              <a:spLocks noChangeShapeType="1"/>
            </p:cNvSpPr>
            <p:nvPr/>
          </p:nvSpPr>
          <p:spPr bwMode="auto">
            <a:xfrm>
              <a:off x="1440" y="3096"/>
              <a:ext cx="422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9031" name="Line 7"/>
            <p:cNvSpPr>
              <a:spLocks noChangeShapeType="1"/>
            </p:cNvSpPr>
            <p:nvPr/>
          </p:nvSpPr>
          <p:spPr bwMode="auto">
            <a:xfrm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9032" name="Line 8"/>
            <p:cNvSpPr>
              <a:spLocks noChangeShapeType="1"/>
            </p:cNvSpPr>
            <p:nvPr/>
          </p:nvSpPr>
          <p:spPr bwMode="auto">
            <a:xfrm flipH="1">
              <a:off x="2064" y="1584"/>
              <a:ext cx="2976" cy="30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9033" name="Text Box 9"/>
            <p:cNvSpPr txBox="1">
              <a:spLocks noChangeArrowheads="1"/>
            </p:cNvSpPr>
            <p:nvPr/>
          </p:nvSpPr>
          <p:spPr bwMode="auto">
            <a:xfrm rot="19999143">
              <a:off x="2494" y="1199"/>
              <a:ext cx="864" cy="4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0033CC"/>
                  </a:solidFill>
                  <a:latin typeface="Arial" charset="0"/>
                </a:rPr>
                <a:t>Bài 5</a:t>
              </a:r>
            </a:p>
          </p:txBody>
        </p:sp>
        <p:sp>
          <p:nvSpPr>
            <p:cNvPr id="129034" name="Text Box 10"/>
            <p:cNvSpPr txBox="1">
              <a:spLocks noChangeArrowheads="1"/>
            </p:cNvSpPr>
            <p:nvPr/>
          </p:nvSpPr>
          <p:spPr bwMode="auto">
            <a:xfrm rot="9236918">
              <a:off x="3733" y="4520"/>
              <a:ext cx="864" cy="47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3</a:t>
              </a:r>
            </a:p>
          </p:txBody>
        </p:sp>
        <p:sp>
          <p:nvSpPr>
            <p:cNvPr id="129035" name="Text Box 11"/>
            <p:cNvSpPr txBox="1">
              <a:spLocks noChangeArrowheads="1"/>
            </p:cNvSpPr>
            <p:nvPr/>
          </p:nvSpPr>
          <p:spPr bwMode="auto">
            <a:xfrm rot="7224828">
              <a:off x="4734" y="3629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8</a:t>
              </a:r>
            </a:p>
          </p:txBody>
        </p:sp>
        <p:sp>
          <p:nvSpPr>
            <p:cNvPr id="129036" name="Text Box 12"/>
            <p:cNvSpPr txBox="1">
              <a:spLocks noChangeArrowheads="1"/>
            </p:cNvSpPr>
            <p:nvPr/>
          </p:nvSpPr>
          <p:spPr bwMode="auto">
            <a:xfrm rot="12373217">
              <a:off x="2396" y="4459"/>
              <a:ext cx="864" cy="47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6</a:t>
              </a:r>
            </a:p>
          </p:txBody>
        </p:sp>
        <p:sp>
          <p:nvSpPr>
            <p:cNvPr id="129037" name="Text Box 13"/>
            <p:cNvSpPr txBox="1">
              <a:spLocks noChangeArrowheads="1"/>
            </p:cNvSpPr>
            <p:nvPr/>
          </p:nvSpPr>
          <p:spPr bwMode="auto">
            <a:xfrm rot="14482115">
              <a:off x="1430" y="3397"/>
              <a:ext cx="864" cy="59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990099"/>
                  </a:solidFill>
                  <a:latin typeface="Arial" charset="0"/>
                </a:rPr>
                <a:t>Bài 4</a:t>
              </a:r>
            </a:p>
          </p:txBody>
        </p:sp>
        <p:sp>
          <p:nvSpPr>
            <p:cNvPr id="129038" name="Text Box 14"/>
            <p:cNvSpPr txBox="1">
              <a:spLocks noChangeArrowheads="1"/>
            </p:cNvSpPr>
            <p:nvPr/>
          </p:nvSpPr>
          <p:spPr bwMode="auto">
            <a:xfrm rot="1112416">
              <a:off x="3756" y="1271"/>
              <a:ext cx="864" cy="47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2</a:t>
              </a:r>
            </a:p>
          </p:txBody>
        </p:sp>
        <p:sp>
          <p:nvSpPr>
            <p:cNvPr id="129039" name="Text Box 15"/>
            <p:cNvSpPr txBox="1">
              <a:spLocks noChangeArrowheads="1"/>
            </p:cNvSpPr>
            <p:nvPr/>
          </p:nvSpPr>
          <p:spPr bwMode="auto">
            <a:xfrm rot="17738163">
              <a:off x="1544" y="2033"/>
              <a:ext cx="864" cy="593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1</a:t>
              </a:r>
            </a:p>
          </p:txBody>
        </p:sp>
        <p:sp>
          <p:nvSpPr>
            <p:cNvPr id="129040" name="Text Box 16"/>
            <p:cNvSpPr txBox="1">
              <a:spLocks noChangeArrowheads="1"/>
            </p:cNvSpPr>
            <p:nvPr/>
          </p:nvSpPr>
          <p:spPr bwMode="auto">
            <a:xfrm rot="3629282">
              <a:off x="4659" y="2187"/>
              <a:ext cx="864" cy="59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6" rIns="91430" bIns="45716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3100" smtClean="0">
                  <a:solidFill>
                    <a:srgbClr val="FFFFFF"/>
                  </a:solidFill>
                  <a:latin typeface="Arial" charset="0"/>
                </a:rPr>
                <a:t>Bài 7</a:t>
              </a:r>
            </a:p>
          </p:txBody>
        </p:sp>
      </p:grpSp>
      <p:pic>
        <p:nvPicPr>
          <p:cNvPr id="129041" name="Picture 8" descr="0003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6" y="685800"/>
            <a:ext cx="189618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42" name="Line 18"/>
          <p:cNvSpPr>
            <a:spLocks noChangeShapeType="1"/>
          </p:cNvSpPr>
          <p:nvPr/>
        </p:nvSpPr>
        <p:spPr bwMode="auto">
          <a:xfrm flipH="1">
            <a:off x="7196669" y="1471613"/>
            <a:ext cx="423333" cy="342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6" dur="3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236488" y="3314700"/>
            <a:ext cx="9854847" cy="29337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14949" tIns="57475" rIns="114949" bIns="57475" anchor="ctr"/>
          <a:lstStyle/>
          <a:p>
            <a:pPr algn="ctr" defTabSz="11493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smtClean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24931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5" y="3714750"/>
            <a:ext cx="4487333" cy="62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300" smtClean="0">
                <a:solidFill>
                  <a:srgbClr val="FF0000"/>
                </a:solidFill>
                <a:latin typeface="Arial" charset="0"/>
                <a:cs typeface="Arial" charset="0"/>
              </a:rPr>
              <a:t>Tất cả, hết thảy</a:t>
            </a:r>
          </a:p>
        </p:txBody>
      </p:sp>
      <p:sp>
        <p:nvSpPr>
          <p:cNvPr id="124933" name="Text Box 3"/>
          <p:cNvSpPr txBox="1">
            <a:spLocks noChangeArrowheads="1"/>
          </p:cNvSpPr>
          <p:nvPr/>
        </p:nvSpPr>
        <p:spPr bwMode="auto">
          <a:xfrm>
            <a:off x="3471333" y="4446985"/>
            <a:ext cx="3386667" cy="62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300" smtClean="0">
                <a:solidFill>
                  <a:srgbClr val="FF0000"/>
                </a:solidFill>
                <a:latin typeface="Arial" charset="0"/>
                <a:cs typeface="Arial" charset="0"/>
              </a:rPr>
              <a:t>Từng, mỗi, mọi</a:t>
            </a:r>
          </a:p>
        </p:txBody>
      </p:sp>
      <p:sp>
        <p:nvSpPr>
          <p:cNvPr id="124934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471333" y="5342335"/>
            <a:ext cx="4148667" cy="62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>
            <a:spAutoFit/>
          </a:bodyPr>
          <a:lstStyle>
            <a:lvl1pPr defTabSz="114935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933450" indent="-358775" defTabSz="114935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43668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2011363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586038" indent="-287338" defTabSz="114935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30432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5004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9576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414838" indent="-287338" defTabSz="114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300" smtClean="0">
                <a:solidFill>
                  <a:srgbClr val="FF0000"/>
                </a:solidFill>
                <a:latin typeface="Arial" charset="0"/>
                <a:cs typeface="Arial" charset="0"/>
              </a:rPr>
              <a:t>Tất cả, các,  mỗi</a:t>
            </a:r>
          </a:p>
        </p:txBody>
      </p:sp>
      <p:sp>
        <p:nvSpPr>
          <p:cNvPr id="124935" name="Oval 7"/>
          <p:cNvSpPr>
            <a:spLocks noChangeArrowheads="1"/>
          </p:cNvSpPr>
          <p:nvPr/>
        </p:nvSpPr>
        <p:spPr bwMode="auto">
          <a:xfrm>
            <a:off x="1778000" y="5257801"/>
            <a:ext cx="1116542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1820335" y="3657601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24937" name="Oval 9"/>
          <p:cNvSpPr>
            <a:spLocks noChangeArrowheads="1"/>
          </p:cNvSpPr>
          <p:nvPr/>
        </p:nvSpPr>
        <p:spPr bwMode="auto">
          <a:xfrm>
            <a:off x="1778000" y="4457701"/>
            <a:ext cx="1118306" cy="6107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5000" smtClean="0">
                <a:solidFill>
                  <a:srgbClr val="FF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24938" name="AutoShape 10"/>
          <p:cNvSpPr>
            <a:spLocks noChangeArrowheads="1"/>
          </p:cNvSpPr>
          <p:nvPr/>
        </p:nvSpPr>
        <p:spPr bwMode="auto">
          <a:xfrm>
            <a:off x="7009696" y="4126707"/>
            <a:ext cx="2439459" cy="1283494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Chúc mừng em,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em đã dành được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 bông hoa điểm 10</a:t>
            </a:r>
          </a:p>
        </p:txBody>
      </p:sp>
      <p:sp>
        <p:nvSpPr>
          <p:cNvPr id="124939" name="AutoShape 11"/>
          <p:cNvSpPr>
            <a:spLocks noChangeArrowheads="1"/>
          </p:cNvSpPr>
          <p:nvPr/>
        </p:nvSpPr>
        <p:spPr bwMode="auto">
          <a:xfrm>
            <a:off x="7009696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4940" name="AutoShape 12"/>
          <p:cNvSpPr>
            <a:spLocks noChangeArrowheads="1"/>
          </p:cNvSpPr>
          <p:nvPr/>
        </p:nvSpPr>
        <p:spPr bwMode="auto">
          <a:xfrm>
            <a:off x="7009696" y="4126707"/>
            <a:ext cx="2439459" cy="1283494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Rất tiếc,</a:t>
            </a:r>
          </a:p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bạn trả lời lại đi!</a:t>
            </a:r>
          </a:p>
        </p:txBody>
      </p:sp>
      <p:sp>
        <p:nvSpPr>
          <p:cNvPr id="124941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74848" y="6338888"/>
            <a:ext cx="2134306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49" tIns="57475" rIns="114949" bIns="57475" anchor="ctr"/>
          <a:lstStyle/>
          <a:p>
            <a:pPr algn="ctr" defTabSz="114935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Kết thúc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1608668" y="857251"/>
            <a:ext cx="1058333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FF"/>
                </a:solidFill>
                <a:latin typeface="Arial" charset="0"/>
              </a:rPr>
              <a:t>       Bài 7: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FF"/>
                </a:solidFill>
                <a:latin typeface="Arial" charset="0"/>
              </a:rPr>
              <a:t>Dòng nào đều là lượng từ chỉ toàn thể?</a:t>
            </a:r>
          </a:p>
        </p:txBody>
      </p:sp>
    </p:spTree>
    <p:extLst>
      <p:ext uri="{BB962C8B-B14F-4D97-AF65-F5344CB8AC3E}">
        <p14:creationId xmlns:p14="http://schemas.microsoft.com/office/powerpoint/2010/main" val="167494873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49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4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249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4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49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7"/>
                  </p:tgtEl>
                </p:cond>
              </p:nextCondLst>
            </p:seq>
          </p:childTnLst>
        </p:cTn>
      </p:par>
    </p:tnLst>
    <p:bldLst>
      <p:bldP spid="124938" grpId="0" animBg="1"/>
      <p:bldP spid="124938" grpId="1" animBg="1"/>
      <p:bldP spid="124939" grpId="0" animBg="1"/>
      <p:bldP spid="124939" grpId="1" animBg="1"/>
      <p:bldP spid="124939" grpId="2" animBg="1"/>
      <p:bldP spid="124940" grpId="0" animBg="1"/>
      <p:bldP spid="124940" grpId="1" animBg="1"/>
      <p:bldP spid="124940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9600" y="1524002"/>
            <a:ext cx="9956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	+ Học thuộc nội dung bài học ở phần ghi nhớ ( </a:t>
            </a:r>
            <a:r>
              <a:rPr lang="en-US" sz="2000" i="1" smtClean="0">
                <a:solidFill>
                  <a:srgbClr val="006699"/>
                </a:solidFill>
              </a:rPr>
              <a:t>hoặc học bằng sơ đồ tư duy).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	+ Làm bài tập đầy đủ vào vở bài tập.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	+ Chọn một số tác phẩm văn học và xác định số từ, lượng từ 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09600" y="3505254"/>
            <a:ext cx="98552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006699"/>
              </a:solidFill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Chuẩn bị bài mới</a:t>
            </a:r>
            <a:r>
              <a:rPr lang="en-US" sz="2000" b="1" smtClean="0">
                <a:solidFill>
                  <a:srgbClr val="006699"/>
                </a:solidFill>
              </a:rPr>
              <a:t>:Kể chuyện tưởng tượng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  + Kể tóm tắt truyện: </a:t>
            </a:r>
            <a:r>
              <a:rPr lang="en-US" sz="2000" i="1" smtClean="0">
                <a:solidFill>
                  <a:srgbClr val="006699"/>
                </a:solidFill>
              </a:rPr>
              <a:t>Chân, Tay, Tai, Mắt, Miệng</a:t>
            </a:r>
            <a:r>
              <a:rPr lang="en-US" sz="2000" smtClean="0">
                <a:solidFill>
                  <a:srgbClr val="006699"/>
                </a:solidFill>
              </a:rPr>
              <a:t>. Xác định những chi tiết tưởng tượng trong truyện.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6699"/>
                </a:solidFill>
              </a:rPr>
              <a:t>  + Đọc truyện: </a:t>
            </a:r>
            <a:r>
              <a:rPr lang="en-US" sz="2000" i="1" smtClean="0">
                <a:solidFill>
                  <a:srgbClr val="006699"/>
                </a:solidFill>
              </a:rPr>
              <a:t>Lục súc tranh công. Giấc mơ trò chuyện với Lang Liêu</a:t>
            </a:r>
            <a:r>
              <a:rPr lang="en-US" sz="2000" smtClean="0">
                <a:solidFill>
                  <a:srgbClr val="006699"/>
                </a:solidFill>
              </a:rPr>
              <a:t> để suy nghĩ về cách kể một câu chuyện tưởng tượng.</a:t>
            </a:r>
          </a:p>
        </p:txBody>
      </p:sp>
      <p:pic>
        <p:nvPicPr>
          <p:cNvPr id="33796" name="Picture 7" descr="FIREWRK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5334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860800" y="685851"/>
            <a:ext cx="4978400" cy="46166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66"/>
                </a:solidFill>
              </a:rPr>
              <a:t>HƯỚNG DẪN HỌC BÀI</a:t>
            </a:r>
          </a:p>
        </p:txBody>
      </p:sp>
      <p:pic>
        <p:nvPicPr>
          <p:cNvPr id="33798" name="Picture 9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8605"/>
            <a:ext cx="1727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 descr="Ảnh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962454"/>
            <a:ext cx="18288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6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TRÒ CHƠI: TÌM SỐ TỪ VÀ LƯỢNG TỪ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" y="13954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bổ</a:t>
            </a:r>
            <a:r>
              <a:rPr lang="en-US" sz="2800" b="1" dirty="0" smtClean="0">
                <a:solidFill>
                  <a:srgbClr val="0000FF"/>
                </a:solidFill>
              </a:rPr>
              <a:t> sung ý </a:t>
            </a:r>
            <a:r>
              <a:rPr lang="en-US" sz="2800" b="1" dirty="0" err="1" smtClean="0">
                <a:solidFill>
                  <a:srgbClr val="0000FF"/>
                </a:solidFill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3529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Hai</a:t>
            </a:r>
            <a:r>
              <a:rPr lang="en-US" dirty="0" smtClean="0"/>
              <a:t> </a:t>
            </a:r>
            <a:r>
              <a:rPr lang="en-US" dirty="0" err="1" smtClean="0"/>
              <a:t>chàng</a:t>
            </a:r>
            <a:r>
              <a:rPr lang="en-US" dirty="0" smtClean="0"/>
              <a:t> </a:t>
            </a:r>
            <a:r>
              <a:rPr lang="en-US" dirty="0" err="1" smtClean="0"/>
              <a:t>tâu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sính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sắm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, </a:t>
            </a:r>
            <a:r>
              <a:rPr lang="en-US" dirty="0" err="1" smtClean="0"/>
              <a:t>vua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: “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ván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nếp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nệp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chưng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r>
              <a:rPr lang="en-US" dirty="0" smtClean="0"/>
              <a:t>, </a:t>
            </a:r>
            <a:r>
              <a:rPr lang="en-US" dirty="0" err="1" smtClean="0"/>
              <a:t>gà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</a:t>
            </a:r>
            <a:r>
              <a:rPr lang="en-US" dirty="0" smtClean="0"/>
              <a:t> </a:t>
            </a:r>
            <a:r>
              <a:rPr lang="en-US" dirty="0" err="1" smtClean="0"/>
              <a:t>cựa</a:t>
            </a:r>
            <a:r>
              <a:rPr lang="en-US" dirty="0" smtClean="0"/>
              <a:t>, </a:t>
            </a:r>
            <a:r>
              <a:rPr lang="en-US" dirty="0" err="1" smtClean="0"/>
              <a:t>ngựa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</a:t>
            </a:r>
            <a:r>
              <a:rPr lang="en-US" dirty="0" smtClean="0"/>
              <a:t> </a:t>
            </a:r>
            <a:r>
              <a:rPr lang="en-US" dirty="0" err="1" smtClean="0"/>
              <a:t>hồng</a:t>
            </a:r>
            <a:r>
              <a:rPr lang="en-US" dirty="0" smtClean="0"/>
              <a:t> </a:t>
            </a:r>
            <a:r>
              <a:rPr lang="en-US" dirty="0" err="1" smtClean="0"/>
              <a:t>mao</a:t>
            </a:r>
            <a:r>
              <a:rPr lang="en-US" dirty="0" smtClean="0"/>
              <a:t>,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Tục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Hùng</a:t>
            </a:r>
            <a:r>
              <a:rPr lang="en-US" dirty="0" smtClean="0"/>
              <a:t> </a:t>
            </a:r>
            <a:r>
              <a:rPr lang="en-US" dirty="0" err="1" smtClean="0"/>
              <a:t>Vương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sáu</a:t>
            </a:r>
            <a:r>
              <a:rPr lang="en-US" dirty="0" smtClean="0"/>
              <a:t>, ở </a:t>
            </a: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Gióng</a:t>
            </a:r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780711" y="3311804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409580" y="3328284"/>
            <a:ext cx="11911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239832" y="3375085"/>
            <a:ext cx="11784" cy="618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21487" y="3961149"/>
            <a:ext cx="8718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582312" y="2273369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812541" y="2252505"/>
            <a:ext cx="11911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899536" y="2304863"/>
            <a:ext cx="11784" cy="618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836235" y="2863132"/>
            <a:ext cx="10633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12695" y="3273040"/>
            <a:ext cx="2340359" cy="73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42825" y="3259485"/>
            <a:ext cx="11912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129842" y="3311805"/>
            <a:ext cx="11784" cy="6181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66542" y="3870112"/>
            <a:ext cx="10633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9893" y="3311804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573905" y="3365669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202800" y="3382149"/>
            <a:ext cx="11911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033024" y="3428947"/>
            <a:ext cx="11784" cy="618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214685" y="4015014"/>
            <a:ext cx="8718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3847" y="4376757"/>
            <a:ext cx="1519057" cy="164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52635" y="4411923"/>
            <a:ext cx="11912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82887" y="4458717"/>
            <a:ext cx="11784" cy="6181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64545" y="5044788"/>
            <a:ext cx="8718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13002" y="4395443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741890" y="4411923"/>
            <a:ext cx="11911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72120" y="4458755"/>
            <a:ext cx="11784" cy="618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53775" y="5044788"/>
            <a:ext cx="8718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38306" y="2236024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67200" y="2252505"/>
            <a:ext cx="11911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897429" y="2299337"/>
            <a:ext cx="11784" cy="618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79087" y="2885369"/>
            <a:ext cx="8718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25882" y="5879773"/>
            <a:ext cx="65802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860342" y="5855361"/>
            <a:ext cx="11911" cy="6181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82795" y="5884319"/>
            <a:ext cx="11784" cy="61812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82795" y="6473491"/>
            <a:ext cx="8718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6796751" y="4458806"/>
            <a:ext cx="612849" cy="40551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529837" y="4333516"/>
            <a:ext cx="4666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Bổ</a:t>
            </a:r>
            <a:r>
              <a:rPr lang="en-US" sz="3000" dirty="0" smtClean="0">
                <a:solidFill>
                  <a:srgbClr val="FF0000"/>
                </a:solidFill>
              </a:rPr>
              <a:t> sung ý </a:t>
            </a:r>
            <a:r>
              <a:rPr lang="en-US" sz="3000" dirty="0" err="1" smtClean="0">
                <a:solidFill>
                  <a:srgbClr val="FF0000"/>
                </a:solidFill>
              </a:rPr>
              <a:t>nghĩa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về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số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lượng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6769975" y="6021317"/>
            <a:ext cx="612849" cy="40551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03079" y="5896025"/>
            <a:ext cx="4666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Bổ</a:t>
            </a:r>
            <a:r>
              <a:rPr lang="en-US" sz="3000" dirty="0" smtClean="0">
                <a:solidFill>
                  <a:srgbClr val="FF0000"/>
                </a:solidFill>
              </a:rPr>
              <a:t> sung ý </a:t>
            </a:r>
            <a:r>
              <a:rPr lang="en-US" sz="3000" dirty="0" err="1" smtClean="0">
                <a:solidFill>
                  <a:srgbClr val="FF0000"/>
                </a:solidFill>
              </a:rPr>
              <a:t>nghĩa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về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thứ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tự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" y="139549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4317534" y="600003"/>
            <a:ext cx="218701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Số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từ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332" y="1785031"/>
            <a:ext cx="193249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Khái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niệm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9673" y="3080200"/>
            <a:ext cx="2042960" cy="2785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Là</a:t>
            </a:r>
            <a:r>
              <a:rPr lang="en-US" sz="3500" dirty="0" smtClean="0"/>
              <a:t> </a:t>
            </a:r>
            <a:r>
              <a:rPr lang="en-US" sz="3500" dirty="0" err="1" smtClean="0"/>
              <a:t>từ</a:t>
            </a:r>
            <a:r>
              <a:rPr lang="en-US" sz="3500" dirty="0" smtClean="0"/>
              <a:t> </a:t>
            </a:r>
            <a:r>
              <a:rPr lang="en-US" sz="3500" dirty="0" err="1" smtClean="0"/>
              <a:t>chỉ</a:t>
            </a:r>
            <a:r>
              <a:rPr lang="en-US" sz="3500" dirty="0" smtClean="0"/>
              <a:t> </a:t>
            </a:r>
            <a:r>
              <a:rPr lang="en-US" sz="3500" dirty="0" err="1" smtClean="0"/>
              <a:t>số</a:t>
            </a:r>
            <a:r>
              <a:rPr lang="en-US" sz="3500" dirty="0" smtClean="0"/>
              <a:t> </a:t>
            </a:r>
            <a:r>
              <a:rPr lang="en-US" sz="3500" dirty="0" err="1" smtClean="0"/>
              <a:t>lượng</a:t>
            </a:r>
            <a:r>
              <a:rPr lang="en-US" sz="3500" dirty="0" smtClean="0"/>
              <a:t> </a:t>
            </a:r>
            <a:r>
              <a:rPr lang="en-US" sz="3500" dirty="0" err="1" smtClean="0"/>
              <a:t>và</a:t>
            </a:r>
            <a:r>
              <a:rPr lang="en-US" sz="3500" dirty="0" smtClean="0"/>
              <a:t> </a:t>
            </a:r>
            <a:r>
              <a:rPr lang="en-US" sz="3500" dirty="0" err="1" smtClean="0"/>
              <a:t>thứ</a:t>
            </a:r>
            <a:r>
              <a:rPr lang="en-US" sz="3500" dirty="0" smtClean="0"/>
              <a:t> </a:t>
            </a:r>
            <a:r>
              <a:rPr lang="en-US" sz="3500" dirty="0" err="1" smtClean="0"/>
              <a:t>tự</a:t>
            </a:r>
            <a:r>
              <a:rPr lang="en-US" sz="3500" dirty="0" smtClean="0"/>
              <a:t> </a:t>
            </a:r>
            <a:r>
              <a:rPr lang="en-US" sz="3500" dirty="0" err="1" smtClean="0"/>
              <a:t>của</a:t>
            </a:r>
            <a:r>
              <a:rPr lang="en-US" sz="3500" dirty="0" smtClean="0"/>
              <a:t> </a:t>
            </a:r>
            <a:r>
              <a:rPr lang="en-US" sz="3500" dirty="0" err="1" smtClean="0"/>
              <a:t>sự</a:t>
            </a:r>
            <a:r>
              <a:rPr lang="en-US" sz="3500" dirty="0" smtClean="0"/>
              <a:t> </a:t>
            </a:r>
            <a:r>
              <a:rPr lang="en-US" sz="3500" dirty="0" err="1" smtClean="0"/>
              <a:t>vật</a:t>
            </a:r>
            <a:endParaRPr lang="en-US" sz="3500" dirty="0" smtClean="0"/>
          </a:p>
          <a:p>
            <a:endParaRPr lang="en-US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5045734" y="3080200"/>
            <a:ext cx="1931401" cy="2785378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Đứng</a:t>
            </a:r>
            <a:r>
              <a:rPr lang="en-US" sz="3500" dirty="0" smtClean="0"/>
              <a:t> </a:t>
            </a:r>
            <a:r>
              <a:rPr lang="en-US" sz="3500" dirty="0" err="1" smtClean="0"/>
              <a:t>trước</a:t>
            </a:r>
            <a:r>
              <a:rPr lang="en-US" sz="3500" dirty="0" smtClean="0"/>
              <a:t> </a:t>
            </a:r>
            <a:r>
              <a:rPr lang="en-US" sz="3500" dirty="0" err="1" smtClean="0"/>
              <a:t>danh</a:t>
            </a:r>
            <a:r>
              <a:rPr lang="en-US" sz="3500" dirty="0" smtClean="0"/>
              <a:t> </a:t>
            </a:r>
            <a:r>
              <a:rPr lang="en-US" sz="3500" dirty="0" err="1" smtClean="0"/>
              <a:t>từ</a:t>
            </a:r>
            <a:r>
              <a:rPr lang="en-US" sz="3500" dirty="0" smtClean="0"/>
              <a:t> (</a:t>
            </a:r>
            <a:r>
              <a:rPr lang="en-US" sz="3500" dirty="0" err="1" smtClean="0"/>
              <a:t>nếu</a:t>
            </a:r>
            <a:r>
              <a:rPr lang="en-US" sz="3500" dirty="0" smtClean="0"/>
              <a:t> </a:t>
            </a:r>
            <a:r>
              <a:rPr lang="en-US" sz="3500" dirty="0" err="1" smtClean="0"/>
              <a:t>chỉ</a:t>
            </a:r>
            <a:r>
              <a:rPr lang="en-US" sz="3500" dirty="0" smtClean="0"/>
              <a:t> </a:t>
            </a:r>
            <a:r>
              <a:rPr lang="en-US" sz="3500" dirty="0" err="1" smtClean="0"/>
              <a:t>số</a:t>
            </a:r>
            <a:r>
              <a:rPr lang="en-US" sz="3500" dirty="0" smtClean="0"/>
              <a:t> </a:t>
            </a:r>
            <a:r>
              <a:rPr lang="en-US" sz="3500" dirty="0" err="1" smtClean="0"/>
              <a:t>lượng</a:t>
            </a:r>
            <a:r>
              <a:rPr lang="en-US" sz="35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4518" y="1768395"/>
            <a:ext cx="1932496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Vị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trí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7320" y="3080200"/>
            <a:ext cx="1926317" cy="2785378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Đứng</a:t>
            </a:r>
            <a:r>
              <a:rPr lang="en-US" sz="3500" dirty="0" smtClean="0"/>
              <a:t> </a:t>
            </a:r>
            <a:r>
              <a:rPr lang="en-US" sz="3500" dirty="0" err="1" smtClean="0"/>
              <a:t>sau</a:t>
            </a:r>
            <a:r>
              <a:rPr lang="en-US" sz="3500" dirty="0" smtClean="0"/>
              <a:t> </a:t>
            </a:r>
            <a:r>
              <a:rPr lang="en-US" sz="3500" dirty="0" err="1" smtClean="0"/>
              <a:t>danh</a:t>
            </a:r>
            <a:r>
              <a:rPr lang="en-US" sz="3500" dirty="0" smtClean="0"/>
              <a:t> </a:t>
            </a:r>
            <a:r>
              <a:rPr lang="en-US" sz="3500" dirty="0" err="1" smtClean="0"/>
              <a:t>từ</a:t>
            </a:r>
            <a:r>
              <a:rPr lang="en-US" sz="3500" dirty="0" smtClean="0"/>
              <a:t> (</a:t>
            </a:r>
            <a:r>
              <a:rPr lang="en-US" sz="3500" dirty="0" err="1" smtClean="0"/>
              <a:t>nếu</a:t>
            </a:r>
            <a:r>
              <a:rPr lang="en-US" sz="3500" dirty="0" smtClean="0"/>
              <a:t> </a:t>
            </a:r>
            <a:r>
              <a:rPr lang="en-US" sz="3500" dirty="0" err="1" smtClean="0"/>
              <a:t>chỉ</a:t>
            </a:r>
            <a:r>
              <a:rPr lang="en-US" sz="3500" dirty="0" smtClean="0"/>
              <a:t> </a:t>
            </a:r>
            <a:r>
              <a:rPr lang="en-US" sz="3500" dirty="0" err="1" smtClean="0"/>
              <a:t>thứ</a:t>
            </a:r>
            <a:r>
              <a:rPr lang="en-US" sz="3500" dirty="0" smtClean="0"/>
              <a:t> </a:t>
            </a:r>
            <a:r>
              <a:rPr lang="en-US" sz="3500" dirty="0" err="1" smtClean="0"/>
              <a:t>tự</a:t>
            </a:r>
            <a:r>
              <a:rPr lang="en-US" sz="3500" dirty="0" smtClean="0"/>
              <a:t>)</a:t>
            </a:r>
          </a:p>
          <a:p>
            <a:endParaRPr lang="en-US" sz="35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38503" y="1307889"/>
            <a:ext cx="1879556" cy="47714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  <a:endCxn id="9" idx="0"/>
          </p:cNvCxnSpPr>
          <p:nvPr/>
        </p:nvCxnSpPr>
        <p:spPr>
          <a:xfrm>
            <a:off x="5411044" y="1307889"/>
            <a:ext cx="2059722" cy="46050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031181" y="2369896"/>
            <a:ext cx="580407" cy="71036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913765" y="2378629"/>
            <a:ext cx="1446919" cy="6848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53542" y="2378629"/>
            <a:ext cx="1380267" cy="6848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6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169333" y="866043"/>
            <a:ext cx="12192000" cy="16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7" rIns="91410" bIns="45707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DAUL-EQN2" pitchFamily="18" charset="-127"/>
              </a:defRPr>
            </a:lvl1pPr>
            <a:lvl2pPr marL="800100" indent="-342900">
              <a:defRPr>
                <a:solidFill>
                  <a:schemeClr val="tx1"/>
                </a:solidFill>
                <a:latin typeface="DAUL-EQN2" pitchFamily="18" charset="-127"/>
              </a:defRPr>
            </a:lvl2pPr>
            <a:lvl3pPr marL="1257300" indent="-342900">
              <a:defRPr>
                <a:solidFill>
                  <a:schemeClr val="tx1"/>
                </a:solidFill>
                <a:latin typeface="DAUL-EQN2" pitchFamily="18" charset="-127"/>
              </a:defRPr>
            </a:lvl3pPr>
            <a:lvl4pPr marL="1714500" indent="-342900">
              <a:defRPr>
                <a:solidFill>
                  <a:schemeClr val="tx1"/>
                </a:solidFill>
                <a:latin typeface="DAUL-EQN2" pitchFamily="18" charset="-127"/>
              </a:defRPr>
            </a:lvl4pPr>
            <a:lvl5pPr marL="2171700" indent="-342900">
              <a:defRPr>
                <a:solidFill>
                  <a:schemeClr val="tx1"/>
                </a:solidFill>
                <a:latin typeface="DAUL-EQN2" pitchFamily="18" charset="-127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UL-EQN2" pitchFamily="18" charset="-127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</a:rPr>
              <a:t>    </a:t>
            </a:r>
            <a:r>
              <a:rPr lang="en-US" sz="2800" b="1" dirty="0" err="1" smtClean="0">
                <a:latin typeface="Arial" charset="0"/>
              </a:rPr>
              <a:t>Hai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chàng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tâu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hỏi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đồ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sính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lễ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cần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sắm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những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gì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vua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bảo</a:t>
            </a:r>
            <a:r>
              <a:rPr lang="en-US" sz="2800" dirty="0" smtClean="0">
                <a:latin typeface="Arial" charset="0"/>
              </a:rPr>
              <a:t>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latin typeface="Arial" charset="0"/>
              </a:rPr>
              <a:t>   “ </a:t>
            </a:r>
            <a:r>
              <a:rPr lang="en-US" sz="2800" b="1" dirty="0" err="1" smtClean="0">
                <a:latin typeface="Arial" charset="0"/>
              </a:rPr>
              <a:t>Một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trăm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ván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cơm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nếp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b="1" dirty="0" err="1" smtClean="0">
                <a:latin typeface="Arial" charset="0"/>
              </a:rPr>
              <a:t>một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trăm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nệp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bánh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chưng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và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voi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chín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ngà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gà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chín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cựa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ngựa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chín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hồng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mao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mỗi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thứ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một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đôi</a:t>
            </a:r>
            <a:r>
              <a:rPr lang="en-US" sz="2800" dirty="0" smtClean="0">
                <a:latin typeface="Arial" charset="0"/>
              </a:rPr>
              <a:t>”.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23333" y="2618661"/>
            <a:ext cx="10498667" cy="5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2" rIns="91420" bIns="45712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sz="2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nl-NL" sz="2800" dirty="0" smtClean="0">
                <a:latin typeface="Arial" charset="0"/>
              </a:rPr>
              <a:t>Từ </a:t>
            </a:r>
            <a:r>
              <a:rPr lang="nl-NL" sz="2800" i="1" dirty="0" smtClean="0">
                <a:latin typeface="Arial" charset="0"/>
              </a:rPr>
              <a:t>đôi </a:t>
            </a:r>
            <a:r>
              <a:rPr lang="nl-NL" sz="2800" dirty="0" smtClean="0">
                <a:latin typeface="Arial" charset="0"/>
              </a:rPr>
              <a:t>trong câu </a:t>
            </a:r>
            <a:r>
              <a:rPr lang="vi-VN" sz="2800" dirty="0" smtClean="0">
                <a:latin typeface="Arial" charset="0"/>
              </a:rPr>
              <a:t>trên</a:t>
            </a:r>
            <a:r>
              <a:rPr lang="nl-NL" sz="2800" dirty="0" smtClean="0">
                <a:latin typeface="Arial" charset="0"/>
              </a:rPr>
              <a:t> có phải là số từ không? Vì sao? 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423333" y="3354265"/>
            <a:ext cx="9228667" cy="181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sz="2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nl-NL" sz="2800" dirty="0" smtClean="0">
                <a:latin typeface="Arial" charset="0"/>
              </a:rPr>
              <a:t>Cách nói nào sau đây là đúng?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sz="2800" dirty="0" smtClean="0">
                <a:latin typeface="Arial" charset="0"/>
              </a:rPr>
              <a:t> - “</a:t>
            </a:r>
            <a:r>
              <a:rPr lang="nl-NL" sz="2800" smtClean="0">
                <a:latin typeface="Arial" charset="0"/>
              </a:rPr>
              <a:t>Một con </a:t>
            </a:r>
            <a:r>
              <a:rPr lang="nl-NL" sz="2800" dirty="0" smtClean="0">
                <a:latin typeface="Arial" charset="0"/>
              </a:rPr>
              <a:t>trâu”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sz="2800" dirty="0" smtClean="0">
                <a:latin typeface="Arial" charset="0"/>
              </a:rPr>
              <a:t> - Hay “một đôi con trâu”.</a:t>
            </a:r>
            <a:r>
              <a:rPr lang="en-US" sz="2800" dirty="0" smtClean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3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2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đổi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màu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dưới</a:t>
            </a:r>
            <a:r>
              <a:rPr lang="en-US" sz="3200" dirty="0" smtClean="0"/>
              <a:t> 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giống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nghĩa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297"/>
            <a:ext cx="10515600" cy="21942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cởi</a:t>
            </a:r>
            <a:r>
              <a:rPr lang="en-US" dirty="0" smtClean="0"/>
              <a:t> </a:t>
            </a:r>
            <a:r>
              <a:rPr lang="en-US" dirty="0" err="1" smtClean="0"/>
              <a:t>giáp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.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  <a:r>
              <a:rPr lang="en-US" dirty="0" err="1" smtClean="0"/>
              <a:t>Sanh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dọn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bữa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thết</a:t>
            </a:r>
            <a:r>
              <a:rPr lang="en-US" dirty="0" smtClean="0"/>
              <a:t> </a:t>
            </a:r>
            <a:r>
              <a:rPr lang="en-US" dirty="0" err="1" smtClean="0"/>
              <a:t>đãi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thua</a:t>
            </a:r>
            <a:r>
              <a:rPr lang="en-US" dirty="0" smtClean="0"/>
              <a:t> </a:t>
            </a:r>
            <a:r>
              <a:rPr lang="en-US" dirty="0" err="1" smtClean="0"/>
              <a:t>trận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mấy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vạn</a:t>
            </a:r>
            <a:r>
              <a:rPr lang="en-US" dirty="0" smtClean="0"/>
              <a:t> </a:t>
            </a:r>
            <a:r>
              <a:rPr lang="en-US" dirty="0" err="1" smtClean="0"/>
              <a:t>tướng</a:t>
            </a:r>
            <a:r>
              <a:rPr lang="en-US" dirty="0" smtClean="0"/>
              <a:t> </a:t>
            </a:r>
            <a:r>
              <a:rPr lang="en-US" dirty="0" err="1" smtClean="0"/>
              <a:t>lĩnh</a:t>
            </a:r>
            <a:r>
              <a:rPr lang="en-US" dirty="0" smtClean="0"/>
              <a:t>,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sĩ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  <a:r>
              <a:rPr lang="en-US" dirty="0" err="1" smtClean="0"/>
              <a:t>Sanh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dọn</a:t>
            </a:r>
            <a:r>
              <a:rPr lang="en-US" dirty="0" smtClean="0"/>
              <a:t> </a:t>
            </a:r>
            <a:r>
              <a:rPr lang="en-US" dirty="0" err="1" smtClean="0"/>
              <a:t>vẻn</a:t>
            </a:r>
            <a:r>
              <a:rPr lang="en-US" dirty="0" smtClean="0"/>
              <a:t> </a:t>
            </a:r>
            <a:r>
              <a:rPr lang="en-US" dirty="0" err="1" smtClean="0"/>
              <a:t>vẹn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niêu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tí</a:t>
            </a:r>
            <a:r>
              <a:rPr lang="en-US" dirty="0" smtClean="0"/>
              <a:t> </a:t>
            </a:r>
            <a:r>
              <a:rPr lang="en-US" dirty="0" err="1" smtClean="0"/>
              <a:t>xíu</a:t>
            </a:r>
            <a:r>
              <a:rPr lang="en-US" dirty="0" smtClean="0"/>
              <a:t>, </a:t>
            </a:r>
            <a:r>
              <a:rPr lang="en-US" dirty="0" err="1" smtClean="0"/>
              <a:t>bĩu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đũa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615182" y="3862701"/>
            <a:ext cx="478567" cy="33328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5731" y="3683245"/>
            <a:ext cx="58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lượng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</a:rPr>
              <a:t> hay </a:t>
            </a:r>
            <a:r>
              <a:rPr lang="en-US" sz="3200" dirty="0" err="1" smtClean="0">
                <a:solidFill>
                  <a:srgbClr val="FF0000"/>
                </a:solidFill>
              </a:rPr>
              <a:t>ít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sự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vật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311256"/>
              </p:ext>
            </p:extLst>
          </p:nvPr>
        </p:nvGraphicFramePr>
        <p:xfrm>
          <a:off x="625087" y="1087722"/>
          <a:ext cx="10991849" cy="4837114"/>
        </p:xfrm>
        <a:graphic>
          <a:graphicData uri="http://schemas.openxmlformats.org/drawingml/2006/table">
            <a:tbl>
              <a:tblPr/>
              <a:tblGrid>
                <a:gridCol w="1054100"/>
                <a:gridCol w="2002367"/>
                <a:gridCol w="1515533"/>
                <a:gridCol w="2891367"/>
                <a:gridCol w="1731433"/>
                <a:gridCol w="1797049"/>
              </a:tblGrid>
              <a:tr h="6032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trước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Phần sau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4614173" y="242415"/>
            <a:ext cx="3556000" cy="46166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latin typeface="Verdana" pitchFamily="34" charset="0"/>
              </a:rPr>
              <a:t>Cụm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danh</a:t>
            </a:r>
            <a:r>
              <a:rPr lang="en-US" sz="2400" b="1" dirty="0" smtClean="0">
                <a:latin typeface="Verdana" pitchFamily="34" charset="0"/>
              </a:rPr>
              <a:t> </a:t>
            </a:r>
            <a:r>
              <a:rPr lang="en-US" sz="2400" b="1" dirty="0" err="1" smtClean="0">
                <a:latin typeface="Verdana" pitchFamily="34" charset="0"/>
              </a:rPr>
              <a:t>từ</a:t>
            </a:r>
            <a:endParaRPr lang="en-US" sz="24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49610684"/>
              </p:ext>
            </p:extLst>
          </p:nvPr>
        </p:nvGraphicFramePr>
        <p:xfrm>
          <a:off x="609601" y="1295433"/>
          <a:ext cx="10991851" cy="5114927"/>
        </p:xfrm>
        <a:graphic>
          <a:graphicData uri="http://schemas.openxmlformats.org/drawingml/2006/table">
            <a:tbl>
              <a:tblPr/>
              <a:tblGrid>
                <a:gridCol w="1054100"/>
                <a:gridCol w="2002367"/>
                <a:gridCol w="1515533"/>
                <a:gridCol w="2891367"/>
                <a:gridCol w="1731433"/>
                <a:gridCol w="1797051"/>
              </a:tblGrid>
              <a:tr h="6365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trước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tâm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Phần sau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hoàng tử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kẻ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thua trận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mấy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vạn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tướng lĩnh, quân sĩ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Mỗi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4267200" y="381081"/>
            <a:ext cx="3556000" cy="46166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66"/>
                </a:solidFill>
                <a:latin typeface="Verdana" pitchFamily="34" charset="0"/>
              </a:rPr>
              <a:t>Cụm</a:t>
            </a:r>
            <a:r>
              <a:rPr lang="en-US" sz="24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Verdana" pitchFamily="34" charset="0"/>
              </a:rPr>
              <a:t>danh</a:t>
            </a:r>
            <a:r>
              <a:rPr lang="en-US" sz="24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Verdana" pitchFamily="34" charset="0"/>
              </a:rPr>
              <a:t>từ</a:t>
            </a:r>
            <a:endParaRPr lang="en-US" sz="2400" b="1" dirty="0" smtClean="0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05249" y="578923"/>
            <a:ext cx="302562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Lượng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từ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5331" y="1785031"/>
            <a:ext cx="240031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Khái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niệm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5301" y="3080200"/>
            <a:ext cx="2340136" cy="38625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002060"/>
                </a:solidFill>
              </a:rPr>
              <a:t>Là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từ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err="1" smtClean="0">
                <a:solidFill>
                  <a:srgbClr val="002060"/>
                </a:solidFill>
              </a:rPr>
              <a:t>chỉ</a:t>
            </a:r>
            <a:r>
              <a:rPr lang="en-US" sz="3500" smtClean="0">
                <a:solidFill>
                  <a:srgbClr val="002060"/>
                </a:solidFill>
              </a:rPr>
              <a:t> số </a:t>
            </a:r>
            <a:r>
              <a:rPr lang="en-US" sz="3500" dirty="0" err="1" smtClean="0">
                <a:solidFill>
                  <a:srgbClr val="002060"/>
                </a:solidFill>
              </a:rPr>
              <a:t>lượng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nhiều</a:t>
            </a:r>
            <a:r>
              <a:rPr lang="en-US" sz="3500" dirty="0" smtClean="0">
                <a:solidFill>
                  <a:srgbClr val="002060"/>
                </a:solidFill>
              </a:rPr>
              <a:t> hay </a:t>
            </a:r>
            <a:r>
              <a:rPr lang="en-US" sz="3500" dirty="0" err="1" smtClean="0">
                <a:solidFill>
                  <a:srgbClr val="002060"/>
                </a:solidFill>
              </a:rPr>
              <a:t>ít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của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sự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vật</a:t>
            </a:r>
            <a:endParaRPr lang="en-US" sz="3500" dirty="0" smtClean="0">
              <a:solidFill>
                <a:srgbClr val="002060"/>
              </a:solidFill>
            </a:endParaRPr>
          </a:p>
          <a:p>
            <a:endParaRPr lang="en-US" sz="3500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5649" y="3080200"/>
            <a:ext cx="2307888" cy="332398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002060"/>
                </a:solidFill>
              </a:rPr>
              <a:t>Nhóm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chỉ</a:t>
            </a:r>
            <a:r>
              <a:rPr lang="en-US" sz="3500" dirty="0" smtClean="0">
                <a:solidFill>
                  <a:srgbClr val="002060"/>
                </a:solidFill>
              </a:rPr>
              <a:t> ý </a:t>
            </a:r>
            <a:r>
              <a:rPr lang="en-US" sz="3500" dirty="0" err="1" smtClean="0">
                <a:solidFill>
                  <a:srgbClr val="002060"/>
                </a:solidFill>
              </a:rPr>
              <a:t>nghĩa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toàn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thể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smtClean="0">
                <a:solidFill>
                  <a:srgbClr val="002060"/>
                </a:solidFill>
              </a:rPr>
              <a:t>(</a:t>
            </a:r>
            <a:r>
              <a:rPr lang="en-US" sz="3500" dirty="0" err="1" smtClean="0">
                <a:solidFill>
                  <a:srgbClr val="002060"/>
                </a:solidFill>
              </a:rPr>
              <a:t>cả</a:t>
            </a:r>
            <a:r>
              <a:rPr lang="en-US" sz="3500" dirty="0" smtClean="0">
                <a:solidFill>
                  <a:srgbClr val="002060"/>
                </a:solidFill>
              </a:rPr>
              <a:t>, </a:t>
            </a:r>
            <a:r>
              <a:rPr lang="en-US" sz="3500" dirty="0" err="1" smtClean="0">
                <a:solidFill>
                  <a:srgbClr val="002060"/>
                </a:solidFill>
              </a:rPr>
              <a:t>tất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cả</a:t>
            </a:r>
            <a:r>
              <a:rPr lang="en-US" sz="3500" dirty="0" smtClean="0">
                <a:solidFill>
                  <a:srgbClr val="002060"/>
                </a:solidFill>
              </a:rPr>
              <a:t>…)</a:t>
            </a:r>
          </a:p>
          <a:p>
            <a:endParaRPr lang="en-US" sz="3500" dirty="0" smtClean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4517" y="1768395"/>
            <a:ext cx="2622229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loại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9231" y="3063532"/>
            <a:ext cx="2735520" cy="332398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002060"/>
                </a:solidFill>
              </a:rPr>
              <a:t>Nhóm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chỉ</a:t>
            </a:r>
            <a:r>
              <a:rPr lang="en-US" sz="3500" dirty="0" smtClean="0">
                <a:solidFill>
                  <a:srgbClr val="002060"/>
                </a:solidFill>
              </a:rPr>
              <a:t> ý </a:t>
            </a:r>
            <a:r>
              <a:rPr lang="en-US" sz="3500" dirty="0" err="1" smtClean="0">
                <a:solidFill>
                  <a:srgbClr val="002060"/>
                </a:solidFill>
              </a:rPr>
              <a:t>nghĩa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tập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hợp</a:t>
            </a:r>
            <a:r>
              <a:rPr lang="en-US" sz="3500" dirty="0" smtClean="0">
                <a:solidFill>
                  <a:srgbClr val="002060"/>
                </a:solidFill>
              </a:rPr>
              <a:t> hay </a:t>
            </a:r>
            <a:r>
              <a:rPr lang="en-US" sz="3500" dirty="0" err="1" smtClean="0">
                <a:solidFill>
                  <a:srgbClr val="002060"/>
                </a:solidFill>
              </a:rPr>
              <a:t>phân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phối</a:t>
            </a:r>
            <a:r>
              <a:rPr lang="en-US" sz="3500" dirty="0" smtClean="0">
                <a:solidFill>
                  <a:srgbClr val="002060"/>
                </a:solidFill>
              </a:rPr>
              <a:t> (</a:t>
            </a:r>
            <a:r>
              <a:rPr lang="en-US" sz="3500" dirty="0" err="1" smtClean="0">
                <a:solidFill>
                  <a:srgbClr val="002060"/>
                </a:solidFill>
              </a:rPr>
              <a:t>mọi</a:t>
            </a:r>
            <a:r>
              <a:rPr lang="en-US" sz="3500" dirty="0" smtClean="0">
                <a:solidFill>
                  <a:srgbClr val="002060"/>
                </a:solidFill>
              </a:rPr>
              <a:t>, </a:t>
            </a:r>
            <a:r>
              <a:rPr lang="en-US" sz="3500" dirty="0" err="1" smtClean="0">
                <a:solidFill>
                  <a:srgbClr val="002060"/>
                </a:solidFill>
              </a:rPr>
              <a:t>mỗi</a:t>
            </a:r>
            <a:r>
              <a:rPr lang="en-US" sz="3500" dirty="0" smtClean="0">
                <a:solidFill>
                  <a:srgbClr val="002060"/>
                </a:solidFill>
              </a:rPr>
              <a:t>, </a:t>
            </a:r>
            <a:r>
              <a:rPr lang="en-US" sz="3500" dirty="0" err="1" smtClean="0">
                <a:solidFill>
                  <a:srgbClr val="002060"/>
                </a:solidFill>
              </a:rPr>
              <a:t>từng</a:t>
            </a:r>
            <a:r>
              <a:rPr lang="en-US" sz="3500" smtClean="0">
                <a:solidFill>
                  <a:srgbClr val="002060"/>
                </a:solidFill>
              </a:rPr>
              <a:t>…)</a:t>
            </a:r>
            <a:endParaRPr lang="en-US" sz="3500" dirty="0" smtClean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45489" y="1307889"/>
            <a:ext cx="1572570" cy="46050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2"/>
            <a:endCxn id="10" idx="0"/>
          </p:cNvCxnSpPr>
          <p:nvPr/>
        </p:nvCxnSpPr>
        <p:spPr>
          <a:xfrm>
            <a:off x="5418059" y="1286809"/>
            <a:ext cx="2397573" cy="4815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31181" y="2369896"/>
            <a:ext cx="580407" cy="71036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913765" y="2378629"/>
            <a:ext cx="1446919" cy="6848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53542" y="2378629"/>
            <a:ext cx="1380267" cy="6848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&amp;amp;#x09;&amp;amp;#x09;  NGỮ VĂN 6 Số từ và lượng từ  GV Trần Thị Giang Trường THCS Long Biên&amp;quot;&quot;/&gt;&lt;property id=&quot;20307&quot; value=&quot;319&quot;/&gt;&lt;/object&gt;&lt;object type=&quot;3&quot; unique_id=&quot;10004&quot;&gt;&lt;property id=&quot;20148&quot; value=&quot;5&quot;/&gt;&lt;property id=&quot;20300&quot; value=&quot;Slide 2&quot;/&gt;&lt;property id=&quot;20307&quot; value=&quot;318&quot;/&gt;&lt;/object&gt;&lt;object type=&quot;3&quot; unique_id=&quot;10005&quot;&gt;&lt;property id=&quot;20148&quot; value=&quot;5&quot;/&gt;&lt;property id=&quot;20300&quot; value=&quot;Slide 3 - &amp;quot;Các từ được đổi màu sau đây bổ sung ý nghĩa cho từ nào trong câu?&amp;quot;&quot;/&gt;&lt;property id=&quot;20307&quot; value=&quot;280&quot;/&gt;&lt;/object&gt;&lt;object type=&quot;3&quot; unique_id=&quot;10006&quot;&gt;&lt;property id=&quot;20148&quot; value=&quot;5&quot;/&gt;&lt;property id=&quot;20300&quot; value=&quot;Slide 4&quot;/&gt;&lt;property id=&quot;20307&quot; value=&quot;281&quot;/&gt;&lt;/object&gt;&lt;object type=&quot;3&quot; unique_id=&quot;10007&quot;&gt;&lt;property id=&quot;20148&quot; value=&quot;5&quot;/&gt;&lt;property id=&quot;20300&quot; value=&quot;Slide 5&quot;/&gt;&lt;property id=&quot;20307&quot; value=&quot;303&quot;/&gt;&lt;/object&gt;&lt;object type=&quot;3&quot; unique_id=&quot;10008&quot;&gt;&lt;property id=&quot;20148&quot; value=&quot;5&quot;/&gt;&lt;property id=&quot;20300&quot; value=&quot;Slide 6 - &amp;quot;Các từ được đổi màu trong những câu dưới đây có gì giống và khác nghĩa của số từ?&amp;quot;&quot;/&gt;&lt;property id=&quot;20307&quot; value=&quot;282&quot;/&gt;&lt;/object&gt;&lt;object type=&quot;3&quot; unique_id=&quot;10009&quot;&gt;&lt;property id=&quot;20148&quot; value=&quot;5&quot;/&gt;&lt;property id=&quot;20300&quot; value=&quot;Slide 7&quot;/&gt;&lt;property id=&quot;20307&quot; value=&quot;304&quot;/&gt;&lt;/object&gt;&lt;object type=&quot;3&quot; unique_id=&quot;10010&quot;&gt;&lt;property id=&quot;20148&quot; value=&quot;5&quot;/&gt;&lt;property id=&quot;20300&quot; value=&quot;Slide 8&quot;/&gt;&lt;property id=&quot;20307&quot; value=&quot;311&quot;/&gt;&lt;/object&gt;&lt;object type=&quot;3&quot; unique_id=&quot;10011&quot;&gt;&lt;property id=&quot;20148&quot; value=&quot;5&quot;/&gt;&lt;property id=&quot;20300&quot; value=&quot;Slide 9&quot;/&gt;&lt;property id=&quot;20307&quot; value=&quot;313&quot;/&gt;&lt;/object&gt;&lt;object type=&quot;3&quot; unique_id=&quot;10012&quot;&gt;&lt;property id=&quot;20148&quot; value=&quot;5&quot;/&gt;&lt;property id=&quot;20300&quot; value=&quot;Slide 10&quot;/&gt;&lt;property id=&quot;20307&quot; value=&quot;308&quot;/&gt;&lt;/object&gt;&lt;object type=&quot;3&quot; unique_id=&quot;10013&quot;&gt;&lt;property id=&quot;20148&quot; value=&quot;5&quot;/&gt;&lt;property id=&quot;20300&quot; value=&quot;Slide 11&quot;/&gt;&lt;property id=&quot;20307&quot; value=&quot;291&quot;/&gt;&lt;/object&gt;&lt;object type=&quot;3&quot; unique_id=&quot;10014&quot;&gt;&lt;property id=&quot;20148&quot; value=&quot;5&quot;/&gt;&lt;property id=&quot;20300&quot; value=&quot;Slide 12&quot;/&gt;&lt;property id=&quot;20307&quot; value=&quot;315&quot;/&gt;&lt;/object&gt;&lt;object type=&quot;3&quot; unique_id=&quot;10015&quot;&gt;&lt;property id=&quot;20148&quot; value=&quot;5&quot;/&gt;&lt;property id=&quot;20300&quot; value=&quot;Slide 13 - &amp;quot;Trò chơi củng cố&amp;quot;&quot;/&gt;&lt;property id=&quot;20307&quot; value=&quot;317&quot;/&gt;&lt;/object&gt;&lt;object type=&quot;3&quot; unique_id=&quot;10016&quot;&gt;&lt;property id=&quot;20148&quot; value=&quot;5&quot;/&gt;&lt;property id=&quot;20300&quot; value=&quot;Slide 14&quot;/&gt;&lt;property id=&quot;20307&quot; value=&quot;294&quot;/&gt;&lt;/object&gt;&lt;object type=&quot;3&quot; unique_id=&quot;10017&quot;&gt;&lt;property id=&quot;20148&quot; value=&quot;5&quot;/&gt;&lt;property id=&quot;20300&quot; value=&quot;Slide 15&quot;/&gt;&lt;property id=&quot;20307&quot; value=&quot;295&quot;/&gt;&lt;/object&gt;&lt;object type=&quot;3&quot; unique_id=&quot;10018&quot;&gt;&lt;property id=&quot;20148&quot; value=&quot;5&quot;/&gt;&lt;property id=&quot;20300&quot; value=&quot;Slide 16&quot;/&gt;&lt;property id=&quot;20307&quot; value=&quot;296&quot;/&gt;&lt;/object&gt;&lt;object type=&quot;3&quot; unique_id=&quot;10019&quot;&gt;&lt;property id=&quot;20148&quot; value=&quot;5&quot;/&gt;&lt;property id=&quot;20300&quot; value=&quot;Slide 17&quot;/&gt;&lt;property id=&quot;20307&quot; value=&quot;297&quot;/&gt;&lt;/object&gt;&lt;object type=&quot;3&quot; unique_id=&quot;10020&quot;&gt;&lt;property id=&quot;20148&quot; value=&quot;5&quot;/&gt;&lt;property id=&quot;20300&quot; value=&quot;Slide 18&quot;/&gt;&lt;property id=&quot;20307&quot; value=&quot;298&quot;/&gt;&lt;/object&gt;&lt;object type=&quot;3&quot; unique_id=&quot;10021&quot;&gt;&lt;property id=&quot;20148&quot; value=&quot;5&quot;/&gt;&lt;property id=&quot;20300&quot; value=&quot;Slide 19&quot;/&gt;&lt;property id=&quot;20307&quot; value=&quot;299&quot;/&gt;&lt;/object&gt;&lt;object type=&quot;3&quot; unique_id=&quot;10022&quot;&gt;&lt;property id=&quot;20148&quot; value=&quot;5&quot;/&gt;&lt;property id=&quot;20300&quot; value=&quot;Slide 20&quot;/&gt;&lt;property id=&quot;20307&quot; value=&quot;300&quot;/&gt;&lt;/object&gt;&lt;object type=&quot;3&quot; unique_id=&quot;10023&quot;&gt;&lt;property id=&quot;20148&quot; value=&quot;5&quot;/&gt;&lt;property id=&quot;20300&quot; value=&quot;Slide 21&quot;/&gt;&lt;property id=&quot;20307&quot; value=&quot;301&quot;/&gt;&lt;/object&gt;&lt;object type=&quot;3&quot; unique_id=&quot;10024&quot;&gt;&lt;property id=&quot;20148&quot; value=&quot;5&quot;/&gt;&lt;property id=&quot;20300&quot; value=&quot;Slide 22&quot;/&gt;&lt;property id=&quot;20307&quot; value=&quot;293&quot;/&gt;&lt;/object&gt;&lt;object type=&quot;3&quot; unique_id=&quot;10025&quot;&gt;&lt;property id=&quot;20148&quot; value=&quot;5&quot;/&gt;&lt;property id=&quot;20300&quot; value=&quot;Slide 23 - &amp;quot;TRÒ CHƠI: TÌM SỐ TỪ VÀ LƯỢNG TỪ&amp;quot;&quot;/&gt;&lt;property id=&quot;20307&quot; value=&quot;285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80074653,H:\TIET 52-NGOCVAN-DTH\so tu va luong tu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80074653,H:\TIET 52-NGOCVAN-DTH\so tu va luong tu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80074653,H:\TIET 52-NGOCVAN-DTH\so tu va luong tu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180074653,H:\TIET 52-NGOCVAN-DTH\so tu va luong tu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1285</Words>
  <Application>Microsoft Office PowerPoint</Application>
  <PresentationFormat>Custom</PresentationFormat>
  <Paragraphs>241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Office Theme</vt:lpstr>
      <vt:lpstr>1_Balloons</vt:lpstr>
      <vt:lpstr>2_Balloons</vt:lpstr>
      <vt:lpstr>3_Balloons</vt:lpstr>
      <vt:lpstr>4_Balloons</vt:lpstr>
      <vt:lpstr>5_Balloons</vt:lpstr>
      <vt:lpstr>2_Globe</vt:lpstr>
      <vt:lpstr>3_Globe</vt:lpstr>
      <vt:lpstr>4_Globe</vt:lpstr>
      <vt:lpstr>5_Globe</vt:lpstr>
      <vt:lpstr>6_Globe</vt:lpstr>
      <vt:lpstr>7_Globe</vt:lpstr>
      <vt:lpstr>8_Globe</vt:lpstr>
      <vt:lpstr>9_Globe</vt:lpstr>
      <vt:lpstr>1_Office Theme</vt:lpstr>
      <vt:lpstr>     NGỮ VĂN 6 Số từ và lượng từ  GV Trần Thị Giang Trường THCS Long Biên</vt:lpstr>
      <vt:lpstr>PowerPoint Presentation</vt:lpstr>
      <vt:lpstr>Các từ được đổi màu sau đây bổ sung ý nghĩa cho từ nào trong câu?</vt:lpstr>
      <vt:lpstr>PowerPoint Presentation</vt:lpstr>
      <vt:lpstr>PowerPoint Presentation</vt:lpstr>
      <vt:lpstr>Các từ được đổi màu trong những câu dưới đây có gì giống và khác nghĩa của số từ?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TÌM SỐ TỪ VÀ LƯỢNG TỪ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Tăng cường:  Kỹ năng làm việc nhóm</dc:title>
  <dc:creator>ASUS UX305</dc:creator>
  <cp:lastModifiedBy>Admin</cp:lastModifiedBy>
  <cp:revision>106</cp:revision>
  <dcterms:created xsi:type="dcterms:W3CDTF">2015-10-12T06:03:23Z</dcterms:created>
  <dcterms:modified xsi:type="dcterms:W3CDTF">2020-10-18T01:49:10Z</dcterms:modified>
</cp:coreProperties>
</file>