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0" r:id="rId4"/>
    <p:sldId id="271" r:id="rId5"/>
    <p:sldId id="282" r:id="rId6"/>
    <p:sldId id="283" r:id="rId7"/>
    <p:sldId id="272" r:id="rId8"/>
    <p:sldId id="284" r:id="rId9"/>
    <p:sldId id="285" r:id="rId10"/>
    <p:sldId id="269" r:id="rId11"/>
    <p:sldId id="273" r:id="rId12"/>
    <p:sldId id="286" r:id="rId13"/>
    <p:sldId id="274" r:id="rId14"/>
    <p:sldId id="275" r:id="rId15"/>
    <p:sldId id="276" r:id="rId16"/>
    <p:sldId id="264" r:id="rId17"/>
    <p:sldId id="277" r:id="rId18"/>
    <p:sldId id="287" r:id="rId19"/>
    <p:sldId id="265" r:id="rId20"/>
    <p:sldId id="288" r:id="rId21"/>
    <p:sldId id="278" r:id="rId22"/>
    <p:sldId id="289" r:id="rId23"/>
    <p:sldId id="290" r:id="rId24"/>
    <p:sldId id="279" r:id="rId25"/>
    <p:sldId id="280" r:id="rId26"/>
    <p:sldId id="281" r:id="rId27"/>
    <p:sldId id="266" r:id="rId28"/>
    <p:sldId id="291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7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5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5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62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6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0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6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8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1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1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691A-A816-4B5C-8ED7-C04345D5627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0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E691A-A816-4B5C-8ED7-C04345D5627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6D824-F57A-4FEC-920D-24FC13FA6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3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vdic.thivien.net/whv/%E4%B8%88" TargetMode="External"/><Relationship Id="rId2" Type="http://schemas.openxmlformats.org/officeDocument/2006/relationships/hyperlink" Target="http://hvdic.thivien.net/whv/%E5%A3%AF%E5%A3%AB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94038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7776" y="2474259"/>
            <a:ext cx="8646459" cy="2205317"/>
          </a:xfrm>
        </p:spPr>
        <p:txBody>
          <a:bodyPr>
            <a:prstTxWarp prst="textTriangle">
              <a:avLst/>
            </a:prstTxWarp>
            <a:noAutofit/>
          </a:bodyPr>
          <a:lstStyle/>
          <a:p>
            <a:r>
              <a:rPr lang="en-US" altLang="en-US" sz="11500" b="1" dirty="0" err="1" smtClean="0"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1500" b="1" dirty="0" smtClean="0"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1500" b="1" dirty="0" err="1"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11500" b="1" dirty="0">
                <a:solidFill>
                  <a:srgbClr val="FF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316415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69496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=&gt;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ta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400" i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4400" i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6887" y="2492990"/>
            <a:ext cx="5973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VD: Nhà, cửa, ăn, uống...</a:t>
            </a:r>
            <a:endParaRPr lang="en-US" sz="4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193371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4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Khái niệm: </a:t>
            </a:r>
            <a:r>
              <a:rPr lang="pt-BR" sz="4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từ vay mượn của tiếng nước ngoài để biểu thị những sự vật, hiện tượng, đặc điểm... mà tiếng Việt chưa có từ thích hợp để biểu </a:t>
            </a:r>
            <a:r>
              <a:rPr lang="pt-BR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thị.</a:t>
            </a:r>
            <a:endParaRPr lang="en-US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7101" y="1321768"/>
            <a:ext cx="3228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Từ mượn:</a:t>
            </a:r>
          </a:p>
        </p:txBody>
      </p:sp>
    </p:spTree>
    <p:extLst>
      <p:ext uri="{BB962C8B-B14F-4D97-AF65-F5344CB8AC3E}">
        <p14:creationId xmlns:p14="http://schemas.microsoft.com/office/powerpoint/2010/main" val="32400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7214" y="5405070"/>
            <a:ext cx="9385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VD: </a:t>
            </a:r>
            <a:r>
              <a:rPr lang="en-US" sz="4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sính</a:t>
            </a:r>
            <a:r>
              <a:rPr lang="en-US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lễ</a:t>
            </a:r>
            <a:r>
              <a:rPr lang="en-US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in - </a:t>
            </a:r>
            <a:r>
              <a:rPr lang="en-US" sz="4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tơ</a:t>
            </a:r>
            <a:r>
              <a:rPr lang="en-US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– net, </a:t>
            </a:r>
            <a:r>
              <a:rPr lang="en-US" sz="4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tráng</a:t>
            </a:r>
            <a:r>
              <a:rPr lang="en-US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sĩ</a:t>
            </a:r>
            <a:r>
              <a:rPr lang="en-US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tivi</a:t>
            </a:r>
            <a:r>
              <a:rPr lang="en-US" sz="44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…</a:t>
            </a:r>
            <a:endParaRPr lang="en-US" sz="4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083" y="1738827"/>
            <a:ext cx="1219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4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4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44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altLang="en-US" sz="44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altLang="en-US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4400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4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400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44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2524" y="869413"/>
            <a:ext cx="32281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Từ mượn:</a:t>
            </a:r>
          </a:p>
        </p:txBody>
      </p:sp>
    </p:spTree>
    <p:extLst>
      <p:ext uri="{BB962C8B-B14F-4D97-AF65-F5344CB8AC3E}">
        <p14:creationId xmlns:p14="http://schemas.microsoft.com/office/powerpoint/2010/main" val="315442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39635" cy="7240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2107"/>
            <a:ext cx="12192000" cy="1307540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pt-BR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</a:t>
            </a:r>
            <a:r>
              <a:rPr lang="pt-B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cực: làm cho ngôn ngữ dân tộc bị pha tạp</a:t>
            </a:r>
            <a:r>
              <a:rPr lang="pt-BR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Nếu </a:t>
            </a:r>
            <a:r>
              <a:rPr lang="pt-BR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lạm dụng sẽ làm cho ngôn ngữ dân tộc kém trong sáng.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3718" y="756271"/>
            <a:ext cx="21654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590426"/>
            <a:ext cx="98219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giàu ngôn ngữ dân tộc.</a:t>
            </a:r>
          </a:p>
        </p:txBody>
      </p:sp>
    </p:spTree>
    <p:extLst>
      <p:ext uri="{BB962C8B-B14F-4D97-AF65-F5344CB8AC3E}">
        <p14:creationId xmlns:p14="http://schemas.microsoft.com/office/powerpoint/2010/main" val="16028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39635" cy="7240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78541" y="857437"/>
            <a:ext cx="3946677" cy="594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85633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318933"/>
            <a:ext cx="12192000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39635" cy="72408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2609" y="724087"/>
            <a:ext cx="3974813" cy="5948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8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97968" y="39050"/>
            <a:ext cx="425719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06795" y="685381"/>
            <a:ext cx="294836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68662" y="1454822"/>
            <a:ext cx="1219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NL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 </a:t>
            </a:r>
            <a:r>
              <a:rPr lang="nl-NL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Đúng ngày hẹn, bà mẹ vô cùng ngạc nhiên vì trong nhà tự nhiên có bao nhiêu là sính lễ</a:t>
            </a:r>
            <a:r>
              <a:rPr lang="nl-NL" alt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alt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								(</a:t>
            </a:r>
            <a:r>
              <a:rPr lang="nl-NL" alt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Sọ Dừa</a:t>
            </a:r>
            <a:r>
              <a:rPr lang="nl-NL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798" y="3637347"/>
            <a:ext cx="44375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355159" y="3578480"/>
            <a:ext cx="740690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sính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5029245"/>
            <a:ext cx="33970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581027" y="5032042"/>
            <a:ext cx="24463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7997804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  <p:bldP spid="12292" grpId="0" autoUpdateAnimBg="0"/>
      <p:bldP spid="12295" grpId="0" autoUpdateAnimBg="0"/>
      <p:bldP spid="12296" grpId="0" autoUpdateAnimBg="0"/>
      <p:bldP spid="12298" grpId="0" autoUpdateAnimBg="0"/>
      <p:bldP spid="1229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313150"/>
            <a:ext cx="12192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 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nập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2348900"/>
            <a:ext cx="599290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475870" y="2339744"/>
            <a:ext cx="245772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098821" y="3707541"/>
            <a:ext cx="24463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72482" y="3698385"/>
            <a:ext cx="412484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301510726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autoUpdateAnimBg="0"/>
      <p:bldP spid="12300" grpId="0" autoUpdateAnimBg="0"/>
      <p:bldP spid="12301" grpId="0" autoUpdateAnimBg="0"/>
      <p:bldP spid="1230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0" y="4577177"/>
            <a:ext cx="412484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0" y="931412"/>
            <a:ext cx="1219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 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pốp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Mai-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Giắc-xơn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in-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-72688" y="3431403"/>
            <a:ext cx="46815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427357" y="3431402"/>
            <a:ext cx="63466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pốp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 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124847" y="4577177"/>
            <a:ext cx="48967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522945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utoUpdateAnimBg="0"/>
      <p:bldP spid="12302" grpId="0" autoUpdateAnimBg="0"/>
      <p:bldP spid="12303" grpId="0" autoUpdateAnimBg="0"/>
      <p:bldP spid="12305" grpId="0" autoUpdateAnimBg="0"/>
      <p:bldP spid="1230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38836" y="443751"/>
            <a:ext cx="19767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0" y="1849484"/>
            <a:ext cx="1045229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Khán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xem) </a:t>
            </a:r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người)</a:t>
            </a:r>
          </a:p>
          <a:p>
            <a:pPr algn="ctr"/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Thính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nghe) </a:t>
            </a:r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người)</a:t>
            </a:r>
          </a:p>
          <a:p>
            <a:pPr algn="ctr"/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đọc) </a:t>
            </a:r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người)</a:t>
            </a:r>
            <a:r>
              <a:rPr lang="en-US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4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019800" y="1618126"/>
            <a:ext cx="0" cy="2819400"/>
          </a:xfrm>
          <a:prstGeom prst="line">
            <a:avLst/>
          </a:prstGeom>
          <a:noFill/>
          <a:ln w="9525" cmpd="sng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8433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6" grpId="0" autoUpdateAnimBg="0"/>
      <p:bldP spid="133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633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92662"/>
            <a:ext cx="6064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trượng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894" y="2492991"/>
            <a:ext cx="60646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Trượng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 </a:t>
            </a:r>
            <a:r>
              <a:rPr lang="vi-VN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 đo độ dài, bằng mười thước Trung Quốc cổ (tức 3,33 mét</a:t>
            </a:r>
            <a:r>
              <a:rPr lang="vi-VN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24" y="659778"/>
            <a:ext cx="6127376" cy="6185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312" y="659778"/>
            <a:ext cx="6096000" cy="61982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447" y="2492991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có </a:t>
            </a:r>
            <a:r>
              <a:rPr lang="vi-VN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sức lực cường </a:t>
            </a:r>
            <a:r>
              <a:rPr lang="vi-VN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 </a:t>
            </a:r>
            <a:r>
              <a:rPr lang="vi-VN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khí mạnh </a:t>
            </a:r>
            <a:r>
              <a:rPr lang="vi-VN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9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" grpId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438836" y="443751"/>
            <a:ext cx="197671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019800" y="1618126"/>
            <a:ext cx="0" cy="2819400"/>
          </a:xfrm>
          <a:prstGeom prst="line">
            <a:avLst/>
          </a:prstGeom>
          <a:noFill/>
          <a:ln w="9525" cmpd="sng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64241" y="2313868"/>
            <a:ext cx="1051111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Yếu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(quan 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trọng) </a:t>
            </a:r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điểm) </a:t>
            </a:r>
            <a:endParaRPr lang="nl-NL" altLang="en-US" sz="44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(quan 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trọng) </a:t>
            </a:r>
            <a:r>
              <a:rPr lang="nl-NL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(tóm tắt) </a:t>
            </a:r>
          </a:p>
          <a:p>
            <a:pPr algn="ctr"/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 </a:t>
            </a:r>
            <a:r>
              <a:rPr lang="nl-NL" alt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(quan 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trọng)</a:t>
            </a:r>
            <a:r>
              <a:rPr lang="nl-NL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nhân</a:t>
            </a:r>
            <a:r>
              <a:rPr lang="nl-NL" alt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(người)</a:t>
            </a:r>
            <a:endParaRPr lang="en-US" altLang="en-US" sz="4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8078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7" grpId="0" animBg="1"/>
      <p:bldP spid="1331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495800" y="-2684929"/>
            <a:ext cx="0" cy="2819400"/>
          </a:xfrm>
          <a:prstGeom prst="line">
            <a:avLst/>
          </a:prstGeom>
          <a:noFill/>
          <a:ln w="9525" cmpd="sng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10989" y="394884"/>
            <a:ext cx="16113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0" y="1250575"/>
            <a:ext cx="632519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619691" y="2240346"/>
            <a:ext cx="74110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ki-lô-mét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265866517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20" grpId="0" autoUpdateAnimBg="0"/>
      <p:bldP spid="13321" grpId="0" autoUpdateAnimBg="0"/>
      <p:bldP spid="1332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495800" y="-2684929"/>
            <a:ext cx="0" cy="2819400"/>
          </a:xfrm>
          <a:prstGeom prst="line">
            <a:avLst/>
          </a:prstGeom>
          <a:noFill/>
          <a:ln w="9525" cmpd="sng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10989" y="394884"/>
            <a:ext cx="16113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50695" y="1592223"/>
            <a:ext cx="783522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2837244" y="2654363"/>
            <a:ext cx="74318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pê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gác-đờ-bu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154524958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20" grpId="0" autoUpdateAnimBg="0"/>
      <p:bldP spid="13322" grpId="0" autoUpdateAnimBg="0"/>
      <p:bldP spid="1332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4495800" y="-2684929"/>
            <a:ext cx="0" cy="2819400"/>
          </a:xfrm>
          <a:prstGeom prst="line">
            <a:avLst/>
          </a:prstGeom>
          <a:noFill/>
          <a:ln w="9525" cmpd="sng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10989" y="394884"/>
            <a:ext cx="16113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0" y="1738572"/>
            <a:ext cx="487607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741610" y="1738571"/>
            <a:ext cx="63434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pi-a-</a:t>
            </a:r>
            <a:r>
              <a:rPr lang="en-US" sz="4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132675044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20" grpId="0" autoUpdateAnimBg="0"/>
      <p:bldP spid="13323" grpId="0" autoUpdateAnimBg="0"/>
      <p:bldP spid="1332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9588"/>
            <a:ext cx="12192001" cy="61273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5541" y="0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6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059"/>
            <a:ext cx="12192000" cy="59839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0364" y="104618"/>
            <a:ext cx="4168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Pê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2116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2950" y="6104380"/>
            <a:ext cx="45111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ác-đờ-bu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348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92644" y="198636"/>
            <a:ext cx="31847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111446"/>
            <a:ext cx="85507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39407" y="2024256"/>
            <a:ext cx="49755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nl-NL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</a:t>
            </a:r>
            <a:r>
              <a:rPr lang="nl-NL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nl-NL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</a:t>
            </a:r>
            <a:r>
              <a:rPr lang="nl-NL" alt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nl-NL" altLang="en-US" sz="4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nốc </a:t>
            </a:r>
            <a:r>
              <a:rPr lang="nl-NL" altLang="en-US" sz="4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ao...</a:t>
            </a:r>
            <a:endParaRPr lang="en-US" alt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06216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8" grpId="1" autoUpdateAnimBg="0"/>
      <p:bldP spid="14339" grpId="0" autoUpdateAnimBg="0"/>
      <p:bldP spid="14339" grpId="1" autoUpdateAnimBg="0"/>
      <p:bldP spid="14340" grpId="0" autoUpdateAnimBg="0"/>
      <p:bldP spid="14340" grpId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92644" y="198636"/>
            <a:ext cx="31847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1722130"/>
            <a:ext cx="12192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903121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0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1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6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8" grpId="1" autoUpdateAnimBg="0"/>
      <p:bldP spid="14341" grpId="0" autoUpdateAnimBg="0"/>
      <p:bldP spid="14341" grpId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633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048" y="1413686"/>
            <a:ext cx="10742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57617" y="2508733"/>
            <a:ext cx="907676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6598" y="3621314"/>
            <a:ext cx="313419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500" b="0" i="0" u="none" strike="noStrike" cap="none" normalizeH="0" baseline="0" dirty="0" err="1" smtClean="0">
                <a:ln>
                  <a:noFill/>
                </a:ln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hlinkClick r:id="rId2"/>
              </a:rPr>
              <a:t>壯士</a:t>
            </a:r>
            <a:endParaRPr kumimoji="0" lang="en-US" sz="115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55035" y="3503420"/>
            <a:ext cx="165942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1500" b="0" i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hlinkClick r:id="rId3"/>
              </a:rPr>
              <a:t>丈</a:t>
            </a:r>
            <a:endParaRPr kumimoji="0" lang="en-US" sz="11500" b="0" i="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82474" y="5368969"/>
            <a:ext cx="2170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Trượng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72432" y="5368969"/>
            <a:ext cx="26468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6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63" y="726493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27263" y="2274024"/>
            <a:ext cx="1224652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121983" y="4093746"/>
            <a:ext cx="451598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-ô</a:t>
            </a:r>
            <a:r>
              <a:rPr lang="en-US" sz="4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in-</a:t>
            </a:r>
            <a:r>
              <a:rPr lang="en-US" sz="4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4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403418"/>
            <a:ext cx="558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9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328" y="819523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328" y="2355189"/>
            <a:ext cx="67842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00954" y="3124630"/>
            <a:ext cx="1109382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 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bơm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44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328" y="1514266"/>
            <a:ext cx="558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19" y="73080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2419967"/>
            <a:ext cx="1206649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400" i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125096" y="3774184"/>
            <a:ext cx="691086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44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516721"/>
            <a:ext cx="558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3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7531" y="2219702"/>
            <a:ext cx="1219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633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45861"/>
            <a:ext cx="1083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26985" y="3093543"/>
            <a:ext cx="89530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8100" y="2476168"/>
            <a:ext cx="121539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633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45861"/>
            <a:ext cx="1083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03210" y="3153277"/>
            <a:ext cx="53349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31677" y="2496997"/>
            <a:ext cx="1219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2285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633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45861"/>
            <a:ext cx="108383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0748" y="3380663"/>
            <a:ext cx="51938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805</Words>
  <Application>Microsoft Office PowerPoint</Application>
  <PresentationFormat>Widescreen</PresentationFormat>
  <Paragraphs>114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DFKai-SB</vt:lpstr>
      <vt:lpstr>PMingLiU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NGUYÊN TẮC MƯỢN TỪ:</vt:lpstr>
      <vt:lpstr>II. NGUYÊN TẮC MƯỢN TỪ:</vt:lpstr>
      <vt:lpstr>II. NGUYÊN TẮC MƯỢN TỪ: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 HUNGPHAT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</dc:creator>
  <cp:lastModifiedBy>admin</cp:lastModifiedBy>
  <cp:revision>16</cp:revision>
  <dcterms:created xsi:type="dcterms:W3CDTF">2017-08-13T07:30:21Z</dcterms:created>
  <dcterms:modified xsi:type="dcterms:W3CDTF">2019-11-18T17:01:43Z</dcterms:modified>
</cp:coreProperties>
</file>