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1" r:id="rId6"/>
    <p:sldId id="265" r:id="rId7"/>
    <p:sldId id="266" r:id="rId8"/>
    <p:sldId id="260" r:id="rId9"/>
    <p:sldId id="262" r:id="rId10"/>
    <p:sldId id="263" r:id="rId11"/>
    <p:sldId id="264" r:id="rId12"/>
    <p:sldId id="275" r:id="rId13"/>
    <p:sldId id="276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F2CDE-829D-4FD4-808C-F35CBB29DE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4C603A-8268-499B-96A8-901D3D66C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4F42D-94B2-4035-BAD3-986285E08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A608-B18C-427C-B6B5-2037067CED25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5B171-CE6A-408B-93C0-BA67E66C3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47587-2071-4F0B-A16E-E3922B11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EA3-39BF-4078-A09A-E7AFF004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49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36B33-23FC-4A75-8B0C-F4C9711CC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F54B7E-A258-4ACD-A5A1-15084D2BFA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5851B-A832-4107-AA9F-6B11CAD6A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A608-B18C-427C-B6B5-2037067CED25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D7FAC-8BF6-4AAA-8139-4BDBE53C2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9B28E-1416-45B4-9BCE-CCA67F02F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EA3-39BF-4078-A09A-E7AFF004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4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D28F94-0B69-4137-9701-41AADAB8B4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0D2122-8FFC-4987-B6E0-A83CC665B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16EC7-731D-4D20-99F5-2E77BBCAB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A608-B18C-427C-B6B5-2037067CED25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16649-B093-4DBB-ACAB-A4515D31D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93746-8AEF-44D5-BBCD-94576623E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EA3-39BF-4078-A09A-E7AFF004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40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05D96-5528-4D3E-A2CC-7B72B6206CDF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1F054D-E382-48E7-9518-09954874E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1967C4-BEBE-42C2-AD92-A01F4D83A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D235C5-517D-4580-BF7E-ACE14412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6108704E-AAF4-4A10-BC94-421822399C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0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58486-13A0-4976-81C5-C059184C3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7884E-98EF-4745-BD2F-8B1CF439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7E568-1B30-4C9F-861D-68F2CB42E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A608-B18C-427C-B6B5-2037067CED25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0D528-D7E2-4ABA-87C3-C0BCCACCC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A823A-572D-444D-8A02-9A0FB043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EA3-39BF-4078-A09A-E7AFF004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6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4B934-6895-41DC-943D-81904ECE3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4D247-1400-449D-997B-52638623D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608C4-55B8-431F-8F14-D07584A90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A608-B18C-427C-B6B5-2037067CED25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2375A-D568-487F-A9CE-057C3641C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9B538-5CAB-4CF5-BE4D-DB70F3816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EA3-39BF-4078-A09A-E7AFF004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BCA1C-17B7-49C6-91D2-6FB127953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5E3D4-A3BD-4C22-B5E3-685E4BB683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08957-55FC-4951-8B6B-044BAEDDD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46E1F-2366-4758-AC2B-18795FA6D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A608-B18C-427C-B6B5-2037067CED25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3AFED-8785-435E-949C-F6128C03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C8A57E-53B4-4A22-AD3C-058511F14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EA3-39BF-4078-A09A-E7AFF004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9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DB625-B40A-4A17-8213-AD2B25500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42517-85FE-4783-B046-466CA6306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9CADD-EDDC-491A-B262-8577CA3DC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1AEE23-3416-4B3C-8025-FF9427B117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D4BC65-A86B-4F71-97F6-4CB009965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AD550A-E938-4FE2-916E-32B7C1DD4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A608-B18C-427C-B6B5-2037067CED25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05D799-AFFF-4EF5-837A-7296092B0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E4868F-DD67-444A-A5AB-D178EE49E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EA3-39BF-4078-A09A-E7AFF004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7D62D-4D4C-401D-B406-6953BF581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74C833-E122-4C42-97EA-41BDE204C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A608-B18C-427C-B6B5-2037067CED25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DCD6C-7276-49AF-9575-F1591BD1A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08D9FD-80D7-4D3C-874D-0B3B954CD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EA3-39BF-4078-A09A-E7AFF004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4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D47CC4-B4C8-4231-ACE3-A41829795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A608-B18C-427C-B6B5-2037067CED25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E99D28-F9C5-4C31-AFF8-A5ECF661A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404DB-A7AC-4D3B-9A8F-14BA9EF50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EA3-39BF-4078-A09A-E7AFF004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1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5F6A7-CC4E-469F-9612-7CAF0212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33A60-5B38-4BC4-8D15-CD097FC7A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ECFC19-C8F6-4B8D-AEE4-DF578F0E9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E26F0D-AAF9-4C78-AA21-522120A3D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A608-B18C-427C-B6B5-2037067CED25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0A12F-4B5B-4B51-8929-E20E2D268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7AAE-F009-4767-A8CB-66EFF1179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EA3-39BF-4078-A09A-E7AFF004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7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C94B-E868-420E-AFF3-4FC180B83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BF8BCE-4BB7-437A-B6F5-C24E81A0CE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74944B-8E26-4CF5-8F1A-C22BB173D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08DB3-DB0F-4DAC-BF14-4ACDE57FB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A608-B18C-427C-B6B5-2037067CED25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87C40A-B1F8-461D-8F63-A4819F60A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2CDF1-1403-49B7-9821-6E45CC8C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49EA3-39BF-4078-A09A-E7AFF004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22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7831BD-32D6-4174-B64A-5C4089A87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7F361-53E8-4BBB-8879-937FE4BAF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60012-0C9F-4799-8225-9B205CD1BA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BA608-B18C-427C-B6B5-2037067CED25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4BB8A-88B7-4CAA-8AC0-BC04F4EE2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604EC-4758-42AA-BA07-F52B609FAE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9EA3-39BF-4078-A09A-E7AFF004A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F8CC1F85-AF1A-40A8-BC74-EBF487BB7D9F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2019300" y="533400"/>
            <a:ext cx="8153400" cy="41910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3600" b="1" dirty="0">
                <a:solidFill>
                  <a:schemeClr val="bg1"/>
                </a:solidFill>
                <a:latin typeface=".VnTime" panose="020B7200000000000000" pitchFamily="34" charset="0"/>
              </a:rPr>
              <a:t>  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3600" b="1" dirty="0">
              <a:solidFill>
                <a:schemeClr val="bg1"/>
              </a:solidFill>
              <a:latin typeface=".VnTime" panose="020B7200000000000000" pitchFamily="34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3600" b="1" dirty="0">
              <a:solidFill>
                <a:schemeClr val="bg1"/>
              </a:solidFill>
              <a:latin typeface=".VnTime" panose="020B7200000000000000" pitchFamily="34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TỔNG KẾT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PHẦN</a:t>
            </a: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TIẾNG VIỆT</a:t>
            </a:r>
            <a:endParaRPr lang="en-US" alt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791C653-AC33-45D8-AD45-0BEF936C9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721291"/>
              </p:ext>
            </p:extLst>
          </p:nvPr>
        </p:nvGraphicFramePr>
        <p:xfrm>
          <a:off x="873895" y="1000607"/>
          <a:ext cx="101727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9014">
                  <a:extLst>
                    <a:ext uri="{9D8B030D-6E8A-4147-A177-3AD203B41FA5}">
                      <a16:colId xmlns:a16="http://schemas.microsoft.com/office/drawing/2014/main" val="2738848330"/>
                    </a:ext>
                  </a:extLst>
                </a:gridCol>
                <a:gridCol w="3802786">
                  <a:extLst>
                    <a:ext uri="{9D8B030D-6E8A-4147-A177-3AD203B41FA5}">
                      <a16:colId xmlns:a16="http://schemas.microsoft.com/office/drawing/2014/main" val="712564165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7566656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KHÁI NIỆM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VÍ DỤ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957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b="1" dirty="0">
                          <a:latin typeface="+mj-lt"/>
                        </a:rPr>
                        <a:t>CÂU TRẦN THUẬT ĐƠN</a:t>
                      </a:r>
                      <a:endParaRPr lang="en-US" b="1" dirty="0">
                        <a:latin typeface="+mj-lt"/>
                      </a:endParaRPr>
                    </a:p>
                    <a:p>
                      <a:pPr algn="ctr"/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Câu</a:t>
                      </a:r>
                      <a:r>
                        <a:rPr lang="en-US" sz="2000" dirty="0"/>
                        <a:t> do </a:t>
                      </a:r>
                      <a:r>
                        <a:rPr lang="en-US" sz="2000" dirty="0" err="1"/>
                        <a:t>một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cụm</a:t>
                      </a:r>
                      <a:r>
                        <a:rPr lang="en-US" sz="2000" dirty="0"/>
                        <a:t> C - V </a:t>
                      </a:r>
                      <a:r>
                        <a:rPr lang="en-US" sz="2000" dirty="0" err="1"/>
                        <a:t>tạo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thành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err="1"/>
                        <a:t>dùng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để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giới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thiệu</a:t>
                      </a:r>
                      <a:r>
                        <a:rPr lang="en-US" sz="2000" dirty="0"/>
                        <a:t>, </a:t>
                      </a:r>
                      <a:r>
                        <a:rPr lang="en-US" sz="2000" dirty="0" err="1"/>
                        <a:t>tả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hoặc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kể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về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một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sự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vật,sự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việc</a:t>
                      </a:r>
                      <a:r>
                        <a:rPr lang="en-US" sz="2000" dirty="0"/>
                        <a:t> hay </a:t>
                      </a:r>
                      <a:r>
                        <a:rPr lang="en-US" sz="2000" dirty="0" err="1"/>
                        <a:t>nêu</a:t>
                      </a:r>
                      <a:r>
                        <a:rPr lang="en-US" sz="2000" dirty="0"/>
                        <a:t> ý </a:t>
                      </a:r>
                      <a:r>
                        <a:rPr lang="en-US" sz="2000" dirty="0" err="1"/>
                        <a:t>kiến</a:t>
                      </a:r>
                      <a:r>
                        <a:rPr lang="en-US" sz="2000" dirty="0"/>
                        <a:t>.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 </a:t>
                      </a:r>
                      <a:r>
                        <a:rPr lang="en-US" dirty="0" err="1"/>
                        <a:t>Hoa</a:t>
                      </a:r>
                      <a:r>
                        <a:rPr lang="en-US" dirty="0"/>
                        <a:t>/ </a:t>
                      </a:r>
                      <a:r>
                        <a:rPr lang="en-US" dirty="0" err="1"/>
                        <a:t>nở</a:t>
                      </a:r>
                      <a:r>
                        <a:rPr lang="en-US" dirty="0"/>
                        <a:t>.</a:t>
                      </a:r>
                    </a:p>
                    <a:p>
                      <a:r>
                        <a:rPr lang="en-US" dirty="0"/>
                        <a:t>- </a:t>
                      </a:r>
                      <a:r>
                        <a:rPr lang="en-US" dirty="0" err="1"/>
                        <a:t>Tôi</a:t>
                      </a:r>
                      <a:r>
                        <a:rPr lang="en-US" dirty="0"/>
                        <a:t>/ </a:t>
                      </a:r>
                      <a:r>
                        <a:rPr lang="en-US" dirty="0" err="1"/>
                        <a:t>về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không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một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chút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bận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tâm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21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b="1" dirty="0">
                          <a:latin typeface="+mj-lt"/>
                        </a:rPr>
                        <a:t>CÂU TRẦN THUẬT ĐƠN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b="1" dirty="0">
                          <a:latin typeface="+mj-lt"/>
                        </a:rPr>
                        <a:t>CÓ TỪ LÀ</a:t>
                      </a:r>
                      <a:endParaRPr lang="en-US" b="1" dirty="0">
                        <a:latin typeface="+mj-lt"/>
                      </a:endParaRPr>
                    </a:p>
                    <a:p>
                      <a:pPr algn="ctr"/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ct val="10000"/>
                        </a:spcBef>
                        <a:buFontTx/>
                        <a:buChar char="-"/>
                      </a:pP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câu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endParaRPr lang="vi-VN" altLang="en-US" sz="20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ct val="10000"/>
                        </a:spcBef>
                        <a:buFontTx/>
                        <a:buNone/>
                      </a:pP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CN – VN (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danh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(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(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</a:p>
                    <a:p>
                      <a:pPr>
                        <a:spcBef>
                          <a:spcPct val="10000"/>
                        </a:spcBef>
                        <a:buFontTx/>
                        <a:buNone/>
                      </a:pPr>
                      <a:endParaRPr lang="vi-VN" altLang="en-US" sz="20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- </a:t>
                      </a: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Bà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 </a:t>
                      </a: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đỡ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 </a:t>
                      </a: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Trần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 </a:t>
                      </a: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là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 </a:t>
                      </a: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người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 </a:t>
                      </a: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huyện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 Đông </a:t>
                      </a: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Triều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.</a:t>
                      </a:r>
                      <a:endParaRPr lang="en-US" sz="2000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370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b="1" dirty="0">
                          <a:latin typeface="+mj-lt"/>
                        </a:rPr>
                        <a:t>CÂU TRẦN THUẬT ĐƠN KHÔNG CÓ TỪ LÀ</a:t>
                      </a:r>
                      <a:endParaRPr lang="en-US" b="1" dirty="0">
                        <a:latin typeface="+mj-lt"/>
                      </a:endParaRPr>
                    </a:p>
                    <a:p>
                      <a:pPr algn="ctr"/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ct val="10000"/>
                        </a:spcBef>
                        <a:buFontTx/>
                        <a:buChar char="-"/>
                      </a:pPr>
                      <a:r>
                        <a:rPr lang="vi-VN" altLang="en-US" sz="2000" b="1" dirty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câu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endParaRPr lang="vi-VN" altLang="en-US" sz="20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ct val="10000"/>
                        </a:spcBef>
                        <a:buFontTx/>
                        <a:buNone/>
                      </a:pP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CN – VN (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cụm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altLang="en-US" sz="2000" b="0" dirty="0" err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vi-VN" altLang="en-US" sz="20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Chúng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 tôi </a:t>
                      </a: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tụ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 </a:t>
                      </a: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hội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 ở </a:t>
                      </a: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góc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 sân.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Phú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 ông </a:t>
                      </a: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mừng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 </a:t>
                      </a:r>
                      <a:r>
                        <a:rPr lang="vi-VN" sz="2000" dirty="0" err="1">
                          <a:solidFill>
                            <a:srgbClr val="0000FF"/>
                          </a:solidFill>
                          <a:latin typeface="+mj-lt"/>
                        </a:rPr>
                        <a:t>lắm</a:t>
                      </a:r>
                      <a:r>
                        <a:rPr lang="vi-VN" sz="2000" dirty="0">
                          <a:solidFill>
                            <a:srgbClr val="0000FF"/>
                          </a:solidFill>
                          <a:latin typeface="+mj-lt"/>
                        </a:rPr>
                        <a:t>.</a:t>
                      </a:r>
                      <a:endParaRPr lang="en-US" sz="2000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333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198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685FEA-6B15-4904-9D62-2BAF09431C31}"/>
              </a:ext>
            </a:extLst>
          </p:cNvPr>
          <p:cNvSpPr/>
          <p:nvPr/>
        </p:nvSpPr>
        <p:spPr>
          <a:xfrm>
            <a:off x="645416" y="272534"/>
            <a:ext cx="2859784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I. LÝ THUYẾT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E12CF5-5A10-4338-A92E-62C17C5662E6}"/>
              </a:ext>
            </a:extLst>
          </p:cNvPr>
          <p:cNvSpPr/>
          <p:nvPr/>
        </p:nvSpPr>
        <p:spPr>
          <a:xfrm>
            <a:off x="1646298" y="882878"/>
            <a:ext cx="3565400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Các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pt-BR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câu đã học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4682E9-FEAD-4C0C-99A1-7E580C9F6F8E}"/>
              </a:ext>
            </a:extLst>
          </p:cNvPr>
          <p:cNvSpPr/>
          <p:nvPr/>
        </p:nvSpPr>
        <p:spPr>
          <a:xfrm>
            <a:off x="1646298" y="3414207"/>
            <a:ext cx="3228513" cy="66120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Dấu kết thúc câu: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861D11-4585-4F62-9989-BA46A1594DA3}"/>
              </a:ext>
            </a:extLst>
          </p:cNvPr>
          <p:cNvSpPr/>
          <p:nvPr/>
        </p:nvSpPr>
        <p:spPr>
          <a:xfrm>
            <a:off x="4481743" y="1653032"/>
            <a:ext cx="3228513" cy="66120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vi-VN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DẤU CÂU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E71CFE-8BEA-4FD8-8EA3-A2CB5F6186AE}"/>
              </a:ext>
            </a:extLst>
          </p:cNvPr>
          <p:cNvSpPr/>
          <p:nvPr/>
        </p:nvSpPr>
        <p:spPr>
          <a:xfrm>
            <a:off x="8337774" y="3032530"/>
            <a:ext cx="2929631" cy="95410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vi-VN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phận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EF6D06F-5DDC-45D6-98A7-8925E259498B}"/>
              </a:ext>
            </a:extLst>
          </p:cNvPr>
          <p:cNvSpPr/>
          <p:nvPr/>
        </p:nvSpPr>
        <p:spPr>
          <a:xfrm>
            <a:off x="337351" y="4616388"/>
            <a:ext cx="1713391" cy="14671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Dấu chấm</a:t>
            </a:r>
            <a:endParaRPr lang="en-US" sz="20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3D6C89E-6390-4D10-9DF2-3C739AADF594}"/>
              </a:ext>
            </a:extLst>
          </p:cNvPr>
          <p:cNvSpPr/>
          <p:nvPr/>
        </p:nvSpPr>
        <p:spPr>
          <a:xfrm>
            <a:off x="5344359" y="4616388"/>
            <a:ext cx="1713391" cy="14671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ấu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chấm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than</a:t>
            </a:r>
            <a:endParaRPr lang="en-US" sz="20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1493309-F419-4A6A-BCF1-FE2F25989567}"/>
              </a:ext>
            </a:extLst>
          </p:cNvPr>
          <p:cNvSpPr/>
          <p:nvPr/>
        </p:nvSpPr>
        <p:spPr>
          <a:xfrm>
            <a:off x="2840855" y="4681491"/>
            <a:ext cx="1713391" cy="14671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ấu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chấm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endParaRPr lang="en-US" sz="20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CD8E5EB-5D8F-4313-BBDC-E3DBF89838F9}"/>
              </a:ext>
            </a:extLst>
          </p:cNvPr>
          <p:cNvSpPr/>
          <p:nvPr/>
        </p:nvSpPr>
        <p:spPr>
          <a:xfrm>
            <a:off x="9015273" y="4550154"/>
            <a:ext cx="1713391" cy="14671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Dấu phẩy</a:t>
            </a:r>
            <a:endParaRPr lang="en-US" sz="2000"/>
          </a:p>
        </p:txBody>
      </p:sp>
      <p:sp>
        <p:nvSpPr>
          <p:cNvPr id="12" name="Line 20">
            <a:extLst>
              <a:ext uri="{FF2B5EF4-FFF2-40B4-BE49-F238E27FC236}">
                <a16:creationId xmlns:a16="http://schemas.microsoft.com/office/drawing/2014/main" id="{93FC81AE-039B-4B13-B04E-D3CE80669C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76801" y="2314239"/>
            <a:ext cx="2833381" cy="1108998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20">
            <a:extLst>
              <a:ext uri="{FF2B5EF4-FFF2-40B4-BE49-F238E27FC236}">
                <a16:creationId xmlns:a16="http://schemas.microsoft.com/office/drawing/2014/main" id="{4FC6CFCD-DAC5-46D0-8093-0FBB9C549E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0450" y="2314239"/>
            <a:ext cx="3415289" cy="718291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20">
            <a:extLst>
              <a:ext uri="{FF2B5EF4-FFF2-40B4-BE49-F238E27FC236}">
                <a16:creationId xmlns:a16="http://schemas.microsoft.com/office/drawing/2014/main" id="{C18B25EE-3F50-4576-A705-63D7167B03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46298" y="4075414"/>
            <a:ext cx="1019812" cy="661207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0">
            <a:extLst>
              <a:ext uri="{FF2B5EF4-FFF2-40B4-BE49-F238E27FC236}">
                <a16:creationId xmlns:a16="http://schemas.microsoft.com/office/drawing/2014/main" id="{5ED06746-5EEB-4CDC-8238-62129BD42A1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74259" y="4075414"/>
            <a:ext cx="1438773" cy="807304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0">
            <a:extLst>
              <a:ext uri="{FF2B5EF4-FFF2-40B4-BE49-F238E27FC236}">
                <a16:creationId xmlns:a16="http://schemas.microsoft.com/office/drawing/2014/main" id="{68C8C09F-85C9-42E6-A453-3CA25FFFF6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38594" y="4072765"/>
            <a:ext cx="166605" cy="608725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20">
            <a:extLst>
              <a:ext uri="{FF2B5EF4-FFF2-40B4-BE49-F238E27FC236}">
                <a16:creationId xmlns:a16="http://schemas.microsoft.com/office/drawing/2014/main" id="{C7555294-A30B-47E1-9AC0-0B2A41C7C75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832565" y="3973472"/>
            <a:ext cx="21649" cy="576681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9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126B606-CECF-49C6-B569-15A7E1B7653C}"/>
              </a:ext>
            </a:extLst>
          </p:cNvPr>
          <p:cNvSpPr/>
          <p:nvPr/>
        </p:nvSpPr>
        <p:spPr>
          <a:xfrm>
            <a:off x="645416" y="272534"/>
            <a:ext cx="2859784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II. LUYỆN TẬP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F3910D-8D04-403B-9FAD-EB3336521528}"/>
              </a:ext>
            </a:extLst>
          </p:cNvPr>
          <p:cNvSpPr/>
          <p:nvPr/>
        </p:nvSpPr>
        <p:spPr>
          <a:xfrm>
            <a:off x="1662111" y="1350377"/>
            <a:ext cx="8867775" cy="1123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9AC8D3-3E77-4DED-B28F-671D8933E328}"/>
              </a:ext>
            </a:extLst>
          </p:cNvPr>
          <p:cNvSpPr/>
          <p:nvPr/>
        </p:nvSpPr>
        <p:spPr>
          <a:xfrm>
            <a:off x="1662112" y="3028950"/>
            <a:ext cx="8867775" cy="1123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Đặt câu có dùng một trong các phép tu từ đã học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98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126B606-CECF-49C6-B569-15A7E1B7653C}"/>
              </a:ext>
            </a:extLst>
          </p:cNvPr>
          <p:cNvSpPr/>
          <p:nvPr/>
        </p:nvSpPr>
        <p:spPr>
          <a:xfrm>
            <a:off x="645416" y="272534"/>
            <a:ext cx="2859784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II. LUYỆN TẬP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F3910D-8D04-403B-9FAD-EB3336521528}"/>
              </a:ext>
            </a:extLst>
          </p:cNvPr>
          <p:cNvSpPr/>
          <p:nvPr/>
        </p:nvSpPr>
        <p:spPr>
          <a:xfrm>
            <a:off x="938211" y="994484"/>
            <a:ext cx="5729289" cy="7581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vi-VN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vi-VN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vi-VN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 sau:</a:t>
            </a:r>
            <a:endParaRPr lang="en-US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9AC8D3-3E77-4DED-B28F-671D8933E328}"/>
              </a:ext>
            </a:extLst>
          </p:cNvPr>
          <p:cNvSpPr/>
          <p:nvPr/>
        </p:nvSpPr>
        <p:spPr>
          <a:xfrm>
            <a:off x="1814511" y="2014537"/>
            <a:ext cx="8867775" cy="764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khai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nhộn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vui tươi.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83FAAC-AF4F-454E-B633-17ECB2610FF1}"/>
              </a:ext>
            </a:extLst>
          </p:cNvPr>
          <p:cNvSpPr/>
          <p:nvPr/>
        </p:nvSpPr>
        <p:spPr>
          <a:xfrm>
            <a:off x="1814511" y="3703052"/>
            <a:ext cx="8867775" cy="764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Trong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Anh.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6BFD8C-2CAB-41A0-8990-B7325B24D8F9}"/>
              </a:ext>
            </a:extLst>
          </p:cNvPr>
          <p:cNvSpPr/>
          <p:nvPr/>
        </p:nvSpPr>
        <p:spPr>
          <a:xfrm>
            <a:off x="1814511" y="5238749"/>
            <a:ext cx="8867775" cy="6247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mua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AF563175-EC7C-4EB7-9A4B-A344D185A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4926" y="3063052"/>
            <a:ext cx="10077449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-&gt; Nếu có QHT “Vì” thì câu thiếu cụm C-V, thêm cụm C-V vào. Hay bỏ QHT “Vì”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4A5F6106-5697-46DB-89C9-056DCD173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25" y="4736069"/>
            <a:ext cx="1007745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-&gt;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Thiếu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CN.Thêm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“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Lan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trước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VN.“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, Lan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thuộc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10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Anh.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5193EB26-12F2-4010-89AB-2E8B86596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24" y="6147441"/>
            <a:ext cx="10144125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-&gt;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Thiếu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VN.Thêm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“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rất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đẹp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”.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Cuốn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sách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Nam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mới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mua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này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rất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đẹp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020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>
            <a:extLst>
              <a:ext uri="{FF2B5EF4-FFF2-40B4-BE49-F238E27FC236}">
                <a16:creationId xmlns:a16="http://schemas.microsoft.com/office/drawing/2014/main" id="{99C65B6D-0775-467E-B7DC-2A9A41918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8" y="3195639"/>
            <a:ext cx="1230312" cy="26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1" name="Picture 3">
            <a:extLst>
              <a:ext uri="{FF2B5EF4-FFF2-40B4-BE49-F238E27FC236}">
                <a16:creationId xmlns:a16="http://schemas.microsoft.com/office/drawing/2014/main" id="{C2A48763-03D6-4EA5-A8D3-B10F54668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989" y="2957514"/>
            <a:ext cx="1614487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2" name="Picture 4">
            <a:extLst>
              <a:ext uri="{FF2B5EF4-FFF2-40B4-BE49-F238E27FC236}">
                <a16:creationId xmlns:a16="http://schemas.microsoft.com/office/drawing/2014/main" id="{72B75E08-6127-4B56-963F-A731D4A10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22538"/>
            <a:ext cx="1562100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3" name="Picture 5">
            <a:extLst>
              <a:ext uri="{FF2B5EF4-FFF2-40B4-BE49-F238E27FC236}">
                <a16:creationId xmlns:a16="http://schemas.microsoft.com/office/drawing/2014/main" id="{692C9744-5D7E-4C05-A8FB-DD1C0B2AE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2293938"/>
            <a:ext cx="1536700" cy="32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4" name="Picture 6">
            <a:extLst>
              <a:ext uri="{FF2B5EF4-FFF2-40B4-BE49-F238E27FC236}">
                <a16:creationId xmlns:a16="http://schemas.microsoft.com/office/drawing/2014/main" id="{2D592621-2BD1-4CE2-A008-C8CBC3A0B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1" y="1800225"/>
            <a:ext cx="1400175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>
            <a:extLst>
              <a:ext uri="{FF2B5EF4-FFF2-40B4-BE49-F238E27FC236}">
                <a16:creationId xmlns:a16="http://schemas.microsoft.com/office/drawing/2014/main" id="{3B38E1C8-13CE-4E22-8E1D-8078DFF88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4" y="2435226"/>
            <a:ext cx="1703387" cy="59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6" name="Picture 8">
            <a:extLst>
              <a:ext uri="{FF2B5EF4-FFF2-40B4-BE49-F238E27FC236}">
                <a16:creationId xmlns:a16="http://schemas.microsoft.com/office/drawing/2014/main" id="{125C3F9F-8225-446D-94A4-64B3AA595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6" y="2844801"/>
            <a:ext cx="1878013" cy="112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7" name="Picture 9">
            <a:extLst>
              <a:ext uri="{FF2B5EF4-FFF2-40B4-BE49-F238E27FC236}">
                <a16:creationId xmlns:a16="http://schemas.microsoft.com/office/drawing/2014/main" id="{2664A10F-AB90-4DD3-8EB4-28233A5E7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389" y="5280025"/>
            <a:ext cx="2141537" cy="56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8" name="Picture 10">
            <a:extLst>
              <a:ext uri="{FF2B5EF4-FFF2-40B4-BE49-F238E27FC236}">
                <a16:creationId xmlns:a16="http://schemas.microsoft.com/office/drawing/2014/main" id="{87741C45-690C-47A9-B1A3-1DC52001D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4537076"/>
            <a:ext cx="2195513" cy="83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9" name="Picture 11">
            <a:extLst>
              <a:ext uri="{FF2B5EF4-FFF2-40B4-BE49-F238E27FC236}">
                <a16:creationId xmlns:a16="http://schemas.microsoft.com/office/drawing/2014/main" id="{482F3634-2CCE-4F1A-A011-195BAA8E1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776" y="4932364"/>
            <a:ext cx="1171575" cy="53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80" name="Picture 12">
            <a:extLst>
              <a:ext uri="{FF2B5EF4-FFF2-40B4-BE49-F238E27FC236}">
                <a16:creationId xmlns:a16="http://schemas.microsoft.com/office/drawing/2014/main" id="{54643940-DD3E-4923-94A3-34F57F898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489" y="4216400"/>
            <a:ext cx="1235075" cy="79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81" name="Picture 13">
            <a:extLst>
              <a:ext uri="{FF2B5EF4-FFF2-40B4-BE49-F238E27FC236}">
                <a16:creationId xmlns:a16="http://schemas.microsoft.com/office/drawing/2014/main" id="{0D070C05-684C-459E-8D0A-C833CC1F5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6" y="3752851"/>
            <a:ext cx="1254125" cy="135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82" name="Picture 14">
            <a:extLst>
              <a:ext uri="{FF2B5EF4-FFF2-40B4-BE49-F238E27FC236}">
                <a16:creationId xmlns:a16="http://schemas.microsoft.com/office/drawing/2014/main" id="{D619CA81-95E5-4F22-AEC9-48DFCC3E6E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825" y="4054476"/>
            <a:ext cx="1385888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83" name="Picture 15">
            <a:extLst>
              <a:ext uri="{FF2B5EF4-FFF2-40B4-BE49-F238E27FC236}">
                <a16:creationId xmlns:a16="http://schemas.microsoft.com/office/drawing/2014/main" id="{32EEF2B1-2612-4E4E-8F51-4B19548F9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825" y="4030664"/>
            <a:ext cx="14732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84" name="Picture 16">
            <a:extLst>
              <a:ext uri="{FF2B5EF4-FFF2-40B4-BE49-F238E27FC236}">
                <a16:creationId xmlns:a16="http://schemas.microsoft.com/office/drawing/2014/main" id="{0CFCE8A3-6F19-4E8C-981B-2DC816E57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539" y="3635375"/>
            <a:ext cx="1531937" cy="50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85" name="Picture 17">
            <a:extLst>
              <a:ext uri="{FF2B5EF4-FFF2-40B4-BE49-F238E27FC236}">
                <a16:creationId xmlns:a16="http://schemas.microsoft.com/office/drawing/2014/main" id="{2A8B9080-D8C2-4102-8C5A-F942A0FC5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901" y="3205163"/>
            <a:ext cx="1425575" cy="93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86" name="Picture 18">
            <a:extLst>
              <a:ext uri="{FF2B5EF4-FFF2-40B4-BE49-F238E27FC236}">
                <a16:creationId xmlns:a16="http://schemas.microsoft.com/office/drawing/2014/main" id="{52497E34-8E0C-4F00-9D6E-2D6C971BF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576" y="3741739"/>
            <a:ext cx="2936875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87" name="Picture 19">
            <a:extLst>
              <a:ext uri="{FF2B5EF4-FFF2-40B4-BE49-F238E27FC236}">
                <a16:creationId xmlns:a16="http://schemas.microsoft.com/office/drawing/2014/main" id="{A05252D0-DBA2-4E33-8D08-A50BDAC67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6" y="2136775"/>
            <a:ext cx="1209675" cy="132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88" name="Picture 20">
            <a:extLst>
              <a:ext uri="{FF2B5EF4-FFF2-40B4-BE49-F238E27FC236}">
                <a16:creationId xmlns:a16="http://schemas.microsoft.com/office/drawing/2014/main" id="{18330406-2210-4317-B7DE-F00EDEC77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6" y="2132014"/>
            <a:ext cx="1204913" cy="95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89" name="Picture 21">
            <a:extLst>
              <a:ext uri="{FF2B5EF4-FFF2-40B4-BE49-F238E27FC236}">
                <a16:creationId xmlns:a16="http://schemas.microsoft.com/office/drawing/2014/main" id="{EF7014EB-F500-4C36-A9C8-58A407F97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6" y="2122489"/>
            <a:ext cx="1254125" cy="60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90" name="Picture 22">
            <a:extLst>
              <a:ext uri="{FF2B5EF4-FFF2-40B4-BE49-F238E27FC236}">
                <a16:creationId xmlns:a16="http://schemas.microsoft.com/office/drawing/2014/main" id="{3636D027-ED16-4090-A5A2-6BBE78734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2093914"/>
            <a:ext cx="1239838" cy="26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91" name="Picture 23">
            <a:extLst>
              <a:ext uri="{FF2B5EF4-FFF2-40B4-BE49-F238E27FC236}">
                <a16:creationId xmlns:a16="http://schemas.microsoft.com/office/drawing/2014/main" id="{C5A6FCAE-4714-4186-8F70-59CDCACA0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250" y="1771650"/>
            <a:ext cx="1244600" cy="43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92" name="Picture 24">
            <a:extLst>
              <a:ext uri="{FF2B5EF4-FFF2-40B4-BE49-F238E27FC236}">
                <a16:creationId xmlns:a16="http://schemas.microsoft.com/office/drawing/2014/main" id="{DB5FA73C-9595-4137-ABCA-81DF8B236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438" y="1390650"/>
            <a:ext cx="1293812" cy="81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93" name="Picture 25">
            <a:extLst>
              <a:ext uri="{FF2B5EF4-FFF2-40B4-BE49-F238E27FC236}">
                <a16:creationId xmlns:a16="http://schemas.microsoft.com/office/drawing/2014/main" id="{AFA9F684-230A-4A19-92A4-84071C14E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676" y="1000126"/>
            <a:ext cx="1273175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94" name="Picture 26">
            <a:extLst>
              <a:ext uri="{FF2B5EF4-FFF2-40B4-BE49-F238E27FC236}">
                <a16:creationId xmlns:a16="http://schemas.microsoft.com/office/drawing/2014/main" id="{A5EF66BA-368D-4951-8BAA-363DB1012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025651"/>
            <a:ext cx="1795462" cy="194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95" name="Picture 27">
            <a:extLst>
              <a:ext uri="{FF2B5EF4-FFF2-40B4-BE49-F238E27FC236}">
                <a16:creationId xmlns:a16="http://schemas.microsoft.com/office/drawing/2014/main" id="{8CFED0F7-4F16-4F70-96E8-B819746DA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689" y="3517900"/>
            <a:ext cx="1449387" cy="66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BD574F-B716-4B7F-9F2A-9B1E6B6BF201}"/>
              </a:ext>
            </a:extLst>
          </p:cNvPr>
          <p:cNvSpPr/>
          <p:nvPr/>
        </p:nvSpPr>
        <p:spPr>
          <a:xfrm>
            <a:off x="645416" y="272534"/>
            <a:ext cx="2859784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I. LÝ THUYẾT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4B08FE-A25F-40C6-BE8A-AEB37DCE609F}"/>
              </a:ext>
            </a:extLst>
          </p:cNvPr>
          <p:cNvSpPr/>
          <p:nvPr/>
        </p:nvSpPr>
        <p:spPr>
          <a:xfrm>
            <a:off x="1063987" y="940028"/>
            <a:ext cx="3339376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xplosion: 8 Points 5">
            <a:extLst>
              <a:ext uri="{FF2B5EF4-FFF2-40B4-BE49-F238E27FC236}">
                <a16:creationId xmlns:a16="http://schemas.microsoft.com/office/drawing/2014/main" id="{CCA61077-9230-4719-B65C-009D952866DC}"/>
              </a:ext>
            </a:extLst>
          </p:cNvPr>
          <p:cNvSpPr/>
          <p:nvPr/>
        </p:nvSpPr>
        <p:spPr>
          <a:xfrm>
            <a:off x="3695700" y="1381869"/>
            <a:ext cx="5334000" cy="5029200"/>
          </a:xfrm>
          <a:prstGeom prst="irregularSeal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vi-VN" sz="2000" b="1" dirty="0">
                <a:solidFill>
                  <a:srgbClr val="FF0000"/>
                </a:solidFill>
              </a:rPr>
              <a:t>Em </a:t>
            </a:r>
            <a:r>
              <a:rPr lang="vi-VN" sz="2000" b="1" dirty="0" err="1">
                <a:solidFill>
                  <a:srgbClr val="FF0000"/>
                </a:solidFill>
              </a:rPr>
              <a:t>hãy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nhắc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lại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các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từ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loại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đã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học</a:t>
            </a:r>
            <a:r>
              <a:rPr lang="vi-VN" sz="2000" b="1" dirty="0">
                <a:solidFill>
                  <a:srgbClr val="FF0000"/>
                </a:solidFill>
              </a:rPr>
              <a:t> trong chương </a:t>
            </a:r>
            <a:r>
              <a:rPr lang="vi-VN" sz="2000" b="1" dirty="0" err="1">
                <a:solidFill>
                  <a:srgbClr val="FF0000"/>
                </a:solidFill>
              </a:rPr>
              <a:t>trình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tiếng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Việt</a:t>
            </a:r>
            <a:r>
              <a:rPr lang="vi-VN" sz="2000" b="1" dirty="0">
                <a:solidFill>
                  <a:srgbClr val="FF0000"/>
                </a:solidFill>
              </a:rPr>
              <a:t> 6.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73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>
            <a:extLst>
              <a:ext uri="{FF2B5EF4-FFF2-40B4-BE49-F238E27FC236}">
                <a16:creationId xmlns:a16="http://schemas.microsoft.com/office/drawing/2014/main" id="{D3C99365-076C-4709-8FD2-763A67D24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150" y="1828800"/>
            <a:ext cx="3429000" cy="762000"/>
          </a:xfrm>
          <a:prstGeom prst="rect">
            <a:avLst/>
          </a:prstGeom>
          <a:solidFill>
            <a:srgbClr val="FFCCFF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 dirty="0" err="1">
                <a:solidFill>
                  <a:srgbClr val="FF0000"/>
                </a:solidFill>
                <a:latin typeface=".VnTimeH" pitchFamily="34" charset="0"/>
              </a:rPr>
              <a:t>Từ</a:t>
            </a:r>
            <a:r>
              <a:rPr lang="en-US" altLang="en-US" sz="3200" b="1" dirty="0">
                <a:solidFill>
                  <a:srgbClr val="FF0000"/>
                </a:solidFill>
                <a:latin typeface=".VnTimeH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.VnTimeH" pitchFamily="34" charset="0"/>
              </a:rPr>
              <a:t>loại</a:t>
            </a:r>
            <a:endParaRPr lang="en-US" altLang="en-US" sz="3200" b="1" dirty="0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D5DDD234-919C-4814-985A-0BA050815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810000"/>
            <a:ext cx="914400" cy="11430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 err="1">
                <a:solidFill>
                  <a:srgbClr val="FF0000"/>
                </a:solidFill>
                <a:latin typeface=".VnTimeH" pitchFamily="34" charset="0"/>
              </a:rPr>
              <a:t>Danh</a:t>
            </a:r>
            <a:r>
              <a:rPr lang="en-US" altLang="en-US" b="1" dirty="0">
                <a:solidFill>
                  <a:srgbClr val="FF0000"/>
                </a:solidFill>
                <a:latin typeface=".VnTimeH" pitchFamily="34" charset="0"/>
              </a:rPr>
              <a:t> </a:t>
            </a:r>
          </a:p>
          <a:p>
            <a:pPr algn="ctr"/>
            <a:r>
              <a:rPr lang="en-US" altLang="en-US" b="1" dirty="0" err="1">
                <a:solidFill>
                  <a:srgbClr val="FF0000"/>
                </a:solidFill>
                <a:latin typeface=".VnTimeH" pitchFamily="34" charset="0"/>
              </a:rPr>
              <a:t>từ</a:t>
            </a:r>
            <a:endParaRPr lang="en-US" altLang="en-US" b="1" dirty="0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3084" name="Rectangle 12">
            <a:extLst>
              <a:ext uri="{FF2B5EF4-FFF2-40B4-BE49-F238E27FC236}">
                <a16:creationId xmlns:a16="http://schemas.microsoft.com/office/drawing/2014/main" id="{FDD0FF09-5389-4D1D-AA5E-2DFB530E6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810000"/>
            <a:ext cx="990600" cy="11430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 err="1">
                <a:solidFill>
                  <a:srgbClr val="0000FF"/>
                </a:solidFill>
                <a:latin typeface=".VnTimeH" pitchFamily="34" charset="0"/>
              </a:rPr>
              <a:t>Động</a:t>
            </a:r>
            <a:r>
              <a:rPr lang="en-US" altLang="en-US" b="1" dirty="0">
                <a:solidFill>
                  <a:srgbClr val="0000FF"/>
                </a:solidFill>
                <a:latin typeface=".VnTimeH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.VnTimeH" pitchFamily="34" charset="0"/>
              </a:rPr>
              <a:t>từ</a:t>
            </a:r>
            <a:endParaRPr lang="en-US" altLang="en-US" b="1" dirty="0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3085" name="Rectangle 13">
            <a:extLst>
              <a:ext uri="{FF2B5EF4-FFF2-40B4-BE49-F238E27FC236}">
                <a16:creationId xmlns:a16="http://schemas.microsoft.com/office/drawing/2014/main" id="{391F98A0-E2A2-4280-8151-E19C7FEAD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914400" cy="11430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en-US" b="1" dirty="0">
              <a:solidFill>
                <a:srgbClr val="FF6600"/>
              </a:solidFill>
              <a:latin typeface=".VnTimeH" pitchFamily="34" charset="0"/>
            </a:endParaRPr>
          </a:p>
          <a:p>
            <a:pPr algn="ctr"/>
            <a:r>
              <a:rPr lang="en-US" altLang="en-US" b="1" dirty="0" err="1">
                <a:solidFill>
                  <a:srgbClr val="FF6600"/>
                </a:solidFill>
                <a:latin typeface=".VnTimeH" pitchFamily="34" charset="0"/>
              </a:rPr>
              <a:t>Tính</a:t>
            </a:r>
            <a:r>
              <a:rPr lang="en-US" altLang="en-US" b="1" dirty="0">
                <a:solidFill>
                  <a:srgbClr val="FF6600"/>
                </a:solidFill>
                <a:latin typeface=".VnTimeH" pitchFamily="34" charset="0"/>
              </a:rPr>
              <a:t> </a:t>
            </a:r>
            <a:r>
              <a:rPr lang="en-US" altLang="en-US" b="1" dirty="0" err="1">
                <a:solidFill>
                  <a:srgbClr val="FF6600"/>
                </a:solidFill>
                <a:latin typeface=".VnTimeH" pitchFamily="34" charset="0"/>
              </a:rPr>
              <a:t>từ</a:t>
            </a:r>
            <a:endParaRPr lang="en-US" altLang="en-US" b="1" dirty="0">
              <a:solidFill>
                <a:srgbClr val="FF6600"/>
              </a:solidFill>
              <a:latin typeface=".VnTimeH" pitchFamily="34" charset="0"/>
            </a:endParaRPr>
          </a:p>
          <a:p>
            <a:pPr algn="ctr"/>
            <a:endParaRPr lang="en-US" altLang="en-US" b="1" dirty="0">
              <a:solidFill>
                <a:srgbClr val="FF6600"/>
              </a:solidFill>
              <a:latin typeface=".VnTimeH" pitchFamily="34" charset="0"/>
            </a:endParaRPr>
          </a:p>
        </p:txBody>
      </p:sp>
      <p:sp>
        <p:nvSpPr>
          <p:cNvPr id="3086" name="Rectangle 14">
            <a:extLst>
              <a:ext uri="{FF2B5EF4-FFF2-40B4-BE49-F238E27FC236}">
                <a16:creationId xmlns:a16="http://schemas.microsoft.com/office/drawing/2014/main" id="{51CD26F5-B588-4843-A4B4-D3B5C216E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810000"/>
            <a:ext cx="914400" cy="11430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 err="1">
                <a:solidFill>
                  <a:srgbClr val="3333CC"/>
                </a:solidFill>
                <a:latin typeface=".VnTimeH" pitchFamily="34" charset="0"/>
              </a:rPr>
              <a:t>Số</a:t>
            </a:r>
            <a:r>
              <a:rPr lang="en-US" altLang="en-US" b="1" dirty="0">
                <a:solidFill>
                  <a:srgbClr val="3333CC"/>
                </a:solidFill>
                <a:latin typeface=".VnTimeH" pitchFamily="34" charset="0"/>
              </a:rPr>
              <a:t> </a:t>
            </a:r>
            <a:r>
              <a:rPr lang="en-US" altLang="en-US" b="1" dirty="0" err="1">
                <a:solidFill>
                  <a:srgbClr val="3333CC"/>
                </a:solidFill>
                <a:latin typeface=".VnTimeH" pitchFamily="34" charset="0"/>
              </a:rPr>
              <a:t>từ</a:t>
            </a:r>
            <a:endParaRPr lang="en-US" altLang="en-US" b="1" dirty="0">
              <a:solidFill>
                <a:srgbClr val="3333CC"/>
              </a:solidFill>
              <a:latin typeface=".VnTimeH" pitchFamily="34" charset="0"/>
            </a:endParaRPr>
          </a:p>
        </p:txBody>
      </p:sp>
      <p:sp>
        <p:nvSpPr>
          <p:cNvPr id="3087" name="Rectangle 15">
            <a:extLst>
              <a:ext uri="{FF2B5EF4-FFF2-40B4-BE49-F238E27FC236}">
                <a16:creationId xmlns:a16="http://schemas.microsoft.com/office/drawing/2014/main" id="{61A79FAA-832B-4B38-AB49-C80693A4B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810000"/>
            <a:ext cx="1066800" cy="11430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L­</a:t>
            </a:r>
            <a:r>
              <a:rPr lang="vi-VN" altLang="en-US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ƯỢNG</a:t>
            </a:r>
            <a:r>
              <a:rPr lang="en-US" altLang="en-US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en-US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altLang="en-US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8" name="Rectangle 16">
            <a:extLst>
              <a:ext uri="{FF2B5EF4-FFF2-40B4-BE49-F238E27FC236}">
                <a16:creationId xmlns:a16="http://schemas.microsoft.com/office/drawing/2014/main" id="{DBBDBA4B-D89C-437B-A108-94935A160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3810000"/>
            <a:ext cx="838200" cy="11430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 err="1">
                <a:solidFill>
                  <a:srgbClr val="0000FF"/>
                </a:solidFill>
                <a:latin typeface=".VnTimeH" pitchFamily="34" charset="0"/>
              </a:rPr>
              <a:t>Chỉ</a:t>
            </a:r>
            <a:r>
              <a:rPr lang="en-US" altLang="en-US" b="1" dirty="0">
                <a:solidFill>
                  <a:srgbClr val="0000FF"/>
                </a:solidFill>
                <a:latin typeface=".VnTimeH" pitchFamily="34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.VnTimeH" pitchFamily="34" charset="0"/>
              </a:rPr>
              <a:t>từ</a:t>
            </a:r>
            <a:endParaRPr lang="en-US" altLang="en-US" b="1" dirty="0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3089" name="Rectangle 17">
            <a:extLst>
              <a:ext uri="{FF2B5EF4-FFF2-40B4-BE49-F238E27FC236}">
                <a16:creationId xmlns:a16="http://schemas.microsoft.com/office/drawing/2014/main" id="{FE5D8301-884F-403A-99FF-834D106B3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3733800"/>
            <a:ext cx="838200" cy="121920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 err="1">
                <a:solidFill>
                  <a:srgbClr val="660066"/>
                </a:solidFill>
                <a:latin typeface=".VnTimeH" pitchFamily="34" charset="0"/>
              </a:rPr>
              <a:t>Phó</a:t>
            </a:r>
            <a:r>
              <a:rPr lang="en-US" altLang="en-US" b="1" dirty="0">
                <a:solidFill>
                  <a:srgbClr val="660066"/>
                </a:solidFill>
                <a:latin typeface=".VnTimeH" pitchFamily="34" charset="0"/>
              </a:rPr>
              <a:t> </a:t>
            </a:r>
            <a:r>
              <a:rPr lang="en-US" altLang="en-US" b="1" dirty="0" err="1">
                <a:solidFill>
                  <a:srgbClr val="660066"/>
                </a:solidFill>
                <a:latin typeface=".VnTimeH" pitchFamily="34" charset="0"/>
              </a:rPr>
              <a:t>từ</a:t>
            </a:r>
            <a:endParaRPr lang="en-US" altLang="en-US" b="1" dirty="0">
              <a:solidFill>
                <a:srgbClr val="660066"/>
              </a:solidFill>
              <a:latin typeface=".VnTimeH" pitchFamily="34" charset="0"/>
            </a:endParaRPr>
          </a:p>
        </p:txBody>
      </p:sp>
      <p:sp>
        <p:nvSpPr>
          <p:cNvPr id="3090" name="Line 18">
            <a:extLst>
              <a:ext uri="{FF2B5EF4-FFF2-40B4-BE49-F238E27FC236}">
                <a16:creationId xmlns:a16="http://schemas.microsoft.com/office/drawing/2014/main" id="{1C4A6B5D-1F35-4A1D-BBC9-8C4A837CF7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6500" y="2590800"/>
            <a:ext cx="0" cy="1219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Line 19">
            <a:extLst>
              <a:ext uri="{FF2B5EF4-FFF2-40B4-BE49-F238E27FC236}">
                <a16:creationId xmlns:a16="http://schemas.microsoft.com/office/drawing/2014/main" id="{72825B0B-96DC-41AA-B6E4-76EAF01BAF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590800"/>
            <a:ext cx="4038600" cy="1219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2" name="Line 20">
            <a:extLst>
              <a:ext uri="{FF2B5EF4-FFF2-40B4-BE49-F238E27FC236}">
                <a16:creationId xmlns:a16="http://schemas.microsoft.com/office/drawing/2014/main" id="{9B6B1A51-D798-4DD0-AA25-9426101A2F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2590800"/>
            <a:ext cx="2667000" cy="1219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3" name="Line 21">
            <a:extLst>
              <a:ext uri="{FF2B5EF4-FFF2-40B4-BE49-F238E27FC236}">
                <a16:creationId xmlns:a16="http://schemas.microsoft.com/office/drawing/2014/main" id="{C370F6F5-123E-4DCF-9788-E68B7442B2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2590800"/>
            <a:ext cx="1371600" cy="1219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4" name="Line 22">
            <a:extLst>
              <a:ext uri="{FF2B5EF4-FFF2-40B4-BE49-F238E27FC236}">
                <a16:creationId xmlns:a16="http://schemas.microsoft.com/office/drawing/2014/main" id="{7DF1D094-8898-4DE7-BE4D-4BC19DEB5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590800"/>
            <a:ext cx="1066800" cy="1219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5" name="Line 23">
            <a:extLst>
              <a:ext uri="{FF2B5EF4-FFF2-40B4-BE49-F238E27FC236}">
                <a16:creationId xmlns:a16="http://schemas.microsoft.com/office/drawing/2014/main" id="{E8002691-AA05-4DBB-8E56-6B8C34E4C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590800"/>
            <a:ext cx="2514600" cy="1219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6" name="Line 24">
            <a:extLst>
              <a:ext uri="{FF2B5EF4-FFF2-40B4-BE49-F238E27FC236}">
                <a16:creationId xmlns:a16="http://schemas.microsoft.com/office/drawing/2014/main" id="{C72E96DF-34D4-48F3-B7A7-F76156983D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590800"/>
            <a:ext cx="3733800" cy="11430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83" grpId="0" animBg="1"/>
      <p:bldP spid="3084" grpId="0" animBg="1"/>
      <p:bldP spid="3085" grpId="0" animBg="1"/>
      <p:bldP spid="3086" grpId="0" animBg="1"/>
      <p:bldP spid="3087" grpId="0" animBg="1"/>
      <p:bldP spid="3088" grpId="0" animBg="1"/>
      <p:bldP spid="30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BD574F-B716-4B7F-9F2A-9B1E6B6BF201}"/>
              </a:ext>
            </a:extLst>
          </p:cNvPr>
          <p:cNvSpPr/>
          <p:nvPr/>
        </p:nvSpPr>
        <p:spPr>
          <a:xfrm>
            <a:off x="645416" y="272534"/>
            <a:ext cx="2859784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I. LÝ THUYẾT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4B08FE-A25F-40C6-BE8A-AEB37DCE609F}"/>
              </a:ext>
            </a:extLst>
          </p:cNvPr>
          <p:cNvSpPr/>
          <p:nvPr/>
        </p:nvSpPr>
        <p:spPr>
          <a:xfrm>
            <a:off x="1063987" y="940028"/>
            <a:ext cx="3339376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xplosion: 8 Points 5">
            <a:extLst>
              <a:ext uri="{FF2B5EF4-FFF2-40B4-BE49-F238E27FC236}">
                <a16:creationId xmlns:a16="http://schemas.microsoft.com/office/drawing/2014/main" id="{CCA61077-9230-4719-B65C-009D952866DC}"/>
              </a:ext>
            </a:extLst>
          </p:cNvPr>
          <p:cNvSpPr/>
          <p:nvPr/>
        </p:nvSpPr>
        <p:spPr>
          <a:xfrm>
            <a:off x="3695700" y="1381869"/>
            <a:ext cx="5334000" cy="5029200"/>
          </a:xfrm>
          <a:prstGeom prst="irregularSeal1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vi-VN" sz="2000" b="1" dirty="0" err="1">
                <a:solidFill>
                  <a:srgbClr val="FF0000"/>
                </a:solidFill>
              </a:rPr>
              <a:t>Hãy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nhắc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lại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khái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niệm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của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từng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từ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loại</a:t>
            </a:r>
            <a:r>
              <a:rPr lang="vi-VN" sz="2000" b="1" dirty="0">
                <a:solidFill>
                  <a:srgbClr val="FF0000"/>
                </a:solidFill>
              </a:rPr>
              <a:t> trên? Cho </a:t>
            </a:r>
            <a:r>
              <a:rPr lang="vi-VN" sz="2000" b="1" dirty="0" err="1">
                <a:solidFill>
                  <a:srgbClr val="FF0000"/>
                </a:solidFill>
              </a:rPr>
              <a:t>ví</a:t>
            </a:r>
            <a:r>
              <a:rPr lang="vi-VN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 err="1">
                <a:solidFill>
                  <a:srgbClr val="FF0000"/>
                </a:solidFill>
              </a:rPr>
              <a:t>dụ</a:t>
            </a:r>
            <a:r>
              <a:rPr lang="vi-VN" sz="2000" b="1" dirty="0">
                <a:solidFill>
                  <a:srgbClr val="FF0000"/>
                </a:solidFill>
              </a:rPr>
              <a:t>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64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23" name="Group 127">
            <a:extLst>
              <a:ext uri="{FF2B5EF4-FFF2-40B4-BE49-F238E27FC236}">
                <a16:creationId xmlns:a16="http://schemas.microsoft.com/office/drawing/2014/main" id="{EDB75F7C-717B-446E-B654-A4C37B4FDB14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843436127"/>
              </p:ext>
            </p:extLst>
          </p:nvPr>
        </p:nvGraphicFramePr>
        <p:xfrm>
          <a:off x="209550" y="340374"/>
          <a:ext cx="11630025" cy="6470680"/>
        </p:xfrm>
        <a:graphic>
          <a:graphicData uri="http://schemas.openxmlformats.org/drawingml/2006/table">
            <a:tbl>
              <a:tblPr/>
              <a:tblGrid>
                <a:gridCol w="5800139">
                  <a:extLst>
                    <a:ext uri="{9D8B030D-6E8A-4147-A177-3AD203B41FA5}">
                      <a16:colId xmlns:a16="http://schemas.microsoft.com/office/drawing/2014/main" val="3567887547"/>
                    </a:ext>
                  </a:extLst>
                </a:gridCol>
                <a:gridCol w="5829886">
                  <a:extLst>
                    <a:ext uri="{9D8B030D-6E8A-4147-A177-3AD203B41FA5}">
                      <a16:colId xmlns:a16="http://schemas.microsoft.com/office/drawing/2014/main" val="2510397119"/>
                    </a:ext>
                  </a:extLst>
                </a:gridCol>
              </a:tblGrid>
              <a:tr h="5296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H" pitchFamily="34" charset="0"/>
                        </a:rPr>
                        <a:t>Từ</a:t>
                      </a: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H" pitchFamily="34" charset="0"/>
                        </a:rPr>
                        <a:t>loại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H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H" pitchFamily="34" charset="0"/>
                        </a:rPr>
                        <a:t>Ví</a:t>
                      </a: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H" pitchFamily="34" charset="0"/>
                        </a:rPr>
                        <a:t>dụ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TimeH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709293"/>
                  </a:ext>
                </a:extLst>
              </a:tr>
              <a:tr h="7834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H" pitchFamily="34" charset="0"/>
                        </a:rPr>
                        <a:t>Danh</a:t>
                      </a: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H" pitchFamily="34" charset="0"/>
                        </a:rPr>
                        <a:t>từ</a:t>
                      </a: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: </a:t>
                      </a:r>
                      <a:r>
                        <a:rPr kumimoji="0" lang="vi-VN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Là</a:t>
                      </a: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những</a:t>
                      </a: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từ</a:t>
                      </a: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chỉ</a:t>
                      </a: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ngưười</a:t>
                      </a: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vật</a:t>
                      </a: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vi-VN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sự</a:t>
                      </a: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vật</a:t>
                      </a: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vi-VN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hiện</a:t>
                      </a: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tượng</a:t>
                      </a: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vi-VN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khái</a:t>
                      </a: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niệm</a:t>
                      </a:r>
                      <a:r>
                        <a:rPr kumimoji="0" lang="vi-V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.VnTime" pitchFamily="34" charset="0"/>
                        </a:rPr>
                        <a:t>...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-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Người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sinh viên,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bàn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văn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học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hoà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bình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...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584244"/>
                  </a:ext>
                </a:extLst>
              </a:tr>
              <a:tr h="7849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Động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từ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: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Là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những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từ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chỉ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hành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động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trạng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thái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của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sự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vật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-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Đi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viết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chạy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nhảy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yêu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ghét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nhớ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học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362607"/>
                  </a:ext>
                </a:extLst>
              </a:tr>
              <a:tr h="8764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Tính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từ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: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Là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những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từ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chỉ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đặc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điểm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tính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chất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của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sự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vật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hành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động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trạng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thái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-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Tốt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xấu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nhỏ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bé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xanh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đỏ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to,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bé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227293"/>
                  </a:ext>
                </a:extLst>
              </a:tr>
              <a:tr h="9291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Số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từ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: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Là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những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từ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chỉ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số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lượng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và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thứ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tự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Chỉ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số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lượng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: Ba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cái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bàn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n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ăm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quyển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truyện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Chỉ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thứ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tự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: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Tầng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hai,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xếp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thứ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nhất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838918"/>
                  </a:ext>
                </a:extLst>
              </a:tr>
              <a:tr h="3567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L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ư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ợng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từ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: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Là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những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từ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chỉ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lượng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nhiều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hay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ít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của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sự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vi-VN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vật</a:t>
                      </a:r>
                      <a:r>
                        <a:rPr kumimoji="0" lang="vi-VN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panose="020B0604020202020204" pitchFamily="34" charset="0"/>
                        </a:rPr>
                        <a:t>Tất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panose="020B0604020202020204" pitchFamily="34" charset="0"/>
                        </a:rPr>
                        <a:t>cả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panose="020B0604020202020204" pitchFamily="34" charset="0"/>
                        </a:rPr>
                        <a:t>mỗi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panose="020B0604020202020204" pitchFamily="34" charset="0"/>
                        </a:rPr>
                        <a:t>từng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panose="020B0604020202020204" pitchFamily="34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683181"/>
                  </a:ext>
                </a:extLst>
              </a:tr>
              <a:tr h="8765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Chỉ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từ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: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Là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những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từ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dùng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để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trỏ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vào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sự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vật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nhằm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xác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định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vị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trí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của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sự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vật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trong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không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gian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hoặc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thời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gian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-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Này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kia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nọ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ấy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894778"/>
                  </a:ext>
                </a:extLst>
              </a:tr>
              <a:tr h="7834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Phó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từ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: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Là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những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tù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chuyên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đi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kèm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với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động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từ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tính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từ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để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bổ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sung ý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nghĩa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cho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động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từ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tính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từ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H" pitchFamily="34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-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Đã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đang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sẽ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vẫn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cứ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.VnTime" pitchFamily="34" charset="0"/>
                        </a:rPr>
                        <a:t> 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807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BD574F-B716-4B7F-9F2A-9B1E6B6BF201}"/>
              </a:ext>
            </a:extLst>
          </p:cNvPr>
          <p:cNvSpPr/>
          <p:nvPr/>
        </p:nvSpPr>
        <p:spPr>
          <a:xfrm>
            <a:off x="645416" y="272534"/>
            <a:ext cx="2859784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I. LÝ THUYẾT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4B08FE-A25F-40C6-BE8A-AEB37DCE609F}"/>
              </a:ext>
            </a:extLst>
          </p:cNvPr>
          <p:cNvSpPr/>
          <p:nvPr/>
        </p:nvSpPr>
        <p:spPr>
          <a:xfrm>
            <a:off x="1282796" y="940028"/>
            <a:ext cx="2901756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tu </a:t>
            </a:r>
            <a:r>
              <a:rPr lang="vi-VN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vi-VN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Explosion: 8 Points 5">
            <a:extLst>
              <a:ext uri="{FF2B5EF4-FFF2-40B4-BE49-F238E27FC236}">
                <a16:creationId xmlns:a16="http://schemas.microsoft.com/office/drawing/2014/main" id="{CCA61077-9230-4719-B65C-009D952866DC}"/>
              </a:ext>
            </a:extLst>
          </p:cNvPr>
          <p:cNvSpPr/>
          <p:nvPr/>
        </p:nvSpPr>
        <p:spPr>
          <a:xfrm>
            <a:off x="1647825" y="1343769"/>
            <a:ext cx="5334000" cy="5029200"/>
          </a:xfrm>
          <a:prstGeom prst="irregularSeal1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2400" b="1" dirty="0">
                <a:solidFill>
                  <a:srgbClr val="FF0000"/>
                </a:solidFill>
              </a:rPr>
              <a:t>Ở phần tiếng Việt lớp 6, các em đã học các phép tu từ nào?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defRPr/>
            </a:pP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Explosion: 8 Points 6">
            <a:extLst>
              <a:ext uri="{FF2B5EF4-FFF2-40B4-BE49-F238E27FC236}">
                <a16:creationId xmlns:a16="http://schemas.microsoft.com/office/drawing/2014/main" id="{E417DB23-F77A-41D8-B46C-297D0877A116}"/>
              </a:ext>
            </a:extLst>
          </p:cNvPr>
          <p:cNvSpPr/>
          <p:nvPr/>
        </p:nvSpPr>
        <p:spPr>
          <a:xfrm>
            <a:off x="6391275" y="1658094"/>
            <a:ext cx="5334000" cy="5029200"/>
          </a:xfrm>
          <a:prstGeom prst="irregularSeal1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sz="2000" b="1">
                <a:solidFill>
                  <a:srgbClr val="FF0000"/>
                </a:solidFill>
              </a:rPr>
              <a:t>Hãy nhắc lại từng khái niệm từng phép tu từ? </a:t>
            </a:r>
            <a:r>
              <a:rPr lang="fr-FR" sz="2000" b="1">
                <a:solidFill>
                  <a:srgbClr val="FF0000"/>
                </a:solidFill>
              </a:rPr>
              <a:t>Cho ví dụ.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05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9" name="Rectangle 25">
            <a:extLst>
              <a:ext uri="{FF2B5EF4-FFF2-40B4-BE49-F238E27FC236}">
                <a16:creationId xmlns:a16="http://schemas.microsoft.com/office/drawing/2014/main" id="{2AF9C008-FD0B-4D8D-AA0D-67961742F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4749" y="1172007"/>
            <a:ext cx="4476750" cy="92392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altLang="en-US" sz="2400" i="1">
                <a:solidFill>
                  <a:srgbClr val="660066"/>
                </a:solidFill>
                <a:latin typeface=".VnTimeH" pitchFamily="34" charset="0"/>
              </a:rPr>
              <a:t>Các phép tu từ về từ</a:t>
            </a:r>
            <a:endParaRPr lang="en-US" altLang="en-US" sz="2400" i="1" dirty="0">
              <a:solidFill>
                <a:srgbClr val="660066"/>
              </a:solidFill>
              <a:latin typeface=".VnTimeH" pitchFamily="34" charset="0"/>
            </a:endParaRPr>
          </a:p>
        </p:txBody>
      </p:sp>
      <p:sp>
        <p:nvSpPr>
          <p:cNvPr id="11290" name="Rectangle 26">
            <a:extLst>
              <a:ext uri="{FF2B5EF4-FFF2-40B4-BE49-F238E27FC236}">
                <a16:creationId xmlns:a16="http://schemas.microsoft.com/office/drawing/2014/main" id="{FED41855-31A6-4F65-906F-9FBE64F4A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724" y="3152775"/>
            <a:ext cx="1476375" cy="2071255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400" dirty="0" err="1">
                <a:solidFill>
                  <a:srgbClr val="FF0000"/>
                </a:solidFill>
                <a:latin typeface=".VnArabia" pitchFamily="34" charset="0"/>
              </a:rPr>
              <a:t>Phép</a:t>
            </a:r>
            <a:r>
              <a:rPr lang="en-US" altLang="en-US" sz="2400" dirty="0">
                <a:solidFill>
                  <a:srgbClr val="FF0000"/>
                </a:solidFill>
                <a:latin typeface=".VnArabia" pitchFamily="34" charset="0"/>
              </a:rPr>
              <a:t> </a:t>
            </a:r>
          </a:p>
          <a:p>
            <a:pPr algn="ctr"/>
            <a:r>
              <a:rPr lang="en-US" altLang="en-US" sz="2400" dirty="0">
                <a:solidFill>
                  <a:srgbClr val="FF0000"/>
                </a:solidFill>
                <a:latin typeface=".VnArabia" pitchFamily="34" charset="0"/>
              </a:rPr>
              <a:t>so </a:t>
            </a:r>
            <a:r>
              <a:rPr lang="en-US" altLang="en-US" sz="2400" dirty="0" err="1">
                <a:solidFill>
                  <a:srgbClr val="FF0000"/>
                </a:solidFill>
                <a:latin typeface=".VnArabia" pitchFamily="34" charset="0"/>
              </a:rPr>
              <a:t>sánh</a:t>
            </a:r>
            <a:endParaRPr lang="en-US" altLang="en-US" sz="2400" dirty="0">
              <a:solidFill>
                <a:srgbClr val="FF0000"/>
              </a:solidFill>
              <a:latin typeface=".VnArabia" pitchFamily="34" charset="0"/>
            </a:endParaRPr>
          </a:p>
        </p:txBody>
      </p:sp>
      <p:sp>
        <p:nvSpPr>
          <p:cNvPr id="11291" name="Rectangle 27">
            <a:extLst>
              <a:ext uri="{FF2B5EF4-FFF2-40B4-BE49-F238E27FC236}">
                <a16:creationId xmlns:a16="http://schemas.microsoft.com/office/drawing/2014/main" id="{8E7CB50D-425D-4891-8422-32A1CB7DD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0125" y="3152775"/>
            <a:ext cx="1660922" cy="2071255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400" dirty="0" err="1">
                <a:solidFill>
                  <a:srgbClr val="FF0000"/>
                </a:solidFill>
                <a:latin typeface=".VnArabia" pitchFamily="34" charset="0"/>
              </a:rPr>
              <a:t>Phép</a:t>
            </a:r>
            <a:r>
              <a:rPr lang="en-US" altLang="en-US" sz="2400" dirty="0">
                <a:solidFill>
                  <a:srgbClr val="FF0000"/>
                </a:solidFill>
                <a:latin typeface=".VnArabia" pitchFamily="34" charset="0"/>
              </a:rPr>
              <a:t> </a:t>
            </a:r>
          </a:p>
          <a:p>
            <a:pPr algn="ctr"/>
            <a:r>
              <a:rPr lang="en-US" altLang="en-US" sz="2400" dirty="0" err="1">
                <a:solidFill>
                  <a:srgbClr val="FF0000"/>
                </a:solidFill>
                <a:latin typeface=".VnArabia" pitchFamily="34" charset="0"/>
              </a:rPr>
              <a:t>nhân</a:t>
            </a:r>
            <a:r>
              <a:rPr lang="en-US" altLang="en-US" sz="2400" dirty="0">
                <a:solidFill>
                  <a:srgbClr val="FF0000"/>
                </a:solidFill>
                <a:latin typeface=".VnArabia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.VnArabia" pitchFamily="34" charset="0"/>
              </a:rPr>
              <a:t>hóa</a:t>
            </a:r>
            <a:endParaRPr lang="en-US" altLang="en-US" sz="2400" dirty="0">
              <a:solidFill>
                <a:srgbClr val="FF0000"/>
              </a:solidFill>
              <a:latin typeface=".VnArabia" pitchFamily="34" charset="0"/>
            </a:endParaRPr>
          </a:p>
        </p:txBody>
      </p:sp>
      <p:sp>
        <p:nvSpPr>
          <p:cNvPr id="11292" name="Rectangle 28">
            <a:extLst>
              <a:ext uri="{FF2B5EF4-FFF2-40B4-BE49-F238E27FC236}">
                <a16:creationId xmlns:a16="http://schemas.microsoft.com/office/drawing/2014/main" id="{C9110104-AE1E-49C9-926A-E05FF1199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24" y="3152775"/>
            <a:ext cx="1476375" cy="2071255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400" dirty="0" err="1">
                <a:solidFill>
                  <a:srgbClr val="FF0000"/>
                </a:solidFill>
                <a:latin typeface=".VnArabia" pitchFamily="34" charset="0"/>
              </a:rPr>
              <a:t>Phép</a:t>
            </a:r>
            <a:endParaRPr lang="en-US" altLang="en-US" sz="2400" dirty="0">
              <a:solidFill>
                <a:srgbClr val="FF0000"/>
              </a:solidFill>
              <a:latin typeface=".VnArabia" pitchFamily="34" charset="0"/>
            </a:endParaRPr>
          </a:p>
          <a:p>
            <a:pPr algn="ctr"/>
            <a:r>
              <a:rPr lang="en-US" altLang="en-US" sz="2400" dirty="0" err="1">
                <a:solidFill>
                  <a:srgbClr val="FF0000"/>
                </a:solidFill>
                <a:latin typeface=".VnArabia" pitchFamily="34" charset="0"/>
              </a:rPr>
              <a:t>Ẩn</a:t>
            </a:r>
            <a:r>
              <a:rPr lang="en-US" altLang="en-US" sz="2400" dirty="0">
                <a:solidFill>
                  <a:srgbClr val="FF0000"/>
                </a:solidFill>
                <a:latin typeface=".VnArabia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.VnArabia" pitchFamily="34" charset="0"/>
              </a:rPr>
              <a:t>dụ</a:t>
            </a:r>
            <a:endParaRPr lang="en-US" altLang="en-US" sz="2400" dirty="0">
              <a:solidFill>
                <a:srgbClr val="FF0000"/>
              </a:solidFill>
              <a:latin typeface=".VnArabia" pitchFamily="34" charset="0"/>
            </a:endParaRPr>
          </a:p>
        </p:txBody>
      </p:sp>
      <p:sp>
        <p:nvSpPr>
          <p:cNvPr id="11293" name="Rectangle 29">
            <a:extLst>
              <a:ext uri="{FF2B5EF4-FFF2-40B4-BE49-F238E27FC236}">
                <a16:creationId xmlns:a16="http://schemas.microsoft.com/office/drawing/2014/main" id="{31D0308E-F3E9-4080-B7A2-80FFAB7D6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0125" y="3152775"/>
            <a:ext cx="1543050" cy="2071254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sz="2400" dirty="0" err="1">
                <a:solidFill>
                  <a:srgbClr val="FF0000"/>
                </a:solidFill>
                <a:latin typeface=".VnArabia" pitchFamily="34" charset="0"/>
              </a:rPr>
              <a:t>Phép</a:t>
            </a:r>
            <a:endParaRPr lang="en-US" altLang="en-US" sz="2400" dirty="0">
              <a:solidFill>
                <a:srgbClr val="FF0000"/>
              </a:solidFill>
              <a:latin typeface=".VnArabia" pitchFamily="34" charset="0"/>
            </a:endParaRPr>
          </a:p>
          <a:p>
            <a:pPr algn="ctr"/>
            <a:r>
              <a:rPr lang="en-US" altLang="en-US" sz="2400" dirty="0">
                <a:solidFill>
                  <a:srgbClr val="FF0000"/>
                </a:solidFill>
                <a:latin typeface=".VnArabia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.VnArabia" pitchFamily="34" charset="0"/>
              </a:rPr>
              <a:t>hoán</a:t>
            </a:r>
            <a:r>
              <a:rPr lang="en-US" altLang="en-US" sz="2400" dirty="0">
                <a:solidFill>
                  <a:srgbClr val="FF0000"/>
                </a:solidFill>
                <a:latin typeface=".VnArabia" pitchFamily="34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.VnArabia" pitchFamily="34" charset="0"/>
              </a:rPr>
              <a:t>dụ</a:t>
            </a:r>
            <a:endParaRPr lang="en-US" altLang="en-US" sz="2400" dirty="0">
              <a:solidFill>
                <a:srgbClr val="FF0000"/>
              </a:solidFill>
              <a:latin typeface=".VnArabia" pitchFamily="34" charset="0"/>
            </a:endParaRPr>
          </a:p>
        </p:txBody>
      </p:sp>
      <p:sp>
        <p:nvSpPr>
          <p:cNvPr id="11294" name="Line 30">
            <a:extLst>
              <a:ext uri="{FF2B5EF4-FFF2-40B4-BE49-F238E27FC236}">
                <a16:creationId xmlns:a16="http://schemas.microsoft.com/office/drawing/2014/main" id="{BE5317E6-1439-4200-A29A-02BA50D814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95925" y="2133600"/>
            <a:ext cx="685800" cy="990600"/>
          </a:xfrm>
          <a:prstGeom prst="line">
            <a:avLst/>
          </a:prstGeom>
          <a:noFill/>
          <a:ln w="2857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5" name="Line 31">
            <a:extLst>
              <a:ext uri="{FF2B5EF4-FFF2-40B4-BE49-F238E27FC236}">
                <a16:creationId xmlns:a16="http://schemas.microsoft.com/office/drawing/2014/main" id="{466130C5-1440-488C-8D40-2E0510E55A9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1725" y="2162174"/>
            <a:ext cx="1390650" cy="990599"/>
          </a:xfrm>
          <a:prstGeom prst="line">
            <a:avLst/>
          </a:prstGeom>
          <a:noFill/>
          <a:ln w="2857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6" name="Line 32">
            <a:extLst>
              <a:ext uri="{FF2B5EF4-FFF2-40B4-BE49-F238E27FC236}">
                <a16:creationId xmlns:a16="http://schemas.microsoft.com/office/drawing/2014/main" id="{323F6C9F-5871-40A3-B0C0-5265A1A711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90925" y="2133600"/>
            <a:ext cx="2590800" cy="990600"/>
          </a:xfrm>
          <a:prstGeom prst="line">
            <a:avLst/>
          </a:prstGeom>
          <a:noFill/>
          <a:ln w="2857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7" name="Line 33">
            <a:extLst>
              <a:ext uri="{FF2B5EF4-FFF2-40B4-BE49-F238E27FC236}">
                <a16:creationId xmlns:a16="http://schemas.microsoft.com/office/drawing/2014/main" id="{654E2058-4CC9-4A51-9102-BB48A9DDE0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199" y="2133601"/>
            <a:ext cx="3267075" cy="990598"/>
          </a:xfrm>
          <a:prstGeom prst="line">
            <a:avLst/>
          </a:prstGeom>
          <a:noFill/>
          <a:ln w="2857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9" grpId="0" animBg="1"/>
      <p:bldP spid="11290" grpId="0" animBg="1"/>
      <p:bldP spid="11291" grpId="0" animBg="1"/>
      <p:bldP spid="11292" grpId="0" animBg="1"/>
      <p:bldP spid="112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9B3C764-F42C-4867-A914-E4DEF8D7E1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164932"/>
              </p:ext>
            </p:extLst>
          </p:nvPr>
        </p:nvGraphicFramePr>
        <p:xfrm>
          <a:off x="530224" y="1051560"/>
          <a:ext cx="11499852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0626">
                  <a:extLst>
                    <a:ext uri="{9D8B030D-6E8A-4147-A177-3AD203B41FA5}">
                      <a16:colId xmlns:a16="http://schemas.microsoft.com/office/drawing/2014/main" val="2189313050"/>
                    </a:ext>
                  </a:extLst>
                </a:gridCol>
                <a:gridCol w="4695825">
                  <a:extLst>
                    <a:ext uri="{9D8B030D-6E8A-4147-A177-3AD203B41FA5}">
                      <a16:colId xmlns:a16="http://schemas.microsoft.com/office/drawing/2014/main" val="4264958295"/>
                    </a:ext>
                  </a:extLst>
                </a:gridCol>
                <a:gridCol w="4343401">
                  <a:extLst>
                    <a:ext uri="{9D8B030D-6E8A-4147-A177-3AD203B41FA5}">
                      <a16:colId xmlns:a16="http://schemas.microsoft.com/office/drawing/2014/main" val="8853373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 NIỆM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 DỤ</a:t>
                      </a:r>
                      <a:endParaRPr lang="en-US" sz="20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095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 SÁNH</a:t>
                      </a:r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vi-VN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em như </a:t>
                      </a:r>
                      <a:r>
                        <a:rPr lang="vi-VN" sz="1800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búp</a:t>
                      </a:r>
                      <a:r>
                        <a:rPr lang="vi-VN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trên </a:t>
                      </a:r>
                      <a:r>
                        <a:rPr lang="vi-VN" sz="1800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cành</a:t>
                      </a:r>
                      <a:endParaRPr lang="vi-VN" sz="18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vi-VN" sz="1800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vi-VN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ăn </a:t>
                      </a:r>
                      <a:r>
                        <a:rPr lang="vi-VN" sz="1800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ngủ</a:t>
                      </a:r>
                      <a:r>
                        <a:rPr lang="vi-VN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vi-VN" sz="1800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vi-VN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vi-VN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vi-VN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b="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vi-VN" sz="18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ngoan.</a:t>
                      </a:r>
                      <a:endParaRPr lang="en-US" sz="18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091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 HÓA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Núi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cao chi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lắm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núi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ơi</a:t>
                      </a:r>
                    </a:p>
                    <a:p>
                      <a:pPr algn="ctr"/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Núi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che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chẳng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thương</a:t>
                      </a:r>
                      <a:endParaRPr lang="en-US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72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ẨN DỤ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Thuyền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nhớ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bến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chăng</a:t>
                      </a:r>
                    </a:p>
                    <a:p>
                      <a:pPr algn="ctr"/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Bến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khăng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khăng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đợi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thuyền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209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HOÁN DỤ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nâu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xanh</a:t>
                      </a:r>
                    </a:p>
                    <a:p>
                      <a:pPr algn="ctr"/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Nông thôn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đứng</a:t>
                      </a:r>
                      <a:r>
                        <a:rPr lang="vi-VN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lên.</a:t>
                      </a:r>
                      <a:endParaRPr lang="en-US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232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622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534F492-9083-408A-81EE-157D94DA3C2E}"/>
              </a:ext>
            </a:extLst>
          </p:cNvPr>
          <p:cNvSpPr/>
          <p:nvPr/>
        </p:nvSpPr>
        <p:spPr>
          <a:xfrm>
            <a:off x="645416" y="272534"/>
            <a:ext cx="2859784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I. LÝ THUYẾT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D4EF47-A7B0-4C4F-8890-A01B765EE7F9}"/>
              </a:ext>
            </a:extLst>
          </p:cNvPr>
          <p:cNvSpPr/>
          <p:nvPr/>
        </p:nvSpPr>
        <p:spPr>
          <a:xfrm>
            <a:off x="1018725" y="882878"/>
            <a:ext cx="4820550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BR" sz="2800" b="1" i="1">
                <a:latin typeface="Times New Roman" panose="02020603050405020304" pitchFamily="18" charset="0"/>
                <a:ea typeface="Times New Roman" panose="02020603050405020304" pitchFamily="18" charset="0"/>
              </a:rPr>
              <a:t>3. Các kiểu cấu tạo câu đã học.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A5148EE-61D6-4894-B404-433A1904C78A}"/>
              </a:ext>
            </a:extLst>
          </p:cNvPr>
          <p:cNvSpPr/>
          <p:nvPr/>
        </p:nvSpPr>
        <p:spPr>
          <a:xfrm>
            <a:off x="6096000" y="1406098"/>
            <a:ext cx="3495675" cy="9048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/>
              <a:t>CÂU</a:t>
            </a:r>
            <a:endParaRPr lang="en-US" sz="2800" b="1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888E379-2572-4EBC-85E9-54B303E2A2E4}"/>
              </a:ext>
            </a:extLst>
          </p:cNvPr>
          <p:cNvSpPr/>
          <p:nvPr/>
        </p:nvSpPr>
        <p:spPr>
          <a:xfrm>
            <a:off x="10315574" y="3128962"/>
            <a:ext cx="1685925" cy="15906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/>
              <a:t>CÂU GHÉP</a:t>
            </a:r>
            <a:endParaRPr lang="en-US" sz="2400" b="1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E67D572-527B-44E0-AC65-94A009BF28DC}"/>
              </a:ext>
            </a:extLst>
          </p:cNvPr>
          <p:cNvSpPr/>
          <p:nvPr/>
        </p:nvSpPr>
        <p:spPr>
          <a:xfrm>
            <a:off x="4153350" y="3076573"/>
            <a:ext cx="1685925" cy="15906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/>
              <a:t>CÂU ĐƠN</a:t>
            </a:r>
            <a:endParaRPr lang="en-US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C0BF8F-C248-4FC5-A75E-531F028075C5}"/>
              </a:ext>
            </a:extLst>
          </p:cNvPr>
          <p:cNvSpPr/>
          <p:nvPr/>
        </p:nvSpPr>
        <p:spPr>
          <a:xfrm>
            <a:off x="1370458" y="5238750"/>
            <a:ext cx="2620517" cy="9525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CÂU TRẦN THUẬT ĐƠN CÓ TỪ LÀ</a:t>
            </a:r>
            <a:endParaRPr lang="en-US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ED8D68-BE53-42D0-BA3A-4D9E92A35DB4}"/>
              </a:ext>
            </a:extLst>
          </p:cNvPr>
          <p:cNvSpPr/>
          <p:nvPr/>
        </p:nvSpPr>
        <p:spPr>
          <a:xfrm>
            <a:off x="5942458" y="5172075"/>
            <a:ext cx="2620517" cy="9525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CÂU TRẦN THUẬT ĐƠN KHÔNG CÓ TỪ LÀ</a:t>
            </a:r>
            <a:endParaRPr lang="en-US" b="1" dirty="0"/>
          </a:p>
        </p:txBody>
      </p:sp>
      <p:sp>
        <p:nvSpPr>
          <p:cNvPr id="10" name="Line 20">
            <a:extLst>
              <a:ext uri="{FF2B5EF4-FFF2-40B4-BE49-F238E27FC236}">
                <a16:creationId xmlns:a16="http://schemas.microsoft.com/office/drawing/2014/main" id="{0238B5CC-FD32-4AB7-B638-BB9DE72029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05475" y="2310973"/>
            <a:ext cx="1957836" cy="1118027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20">
            <a:extLst>
              <a:ext uri="{FF2B5EF4-FFF2-40B4-BE49-F238E27FC236}">
                <a16:creationId xmlns:a16="http://schemas.microsoft.com/office/drawing/2014/main" id="{94315106-881E-4EC7-9513-5B59AD2CC54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20034" y="2310972"/>
            <a:ext cx="2395539" cy="1451402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20">
            <a:extLst>
              <a:ext uri="{FF2B5EF4-FFF2-40B4-BE49-F238E27FC236}">
                <a16:creationId xmlns:a16="http://schemas.microsoft.com/office/drawing/2014/main" id="{01E8A574-7935-4ED6-87A7-5C086C6565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86050" y="4314822"/>
            <a:ext cx="1601100" cy="9525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20">
            <a:extLst>
              <a:ext uri="{FF2B5EF4-FFF2-40B4-BE49-F238E27FC236}">
                <a16:creationId xmlns:a16="http://schemas.microsoft.com/office/drawing/2014/main" id="{B1948BBB-EDE9-42A8-AD67-71511937A4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15899" y="4267200"/>
            <a:ext cx="1601101" cy="904875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9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826</Words>
  <Application>Microsoft Office PowerPoint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.VnArabia</vt:lpstr>
      <vt:lpstr>.VnTime</vt:lpstr>
      <vt:lpstr>.VnTimeH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</cp:revision>
  <dcterms:created xsi:type="dcterms:W3CDTF">2020-05-01T00:34:48Z</dcterms:created>
  <dcterms:modified xsi:type="dcterms:W3CDTF">2020-06-18T23:13:40Z</dcterms:modified>
</cp:coreProperties>
</file>