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6" r:id="rId3"/>
  </p:sldMasterIdLst>
  <p:sldIdLst>
    <p:sldId id="393" r:id="rId4"/>
    <p:sldId id="390" r:id="rId5"/>
    <p:sldId id="256" r:id="rId6"/>
    <p:sldId id="353" r:id="rId7"/>
    <p:sldId id="294" r:id="rId8"/>
    <p:sldId id="295" r:id="rId9"/>
    <p:sldId id="258" r:id="rId10"/>
    <p:sldId id="320" r:id="rId11"/>
    <p:sldId id="301" r:id="rId12"/>
    <p:sldId id="389" r:id="rId13"/>
    <p:sldId id="266" r:id="rId14"/>
    <p:sldId id="324" r:id="rId15"/>
    <p:sldId id="303" r:id="rId16"/>
    <p:sldId id="356" r:id="rId17"/>
    <p:sldId id="282" r:id="rId18"/>
    <p:sldId id="269" r:id="rId19"/>
    <p:sldId id="392" r:id="rId20"/>
    <p:sldId id="270" r:id="rId21"/>
    <p:sldId id="268" r:id="rId22"/>
    <p:sldId id="304" r:id="rId23"/>
    <p:sldId id="299" r:id="rId24"/>
    <p:sldId id="275" r:id="rId25"/>
    <p:sldId id="308" r:id="rId26"/>
    <p:sldId id="276" r:id="rId27"/>
    <p:sldId id="309" r:id="rId28"/>
    <p:sldId id="277" r:id="rId29"/>
    <p:sldId id="279" r:id="rId30"/>
    <p:sldId id="280" r:id="rId31"/>
    <p:sldId id="289" r:id="rId32"/>
    <p:sldId id="310" r:id="rId33"/>
    <p:sldId id="281" r:id="rId34"/>
    <p:sldId id="311" r:id="rId35"/>
    <p:sldId id="307" r:id="rId36"/>
    <p:sldId id="285" r:id="rId37"/>
    <p:sldId id="283" r:id="rId38"/>
    <p:sldId id="317" r:id="rId39"/>
    <p:sldId id="319" r:id="rId40"/>
    <p:sldId id="287" r:id="rId41"/>
    <p:sldId id="313" r:id="rId42"/>
  </p:sldIdLst>
  <p:sldSz cx="9144000" cy="6858000" type="screen4x3"/>
  <p:notesSz cx="6858000" cy="9144000"/>
  <p:custDataLst>
    <p:tags r:id="rId43"/>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99"/>
    <a:srgbClr val="800000"/>
    <a:srgbClr val="4B0096"/>
    <a:srgbClr val="0066FF"/>
    <a:srgbClr val="CC3300"/>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6" d="100"/>
          <a:sy n="76" d="100"/>
        </p:scale>
        <p:origin x="-1206" y="12"/>
      </p:cViewPr>
      <p:guideLst>
        <p:guide orient="horz" pos="2160"/>
        <p:guide pos="2920"/>
      </p:guideLst>
    </p:cSldViewPr>
  </p:slideViewPr>
  <p:notesTextViewPr>
    <p:cViewPr>
      <p:scale>
        <a:sx n="100" d="100"/>
        <a:sy n="100" d="100"/>
      </p:scale>
      <p:origin x="0" y="0"/>
    </p:cViewPr>
  </p:notesTextViewPr>
  <p:sorterViewPr showFormatting="0">
    <p:cViewPr>
      <p:scale>
        <a:sx n="66" d="100"/>
        <a:sy n="66" d="100"/>
      </p:scale>
      <p:origin x="0" y="4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lvl="0" eaLnBrk="1" hangingPunct="1">
              <a:buNone/>
            </a:pPr>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lvl="0" eaLnBrk="1" hangingPunct="1">
              <a:buNone/>
            </a:pPr>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lvl="0" eaLnBrk="1" hangingPunct="1">
              <a:buNone/>
            </a:pPr>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pPr lvl="0" eaLnBrk="1" hangingPunct="1">
              <a:buNone/>
            </a:pPr>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lvl="0" eaLnBrk="1" hangingPunct="1">
              <a:buNone/>
            </a:pPr>
            <a:fld id="{9A0DB2DC-4C9A-4742-B13C-FB6460FD3503}" type="slidenum">
              <a:rPr lang="en-US" smtClean="0">
                <a:latin typeface="Arial" panose="020B0604020202020204" pitchFamily="34" charset="0"/>
              </a:r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5.GIF"/><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0"/>
            <a:ext cx="7772400" cy="1554163"/>
          </a:xfrm>
        </p:spPr>
        <p:txBody>
          <a:bodyPr/>
          <a:lstStyle/>
          <a:p>
            <a:r>
              <a:rPr lang="en-U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THCS LONG BIÊN</a:t>
            </a:r>
          </a:p>
          <a:p>
            <a:r>
              <a:rPr lang="en-U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GV: VŨ NGUYỄN HUYỀN TRANG</a:t>
            </a:r>
            <a:endPar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Title 1"/>
          <p:cNvSpPr>
            <a:spLocks noGrp="1"/>
          </p:cNvSpPr>
          <p:nvPr>
            <p:ph type="title"/>
          </p:nvPr>
        </p:nvSpPr>
        <p:spPr>
          <a:xfrm>
            <a:off x="304800" y="1752600"/>
            <a:ext cx="8229600" cy="1143000"/>
          </a:xfrm>
        </p:spPr>
        <p:style>
          <a:lnRef idx="1">
            <a:schemeClr val="accent6"/>
          </a:lnRef>
          <a:fillRef idx="2">
            <a:schemeClr val="accent6"/>
          </a:fillRef>
          <a:effectRef idx="1">
            <a:schemeClr val="accent6"/>
          </a:effectRef>
          <a:fontRef idx="minor">
            <a:schemeClr val="dk1"/>
          </a:fontRef>
        </p:style>
        <p:txBody>
          <a:bodyPr/>
          <a:lstStyle/>
          <a:p>
            <a:r>
              <a:rPr lang="en-US" sz="7200" b="1" dirty="0" smtClean="0"/>
              <a:t>SINH HỌC 9</a:t>
            </a:r>
            <a:endParaRPr lang="en-US" sz="7200" b="1" dirty="0"/>
          </a:p>
        </p:txBody>
      </p:sp>
    </p:spTree>
    <p:extLst>
      <p:ext uri="{BB962C8B-B14F-4D97-AF65-F5344CB8AC3E}">
        <p14:creationId xmlns:p14="http://schemas.microsoft.com/office/powerpoint/2010/main" val="285010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955"/>
            <a:ext cx="4049395" cy="1143000"/>
          </a:xfrm>
        </p:spPr>
        <p:txBody>
          <a:bodyPr/>
          <a:lstStyle/>
          <a:p>
            <a:r>
              <a:rPr lang="en-US" sz="2000" b="1">
                <a:solidFill>
                  <a:srgbClr val="FF0000"/>
                </a:solidFill>
              </a:rPr>
              <a:t>cây lá lốt trồng trong bóng râm</a:t>
            </a:r>
          </a:p>
        </p:txBody>
      </p:sp>
      <p:pic>
        <p:nvPicPr>
          <p:cNvPr id="4" name="Content Placeholder 3"/>
          <p:cNvPicPr>
            <a:picLocks noGrp="1" noChangeAspect="1"/>
          </p:cNvPicPr>
          <p:nvPr>
            <p:ph sz="half" idx="1"/>
          </p:nvPr>
        </p:nvPicPr>
        <p:blipFill>
          <a:blip r:embed="rId2"/>
          <a:stretch>
            <a:fillRect/>
          </a:stretch>
        </p:blipFill>
        <p:spPr>
          <a:xfrm>
            <a:off x="338455" y="1350645"/>
            <a:ext cx="4286250" cy="3464560"/>
          </a:xfrm>
          <a:prstGeom prst="rect">
            <a:avLst/>
          </a:prstGeom>
        </p:spPr>
      </p:pic>
      <p:pic>
        <p:nvPicPr>
          <p:cNvPr id="3074" name="Picture 2" descr="Lá lốp - Rau rừng Việt Nam"/>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884" r="5308" b="1"/>
          <a:stretch>
            <a:fillRect/>
          </a:stretch>
        </p:blipFill>
        <p:spPr bwMode="auto">
          <a:xfrm>
            <a:off x="5111750" y="1417320"/>
            <a:ext cx="3646170" cy="346519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a:noFill/>
          <a:extLst>
            <a:ext uri="{909E8E84-426E-40DD-AFC4-6F175D3DCCD1}">
              <a14:hiddenFill xmlns:a14="http://schemas.microsoft.com/office/drawing/2010/main">
                <a:solidFill>
                  <a:srgbClr val="FFFFFF"/>
                </a:solidFill>
              </a14:hiddenFill>
            </a:ext>
          </a:extLst>
        </p:spPr>
      </p:pic>
      <p:sp>
        <p:nvSpPr>
          <p:cNvPr id="6" name="Text Box 5"/>
          <p:cNvSpPr txBox="1"/>
          <p:nvPr/>
        </p:nvSpPr>
        <p:spPr>
          <a:xfrm>
            <a:off x="4840605" y="5342255"/>
            <a:ext cx="4217670" cy="1198880"/>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sym typeface="+mn-ea"/>
              </a:rPr>
              <a:t>Lá có bản nhỏ, màu xanh nhạt( hạt lục nạp nhỏ) dày, mô dậu phát triển,</a:t>
            </a:r>
            <a:endParaRPr lang="en-US" sz="2400"/>
          </a:p>
        </p:txBody>
      </p:sp>
      <p:sp>
        <p:nvSpPr>
          <p:cNvPr id="7" name="Text Box 6"/>
          <p:cNvSpPr txBox="1"/>
          <p:nvPr/>
        </p:nvSpPr>
        <p:spPr>
          <a:xfrm>
            <a:off x="392430" y="5342255"/>
            <a:ext cx="3960495" cy="1198880"/>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sym typeface="+mn-ea"/>
              </a:rPr>
              <a:t>Lá có bản to, màu xanh thẫm(hạt lục nạp to),mỏng, mô dậu kém phát triền</a:t>
            </a:r>
            <a:r>
              <a:rPr lang="en-US" sz="2000" b="1">
                <a:latin typeface="Times New Roman" panose="02020603050405020304" pitchFamily="18" charset="0"/>
                <a:cs typeface="Times New Roman" panose="02020603050405020304" pitchFamily="18" charset="0"/>
                <a:sym typeface="+mn-ea"/>
              </a:rPr>
              <a:t>,  </a:t>
            </a:r>
            <a:endParaRPr lang="en-US" sz="2000"/>
          </a:p>
        </p:txBody>
      </p:sp>
      <p:sp>
        <p:nvSpPr>
          <p:cNvPr id="11" name="Text Box 10"/>
          <p:cNvSpPr txBox="1"/>
          <p:nvPr/>
        </p:nvSpPr>
        <p:spPr>
          <a:xfrm>
            <a:off x="4744085" y="641350"/>
            <a:ext cx="3930015" cy="645160"/>
          </a:xfrm>
          <a:prstGeom prst="rect">
            <a:avLst/>
          </a:prstGeom>
          <a:noFill/>
        </p:spPr>
        <p:txBody>
          <a:bodyPr wrap="square" rtlCol="0">
            <a:spAutoFit/>
          </a:bodyPr>
          <a:lstStyle/>
          <a:p>
            <a:r>
              <a:rPr lang="en-US" b="1">
                <a:solidFill>
                  <a:srgbClr val="FF0000"/>
                </a:solidFill>
                <a:sym typeface="+mn-ea"/>
              </a:rPr>
              <a:t>    Cây lá lốt trồng ngoài ánh sáng</a:t>
            </a:r>
            <a:endParaRPr lang="en-US" b="1">
              <a:solidFill>
                <a:srgbClr val="FF0000"/>
              </a:solidFill>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p:nvPr/>
        </p:nvSpPr>
        <p:spPr>
          <a:xfrm>
            <a:off x="381000" y="76200"/>
            <a:ext cx="8722995" cy="829945"/>
          </a:xfrm>
          <a:prstGeom prst="rect">
            <a:avLst/>
          </a:prstGeom>
          <a:noFill/>
          <a:ln w="9525">
            <a:noFill/>
          </a:ln>
        </p:spPr>
        <p:txBody>
          <a:bodyPr wrap="square">
            <a:spAutoFit/>
          </a:bodyPr>
          <a:lstStyle/>
          <a:p>
            <a:r>
              <a:rPr sz="2400" b="1" dirty="0">
                <a:solidFill>
                  <a:schemeClr val="tx2"/>
                </a:solidFill>
                <a:latin typeface="Arial" panose="020B0604020202020204" pitchFamily="34" charset="0"/>
              </a:rPr>
              <a:t>Hình thái cây thông mọc xen nhau trong rừng (a) và cây thông mọc riêng rẽ nơi quang đãng (b) có gì khác nhau?</a:t>
            </a:r>
          </a:p>
        </p:txBody>
      </p:sp>
      <p:grpSp>
        <p:nvGrpSpPr>
          <p:cNvPr id="2" name="Group 7"/>
          <p:cNvGrpSpPr/>
          <p:nvPr/>
        </p:nvGrpSpPr>
        <p:grpSpPr>
          <a:xfrm>
            <a:off x="1318260" y="1187450"/>
            <a:ext cx="7157720" cy="4853940"/>
            <a:chOff x="2688" y="624"/>
            <a:chExt cx="3034" cy="2535"/>
          </a:xfrm>
        </p:grpSpPr>
        <p:pic>
          <p:nvPicPr>
            <p:cNvPr id="11269" name="Picture 8"/>
            <p:cNvPicPr>
              <a:picLocks noChangeAspect="1"/>
            </p:cNvPicPr>
            <p:nvPr/>
          </p:nvPicPr>
          <p:blipFill>
            <a:blip r:embed="rId2"/>
            <a:stretch>
              <a:fillRect/>
            </a:stretch>
          </p:blipFill>
          <p:spPr>
            <a:xfrm>
              <a:off x="2688" y="624"/>
              <a:ext cx="3024" cy="2208"/>
            </a:xfrm>
            <a:prstGeom prst="rect">
              <a:avLst/>
            </a:prstGeom>
            <a:noFill/>
            <a:ln w="9525">
              <a:noFill/>
            </a:ln>
          </p:spPr>
        </p:pic>
        <p:sp>
          <p:nvSpPr>
            <p:cNvPr id="11270" name="Text Box 9"/>
            <p:cNvSpPr txBox="1"/>
            <p:nvPr/>
          </p:nvSpPr>
          <p:spPr>
            <a:xfrm>
              <a:off x="2690" y="2822"/>
              <a:ext cx="3032" cy="337"/>
            </a:xfrm>
            <a:prstGeom prst="rect">
              <a:avLst/>
            </a:prstGeom>
            <a:solidFill>
              <a:schemeClr val="bg1"/>
            </a:solidFill>
            <a:ln w="9525">
              <a:noFill/>
            </a:ln>
          </p:spPr>
          <p:txBody>
            <a:bodyPr>
              <a:spAutoFit/>
            </a:bodyPr>
            <a:lstStyle/>
            <a:p>
              <a:pPr>
                <a:spcBef>
                  <a:spcPct val="50000"/>
                </a:spcBef>
              </a:pPr>
              <a:r>
                <a:rPr b="1" dirty="0">
                  <a:latin typeface="Arial" panose="020B0604020202020204" pitchFamily="34" charset="0"/>
                </a:rPr>
                <a:t>H 42.2. Rừng thông. Cây thông mọc xen nhau trong rừng (a) và cây thông mọc riêng rẽ nơi quang đãng (b)</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6"/>
          <p:cNvSpPr>
            <a:spLocks noTextEdit="1"/>
          </p:cNvSpPr>
          <p:nvPr/>
        </p:nvSpPr>
        <p:spPr>
          <a:xfrm>
            <a:off x="228600" y="228600"/>
            <a:ext cx="236538" cy="404813"/>
          </a:xfrm>
          <a:prstGeom prst="rect">
            <a:avLst/>
          </a:prstGeom>
        </p:spPr>
        <p:txBody>
          <a:bodyPr wrap="none" fromWordArt="1">
            <a:prstTxWarp prst="textPlain">
              <a:avLst>
                <a:gd name="adj" fmla="val 50000"/>
              </a:avLst>
            </a:prstTxWarp>
            <a:normAutofit fontScale="92500" lnSpcReduction="10000"/>
          </a:bodyPr>
          <a:lstStyle/>
          <a:p>
            <a:pPr algn="ctr"/>
            <a:r>
              <a:rPr lang="en-US" sz="2400">
                <a:ln w="12700" cap="flat" cmpd="sng">
                  <a:solidFill>
                    <a:srgbClr val="9900CC"/>
                  </a:solidFill>
                  <a:prstDash val="solid"/>
                  <a:headEnd type="none" w="med" len="med"/>
                  <a:tailEnd type="none" w="med" len="med"/>
                </a:ln>
                <a:solidFill>
                  <a:srgbClr val="FF0000"/>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a:t>
            </a:r>
          </a:p>
        </p:txBody>
      </p:sp>
      <p:grpSp>
        <p:nvGrpSpPr>
          <p:cNvPr id="2" name="Group 7"/>
          <p:cNvGrpSpPr/>
          <p:nvPr/>
        </p:nvGrpSpPr>
        <p:grpSpPr>
          <a:xfrm>
            <a:off x="4327525" y="838200"/>
            <a:ext cx="4816475" cy="4405313"/>
            <a:chOff x="2688" y="624"/>
            <a:chExt cx="3034" cy="2775"/>
          </a:xfrm>
        </p:grpSpPr>
        <p:pic>
          <p:nvPicPr>
            <p:cNvPr id="13318" name="Picture 8"/>
            <p:cNvPicPr>
              <a:picLocks noChangeAspect="1"/>
            </p:cNvPicPr>
            <p:nvPr/>
          </p:nvPicPr>
          <p:blipFill>
            <a:blip r:embed="rId2"/>
            <a:stretch>
              <a:fillRect/>
            </a:stretch>
          </p:blipFill>
          <p:spPr>
            <a:xfrm>
              <a:off x="2688" y="624"/>
              <a:ext cx="3024" cy="2208"/>
            </a:xfrm>
            <a:prstGeom prst="rect">
              <a:avLst/>
            </a:prstGeom>
            <a:noFill/>
            <a:ln w="9525">
              <a:noFill/>
            </a:ln>
          </p:spPr>
        </p:pic>
        <p:sp>
          <p:nvSpPr>
            <p:cNvPr id="13319" name="Text Box 9"/>
            <p:cNvSpPr txBox="1"/>
            <p:nvPr/>
          </p:nvSpPr>
          <p:spPr>
            <a:xfrm>
              <a:off x="2690" y="2822"/>
              <a:ext cx="3032" cy="577"/>
            </a:xfrm>
            <a:prstGeom prst="rect">
              <a:avLst/>
            </a:prstGeom>
            <a:solidFill>
              <a:schemeClr val="bg1"/>
            </a:solidFill>
            <a:ln w="9525">
              <a:noFill/>
            </a:ln>
          </p:spPr>
          <p:txBody>
            <a:bodyPr>
              <a:spAutoFit/>
            </a:bodyPr>
            <a:lstStyle/>
            <a:p>
              <a:pPr>
                <a:spcBef>
                  <a:spcPct val="50000"/>
                </a:spcBef>
              </a:pPr>
              <a:r>
                <a:rPr b="1" dirty="0">
                  <a:latin typeface="Arial" panose="020B0604020202020204" pitchFamily="34" charset="0"/>
                </a:rPr>
                <a:t>H 42.2. Rừng thông. Cây thông mọc xen nhau trong rừng (a) và cây thông mọc riêng rẽ nơi quang đãng (b)</a:t>
              </a:r>
            </a:p>
          </p:txBody>
        </p:sp>
      </p:grpSp>
      <p:sp>
        <p:nvSpPr>
          <p:cNvPr id="19528" name="Text Box 72"/>
          <p:cNvSpPr txBox="1"/>
          <p:nvPr/>
        </p:nvSpPr>
        <p:spPr>
          <a:xfrm>
            <a:off x="465138" y="-15875"/>
            <a:ext cx="8915400" cy="830997"/>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Hãy giải thích vì sao các cành phía dưới của cây sống trong rừng lại sớm rụng?</a:t>
            </a:r>
          </a:p>
        </p:txBody>
      </p:sp>
      <p:sp>
        <p:nvSpPr>
          <p:cNvPr id="19529" name="Text Box 73"/>
          <p:cNvSpPr txBox="1"/>
          <p:nvPr/>
        </p:nvSpPr>
        <p:spPr>
          <a:xfrm>
            <a:off x="0" y="1143000"/>
            <a:ext cx="3962400" cy="3046988"/>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Cây mọc trong rừng có ánh sáng chiếu vào các cành phía trên nhiều hơn các cành phía dưới </a:t>
            </a:r>
            <a:r>
              <a:rPr sz="2400" b="1" dirty="0">
                <a:solidFill>
                  <a:schemeClr val="tx2"/>
                </a:solidFill>
                <a:latin typeface="Arial" panose="020B0604020202020204" pitchFamily="34" charset="0"/>
                <a:sym typeface="Wingdings" panose="05000000000000000000" pitchFamily="2" charset="2"/>
              </a:rPr>
              <a:t> khả năng quang hợp của lá cây yếu, tạo ít chất hữu cơ  héo dần và sớm rụng</a:t>
            </a:r>
            <a:r>
              <a:rPr sz="2400" b="1" u="sng" dirty="0">
                <a:solidFill>
                  <a:schemeClr val="tx2"/>
                </a:solidFill>
                <a:latin typeface="Arial" panose="020B0604020202020204" pitchFamily="34"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repeatCount="indefinite"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0" fill="hold"/>
                                        <p:tgtEl>
                                          <p:spTgt spid="13314"/>
                                        </p:tgtEl>
                                        <p:attrNameLst>
                                          <p:attrName>ppt_w</p:attrName>
                                        </p:attrNameLst>
                                      </p:cBhvr>
                                      <p:tavLst>
                                        <p:tav tm="0" fmla="#ppt_w*sin(2.5*pi*$)">
                                          <p:val>
                                            <p:fltVal val="0"/>
                                          </p:val>
                                        </p:tav>
                                        <p:tav tm="100000">
                                          <p:val>
                                            <p:fltVal val="1"/>
                                          </p:val>
                                        </p:tav>
                                      </p:tavLst>
                                    </p:anim>
                                    <p:anim calcmode="lin" valueType="num">
                                      <p:cBhvr>
                                        <p:cTn id="13" dur="5000" fill="hold"/>
                                        <p:tgtEl>
                                          <p:spTgt spid="13314"/>
                                        </p:tgtEl>
                                        <p:attrNameLst>
                                          <p:attrName>ppt_h</p:attrName>
                                        </p:attrNameLst>
                                      </p:cBhvr>
                                      <p:tavLst>
                                        <p:tav tm="0">
                                          <p:val>
                                            <p:strVal val="#ppt_h"/>
                                          </p:val>
                                        </p:tav>
                                        <p:tav tm="100000">
                                          <p:val>
                                            <p:strVal val="#ppt_h"/>
                                          </p:val>
                                        </p:tav>
                                      </p:tavLst>
                                    </p:anim>
                                  </p:childTnLst>
                                </p:cTn>
                              </p:par>
                              <p:par>
                                <p:cTn id="14" presetID="8" presetClass="exit" presetSubtype="16" fill="hold" nodeType="withEffect">
                                  <p:stCondLst>
                                    <p:cond delay="0"/>
                                  </p:stCondLst>
                                  <p:childTnLst>
                                    <p:animEffect transition="out" filter="diamond(in)">
                                      <p:cBhvr>
                                        <p:cTn id="15" dur="1000"/>
                                        <p:tgtEl>
                                          <p:spTgt spid="13314"/>
                                        </p:tgtEl>
                                      </p:cBhvr>
                                    </p:animEffect>
                                    <p:set>
                                      <p:cBhvr>
                                        <p:cTn id="16" dur="1" fill="hold">
                                          <p:stCondLst>
                                            <p:cond delay="999"/>
                                          </p:stCondLst>
                                        </p:cTn>
                                        <p:tgtEl>
                                          <p:spTgt spid="133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9528"/>
                                        </p:tgtEl>
                                        <p:attrNameLst>
                                          <p:attrName>style.visibility</p:attrName>
                                        </p:attrNameLst>
                                      </p:cBhvr>
                                      <p:to>
                                        <p:strVal val="visible"/>
                                      </p:to>
                                    </p:set>
                                    <p:animEffect transition="in" filter="diamond(in)">
                                      <p:cBhvr>
                                        <p:cTn id="21" dur="2000"/>
                                        <p:tgtEl>
                                          <p:spTgt spid="19528"/>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9529"/>
                                        </p:tgtEl>
                                        <p:attrNameLst>
                                          <p:attrName>style.visibility</p:attrName>
                                        </p:attrNameLst>
                                      </p:cBhvr>
                                      <p:to>
                                        <p:strVal val="visible"/>
                                      </p:to>
                                    </p:set>
                                    <p:animEffect transition="in" filter="diamond(in)">
                                      <p:cBhvr>
                                        <p:cTn id="26" dur="2000"/>
                                        <p:tgtEl>
                                          <p:spTgt spid="19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8" grpId="0"/>
      <p:bldP spid="195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73" name="Group 29"/>
          <p:cNvGraphicFramePr>
            <a:graphicFrameLocks noGrp="1"/>
          </p:cNvGraphicFramePr>
          <p:nvPr>
            <p:ph sz="half" idx="1"/>
            <p:extLst>
              <p:ext uri="{D42A27DB-BD31-4B8C-83A1-F6EECF244321}">
                <p14:modId xmlns:p14="http://schemas.microsoft.com/office/powerpoint/2010/main" val="753231677"/>
              </p:ext>
            </p:extLst>
          </p:nvPr>
        </p:nvGraphicFramePr>
        <p:xfrm>
          <a:off x="95250" y="914400"/>
          <a:ext cx="9020175" cy="5826248"/>
        </p:xfrm>
        <a:graphic>
          <a:graphicData uri="http://schemas.openxmlformats.org/drawingml/2006/table">
            <a:tbl>
              <a:tblPr/>
              <a:tblGrid>
                <a:gridCol w="1851025">
                  <a:extLst>
                    <a:ext uri="{9D8B030D-6E8A-4147-A177-3AD203B41FA5}">
                      <a16:colId xmlns="" xmlns:a16="http://schemas.microsoft.com/office/drawing/2014/main" val="20000"/>
                    </a:ext>
                  </a:extLst>
                </a:gridCol>
                <a:gridCol w="3497263">
                  <a:extLst>
                    <a:ext uri="{9D8B030D-6E8A-4147-A177-3AD203B41FA5}">
                      <a16:colId xmlns="" xmlns:a16="http://schemas.microsoft.com/office/drawing/2014/main" val="20001"/>
                    </a:ext>
                  </a:extLst>
                </a:gridCol>
                <a:gridCol w="3671887">
                  <a:extLst>
                    <a:ext uri="{9D8B030D-6E8A-4147-A177-3AD203B41FA5}">
                      <a16:colId xmlns="" xmlns:a16="http://schemas.microsoft.com/office/drawing/2014/main" val="20002"/>
                    </a:ext>
                  </a:extLst>
                </a:gridCol>
              </a:tblGrid>
              <a:tr h="100578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Những đặc điểm của cây</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Khi cây sống nơi quang đãng</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Khi cây sống trong bóng râm, dưới tán cây khác, trong nhà…</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26012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Đặc điểm hình thái:</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Lá</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2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Thân</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602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Đặc điểm sinh lí:</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Quang hợp</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4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Thoát hơi nước</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82965" name="Text Box 21"/>
          <p:cNvSpPr txBox="1"/>
          <p:nvPr/>
        </p:nvSpPr>
        <p:spPr>
          <a:xfrm>
            <a:off x="1981200" y="2438400"/>
            <a:ext cx="3505200" cy="1600200"/>
          </a:xfrm>
          <a:prstGeom prst="rect">
            <a:avLst/>
          </a:prstGeom>
          <a:noFill/>
          <a:ln w="9525">
            <a:noFill/>
          </a:ln>
        </p:spPr>
        <p:txBody>
          <a:bodyPr>
            <a:spAutoFit/>
          </a:bodyPr>
          <a:lstStyle/>
          <a:p>
            <a:pPr eaLnBrk="1" hangingPunct="1">
              <a:spcBef>
                <a:spcPct val="20000"/>
              </a:spcBef>
              <a:buChar char="-"/>
            </a:pPr>
            <a:r>
              <a:rPr sz="2200" b="1" dirty="0">
                <a:solidFill>
                  <a:schemeClr val="tx2"/>
                </a:solidFill>
                <a:latin typeface="Arial" panose="020B0604020202020204" pitchFamily="34" charset="0"/>
              </a:rPr>
              <a:t> Phiến lá </a:t>
            </a:r>
            <a:r>
              <a:rPr sz="2200" b="1" u="sng" dirty="0">
                <a:solidFill>
                  <a:schemeClr val="tx2"/>
                </a:solidFill>
                <a:latin typeface="Arial" panose="020B0604020202020204" pitchFamily="34" charset="0"/>
              </a:rPr>
              <a:t>nhỏ, hẹp</a:t>
            </a:r>
            <a:r>
              <a:rPr sz="2200" b="1" dirty="0">
                <a:solidFill>
                  <a:schemeClr val="tx2"/>
                </a:solidFill>
                <a:latin typeface="Arial" panose="020B0604020202020204" pitchFamily="34" charset="0"/>
              </a:rPr>
              <a:t>, màu  </a:t>
            </a:r>
            <a:r>
              <a:rPr sz="2200" b="1" u="sng" dirty="0">
                <a:solidFill>
                  <a:schemeClr val="tx2"/>
                </a:solidFill>
                <a:latin typeface="Arial" panose="020B0604020202020204" pitchFamily="34" charset="0"/>
              </a:rPr>
              <a:t>xanh nhạt</a:t>
            </a:r>
            <a:r>
              <a:rPr sz="2200" b="1" dirty="0">
                <a:solidFill>
                  <a:schemeClr val="tx2"/>
                </a:solidFill>
                <a:latin typeface="Arial" panose="020B0604020202020204" pitchFamily="34" charset="0"/>
              </a:rPr>
              <a:t>.</a:t>
            </a:r>
          </a:p>
          <a:p>
            <a:pPr eaLnBrk="1" hangingPunct="1">
              <a:spcBef>
                <a:spcPct val="50000"/>
              </a:spcBef>
            </a:pPr>
            <a:r>
              <a:rPr sz="2200" b="1" dirty="0">
                <a:solidFill>
                  <a:schemeClr val="tx2"/>
                </a:solidFill>
                <a:latin typeface="Arial" panose="020B0604020202020204" pitchFamily="34" charset="0"/>
              </a:rPr>
              <a:t>- Thân </a:t>
            </a:r>
            <a:r>
              <a:rPr sz="2200" b="1" dirty="0" err="1">
                <a:solidFill>
                  <a:schemeClr val="tx2"/>
                </a:solidFill>
                <a:latin typeface="Arial" panose="020B0604020202020204" pitchFamily="34" charset="0"/>
              </a:rPr>
              <a:t>cây</a:t>
            </a:r>
            <a:r>
              <a:rPr sz="2200" b="1" dirty="0">
                <a:solidFill>
                  <a:schemeClr val="tx2"/>
                </a:solidFill>
                <a:latin typeface="Arial" panose="020B0604020202020204" pitchFamily="34" charset="0"/>
              </a:rPr>
              <a:t> </a:t>
            </a:r>
            <a:r>
              <a:rPr sz="2200" b="1" dirty="0" err="1" smtClean="0">
                <a:solidFill>
                  <a:schemeClr val="tx2"/>
                </a:solidFill>
                <a:latin typeface="Arial" panose="020B0604020202020204" pitchFamily="34" charset="0"/>
              </a:rPr>
              <a:t>thấp</a:t>
            </a:r>
            <a:r>
              <a:rPr lang="en-US" sz="2200" b="1" dirty="0" smtClean="0">
                <a:solidFill>
                  <a:schemeClr val="tx2"/>
                </a:solidFill>
                <a:latin typeface="Arial" panose="020B0604020202020204" pitchFamily="34" charset="0"/>
              </a:rPr>
              <a:t>, </a:t>
            </a:r>
            <a:r>
              <a:rPr sz="2200" b="1" dirty="0" err="1" smtClean="0">
                <a:solidFill>
                  <a:schemeClr val="tx2"/>
                </a:solidFill>
                <a:latin typeface="Arial" panose="020B0604020202020204" pitchFamily="34" charset="0"/>
              </a:rPr>
              <a:t>cành</a:t>
            </a:r>
            <a:r>
              <a:rPr sz="2200" b="1" dirty="0" smtClean="0">
                <a:solidFill>
                  <a:schemeClr val="tx2"/>
                </a:solidFill>
                <a:latin typeface="Arial" panose="020B0604020202020204" pitchFamily="34" charset="0"/>
              </a:rPr>
              <a:t> </a:t>
            </a:r>
            <a:r>
              <a:rPr sz="2200" b="1" dirty="0">
                <a:solidFill>
                  <a:schemeClr val="tx2"/>
                </a:solidFill>
                <a:latin typeface="Arial" panose="020B0604020202020204" pitchFamily="34" charset="0"/>
              </a:rPr>
              <a:t>nhiều.</a:t>
            </a:r>
          </a:p>
        </p:txBody>
      </p:sp>
      <p:sp>
        <p:nvSpPr>
          <p:cNvPr id="82966" name="Text Box 22"/>
          <p:cNvSpPr txBox="1"/>
          <p:nvPr/>
        </p:nvSpPr>
        <p:spPr>
          <a:xfrm>
            <a:off x="5410200" y="2438400"/>
            <a:ext cx="3810000" cy="1107996"/>
          </a:xfrm>
          <a:prstGeom prst="rect">
            <a:avLst/>
          </a:prstGeom>
          <a:noFill/>
          <a:ln w="9525">
            <a:noFill/>
          </a:ln>
        </p:spPr>
        <p:txBody>
          <a:bodyPr>
            <a:spAutoFit/>
          </a:bodyPr>
          <a:lstStyle/>
          <a:p>
            <a:pPr eaLnBrk="1" hangingPunct="1">
              <a:buChar char="-"/>
            </a:pPr>
            <a:r>
              <a:rPr sz="2200" b="1" dirty="0">
                <a:solidFill>
                  <a:schemeClr val="tx2"/>
                </a:solidFill>
                <a:latin typeface="Arial" panose="020B0604020202020204" pitchFamily="34" charset="0"/>
              </a:rPr>
              <a:t> Phiến lá </a:t>
            </a:r>
            <a:r>
              <a:rPr sz="2200" b="1" u="sng" dirty="0">
                <a:solidFill>
                  <a:schemeClr val="tx2"/>
                </a:solidFill>
                <a:latin typeface="Arial" panose="020B0604020202020204" pitchFamily="34" charset="0"/>
              </a:rPr>
              <a:t>lớn</a:t>
            </a:r>
            <a:r>
              <a:rPr sz="2200" b="1" dirty="0">
                <a:solidFill>
                  <a:schemeClr val="tx2"/>
                </a:solidFill>
                <a:latin typeface="Arial" panose="020B0604020202020204" pitchFamily="34" charset="0"/>
              </a:rPr>
              <a:t>, màu </a:t>
            </a:r>
            <a:r>
              <a:rPr sz="2200" b="1" u="sng" dirty="0">
                <a:solidFill>
                  <a:schemeClr val="tx2"/>
                </a:solidFill>
                <a:latin typeface="Arial" panose="020B0604020202020204" pitchFamily="34" charset="0"/>
              </a:rPr>
              <a:t>xanh thẫm.</a:t>
            </a:r>
          </a:p>
          <a:p>
            <a:pPr eaLnBrk="1" hangingPunct="1"/>
            <a:r>
              <a:rPr sz="2200" b="1" dirty="0">
                <a:solidFill>
                  <a:schemeClr val="tx2"/>
                </a:solidFill>
                <a:latin typeface="Arial" panose="020B0604020202020204" pitchFamily="34" charset="0"/>
              </a:rPr>
              <a:t>- Chiều cao bị </a:t>
            </a:r>
            <a:r>
              <a:rPr sz="2200" b="1" dirty="0" err="1">
                <a:solidFill>
                  <a:schemeClr val="tx2"/>
                </a:solidFill>
                <a:latin typeface="Arial" panose="020B0604020202020204" pitchFamily="34" charset="0"/>
              </a:rPr>
              <a:t>hạn</a:t>
            </a:r>
            <a:r>
              <a:rPr sz="2200" b="1" dirty="0">
                <a:solidFill>
                  <a:schemeClr val="tx2"/>
                </a:solidFill>
                <a:latin typeface="Arial" panose="020B0604020202020204" pitchFamily="34" charset="0"/>
              </a:rPr>
              <a:t> </a:t>
            </a:r>
            <a:r>
              <a:rPr sz="2200" b="1" smtClean="0">
                <a:solidFill>
                  <a:schemeClr val="tx2"/>
                </a:solidFill>
                <a:latin typeface="Arial" panose="020B0604020202020204" pitchFamily="34" charset="0"/>
              </a:rPr>
              <a:t>chế</a:t>
            </a:r>
            <a:endParaRPr sz="2200" b="1" dirty="0">
              <a:solidFill>
                <a:schemeClr val="tx2"/>
              </a:solidFill>
              <a:latin typeface="Arial" panose="020B0604020202020204" pitchFamily="34" charset="0"/>
            </a:endParaRPr>
          </a:p>
        </p:txBody>
      </p:sp>
      <p:sp>
        <p:nvSpPr>
          <p:cNvPr id="82967" name="Rectangle 23"/>
          <p:cNvSpPr/>
          <p:nvPr/>
        </p:nvSpPr>
        <p:spPr>
          <a:xfrm>
            <a:off x="1981200" y="4495800"/>
            <a:ext cx="3581400" cy="1615827"/>
          </a:xfrm>
          <a:prstGeom prst="rect">
            <a:avLst/>
          </a:prstGeom>
          <a:noFill/>
          <a:ln w="9525">
            <a:noFill/>
          </a:ln>
        </p:spPr>
        <p:txBody>
          <a:bodyPr>
            <a:spAutoFit/>
          </a:bodyPr>
          <a:lstStyle/>
          <a:p>
            <a:pPr eaLnBrk="1" hangingPunct="1">
              <a:spcBef>
                <a:spcPct val="50000"/>
              </a:spcBef>
              <a:buChar char="-"/>
            </a:pPr>
            <a:r>
              <a:rPr sz="2200" b="1" dirty="0">
                <a:solidFill>
                  <a:schemeClr val="tx2"/>
                </a:solidFill>
                <a:latin typeface="Arial" panose="020B0604020202020204" pitchFamily="34" charset="0"/>
              </a:rPr>
              <a:t>Cường độ quang </a:t>
            </a:r>
            <a:r>
              <a:rPr sz="2200" b="1" dirty="0" err="1">
                <a:solidFill>
                  <a:schemeClr val="tx2"/>
                </a:solidFill>
                <a:latin typeface="Arial" panose="020B0604020202020204" pitchFamily="34" charset="0"/>
              </a:rPr>
              <a:t>hợp</a:t>
            </a:r>
            <a:r>
              <a:rPr sz="2200" b="1" dirty="0">
                <a:solidFill>
                  <a:schemeClr val="tx2"/>
                </a:solidFill>
                <a:latin typeface="Arial" panose="020B0604020202020204" pitchFamily="34" charset="0"/>
              </a:rPr>
              <a:t> </a:t>
            </a:r>
            <a:r>
              <a:rPr sz="2200" b="1" u="sng" dirty="0" err="1" smtClean="0">
                <a:solidFill>
                  <a:schemeClr val="tx2"/>
                </a:solidFill>
                <a:latin typeface="Arial" panose="020B0604020202020204" pitchFamily="34" charset="0"/>
              </a:rPr>
              <a:t>cao</a:t>
            </a:r>
            <a:endParaRPr sz="2200" b="1" dirty="0">
              <a:solidFill>
                <a:schemeClr val="tx2"/>
              </a:solidFill>
              <a:latin typeface="Arial" panose="020B0604020202020204" pitchFamily="34" charset="0"/>
            </a:endParaRPr>
          </a:p>
          <a:p>
            <a:pPr eaLnBrk="1" hangingPunct="1">
              <a:spcBef>
                <a:spcPct val="50000"/>
              </a:spcBef>
              <a:buChar char="-"/>
            </a:pPr>
            <a:r>
              <a:rPr lang="en-US" sz="2200" b="1" dirty="0" smtClean="0">
                <a:solidFill>
                  <a:schemeClr val="tx2"/>
                </a:solidFill>
                <a:latin typeface="Arial" panose="020B0604020202020204" pitchFamily="34" charset="0"/>
              </a:rPr>
              <a:t> </a:t>
            </a:r>
            <a:r>
              <a:rPr sz="2200" b="1" dirty="0" err="1" smtClean="0">
                <a:solidFill>
                  <a:schemeClr val="tx2"/>
                </a:solidFill>
                <a:latin typeface="Arial" panose="020B0604020202020204" pitchFamily="34" charset="0"/>
              </a:rPr>
              <a:t>thoát</a:t>
            </a:r>
            <a:r>
              <a:rPr sz="2200" b="1" dirty="0" smtClean="0">
                <a:solidFill>
                  <a:schemeClr val="tx2"/>
                </a:solidFill>
                <a:latin typeface="Arial" panose="020B0604020202020204" pitchFamily="34" charset="0"/>
              </a:rPr>
              <a:t> </a:t>
            </a:r>
            <a:r>
              <a:rPr sz="2200" b="1" dirty="0">
                <a:solidFill>
                  <a:schemeClr val="tx2"/>
                </a:solidFill>
                <a:latin typeface="Arial" panose="020B0604020202020204" pitchFamily="34" charset="0"/>
              </a:rPr>
              <a:t>hơi nước </a:t>
            </a:r>
            <a:r>
              <a:rPr sz="2200" b="1" u="sng" dirty="0">
                <a:solidFill>
                  <a:schemeClr val="tx2"/>
                </a:solidFill>
                <a:latin typeface="Arial" panose="020B0604020202020204" pitchFamily="34" charset="0"/>
              </a:rPr>
              <a:t>linh hoạt</a:t>
            </a:r>
            <a:r>
              <a:rPr sz="2200" b="1" dirty="0">
                <a:solidFill>
                  <a:schemeClr val="tx2"/>
                </a:solidFill>
                <a:latin typeface="Arial" panose="020B0604020202020204" pitchFamily="34" charset="0"/>
              </a:rPr>
              <a:t>.</a:t>
            </a:r>
          </a:p>
        </p:txBody>
      </p:sp>
      <p:sp>
        <p:nvSpPr>
          <p:cNvPr id="82968" name="Text Box 24"/>
          <p:cNvSpPr txBox="1"/>
          <p:nvPr/>
        </p:nvSpPr>
        <p:spPr>
          <a:xfrm>
            <a:off x="5410200" y="4267200"/>
            <a:ext cx="3733800" cy="1546577"/>
          </a:xfrm>
          <a:prstGeom prst="rect">
            <a:avLst/>
          </a:prstGeom>
          <a:noFill/>
          <a:ln w="9525">
            <a:noFill/>
          </a:ln>
        </p:spPr>
        <p:txBody>
          <a:bodyPr>
            <a:spAutoFit/>
          </a:bodyPr>
          <a:lstStyle/>
          <a:p>
            <a:pPr eaLnBrk="1" hangingPunct="1">
              <a:spcBef>
                <a:spcPct val="50000"/>
              </a:spcBef>
              <a:buChar char="-"/>
            </a:pPr>
            <a:r>
              <a:rPr lang="en-US" sz="2100" b="1" dirty="0" smtClean="0">
                <a:solidFill>
                  <a:schemeClr val="tx2"/>
                </a:solidFill>
                <a:latin typeface="Arial" panose="020B0604020202020204" pitchFamily="34" charset="0"/>
              </a:rPr>
              <a:t> </a:t>
            </a:r>
            <a:r>
              <a:rPr sz="2100" b="1" dirty="0" err="1" smtClean="0">
                <a:solidFill>
                  <a:schemeClr val="tx2"/>
                </a:solidFill>
                <a:latin typeface="Arial" panose="020B0604020202020204" pitchFamily="34" charset="0"/>
              </a:rPr>
              <a:t>quang</a:t>
            </a:r>
            <a:r>
              <a:rPr sz="2100" b="1" dirty="0" smtClean="0">
                <a:solidFill>
                  <a:schemeClr val="tx2"/>
                </a:solidFill>
                <a:latin typeface="Arial" panose="020B0604020202020204" pitchFamily="34" charset="0"/>
              </a:rPr>
              <a:t>   </a:t>
            </a:r>
            <a:r>
              <a:rPr sz="2100" b="1" dirty="0">
                <a:solidFill>
                  <a:schemeClr val="tx2"/>
                </a:solidFill>
                <a:latin typeface="Arial" panose="020B0604020202020204" pitchFamily="34" charset="0"/>
              </a:rPr>
              <a:t>hợp  </a:t>
            </a:r>
            <a:r>
              <a:rPr sz="2100" b="1" u="sng" dirty="0">
                <a:solidFill>
                  <a:schemeClr val="tx2"/>
                </a:solidFill>
                <a:latin typeface="Arial" panose="020B0604020202020204" pitchFamily="34" charset="0"/>
              </a:rPr>
              <a:t>yếu </a:t>
            </a:r>
            <a:r>
              <a:rPr sz="2100" b="1" dirty="0">
                <a:solidFill>
                  <a:schemeClr val="tx2"/>
                </a:solidFill>
                <a:latin typeface="Arial" panose="020B0604020202020204" pitchFamily="34" charset="0"/>
              </a:rPr>
              <a:t>  trong điều  kiện  ánh  sáng  mạnh.</a:t>
            </a:r>
          </a:p>
          <a:p>
            <a:pPr eaLnBrk="1" hangingPunct="1">
              <a:spcBef>
                <a:spcPct val="50000"/>
              </a:spcBef>
              <a:buChar char="-"/>
            </a:pPr>
            <a:r>
              <a:rPr lang="en-US" sz="2100" b="1" dirty="0" smtClean="0">
                <a:solidFill>
                  <a:schemeClr val="tx2"/>
                </a:solidFill>
                <a:latin typeface="Arial" panose="020B0604020202020204" pitchFamily="34" charset="0"/>
              </a:rPr>
              <a:t> </a:t>
            </a:r>
            <a:r>
              <a:rPr sz="2100" b="1" dirty="0" err="1" smtClean="0">
                <a:solidFill>
                  <a:schemeClr val="tx2"/>
                </a:solidFill>
                <a:latin typeface="Arial" panose="020B0604020202020204" pitchFamily="34" charset="0"/>
              </a:rPr>
              <a:t>thoát</a:t>
            </a:r>
            <a:r>
              <a:rPr sz="2100" b="1" dirty="0" smtClean="0">
                <a:solidFill>
                  <a:schemeClr val="tx2"/>
                </a:solidFill>
                <a:latin typeface="Arial" panose="020B0604020202020204" pitchFamily="34" charset="0"/>
              </a:rPr>
              <a:t> </a:t>
            </a:r>
            <a:r>
              <a:rPr sz="2100" b="1" dirty="0">
                <a:solidFill>
                  <a:schemeClr val="tx2"/>
                </a:solidFill>
                <a:latin typeface="Arial" panose="020B0604020202020204" pitchFamily="34" charset="0"/>
              </a:rPr>
              <a:t>hơi nước </a:t>
            </a:r>
            <a:r>
              <a:rPr sz="2100" b="1" u="sng" dirty="0">
                <a:solidFill>
                  <a:schemeClr val="tx2"/>
                </a:solidFill>
                <a:latin typeface="Arial" panose="020B0604020202020204" pitchFamily="34" charset="0"/>
              </a:rPr>
              <a:t>kém</a:t>
            </a:r>
            <a:r>
              <a:rPr sz="2100" b="1" dirty="0">
                <a:solidFill>
                  <a:schemeClr val="tx2"/>
                </a:solidFill>
                <a:latin typeface="Arial" panose="020B0604020202020204" pitchFamily="34" charset="0"/>
              </a:rPr>
              <a:t>.</a:t>
            </a:r>
          </a:p>
        </p:txBody>
      </p:sp>
      <p:sp>
        <p:nvSpPr>
          <p:cNvPr id="14360" name="AutoShape 25">
            <a:hlinkClick r:id="rId2" action="ppaction://hlinksldjump"/>
          </p:cNvPr>
          <p:cNvSpPr/>
          <p:nvPr/>
        </p:nvSpPr>
        <p:spPr>
          <a:xfrm>
            <a:off x="8686800" y="6553200"/>
            <a:ext cx="457200" cy="304800"/>
          </a:xfrm>
          <a:prstGeom prst="actionButtonForwardNext">
            <a:avLst/>
          </a:prstGeom>
          <a:solidFill>
            <a:schemeClr val="accent1"/>
          </a:solidFill>
          <a:ln w="9525">
            <a:noFill/>
          </a:ln>
        </p:spPr>
        <p:txBody>
          <a:bodyPr wrap="none" anchor="ctr"/>
          <a:lstStyle/>
          <a:p>
            <a:endParaRPr lang="vi-VN" altLang="x-none" dirty="0">
              <a:latin typeface="Arial" panose="020B0604020202020204" pitchFamily="34" charset="0"/>
            </a:endParaRPr>
          </a:p>
        </p:txBody>
      </p:sp>
      <p:sp>
        <p:nvSpPr>
          <p:cNvPr id="82970" name="Text Box 26"/>
          <p:cNvSpPr txBox="1"/>
          <p:nvPr/>
        </p:nvSpPr>
        <p:spPr>
          <a:xfrm>
            <a:off x="103188" y="228600"/>
            <a:ext cx="9144000" cy="457200"/>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Ánh sáng ảnh hưởng những đặc điểm nào của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65">
                                            <p:txEl>
                                              <p:pRg st="0" end="0"/>
                                            </p:txEl>
                                          </p:spTgt>
                                        </p:tgtEl>
                                        <p:attrNameLst>
                                          <p:attrName>style.visibility</p:attrName>
                                        </p:attrNameLst>
                                      </p:cBhvr>
                                      <p:to>
                                        <p:strVal val="visible"/>
                                      </p:to>
                                    </p:set>
                                    <p:anim calcmode="lin" valueType="num">
                                      <p:cBhvr additive="base">
                                        <p:cTn id="7" dur="500" fill="hold"/>
                                        <p:tgtEl>
                                          <p:spTgt spid="829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966">
                                            <p:txEl>
                                              <p:pRg st="0" end="0"/>
                                            </p:txEl>
                                          </p:spTgt>
                                        </p:tgtEl>
                                        <p:attrNameLst>
                                          <p:attrName>style.visibility</p:attrName>
                                        </p:attrNameLst>
                                      </p:cBhvr>
                                      <p:to>
                                        <p:strVal val="visible"/>
                                      </p:to>
                                    </p:set>
                                    <p:anim calcmode="lin" valueType="num">
                                      <p:cBhvr additive="base">
                                        <p:cTn id="13" dur="500" fill="hold"/>
                                        <p:tgtEl>
                                          <p:spTgt spid="829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965">
                                            <p:txEl>
                                              <p:pRg st="1" end="1"/>
                                            </p:txEl>
                                          </p:spTgt>
                                        </p:tgtEl>
                                        <p:attrNameLst>
                                          <p:attrName>style.visibility</p:attrName>
                                        </p:attrNameLst>
                                      </p:cBhvr>
                                      <p:to>
                                        <p:strVal val="visible"/>
                                      </p:to>
                                    </p:set>
                                    <p:anim calcmode="lin" valueType="num">
                                      <p:cBhvr additive="base">
                                        <p:cTn id="19" dur="500" fill="hold"/>
                                        <p:tgtEl>
                                          <p:spTgt spid="829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966">
                                            <p:txEl>
                                              <p:pRg st="1" end="1"/>
                                            </p:txEl>
                                          </p:spTgt>
                                        </p:tgtEl>
                                        <p:attrNameLst>
                                          <p:attrName>style.visibility</p:attrName>
                                        </p:attrNameLst>
                                      </p:cBhvr>
                                      <p:to>
                                        <p:strVal val="visible"/>
                                      </p:to>
                                    </p:set>
                                    <p:anim calcmode="lin" valueType="num">
                                      <p:cBhvr additive="base">
                                        <p:cTn id="25" dur="500" fill="hold"/>
                                        <p:tgtEl>
                                          <p:spTgt spid="8296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82967">
                                            <p:txEl>
                                              <p:pRg st="0" end="0"/>
                                            </p:txEl>
                                          </p:spTgt>
                                        </p:tgtEl>
                                        <p:attrNameLst>
                                          <p:attrName>style.visibility</p:attrName>
                                        </p:attrNameLst>
                                      </p:cBhvr>
                                      <p:to>
                                        <p:strVal val="visible"/>
                                      </p:to>
                                    </p:set>
                                    <p:animEffect transition="in" filter="box(in)">
                                      <p:cBhvr>
                                        <p:cTn id="31" dur="500"/>
                                        <p:tgtEl>
                                          <p:spTgt spid="8296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82968">
                                            <p:txEl>
                                              <p:pRg st="0" end="0"/>
                                            </p:txEl>
                                          </p:spTgt>
                                        </p:tgtEl>
                                        <p:attrNameLst>
                                          <p:attrName>style.visibility</p:attrName>
                                        </p:attrNameLst>
                                      </p:cBhvr>
                                      <p:to>
                                        <p:strVal val="visible"/>
                                      </p:to>
                                    </p:set>
                                    <p:animEffect transition="in" filter="box(in)">
                                      <p:cBhvr>
                                        <p:cTn id="36" dur="500"/>
                                        <p:tgtEl>
                                          <p:spTgt spid="8296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82967">
                                            <p:txEl>
                                              <p:pRg st="1" end="1"/>
                                            </p:txEl>
                                          </p:spTgt>
                                        </p:tgtEl>
                                        <p:attrNameLst>
                                          <p:attrName>style.visibility</p:attrName>
                                        </p:attrNameLst>
                                      </p:cBhvr>
                                      <p:to>
                                        <p:strVal val="visible"/>
                                      </p:to>
                                    </p:set>
                                    <p:animEffect transition="in" filter="box(in)">
                                      <p:cBhvr>
                                        <p:cTn id="41" dur="500"/>
                                        <p:tgtEl>
                                          <p:spTgt spid="8296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82968">
                                            <p:txEl>
                                              <p:pRg st="1" end="1"/>
                                            </p:txEl>
                                          </p:spTgt>
                                        </p:tgtEl>
                                        <p:attrNameLst>
                                          <p:attrName>style.visibility</p:attrName>
                                        </p:attrNameLst>
                                      </p:cBhvr>
                                      <p:to>
                                        <p:strVal val="visible"/>
                                      </p:to>
                                    </p:set>
                                    <p:animEffect transition="in" filter="box(in)">
                                      <p:cBhvr>
                                        <p:cTn id="46" dur="500"/>
                                        <p:tgtEl>
                                          <p:spTgt spid="82968">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82970"/>
                                        </p:tgtEl>
                                        <p:attrNameLst>
                                          <p:attrName>style.visibility</p:attrName>
                                        </p:attrNameLst>
                                      </p:cBhvr>
                                      <p:to>
                                        <p:strVal val="visible"/>
                                      </p:to>
                                    </p:set>
                                    <p:animEffect transition="in" filter="diamond(in)">
                                      <p:cBhvr>
                                        <p:cTn id="51" dur="2000"/>
                                        <p:tgtEl>
                                          <p:spTgt spid="82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WordArt 6"/>
          <p:cNvSpPr>
            <a:spLocks noTextEdit="1"/>
          </p:cNvSpPr>
          <p:nvPr/>
        </p:nvSpPr>
        <p:spPr>
          <a:xfrm>
            <a:off x="228600" y="228600"/>
            <a:ext cx="236538" cy="404813"/>
          </a:xfrm>
          <a:prstGeom prst="rect">
            <a:avLst/>
          </a:prstGeom>
        </p:spPr>
        <p:txBody>
          <a:bodyPr wrap="none" fromWordArt="1">
            <a:prstTxWarp prst="textPlain">
              <a:avLst>
                <a:gd name="adj" fmla="val 50000"/>
              </a:avLst>
            </a:prstTxWarp>
            <a:normAutofit fontScale="92500" lnSpcReduction="10000"/>
          </a:bodyPr>
          <a:lstStyle/>
          <a:p>
            <a:pPr algn="ctr"/>
            <a:endParaRPr lang="en-US" sz="2400">
              <a:ln w="12700" cap="flat" cmpd="sng">
                <a:solidFill>
                  <a:srgbClr val="9900CC"/>
                </a:solidFill>
                <a:prstDash val="solid"/>
                <a:headEnd type="none" w="med" len="med"/>
                <a:tailEnd type="none" w="med" len="med"/>
              </a:ln>
              <a:solidFill>
                <a:srgbClr val="000099"/>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grpSp>
        <p:nvGrpSpPr>
          <p:cNvPr id="2" name="Group 7"/>
          <p:cNvGrpSpPr/>
          <p:nvPr/>
        </p:nvGrpSpPr>
        <p:grpSpPr>
          <a:xfrm>
            <a:off x="465455" y="459740"/>
            <a:ext cx="8010525" cy="4001770"/>
            <a:chOff x="2688" y="624"/>
            <a:chExt cx="3034" cy="2621"/>
          </a:xfrm>
        </p:grpSpPr>
        <p:pic>
          <p:nvPicPr>
            <p:cNvPr id="11269" name="Picture 8"/>
            <p:cNvPicPr>
              <a:picLocks noChangeAspect="1"/>
            </p:cNvPicPr>
            <p:nvPr/>
          </p:nvPicPr>
          <p:blipFill>
            <a:blip r:embed="rId2"/>
            <a:stretch>
              <a:fillRect/>
            </a:stretch>
          </p:blipFill>
          <p:spPr>
            <a:xfrm>
              <a:off x="2688" y="624"/>
              <a:ext cx="3024" cy="2208"/>
            </a:xfrm>
            <a:prstGeom prst="rect">
              <a:avLst/>
            </a:prstGeom>
            <a:noFill/>
            <a:ln w="9525">
              <a:noFill/>
            </a:ln>
          </p:spPr>
        </p:pic>
        <p:sp>
          <p:nvSpPr>
            <p:cNvPr id="11270" name="Text Box 9"/>
            <p:cNvSpPr txBox="1"/>
            <p:nvPr/>
          </p:nvSpPr>
          <p:spPr>
            <a:xfrm>
              <a:off x="2690" y="2822"/>
              <a:ext cx="3032" cy="423"/>
            </a:xfrm>
            <a:prstGeom prst="rect">
              <a:avLst/>
            </a:prstGeom>
            <a:solidFill>
              <a:schemeClr val="bg1"/>
            </a:solidFill>
            <a:ln w="9525">
              <a:noFill/>
            </a:ln>
          </p:spPr>
          <p:txBody>
            <a:bodyPr>
              <a:spAutoFit/>
            </a:bodyPr>
            <a:lstStyle/>
            <a:p>
              <a:pPr>
                <a:spcBef>
                  <a:spcPct val="50000"/>
                </a:spcBef>
              </a:pPr>
              <a:r>
                <a:rPr b="1" dirty="0">
                  <a:latin typeface="Arial" panose="020B0604020202020204" pitchFamily="34" charset="0"/>
                </a:rPr>
                <a:t>H 42.2. Rừng thông. Cây thông mọc xen nhau trong rừng (a) và cây thông mọc riêng rẽ nơi quang đãng (b)</a:t>
              </a:r>
            </a:p>
          </p:txBody>
        </p:sp>
      </p:grpSp>
      <p:sp>
        <p:nvSpPr>
          <p:cNvPr id="3" name="Text Box 2"/>
          <p:cNvSpPr txBox="1"/>
          <p:nvPr/>
        </p:nvSpPr>
        <p:spPr>
          <a:xfrm>
            <a:off x="470535" y="5053330"/>
            <a:ext cx="8006080" cy="11988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a:latin typeface="Times New Roman" panose="02020603050405020304" pitchFamily="18" charset="0"/>
                <a:cs typeface="Times New Roman" panose="02020603050405020304" pitchFamily="18" charset="0"/>
              </a:rPr>
              <a:t>Hiện tượng những cây trong rừng cành chỉ tập trung ở ngọn,những cành cây phía dưới sớm bị rụng đi đó là hiện tượng </a:t>
            </a:r>
            <a:r>
              <a:rPr lang="en-US" sz="2400" b="1">
                <a:solidFill>
                  <a:srgbClr val="C00000"/>
                </a:solidFill>
                <a:latin typeface="Times New Roman" panose="02020603050405020304" pitchFamily="18" charset="0"/>
                <a:cs typeface="Times New Roman" panose="02020603050405020304" pitchFamily="18" charset="0"/>
              </a:rPr>
              <a:t>tỉa cành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repeatCount="indefinite"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0" fill="hold"/>
                                        <p:tgtEl>
                                          <p:spTgt spid="11267"/>
                                        </p:tgtEl>
                                        <p:attrNameLst>
                                          <p:attrName>ppt_w</p:attrName>
                                        </p:attrNameLst>
                                      </p:cBhvr>
                                      <p:tavLst>
                                        <p:tav tm="0" fmla="#ppt_w*sin(2.5*pi*$)">
                                          <p:val>
                                            <p:fltVal val="0"/>
                                          </p:val>
                                        </p:tav>
                                        <p:tav tm="100000">
                                          <p:val>
                                            <p:fltVal val="1"/>
                                          </p:val>
                                        </p:tav>
                                      </p:tavLst>
                                    </p:anim>
                                    <p:anim calcmode="lin" valueType="num">
                                      <p:cBhvr>
                                        <p:cTn id="8" dur="5000" fill="hold"/>
                                        <p:tgtEl>
                                          <p:spTgt spid="11267"/>
                                        </p:tgtEl>
                                        <p:attrNameLst>
                                          <p:attrName>ppt_h</p:attrName>
                                        </p:attrNameLst>
                                      </p:cBhvr>
                                      <p:tavLst>
                                        <p:tav tm="0">
                                          <p:val>
                                            <p:strVal val="#ppt_h"/>
                                          </p:val>
                                        </p:tav>
                                        <p:tav tm="100000">
                                          <p:val>
                                            <p:strVal val="#ppt_h"/>
                                          </p:val>
                                        </p:tav>
                                      </p:tavLst>
                                    </p:anim>
                                  </p:childTnLst>
                                </p:cTn>
                              </p:par>
                              <p:par>
                                <p:cTn id="9" presetID="8" presetClass="exit" presetSubtype="16" fill="hold" nodeType="withEffect">
                                  <p:stCondLst>
                                    <p:cond delay="0"/>
                                  </p:stCondLst>
                                  <p:childTnLst>
                                    <p:animEffect transition="out" filter="diamond(in)">
                                      <p:cBhvr>
                                        <p:cTn id="10" dur="1000"/>
                                        <p:tgtEl>
                                          <p:spTgt spid="11267"/>
                                        </p:tgtEl>
                                      </p:cBhvr>
                                    </p:animEffect>
                                    <p:set>
                                      <p:cBhvr>
                                        <p:cTn id="11" dur="1" fill="hold">
                                          <p:stCondLst>
                                            <p:cond delay="999"/>
                                          </p:stCondLst>
                                        </p:cTn>
                                        <p:tgtEl>
                                          <p:spTgt spid="11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5363" name="Rectangle 19"/>
          <p:cNvSpPr/>
          <p:nvPr/>
        </p:nvSpPr>
        <p:spPr>
          <a:xfrm>
            <a:off x="0" y="990600"/>
            <a:ext cx="41148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35860" name="Text Box 20"/>
          <p:cNvSpPr txBox="1"/>
          <p:nvPr/>
        </p:nvSpPr>
        <p:spPr>
          <a:xfrm>
            <a:off x="0" y="990600"/>
            <a:ext cx="4191000" cy="3785652"/>
          </a:xfrm>
          <a:prstGeom prst="rect">
            <a:avLst/>
          </a:prstGeom>
          <a:noFill/>
          <a:ln w="9525">
            <a:noFill/>
          </a:ln>
        </p:spPr>
        <p:txBody>
          <a:bodyPr>
            <a:spAutoFit/>
          </a:bodyPr>
          <a:lstStyle/>
          <a:p>
            <a:r>
              <a:rPr sz="2400" b="1" dirty="0">
                <a:solidFill>
                  <a:schemeClr val="tx2"/>
                </a:solidFill>
                <a:latin typeface="Arial" panose="020B0604020202020204" pitchFamily="34" charset="0"/>
              </a:rPr>
              <a:t>I. </a:t>
            </a:r>
            <a:r>
              <a:rPr sz="2400" b="1" u="sng" dirty="0">
                <a:solidFill>
                  <a:schemeClr val="tx2"/>
                </a:solidFill>
                <a:latin typeface="Arial" panose="020B0604020202020204" pitchFamily="34" charset="0"/>
              </a:rPr>
              <a:t>Ảnh hưởng của ánh sáng lên đời sống thực vật.</a:t>
            </a:r>
          </a:p>
          <a:p>
            <a:pPr>
              <a:buChar char="-"/>
            </a:pPr>
            <a:r>
              <a:rPr sz="2400" b="1" dirty="0">
                <a:solidFill>
                  <a:schemeClr val="tx2"/>
                </a:solidFill>
                <a:latin typeface="Arial" panose="020B0604020202020204" pitchFamily="34" charset="0"/>
              </a:rPr>
              <a:t> Cây có tính hướng sáng.</a:t>
            </a:r>
          </a:p>
          <a:p>
            <a:r>
              <a:rPr sz="2400" b="1" dirty="0">
                <a:solidFill>
                  <a:schemeClr val="tx2"/>
                </a:solidFill>
                <a:latin typeface="Arial" panose="020B0604020202020204" pitchFamily="34" charset="0"/>
              </a:rPr>
              <a:t>- Ánh sáng ảnh hưởng đến hình thái và hoạt động sinh lý của thực vật.</a:t>
            </a:r>
          </a:p>
          <a:p>
            <a:r>
              <a:rPr sz="2400" b="1" dirty="0">
                <a:solidFill>
                  <a:schemeClr val="tx2"/>
                </a:solidFill>
                <a:latin typeface="Arial" panose="020B0604020202020204" pitchFamily="34" charset="0"/>
              </a:rPr>
              <a:t>- Thực vật được chia thành 2 nhóm chính:</a:t>
            </a:r>
          </a:p>
          <a:p>
            <a:r>
              <a:rPr sz="2400" b="1" dirty="0">
                <a:solidFill>
                  <a:schemeClr val="tx2"/>
                </a:solidFill>
                <a:latin typeface="Arial" panose="020B0604020202020204" pitchFamily="34" charset="0"/>
              </a:rPr>
              <a:t>+ Nhóm cây ưa sáng. </a:t>
            </a:r>
          </a:p>
          <a:p>
            <a:r>
              <a:rPr sz="2400" b="1" dirty="0">
                <a:solidFill>
                  <a:schemeClr val="tx2"/>
                </a:solidFill>
                <a:latin typeface="Arial" panose="020B0604020202020204" pitchFamily="34" charset="0"/>
              </a:rPr>
              <a:t>+ Nhóm cây ưa bóng. </a:t>
            </a:r>
          </a:p>
        </p:txBody>
      </p:sp>
      <p:sp>
        <p:nvSpPr>
          <p:cNvPr id="35864" name="Text Box 24"/>
          <p:cNvSpPr txBox="1"/>
          <p:nvPr/>
        </p:nvSpPr>
        <p:spPr>
          <a:xfrm>
            <a:off x="4191000" y="1371600"/>
            <a:ext cx="4953000" cy="2676525"/>
          </a:xfrm>
          <a:prstGeom prst="rect">
            <a:avLst/>
          </a:prstGeom>
          <a:noFill/>
          <a:ln w="9525">
            <a:noFill/>
          </a:ln>
        </p:spPr>
        <p:txBody>
          <a:bodyPr>
            <a:spAutoFit/>
          </a:bodyPr>
          <a:lstStyle/>
          <a:p>
            <a:pPr>
              <a:buChar char="-"/>
            </a:pPr>
            <a:r>
              <a:rPr sz="2400" b="1" dirty="0">
                <a:solidFill>
                  <a:schemeClr val="bg1"/>
                </a:solidFill>
                <a:latin typeface="Arial" panose="020B0604020202020204" pitchFamily="34" charset="0"/>
              </a:rPr>
              <a:t>Dựa vào khả năng thích nghi với các điều kiện chiếu sáng khác nhau, chia thực vật thành mấy nhóm? Kể tên từng nhóm.</a:t>
            </a:r>
          </a:p>
          <a:p>
            <a:endParaRPr sz="2400" b="1" dirty="0">
              <a:solidFill>
                <a:schemeClr val="bg1"/>
              </a:solidFill>
              <a:latin typeface="Arial" panose="020B0604020202020204" pitchFamily="34" charset="0"/>
            </a:endParaRPr>
          </a:p>
          <a:p>
            <a:pPr>
              <a:buChar char="-"/>
            </a:pPr>
            <a:r>
              <a:rPr sz="2400" b="1" dirty="0">
                <a:solidFill>
                  <a:schemeClr val="bg1"/>
                </a:solidFill>
                <a:latin typeface="Arial" panose="020B0604020202020204" pitchFamily="34" charset="0"/>
              </a:rPr>
              <a:t> </a:t>
            </a:r>
            <a:r>
              <a:rPr sz="2400" b="1" dirty="0">
                <a:solidFill>
                  <a:schemeClr val="bg1"/>
                </a:solidFill>
                <a:sym typeface="+mn-ea"/>
              </a:rPr>
              <a:t>Cho ví dụ </a:t>
            </a:r>
            <a:r>
              <a:rPr sz="2400" b="1" dirty="0">
                <a:solidFill>
                  <a:schemeClr val="bg1"/>
                </a:solidFill>
                <a:latin typeface="Arial" panose="020B0604020202020204" pitchFamily="34" charset="0"/>
              </a:rPr>
              <a:t>thực vật ưa sáng và thực vật ưa bóng.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60">
                                            <p:txEl>
                                              <p:pRg st="2" end="2"/>
                                            </p:txEl>
                                          </p:spTgt>
                                        </p:tgtEl>
                                        <p:attrNameLst>
                                          <p:attrName>style.visibility</p:attrName>
                                        </p:attrNameLst>
                                      </p:cBhvr>
                                      <p:to>
                                        <p:strVal val="visible"/>
                                      </p:to>
                                    </p:set>
                                    <p:anim calcmode="lin" valueType="num">
                                      <p:cBhvr additive="base">
                                        <p:cTn id="7" dur="500" fill="hold"/>
                                        <p:tgtEl>
                                          <p:spTgt spid="3586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5864">
                                            <p:txEl>
                                              <p:pRg st="0" end="0"/>
                                            </p:txEl>
                                          </p:spTgt>
                                        </p:tgtEl>
                                        <p:attrNameLst>
                                          <p:attrName>style.visibility</p:attrName>
                                        </p:attrNameLst>
                                      </p:cBhvr>
                                      <p:to>
                                        <p:strVal val="visible"/>
                                      </p:to>
                                    </p:set>
                                    <p:anim calcmode="lin" valueType="num">
                                      <p:cBhvr>
                                        <p:cTn id="13" dur="500" fill="hold"/>
                                        <p:tgtEl>
                                          <p:spTgt spid="3586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586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586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mph" presetSubtype="2" fill="hold" nodeType="clickEffect">
                                  <p:stCondLst>
                                    <p:cond delay="0"/>
                                  </p:stCondLst>
                                  <p:childTnLst>
                                    <p:animClr clrSpc="rgb" dir="cw">
                                      <p:cBhvr override="childStyle">
                                        <p:cTn id="19" dur="500" fill="hold"/>
                                        <p:tgtEl>
                                          <p:spTgt spid="35860">
                                            <p:txEl>
                                              <p:pRg st="2" end="2"/>
                                            </p:txEl>
                                          </p:spTgt>
                                        </p:tgtEl>
                                        <p:attrNameLst>
                                          <p:attrName>style.color</p:attrName>
                                        </p:attrNameLst>
                                      </p:cBhvr>
                                      <p:to>
                                        <a:schemeClr val="bg2"/>
                                      </p:to>
                                    </p:animClr>
                                  </p:childTnLst>
                                </p:cTn>
                              </p:par>
                              <p:par>
                                <p:cTn id="20" presetID="2" presetClass="entr" presetSubtype="4" fill="hold" nodeType="withEffect">
                                  <p:stCondLst>
                                    <p:cond delay="0"/>
                                  </p:stCondLst>
                                  <p:childTnLst>
                                    <p:set>
                                      <p:cBhvr>
                                        <p:cTn id="21" dur="1" fill="hold">
                                          <p:stCondLst>
                                            <p:cond delay="0"/>
                                          </p:stCondLst>
                                        </p:cTn>
                                        <p:tgtEl>
                                          <p:spTgt spid="35860">
                                            <p:txEl>
                                              <p:pRg st="3" end="3"/>
                                            </p:txEl>
                                          </p:spTgt>
                                        </p:tgtEl>
                                        <p:attrNameLst>
                                          <p:attrName>style.visibility</p:attrName>
                                        </p:attrNameLst>
                                      </p:cBhvr>
                                      <p:to>
                                        <p:strVal val="visible"/>
                                      </p:to>
                                    </p:set>
                                    <p:anim calcmode="lin" valueType="num">
                                      <p:cBhvr additive="base">
                                        <p:cTn id="22" dur="500" fill="hold"/>
                                        <p:tgtEl>
                                          <p:spTgt spid="3586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58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500" fill="hold"/>
                                        <p:tgtEl>
                                          <p:spTgt spid="35860">
                                            <p:txEl>
                                              <p:pRg st="3" end="3"/>
                                            </p:txEl>
                                          </p:spTgt>
                                        </p:tgtEl>
                                        <p:attrNameLst>
                                          <p:attrName>style.color</p:attrName>
                                        </p:attrNameLst>
                                      </p:cBhvr>
                                      <p:to>
                                        <a:schemeClr val="bg2"/>
                                      </p:to>
                                    </p:animClr>
                                  </p:childTnLst>
                                </p:cTn>
                              </p:par>
                              <p:par>
                                <p:cTn id="28" presetID="2" presetClass="entr" presetSubtype="4" fill="hold" nodeType="withEffect">
                                  <p:stCondLst>
                                    <p:cond delay="0"/>
                                  </p:stCondLst>
                                  <p:childTnLst>
                                    <p:set>
                                      <p:cBhvr>
                                        <p:cTn id="29" dur="1" fill="hold">
                                          <p:stCondLst>
                                            <p:cond delay="0"/>
                                          </p:stCondLst>
                                        </p:cTn>
                                        <p:tgtEl>
                                          <p:spTgt spid="35860">
                                            <p:txEl>
                                              <p:pRg st="4" end="4"/>
                                            </p:txEl>
                                          </p:spTgt>
                                        </p:tgtEl>
                                        <p:attrNameLst>
                                          <p:attrName>style.visibility</p:attrName>
                                        </p:attrNameLst>
                                      </p:cBhvr>
                                      <p:to>
                                        <p:strVal val="visible"/>
                                      </p:to>
                                    </p:set>
                                    <p:anim calcmode="lin" valueType="num">
                                      <p:cBhvr additive="base">
                                        <p:cTn id="30" dur="500" fill="hold"/>
                                        <p:tgtEl>
                                          <p:spTgt spid="3586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8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5860">
                                            <p:txEl>
                                              <p:pRg st="5" end="5"/>
                                            </p:txEl>
                                          </p:spTgt>
                                        </p:tgtEl>
                                        <p:attrNameLst>
                                          <p:attrName>style.visibility</p:attrName>
                                        </p:attrNameLst>
                                      </p:cBhvr>
                                      <p:to>
                                        <p:strVal val="visible"/>
                                      </p:to>
                                    </p:set>
                                    <p:anim calcmode="lin" valueType="num">
                                      <p:cBhvr additive="base">
                                        <p:cTn id="36" dur="500" fill="hold"/>
                                        <p:tgtEl>
                                          <p:spTgt spid="3586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586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864">
                                            <p:txEl>
                                              <p:pRg st="2" end="2"/>
                                            </p:txEl>
                                          </p:spTgt>
                                        </p:tgtEl>
                                        <p:attrNameLst>
                                          <p:attrName>style.visibility</p:attrName>
                                        </p:attrNameLst>
                                      </p:cBhvr>
                                      <p:to>
                                        <p:strVal val="visible"/>
                                      </p:to>
                                    </p:set>
                                    <p:anim calcmode="lin" valueType="num">
                                      <p:cBhvr additive="base">
                                        <p:cTn id="42" dur="500" fill="hold"/>
                                        <p:tgtEl>
                                          <p:spTgt spid="3586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8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3"/>
          <p:cNvSpPr txBox="1"/>
          <p:nvPr/>
        </p:nvSpPr>
        <p:spPr>
          <a:xfrm>
            <a:off x="-33337" y="-73025"/>
            <a:ext cx="2014537" cy="457200"/>
          </a:xfrm>
          <a:prstGeom prst="rect">
            <a:avLst/>
          </a:prstGeom>
          <a:noFill/>
          <a:ln w="9525">
            <a:noFill/>
          </a:ln>
        </p:spPr>
        <p:txBody>
          <a:bodyPr wrap="none">
            <a:spAutoFit/>
          </a:bodyPr>
          <a:lstStyle/>
          <a:p>
            <a:pPr algn="ctr"/>
            <a:r>
              <a:rPr sz="2400" b="1" u="sng" dirty="0">
                <a:solidFill>
                  <a:schemeClr val="tx2"/>
                </a:solidFill>
                <a:latin typeface="Arial" panose="020B0604020202020204" pitchFamily="34" charset="0"/>
              </a:rPr>
              <a:t>Cây ưa sáng</a:t>
            </a:r>
            <a:endParaRPr sz="2400" b="1" dirty="0">
              <a:solidFill>
                <a:schemeClr val="tx2"/>
              </a:solidFill>
              <a:latin typeface="Arial" panose="020B0604020202020204" pitchFamily="34" charset="0"/>
            </a:endParaRPr>
          </a:p>
        </p:txBody>
      </p:sp>
      <p:grpSp>
        <p:nvGrpSpPr>
          <p:cNvPr id="2" name="Group 19"/>
          <p:cNvGrpSpPr/>
          <p:nvPr/>
        </p:nvGrpSpPr>
        <p:grpSpPr>
          <a:xfrm>
            <a:off x="76200" y="457200"/>
            <a:ext cx="4114800" cy="3048000"/>
            <a:chOff x="48" y="288"/>
            <a:chExt cx="2592" cy="1920"/>
          </a:xfrm>
        </p:grpSpPr>
        <p:pic>
          <p:nvPicPr>
            <p:cNvPr id="16397" name="Picture 14" descr="thông"/>
            <p:cNvPicPr>
              <a:picLocks noChangeAspect="1"/>
            </p:cNvPicPr>
            <p:nvPr/>
          </p:nvPicPr>
          <p:blipFill>
            <a:blip r:embed="rId2"/>
            <a:stretch>
              <a:fillRect/>
            </a:stretch>
          </p:blipFill>
          <p:spPr>
            <a:xfrm>
              <a:off x="48" y="288"/>
              <a:ext cx="2541" cy="1920"/>
            </a:xfrm>
            <a:prstGeom prst="rect">
              <a:avLst/>
            </a:prstGeom>
            <a:noFill/>
            <a:ln w="9525" cap="flat" cmpd="sng">
              <a:solidFill>
                <a:srgbClr val="FF0000"/>
              </a:solidFill>
              <a:prstDash val="solid"/>
              <a:miter/>
              <a:headEnd type="none" w="med" len="med"/>
              <a:tailEnd type="none" w="med" len="med"/>
            </a:ln>
          </p:spPr>
        </p:pic>
        <p:sp>
          <p:nvSpPr>
            <p:cNvPr id="16398" name="Text Box 15"/>
            <p:cNvSpPr txBox="1"/>
            <p:nvPr/>
          </p:nvSpPr>
          <p:spPr>
            <a:xfrm>
              <a:off x="1680" y="288"/>
              <a:ext cx="960" cy="250"/>
            </a:xfrm>
            <a:prstGeom prst="rect">
              <a:avLst/>
            </a:prstGeom>
            <a:noFill/>
            <a:ln w="9525">
              <a:noFill/>
            </a:ln>
          </p:spPr>
          <p:txBody>
            <a:bodyPr>
              <a:spAutoFit/>
            </a:bodyPr>
            <a:lstStyle/>
            <a:p>
              <a:pPr>
                <a:spcBef>
                  <a:spcPct val="50000"/>
                </a:spcBef>
              </a:pPr>
              <a:r>
                <a:rPr sz="2000" b="1" dirty="0">
                  <a:solidFill>
                    <a:schemeClr val="tx2"/>
                  </a:solidFill>
                  <a:latin typeface="Arial" panose="020B0604020202020204" pitchFamily="34" charset="0"/>
                </a:rPr>
                <a:t>Cây thông</a:t>
              </a:r>
            </a:p>
          </p:txBody>
        </p:sp>
      </p:grpSp>
      <p:grpSp>
        <p:nvGrpSpPr>
          <p:cNvPr id="3" name="Group 20"/>
          <p:cNvGrpSpPr/>
          <p:nvPr/>
        </p:nvGrpSpPr>
        <p:grpSpPr>
          <a:xfrm>
            <a:off x="4419600" y="533400"/>
            <a:ext cx="4419600" cy="3048000"/>
            <a:chOff x="2784" y="336"/>
            <a:chExt cx="2736" cy="1920"/>
          </a:xfrm>
        </p:grpSpPr>
        <p:pic>
          <p:nvPicPr>
            <p:cNvPr id="16395" name="Picture 10" descr="ngô - ưa sáng"/>
            <p:cNvPicPr>
              <a:picLocks noChangeAspect="1"/>
            </p:cNvPicPr>
            <p:nvPr/>
          </p:nvPicPr>
          <p:blipFill>
            <a:blip r:embed="rId3"/>
            <a:stretch>
              <a:fillRect/>
            </a:stretch>
          </p:blipFill>
          <p:spPr>
            <a:xfrm>
              <a:off x="2784" y="336"/>
              <a:ext cx="2736" cy="1920"/>
            </a:xfrm>
            <a:prstGeom prst="rect">
              <a:avLst/>
            </a:prstGeom>
            <a:noFill/>
            <a:ln w="9525" cap="flat" cmpd="sng">
              <a:solidFill>
                <a:srgbClr val="FF0000"/>
              </a:solidFill>
              <a:prstDash val="solid"/>
              <a:miter/>
              <a:headEnd type="none" w="med" len="med"/>
              <a:tailEnd type="none" w="med" len="med"/>
            </a:ln>
          </p:spPr>
        </p:pic>
        <p:sp>
          <p:nvSpPr>
            <p:cNvPr id="16396" name="Text Box 16"/>
            <p:cNvSpPr txBox="1"/>
            <p:nvPr/>
          </p:nvSpPr>
          <p:spPr>
            <a:xfrm>
              <a:off x="2784" y="1968"/>
              <a:ext cx="960"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ngô</a:t>
              </a:r>
            </a:p>
          </p:txBody>
        </p:sp>
      </p:grpSp>
      <p:grpSp>
        <p:nvGrpSpPr>
          <p:cNvPr id="4" name="Group 21"/>
          <p:cNvGrpSpPr/>
          <p:nvPr/>
        </p:nvGrpSpPr>
        <p:grpSpPr>
          <a:xfrm>
            <a:off x="76200" y="3663950"/>
            <a:ext cx="4038600" cy="3041650"/>
            <a:chOff x="48" y="2308"/>
            <a:chExt cx="2544" cy="1916"/>
          </a:xfrm>
        </p:grpSpPr>
        <p:pic>
          <p:nvPicPr>
            <p:cNvPr id="16393" name="Picture 12" descr="vuon thanh long"/>
            <p:cNvPicPr>
              <a:picLocks noChangeAspect="1"/>
            </p:cNvPicPr>
            <p:nvPr/>
          </p:nvPicPr>
          <p:blipFill>
            <a:blip r:embed="rId4"/>
            <a:stretch>
              <a:fillRect/>
            </a:stretch>
          </p:blipFill>
          <p:spPr>
            <a:xfrm>
              <a:off x="48" y="2308"/>
              <a:ext cx="2544" cy="1916"/>
            </a:xfrm>
            <a:prstGeom prst="rect">
              <a:avLst/>
            </a:prstGeom>
            <a:noFill/>
            <a:ln w="9525" cap="flat" cmpd="sng">
              <a:solidFill>
                <a:srgbClr val="FF0000"/>
              </a:solidFill>
              <a:prstDash val="solid"/>
              <a:miter/>
              <a:headEnd type="none" w="med" len="med"/>
              <a:tailEnd type="none" w="med" len="med"/>
            </a:ln>
          </p:spPr>
        </p:pic>
        <p:sp>
          <p:nvSpPr>
            <p:cNvPr id="16394" name="Text Box 17"/>
            <p:cNvSpPr txBox="1"/>
            <p:nvPr/>
          </p:nvSpPr>
          <p:spPr>
            <a:xfrm>
              <a:off x="1056" y="3974"/>
              <a:ext cx="1488"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thanh long</a:t>
              </a:r>
              <a:r>
                <a:rPr sz="2000" b="1" u="sng" dirty="0">
                  <a:solidFill>
                    <a:schemeClr val="tx2"/>
                  </a:solidFill>
                  <a:latin typeface="Arial" panose="020B0604020202020204" pitchFamily="34" charset="0"/>
                </a:rPr>
                <a:t>.</a:t>
              </a:r>
            </a:p>
          </p:txBody>
        </p:sp>
      </p:grpSp>
      <p:grpSp>
        <p:nvGrpSpPr>
          <p:cNvPr id="5" name="Group 22"/>
          <p:cNvGrpSpPr/>
          <p:nvPr/>
        </p:nvGrpSpPr>
        <p:grpSpPr>
          <a:xfrm>
            <a:off x="4419600" y="3702050"/>
            <a:ext cx="4419600" cy="3048000"/>
            <a:chOff x="2784" y="2332"/>
            <a:chExt cx="2736" cy="1920"/>
          </a:xfrm>
        </p:grpSpPr>
        <p:pic>
          <p:nvPicPr>
            <p:cNvPr id="16391" name="Picture 11" descr="dâu xanh"/>
            <p:cNvPicPr>
              <a:picLocks noChangeAspect="1"/>
            </p:cNvPicPr>
            <p:nvPr/>
          </p:nvPicPr>
          <p:blipFill>
            <a:blip r:embed="rId5"/>
            <a:stretch>
              <a:fillRect/>
            </a:stretch>
          </p:blipFill>
          <p:spPr>
            <a:xfrm>
              <a:off x="2784" y="2332"/>
              <a:ext cx="2736" cy="1920"/>
            </a:xfrm>
            <a:prstGeom prst="rect">
              <a:avLst/>
            </a:prstGeom>
            <a:noFill/>
            <a:ln w="9525" cap="flat" cmpd="sng">
              <a:solidFill>
                <a:srgbClr val="FF0000"/>
              </a:solidFill>
              <a:prstDash val="solid"/>
              <a:miter/>
              <a:headEnd type="none" w="med" len="med"/>
              <a:tailEnd type="none" w="med" len="med"/>
            </a:ln>
          </p:spPr>
        </p:pic>
        <p:sp>
          <p:nvSpPr>
            <p:cNvPr id="16392" name="Text Box 18"/>
            <p:cNvSpPr txBox="1"/>
            <p:nvPr/>
          </p:nvSpPr>
          <p:spPr>
            <a:xfrm>
              <a:off x="2784" y="2352"/>
              <a:ext cx="1344"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đậu xanh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ot%20dep">
            <a:extLst>
              <a:ext uri="{FF2B5EF4-FFF2-40B4-BE49-F238E27FC236}">
                <a16:creationId xmlns="" xmlns:a16="http://schemas.microsoft.com/office/drawing/2014/main" id="{756389C0-042F-4456-8965-F85CCE57C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156438282_6ca1cebbac">
            <a:extLst>
              <a:ext uri="{FF2B5EF4-FFF2-40B4-BE49-F238E27FC236}">
                <a16:creationId xmlns="" xmlns:a16="http://schemas.microsoft.com/office/drawing/2014/main" id="{FA4F6511-9D9F-47C2-8E3E-9925294F7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3276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caylua_anbinh2">
            <a:extLst>
              <a:ext uri="{FF2B5EF4-FFF2-40B4-BE49-F238E27FC236}">
                <a16:creationId xmlns="" xmlns:a16="http://schemas.microsoft.com/office/drawing/2014/main" id="{DAFB34D6-BF93-422F-90C0-7C7ED2BBD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2895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u24_SauRieng">
            <a:extLst>
              <a:ext uri="{FF2B5EF4-FFF2-40B4-BE49-F238E27FC236}">
                <a16:creationId xmlns="" xmlns:a16="http://schemas.microsoft.com/office/drawing/2014/main" id="{43294AE1-F8B4-4193-94BA-E65AA703D8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52800"/>
            <a:ext cx="3276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335">
            <a:extLst>
              <a:ext uri="{FF2B5EF4-FFF2-40B4-BE49-F238E27FC236}">
                <a16:creationId xmlns="" xmlns:a16="http://schemas.microsoft.com/office/drawing/2014/main" id="{721D9336-6783-45D9-85FC-645EB2C08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0"/>
            <a:ext cx="2971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hoihoaxuan2008184adk1">
            <a:extLst>
              <a:ext uri="{FF2B5EF4-FFF2-40B4-BE49-F238E27FC236}">
                <a16:creationId xmlns="" xmlns:a16="http://schemas.microsoft.com/office/drawing/2014/main" id="{4751313E-C159-4AB8-9CD7-66A2DBEAB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352800"/>
            <a:ext cx="2971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10">
            <a:extLst>
              <a:ext uri="{FF2B5EF4-FFF2-40B4-BE49-F238E27FC236}">
                <a16:creationId xmlns="" xmlns:a16="http://schemas.microsoft.com/office/drawing/2014/main" id="{8FB5AACA-7B4B-4737-BEB5-158104D53FBB}"/>
              </a:ext>
            </a:extLst>
          </p:cNvPr>
          <p:cNvSpPr txBox="1">
            <a:spLocks noChangeArrowheads="1"/>
          </p:cNvSpPr>
          <p:nvPr/>
        </p:nvSpPr>
        <p:spPr bwMode="auto">
          <a:xfrm>
            <a:off x="0" y="2819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ớt</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hoàng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kim</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hấu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
        <p:nvSpPr>
          <p:cNvPr id="10249" name="Text Box 12">
            <a:extLst>
              <a:ext uri="{FF2B5EF4-FFF2-40B4-BE49-F238E27FC236}">
                <a16:creationId xmlns="" xmlns:a16="http://schemas.microsoft.com/office/drawing/2014/main" id="{55B9D0F7-48CD-4D5F-AB50-F6E0C91E9C28}"/>
              </a:ext>
            </a:extLst>
          </p:cNvPr>
          <p:cNvSpPr txBox="1">
            <a:spLocks noChangeArrowheads="1"/>
          </p:cNvSpPr>
          <p:nvPr/>
        </p:nvSpPr>
        <p:spPr bwMode="auto">
          <a:xfrm>
            <a:off x="0" y="6477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154" name="Text Box 13">
            <a:extLst>
              <a:ext uri="{FF2B5EF4-FFF2-40B4-BE49-F238E27FC236}">
                <a16:creationId xmlns="" xmlns:a16="http://schemas.microsoft.com/office/drawing/2014/main" id="{3615778E-B208-48AB-AD2D-2274F13214AB}"/>
              </a:ext>
            </a:extLst>
          </p:cNvPr>
          <p:cNvSpPr txBox="1">
            <a:spLocks noChangeArrowheads="1"/>
          </p:cNvSpPr>
          <p:nvPr/>
        </p:nvSpPr>
        <p:spPr bwMode="auto">
          <a:xfrm>
            <a:off x="0" y="6248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lúa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sầu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riêng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mai</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vàng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p:nvPr/>
        </p:nvSpPr>
        <p:spPr>
          <a:xfrm>
            <a:off x="-106362" y="-73025"/>
            <a:ext cx="2046287" cy="457200"/>
          </a:xfrm>
          <a:prstGeom prst="rect">
            <a:avLst/>
          </a:prstGeom>
          <a:no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23"/>
          <p:cNvGrpSpPr/>
          <p:nvPr/>
        </p:nvGrpSpPr>
        <p:grpSpPr>
          <a:xfrm>
            <a:off x="15875" y="333375"/>
            <a:ext cx="4724400" cy="3379788"/>
            <a:chOff x="0" y="240"/>
            <a:chExt cx="3000" cy="2268"/>
          </a:xfrm>
        </p:grpSpPr>
        <p:pic>
          <p:nvPicPr>
            <p:cNvPr id="17421" name="Picture 14" descr="cay-lan-y-2"/>
            <p:cNvPicPr>
              <a:picLocks noChangeAspect="1"/>
            </p:cNvPicPr>
            <p:nvPr/>
          </p:nvPicPr>
          <p:blipFill>
            <a:blip r:embed="rId2"/>
            <a:stretch>
              <a:fillRect/>
            </a:stretch>
          </p:blipFill>
          <p:spPr>
            <a:xfrm>
              <a:off x="0" y="240"/>
              <a:ext cx="3000" cy="2250"/>
            </a:xfrm>
            <a:prstGeom prst="rect">
              <a:avLst/>
            </a:prstGeom>
            <a:noFill/>
            <a:ln w="9525" cap="flat" cmpd="sng">
              <a:solidFill>
                <a:srgbClr val="FF0000"/>
              </a:solidFill>
              <a:prstDash val="solid"/>
              <a:miter/>
              <a:headEnd type="none" w="med" len="med"/>
              <a:tailEnd type="none" w="med" len="med"/>
            </a:ln>
          </p:spPr>
        </p:pic>
        <p:sp>
          <p:nvSpPr>
            <p:cNvPr id="17422" name="Text Box 17"/>
            <p:cNvSpPr txBox="1"/>
            <p:nvPr/>
          </p:nvSpPr>
          <p:spPr>
            <a:xfrm>
              <a:off x="864" y="2256"/>
              <a:ext cx="912" cy="252"/>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lstStyle/>
            <a:p>
              <a:pPr>
                <a:spcBef>
                  <a:spcPct val="50000"/>
                </a:spcBef>
              </a:pPr>
              <a:r>
                <a:rPr b="1" dirty="0">
                  <a:solidFill>
                    <a:schemeClr val="tx2"/>
                  </a:solidFill>
                  <a:latin typeface="Arial" panose="020B0604020202020204" pitchFamily="34" charset="0"/>
                </a:rPr>
                <a:t>Cây lan Ý</a:t>
              </a:r>
            </a:p>
          </p:txBody>
        </p:sp>
      </p:grpSp>
      <p:grpSp>
        <p:nvGrpSpPr>
          <p:cNvPr id="3" name="Group 24"/>
          <p:cNvGrpSpPr/>
          <p:nvPr/>
        </p:nvGrpSpPr>
        <p:grpSpPr>
          <a:xfrm>
            <a:off x="-34925" y="3762375"/>
            <a:ext cx="4759325" cy="3124200"/>
            <a:chOff x="-22" y="2544"/>
            <a:chExt cx="2998" cy="1776"/>
          </a:xfrm>
        </p:grpSpPr>
        <p:pic>
          <p:nvPicPr>
            <p:cNvPr id="17419" name="Picture 12" descr="%C4%91%C6%A1n%20bu%E1%BB%91t"/>
            <p:cNvPicPr>
              <a:picLocks noChangeAspect="1"/>
            </p:cNvPicPr>
            <p:nvPr/>
          </p:nvPicPr>
          <p:blipFill>
            <a:blip r:embed="rId3"/>
            <a:stretch>
              <a:fillRect/>
            </a:stretch>
          </p:blipFill>
          <p:spPr>
            <a:xfrm>
              <a:off x="0" y="2544"/>
              <a:ext cx="2976" cy="1776"/>
            </a:xfrm>
            <a:prstGeom prst="rect">
              <a:avLst/>
            </a:prstGeom>
            <a:noFill/>
            <a:ln w="9525" cap="flat" cmpd="sng">
              <a:solidFill>
                <a:srgbClr val="660066"/>
              </a:solidFill>
              <a:prstDash val="solid"/>
              <a:miter/>
              <a:headEnd type="none" w="med" len="med"/>
              <a:tailEnd type="none" w="med" len="med"/>
            </a:ln>
          </p:spPr>
        </p:pic>
        <p:sp>
          <p:nvSpPr>
            <p:cNvPr id="17420" name="Text Box 18"/>
            <p:cNvSpPr txBox="1"/>
            <p:nvPr/>
          </p:nvSpPr>
          <p:spPr>
            <a:xfrm>
              <a:off x="-22" y="4090"/>
              <a:ext cx="1452" cy="209"/>
            </a:xfrm>
            <a:prstGeom prst="rect">
              <a:avLst/>
            </a:prstGeom>
            <a:solidFill>
              <a:schemeClr val="bg1"/>
            </a:solidFill>
            <a:ln w="9525" cap="flat" cmpd="sng">
              <a:solidFill>
                <a:srgbClr val="FF0000"/>
              </a:solidFill>
              <a:prstDash val="solid"/>
              <a:miter/>
              <a:headEnd type="none" w="med" len="med"/>
              <a:tailEnd type="none" w="med" len="med"/>
            </a:ln>
          </p:spPr>
          <p:txBody>
            <a:bodyPr wrap="square">
              <a:spAutoFit/>
            </a:bodyPr>
            <a:lstStyle/>
            <a:p>
              <a:pPr>
                <a:spcBef>
                  <a:spcPct val="50000"/>
                </a:spcBef>
              </a:pPr>
              <a:r>
                <a:rPr b="1" dirty="0">
                  <a:solidFill>
                    <a:schemeClr val="tx2"/>
                  </a:solidFill>
                  <a:latin typeface="Arial" panose="020B0604020202020204" pitchFamily="34" charset="0"/>
                </a:rPr>
                <a:t>Cây </a:t>
              </a:r>
              <a:r>
                <a:rPr lang="en-US" b="1" dirty="0">
                  <a:solidFill>
                    <a:schemeClr val="tx2"/>
                  </a:solidFill>
                  <a:latin typeface="Arial" panose="020B0604020202020204" pitchFamily="34" charset="0"/>
                </a:rPr>
                <a:t>rau càng cua</a:t>
              </a:r>
            </a:p>
          </p:txBody>
        </p:sp>
      </p:grpSp>
      <p:grpSp>
        <p:nvGrpSpPr>
          <p:cNvPr id="4" name="Group 26"/>
          <p:cNvGrpSpPr/>
          <p:nvPr/>
        </p:nvGrpSpPr>
        <p:grpSpPr>
          <a:xfrm>
            <a:off x="4724400" y="297656"/>
            <a:ext cx="4343400" cy="3440113"/>
            <a:chOff x="3032" y="202"/>
            <a:chExt cx="2736" cy="2167"/>
          </a:xfrm>
        </p:grpSpPr>
        <p:pic>
          <p:nvPicPr>
            <p:cNvPr id="17417" name="Picture 20" descr="020307Alocasia"/>
            <p:cNvPicPr>
              <a:picLocks noChangeAspect="1"/>
            </p:cNvPicPr>
            <p:nvPr/>
          </p:nvPicPr>
          <p:blipFill>
            <a:blip r:embed="rId4"/>
            <a:stretch>
              <a:fillRect/>
            </a:stretch>
          </p:blipFill>
          <p:spPr>
            <a:xfrm>
              <a:off x="3032" y="202"/>
              <a:ext cx="2736" cy="2112"/>
            </a:xfrm>
            <a:prstGeom prst="rect">
              <a:avLst/>
            </a:prstGeom>
            <a:noFill/>
            <a:ln w="9525" cap="flat" cmpd="sng">
              <a:solidFill>
                <a:srgbClr val="FF0000"/>
              </a:solidFill>
              <a:prstDash val="solid"/>
              <a:miter/>
              <a:headEnd type="none" w="med" len="med"/>
              <a:tailEnd type="none" w="med" len="med"/>
            </a:ln>
          </p:spPr>
        </p:pic>
        <p:sp>
          <p:nvSpPr>
            <p:cNvPr id="17418" name="Text Box 25"/>
            <p:cNvSpPr txBox="1"/>
            <p:nvPr/>
          </p:nvSpPr>
          <p:spPr>
            <a:xfrm>
              <a:off x="3096" y="2138"/>
              <a:ext cx="816" cy="231"/>
            </a:xfrm>
            <a:prstGeom prst="rect">
              <a:avLst/>
            </a:prstGeom>
            <a:solidFill>
              <a:schemeClr val="bg1"/>
            </a:solidFill>
            <a:ln w="9525">
              <a:noFill/>
            </a:ln>
          </p:spPr>
          <p:txBody>
            <a:bodyPr>
              <a:spAutoFit/>
            </a:bodyPr>
            <a:lstStyle/>
            <a:p>
              <a:pPr algn="ctr"/>
              <a:r>
                <a:rPr b="1" dirty="0">
                  <a:solidFill>
                    <a:schemeClr val="tx2"/>
                  </a:solidFill>
                  <a:latin typeface="Arial" panose="020B0604020202020204" pitchFamily="34" charset="0"/>
                </a:rPr>
                <a:t>Cây ráy</a:t>
              </a:r>
            </a:p>
          </p:txBody>
        </p:sp>
      </p:grpSp>
      <p:grpSp>
        <p:nvGrpSpPr>
          <p:cNvPr id="5" name="Group 28"/>
          <p:cNvGrpSpPr/>
          <p:nvPr/>
        </p:nvGrpSpPr>
        <p:grpSpPr>
          <a:xfrm>
            <a:off x="4800600" y="3752850"/>
            <a:ext cx="4343400" cy="3105150"/>
            <a:chOff x="3024" y="2364"/>
            <a:chExt cx="2736" cy="1956"/>
          </a:xfrm>
        </p:grpSpPr>
        <p:pic>
          <p:nvPicPr>
            <p:cNvPr id="17415" name="Picture 22" descr="ANd9GcTQ7syTlPxvEM1MICWjh_z-V6zxScQf75VgU5WQUimRCS6f23vU"/>
            <p:cNvPicPr>
              <a:picLocks noChangeAspect="1"/>
            </p:cNvPicPr>
            <p:nvPr/>
          </p:nvPicPr>
          <p:blipFill>
            <a:blip r:embed="rId5"/>
            <a:stretch>
              <a:fillRect/>
            </a:stretch>
          </p:blipFill>
          <p:spPr>
            <a:xfrm>
              <a:off x="3032" y="2364"/>
              <a:ext cx="2728" cy="1956"/>
            </a:xfrm>
            <a:prstGeom prst="rect">
              <a:avLst/>
            </a:prstGeom>
            <a:noFill/>
            <a:ln w="9525" cap="flat" cmpd="sng">
              <a:solidFill>
                <a:srgbClr val="660066"/>
              </a:solidFill>
              <a:prstDash val="solid"/>
              <a:miter/>
              <a:headEnd type="none" w="med" len="med"/>
              <a:tailEnd type="none" w="med" len="med"/>
            </a:ln>
          </p:spPr>
        </p:pic>
        <p:sp>
          <p:nvSpPr>
            <p:cNvPr id="17416" name="Text Box 27"/>
            <p:cNvSpPr txBox="1"/>
            <p:nvPr/>
          </p:nvSpPr>
          <p:spPr>
            <a:xfrm>
              <a:off x="3024" y="4089"/>
              <a:ext cx="960" cy="231"/>
            </a:xfrm>
            <a:prstGeom prst="rect">
              <a:avLst/>
            </a:prstGeom>
            <a:solidFill>
              <a:schemeClr val="bg1"/>
            </a:solidFill>
            <a:ln w="9525">
              <a:noFill/>
            </a:ln>
          </p:spPr>
          <p:txBody>
            <a:bodyPr>
              <a:spAutoFit/>
            </a:bodyPr>
            <a:lstStyle/>
            <a:p>
              <a:pPr>
                <a:spcBef>
                  <a:spcPct val="50000"/>
                </a:spcBef>
              </a:pPr>
              <a:r>
                <a:rPr b="1" dirty="0">
                  <a:solidFill>
                    <a:schemeClr val="tx2"/>
                  </a:solidFill>
                  <a:latin typeface="Arial" panose="020B0604020202020204" pitchFamily="34" charset="0"/>
                </a:rPr>
                <a:t>Rau diếp cá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10"/>
          <p:cNvSpPr txBox="1"/>
          <p:nvPr/>
        </p:nvSpPr>
        <p:spPr>
          <a:xfrm>
            <a:off x="-106362" y="-73025"/>
            <a:ext cx="2046287" cy="457200"/>
          </a:xfrm>
          <a:prstGeom prst="rect">
            <a:avLst/>
          </a:prstGeom>
          <a:solidFill>
            <a:schemeClr val="bg1"/>
          </a:solid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17"/>
          <p:cNvGrpSpPr/>
          <p:nvPr/>
        </p:nvGrpSpPr>
        <p:grpSpPr>
          <a:xfrm>
            <a:off x="-312168" y="533400"/>
            <a:ext cx="4426968" cy="2971800"/>
            <a:chOff x="-193" y="336"/>
            <a:chExt cx="2737" cy="1872"/>
          </a:xfrm>
        </p:grpSpPr>
        <p:pic>
          <p:nvPicPr>
            <p:cNvPr id="18445" name="Picture 5" descr="phong lan"/>
            <p:cNvPicPr>
              <a:picLocks noChangeAspect="1"/>
            </p:cNvPicPr>
            <p:nvPr/>
          </p:nvPicPr>
          <p:blipFill>
            <a:blip r:embed="rId2"/>
            <a:stretch>
              <a:fillRect/>
            </a:stretch>
          </p:blipFill>
          <p:spPr>
            <a:xfrm>
              <a:off x="0" y="336"/>
              <a:ext cx="2544" cy="1872"/>
            </a:xfrm>
            <a:prstGeom prst="rect">
              <a:avLst/>
            </a:prstGeom>
            <a:noFill/>
            <a:ln w="9525" cap="flat" cmpd="sng">
              <a:solidFill>
                <a:srgbClr val="FF3300"/>
              </a:solidFill>
              <a:prstDash val="solid"/>
              <a:miter/>
              <a:headEnd type="none" w="med" len="med"/>
              <a:tailEnd type="none" w="med" len="med"/>
            </a:ln>
          </p:spPr>
        </p:pic>
        <p:sp>
          <p:nvSpPr>
            <p:cNvPr id="18446" name="Text Box 11"/>
            <p:cNvSpPr txBox="1"/>
            <p:nvPr/>
          </p:nvSpPr>
          <p:spPr>
            <a:xfrm>
              <a:off x="-193" y="1921"/>
              <a:ext cx="1392" cy="23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r"/>
              <a:r>
                <a:rPr b="1" dirty="0">
                  <a:solidFill>
                    <a:schemeClr val="tx2"/>
                  </a:solidFill>
                  <a:latin typeface="Arial" panose="020B0604020202020204" pitchFamily="34" charset="0"/>
                </a:rPr>
                <a:t>Cây phong lan</a:t>
              </a:r>
            </a:p>
          </p:txBody>
        </p:sp>
      </p:grpSp>
      <p:grpSp>
        <p:nvGrpSpPr>
          <p:cNvPr id="3" name="Group 15"/>
          <p:cNvGrpSpPr/>
          <p:nvPr/>
        </p:nvGrpSpPr>
        <p:grpSpPr>
          <a:xfrm>
            <a:off x="0" y="3581400"/>
            <a:ext cx="4114800" cy="3276600"/>
            <a:chOff x="0" y="2256"/>
            <a:chExt cx="2592" cy="2064"/>
          </a:xfrm>
        </p:grpSpPr>
        <p:pic>
          <p:nvPicPr>
            <p:cNvPr id="18443" name="Picture 9" descr="daiphugia_sua- ưa bóng"/>
            <p:cNvPicPr>
              <a:picLocks noChangeAspect="1"/>
            </p:cNvPicPr>
            <p:nvPr/>
          </p:nvPicPr>
          <p:blipFill>
            <a:blip r:embed="rId3"/>
            <a:stretch>
              <a:fillRect/>
            </a:stretch>
          </p:blipFill>
          <p:spPr>
            <a:xfrm>
              <a:off x="0" y="2256"/>
              <a:ext cx="2592" cy="1824"/>
            </a:xfrm>
            <a:prstGeom prst="rect">
              <a:avLst/>
            </a:prstGeom>
            <a:noFill/>
            <a:ln w="9525" cap="flat" cmpd="sng">
              <a:solidFill>
                <a:srgbClr val="FF3300"/>
              </a:solidFill>
              <a:prstDash val="solid"/>
              <a:miter/>
              <a:headEnd type="none" w="med" len="med"/>
              <a:tailEnd type="none" w="med" len="med"/>
            </a:ln>
          </p:spPr>
        </p:pic>
        <p:sp>
          <p:nvSpPr>
            <p:cNvPr id="18444" name="Text Box 12"/>
            <p:cNvSpPr txBox="1"/>
            <p:nvPr/>
          </p:nvSpPr>
          <p:spPr>
            <a:xfrm>
              <a:off x="480" y="4089"/>
              <a:ext cx="1296" cy="231"/>
            </a:xfrm>
            <a:prstGeom prst="rect">
              <a:avLst/>
            </a:prstGeom>
            <a:noFill/>
            <a:ln w="9525">
              <a:noFill/>
            </a:ln>
          </p:spPr>
          <p:txBody>
            <a:bodyPr>
              <a:spAutoFit/>
            </a:bodyPr>
            <a:lstStyle/>
            <a:p>
              <a:r>
                <a:rPr b="1" dirty="0">
                  <a:solidFill>
                    <a:schemeClr val="tx2"/>
                  </a:solidFill>
                  <a:latin typeface="Arial" panose="020B0604020202020204" pitchFamily="34" charset="0"/>
                </a:rPr>
                <a:t>Cây đại phú gia</a:t>
              </a:r>
            </a:p>
          </p:txBody>
        </p:sp>
      </p:grpSp>
      <p:grpSp>
        <p:nvGrpSpPr>
          <p:cNvPr id="4" name="Group 19"/>
          <p:cNvGrpSpPr/>
          <p:nvPr/>
        </p:nvGrpSpPr>
        <p:grpSpPr>
          <a:xfrm>
            <a:off x="4648200" y="3581400"/>
            <a:ext cx="4191000" cy="3276600"/>
            <a:chOff x="2928" y="2256"/>
            <a:chExt cx="2640" cy="2064"/>
          </a:xfrm>
        </p:grpSpPr>
        <p:pic>
          <p:nvPicPr>
            <p:cNvPr id="18441" name="Picture 8" descr="kimphattai_s"/>
            <p:cNvPicPr>
              <a:picLocks noChangeAspect="1"/>
            </p:cNvPicPr>
            <p:nvPr/>
          </p:nvPicPr>
          <p:blipFill>
            <a:blip r:embed="rId4"/>
            <a:stretch>
              <a:fillRect/>
            </a:stretch>
          </p:blipFill>
          <p:spPr>
            <a:xfrm>
              <a:off x="2928" y="2256"/>
              <a:ext cx="2640" cy="1824"/>
            </a:xfrm>
            <a:prstGeom prst="rect">
              <a:avLst/>
            </a:prstGeom>
            <a:noFill/>
            <a:ln w="9525" cap="flat" cmpd="sng">
              <a:solidFill>
                <a:srgbClr val="FF3300"/>
              </a:solidFill>
              <a:prstDash val="solid"/>
              <a:miter/>
              <a:headEnd type="none" w="med" len="med"/>
              <a:tailEnd type="none" w="med" len="med"/>
            </a:ln>
          </p:spPr>
        </p:pic>
        <p:sp>
          <p:nvSpPr>
            <p:cNvPr id="18442" name="Text Box 13"/>
            <p:cNvSpPr txBox="1"/>
            <p:nvPr/>
          </p:nvSpPr>
          <p:spPr>
            <a:xfrm>
              <a:off x="3312" y="4089"/>
              <a:ext cx="1728" cy="231"/>
            </a:xfrm>
            <a:prstGeom prst="rect">
              <a:avLst/>
            </a:prstGeom>
            <a:noFill/>
            <a:ln w="9525">
              <a:noFill/>
            </a:ln>
          </p:spPr>
          <p:txBody>
            <a:bodyPr>
              <a:spAutoFit/>
            </a:bodyPr>
            <a:lstStyle/>
            <a:p>
              <a:r>
                <a:rPr b="1" dirty="0">
                  <a:solidFill>
                    <a:schemeClr val="tx2"/>
                  </a:solidFill>
                  <a:latin typeface="Arial" panose="020B0604020202020204" pitchFamily="34" charset="0"/>
                </a:rPr>
                <a:t>Cây kim phát tài</a:t>
              </a:r>
            </a:p>
          </p:txBody>
        </p:sp>
      </p:grpSp>
      <p:grpSp>
        <p:nvGrpSpPr>
          <p:cNvPr id="5" name="Group 18"/>
          <p:cNvGrpSpPr/>
          <p:nvPr/>
        </p:nvGrpSpPr>
        <p:grpSpPr>
          <a:xfrm>
            <a:off x="4572000" y="533400"/>
            <a:ext cx="4267200" cy="2971800"/>
            <a:chOff x="2880" y="336"/>
            <a:chExt cx="2688" cy="1872"/>
          </a:xfrm>
        </p:grpSpPr>
        <p:pic>
          <p:nvPicPr>
            <p:cNvPr id="18439" name="Picture 6" descr="van nien thanh_ladom_s"/>
            <p:cNvPicPr>
              <a:picLocks noChangeAspect="1"/>
            </p:cNvPicPr>
            <p:nvPr/>
          </p:nvPicPr>
          <p:blipFill>
            <a:blip r:embed="rId5"/>
            <a:stretch>
              <a:fillRect/>
            </a:stretch>
          </p:blipFill>
          <p:spPr>
            <a:xfrm>
              <a:off x="2928" y="336"/>
              <a:ext cx="2640" cy="1872"/>
            </a:xfrm>
            <a:prstGeom prst="rect">
              <a:avLst/>
            </a:prstGeom>
            <a:noFill/>
            <a:ln w="9525" cap="flat" cmpd="sng">
              <a:solidFill>
                <a:srgbClr val="FF3300"/>
              </a:solidFill>
              <a:prstDash val="solid"/>
              <a:miter/>
              <a:headEnd type="none" w="med" len="med"/>
              <a:tailEnd type="none" w="med" len="med"/>
            </a:ln>
          </p:spPr>
        </p:pic>
        <p:sp>
          <p:nvSpPr>
            <p:cNvPr id="18440" name="Text Box 14"/>
            <p:cNvSpPr txBox="1"/>
            <p:nvPr/>
          </p:nvSpPr>
          <p:spPr>
            <a:xfrm>
              <a:off x="2880" y="1977"/>
              <a:ext cx="1488" cy="231"/>
            </a:xfrm>
            <a:prstGeom prst="rect">
              <a:avLst/>
            </a:prstGeom>
            <a:solidFill>
              <a:schemeClr val="bg1"/>
            </a:solidFill>
            <a:ln w="9525">
              <a:noFill/>
            </a:ln>
          </p:spPr>
          <p:txBody>
            <a:bodyPr>
              <a:spAutoFit/>
            </a:bodyPr>
            <a:lstStyle/>
            <a:p>
              <a:r>
                <a:rPr b="1" dirty="0">
                  <a:solidFill>
                    <a:schemeClr val="tx2"/>
                  </a:solidFill>
                  <a:latin typeface="Arial" panose="020B0604020202020204" pitchFamily="34" charset="0"/>
                </a:rPr>
                <a:t>Cây vạn niên thanh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5" name="Picture 9" descr="C"/>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4636"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371600" y="1295400"/>
            <a:ext cx="6705600" cy="3170099"/>
          </a:xfrm>
          <a:prstGeom prst="rect">
            <a:avLst/>
          </a:prstGeom>
          <a:noFill/>
        </p:spPr>
        <p:txBody>
          <a:bodyPr wrap="square" rtlCol="0">
            <a:spAutoFit/>
          </a:bodyPr>
          <a:lstStyle/>
          <a:p>
            <a:pPr algn="ctr"/>
            <a:r>
              <a:rPr lang="vi-VN" sz="4000" b="1" u="sng" dirty="0">
                <a:solidFill>
                  <a:srgbClr val="FF0000"/>
                </a:solidFill>
              </a:rPr>
              <a:t>Bài 42</a:t>
            </a:r>
            <a:r>
              <a:rPr lang="vi-VN" b="1" dirty="0">
                <a:solidFill>
                  <a:srgbClr val="FF0000"/>
                </a:solidFill>
              </a:rPr>
              <a:t>:</a:t>
            </a:r>
            <a:endParaRPr lang="en-US" b="1" dirty="0">
              <a:solidFill>
                <a:srgbClr val="FF0000"/>
              </a:solidFill>
            </a:endParaRPr>
          </a:p>
          <a:p>
            <a:pPr algn="ctr"/>
            <a:r>
              <a:rPr lang="vi-VN" b="1" dirty="0">
                <a:solidFill>
                  <a:srgbClr val="FF0000"/>
                </a:solidFill>
              </a:rPr>
              <a:t> </a:t>
            </a:r>
            <a:r>
              <a:rPr lang="vi-VN" sz="4000" b="1" dirty="0">
                <a:solidFill>
                  <a:srgbClr val="FF0000"/>
                </a:solidFill>
              </a:rPr>
              <a:t>ẢNH HƯỞNG CỦA </a:t>
            </a:r>
            <a:endParaRPr lang="en-US" sz="4000" b="1" dirty="0">
              <a:solidFill>
                <a:srgbClr val="FF0000"/>
              </a:solidFill>
            </a:endParaRPr>
          </a:p>
          <a:p>
            <a:pPr algn="ctr"/>
            <a:r>
              <a:rPr lang="vi-VN" sz="4000" b="1" dirty="0">
                <a:solidFill>
                  <a:srgbClr val="FF0000"/>
                </a:solidFill>
              </a:rPr>
              <a:t>ÁNH SÁNG LÊN </a:t>
            </a:r>
          </a:p>
          <a:p>
            <a:pPr algn="ctr"/>
            <a:r>
              <a:rPr lang="vi-VN" sz="4000" b="1" dirty="0">
                <a:solidFill>
                  <a:srgbClr val="FF0000"/>
                </a:solidFill>
              </a:rPr>
              <a:t>ĐỜI SỐNG SINH VẬT</a:t>
            </a:r>
          </a:p>
          <a:p>
            <a:endParaRPr lang="en-US" sz="4000" dirty="0"/>
          </a:p>
        </p:txBody>
      </p:sp>
    </p:spTree>
    <p:extLst>
      <p:ext uri="{BB962C8B-B14F-4D97-AF65-F5344CB8AC3E}">
        <p14:creationId xmlns:p14="http://schemas.microsoft.com/office/powerpoint/2010/main" val="2552545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3975" name="Text Box 7"/>
          <p:cNvSpPr txBox="1"/>
          <p:nvPr/>
        </p:nvSpPr>
        <p:spPr>
          <a:xfrm>
            <a:off x="0" y="-40005"/>
            <a:ext cx="9144000" cy="830997"/>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Dựa vào khả năng thích nghi với điều kiện ánh sáng khác nhau, người ta làm gì để tăng năng suất cây trồng?</a:t>
            </a:r>
          </a:p>
        </p:txBody>
      </p:sp>
      <p:grpSp>
        <p:nvGrpSpPr>
          <p:cNvPr id="2" name="Group 12"/>
          <p:cNvGrpSpPr/>
          <p:nvPr/>
        </p:nvGrpSpPr>
        <p:grpSpPr>
          <a:xfrm>
            <a:off x="4577080" y="4041140"/>
            <a:ext cx="4495800" cy="3013075"/>
            <a:chOff x="2841" y="3039"/>
            <a:chExt cx="2832" cy="1716"/>
          </a:xfrm>
        </p:grpSpPr>
        <p:sp>
          <p:nvSpPr>
            <p:cNvPr id="19463" name="AutoShape 8"/>
            <p:cNvSpPr/>
            <p:nvPr/>
          </p:nvSpPr>
          <p:spPr>
            <a:xfrm>
              <a:off x="2841" y="3039"/>
              <a:ext cx="2832" cy="1716"/>
            </a:xfrm>
            <a:prstGeom prst="cloudCallout">
              <a:avLst>
                <a:gd name="adj1" fmla="val -57241"/>
                <a:gd name="adj2" fmla="val -82023"/>
              </a:avLst>
            </a:prstGeom>
            <a:solidFill>
              <a:schemeClr val="accent1"/>
            </a:solidFill>
            <a:ln w="9525" cap="flat" cmpd="sng">
              <a:solidFill>
                <a:schemeClr val="tx1"/>
              </a:solidFill>
              <a:prstDash val="solid"/>
              <a:headEnd type="none" w="med" len="med"/>
              <a:tailEnd type="none" w="med" len="med"/>
            </a:ln>
          </p:spPr>
          <p:txBody>
            <a:bodyPr/>
            <a:lstStyle/>
            <a:p>
              <a:pPr algn="ctr"/>
              <a:endParaRPr lang="vi-VN" altLang="x-none" sz="2400" dirty="0">
                <a:solidFill>
                  <a:schemeClr val="tx2"/>
                </a:solidFill>
                <a:latin typeface="Arial" panose="020B0604020202020204" pitchFamily="34" charset="0"/>
              </a:endParaRPr>
            </a:p>
          </p:txBody>
        </p:sp>
        <p:sp>
          <p:nvSpPr>
            <p:cNvPr id="19464" name="Rectangle 11"/>
            <p:cNvSpPr/>
            <p:nvPr/>
          </p:nvSpPr>
          <p:spPr>
            <a:xfrm>
              <a:off x="3173" y="3306"/>
              <a:ext cx="2256" cy="1104"/>
            </a:xfrm>
            <a:prstGeom prst="rect">
              <a:avLst/>
            </a:prstGeom>
            <a:noFill/>
            <a:ln w="9525">
              <a:noFill/>
            </a:ln>
          </p:spPr>
          <p:txBody>
            <a:bodyPr wrap="square">
              <a:spAutoFit/>
            </a:bodyPr>
            <a:lstStyle/>
            <a:p>
              <a:r>
                <a:rPr lang="en-US" sz="2400" b="1" dirty="0">
                  <a:solidFill>
                    <a:schemeClr val="tx2"/>
                  </a:solidFill>
                  <a:latin typeface="Arial" panose="020B0604020202020204" pitchFamily="34" charset="0"/>
                </a:rPr>
                <a:t>-Trồng cây với mật độ phù hợp.</a:t>
              </a:r>
            </a:p>
            <a:p>
              <a:r>
                <a:rPr lang="en-US" sz="2400" b="1" dirty="0">
                  <a:solidFill>
                    <a:schemeClr val="tx2"/>
                  </a:solidFill>
                  <a:latin typeface="Arial" panose="020B0604020202020204" pitchFamily="34" charset="0"/>
                </a:rPr>
                <a:t>-</a:t>
              </a:r>
              <a:r>
                <a:rPr sz="2400" b="1" dirty="0">
                  <a:solidFill>
                    <a:schemeClr val="tx2"/>
                  </a:solidFill>
                  <a:latin typeface="Arial" panose="020B0604020202020204" pitchFamily="34" charset="0"/>
                </a:rPr>
                <a:t>Xen canh cây ưa sáng và cây ưa bóng giúp phát triển nông nghiệp</a:t>
              </a:r>
            </a:p>
          </p:txBody>
        </p:sp>
      </p:grpSp>
      <p:pic>
        <p:nvPicPr>
          <p:cNvPr id="3" name="Content Placeholder 2"/>
          <p:cNvPicPr>
            <a:picLocks noGrp="1" noChangeAspect="1"/>
          </p:cNvPicPr>
          <p:nvPr>
            <p:ph sz="half" idx="1"/>
          </p:nvPr>
        </p:nvPicPr>
        <p:blipFill>
          <a:blip r:embed="rId2"/>
          <a:stretch>
            <a:fillRect/>
          </a:stretch>
        </p:blipFill>
        <p:spPr>
          <a:xfrm>
            <a:off x="76200" y="3810000"/>
            <a:ext cx="4342765" cy="2851150"/>
          </a:xfrm>
          <a:prstGeom prst="rect">
            <a:avLst/>
          </a:prstGeom>
        </p:spPr>
      </p:pic>
      <p:pic>
        <p:nvPicPr>
          <p:cNvPr id="6" name="Content Placeholder 5"/>
          <p:cNvPicPr>
            <a:picLocks noGrp="1" noChangeAspect="1"/>
          </p:cNvPicPr>
          <p:nvPr>
            <p:ph sz="half" idx="2"/>
          </p:nvPr>
        </p:nvPicPr>
        <p:blipFill>
          <a:blip r:embed="rId3"/>
          <a:stretch>
            <a:fillRect/>
          </a:stretch>
        </p:blipFill>
        <p:spPr>
          <a:xfrm>
            <a:off x="4310380" y="782320"/>
            <a:ext cx="4375785" cy="3028315"/>
          </a:xfrm>
          <a:prstGeom prst="rect">
            <a:avLst/>
          </a:prstGeom>
        </p:spPr>
      </p:pic>
      <p:pic>
        <p:nvPicPr>
          <p:cNvPr id="8" name="Picture 7"/>
          <p:cNvPicPr>
            <a:picLocks noChangeAspect="1"/>
          </p:cNvPicPr>
          <p:nvPr/>
        </p:nvPicPr>
        <p:blipFill>
          <a:blip r:embed="rId4"/>
          <a:stretch>
            <a:fillRect/>
          </a:stretch>
        </p:blipFill>
        <p:spPr>
          <a:xfrm>
            <a:off x="76835" y="782320"/>
            <a:ext cx="4233545" cy="3028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 calcmode="lin" valueType="num">
                                      <p:cBhvr additive="base">
                                        <p:cTn id="7" dur="500" fill="hold"/>
                                        <p:tgtEl>
                                          <p:spTgt spid="83975"/>
                                        </p:tgtEl>
                                        <p:attrNameLst>
                                          <p:attrName>ppt_x</p:attrName>
                                        </p:attrNameLst>
                                      </p:cBhvr>
                                      <p:tavLst>
                                        <p:tav tm="0">
                                          <p:val>
                                            <p:strVal val="#ppt_x"/>
                                          </p:val>
                                        </p:tav>
                                        <p:tav tm="100000">
                                          <p:val>
                                            <p:strVal val="#ppt_x"/>
                                          </p:val>
                                        </p:tav>
                                      </p:tavLst>
                                    </p:anim>
                                    <p:anim calcmode="lin" valueType="num">
                                      <p:cBhvr additive="base">
                                        <p:cTn id="8" dur="500" fill="hold"/>
                                        <p:tgtEl>
                                          <p:spTgt spid="839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bau-troi-c"/>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483" name="Rectangle 6"/>
          <p:cNvSpPr/>
          <p:nvPr/>
        </p:nvSpPr>
        <p:spPr>
          <a:xfrm>
            <a:off x="0" y="990600"/>
            <a:ext cx="43434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73735" name="Rectangle 7"/>
          <p:cNvSpPr/>
          <p:nvPr/>
        </p:nvSpPr>
        <p:spPr>
          <a:xfrm>
            <a:off x="0" y="990600"/>
            <a:ext cx="4267200" cy="1569660"/>
          </a:xfrm>
          <a:prstGeom prst="rect">
            <a:avLst/>
          </a:prstGeom>
          <a:noFill/>
          <a:ln w="9525">
            <a:noFill/>
          </a:ln>
        </p:spPr>
        <p:txBody>
          <a:bodyPr>
            <a:spAutoFit/>
          </a:bodyPr>
          <a:lstStyle/>
          <a:p>
            <a:pPr>
              <a:buAutoNum type="romanUcPeriod"/>
            </a:pPr>
            <a:r>
              <a:rPr sz="2400" b="1" u="sng" dirty="0">
                <a:solidFill>
                  <a:schemeClr val="tx2"/>
                </a:solidFill>
                <a:latin typeface="Arial" panose="020B0604020202020204" pitchFamily="34" charset="0"/>
              </a:rPr>
              <a:t>Ảnh hưởng của ánh sáng lên đời sống thực vật.</a:t>
            </a:r>
          </a:p>
          <a:p>
            <a:r>
              <a:rPr sz="2400" b="1" dirty="0">
                <a:solidFill>
                  <a:schemeClr val="tx2"/>
                </a:solidFill>
                <a:latin typeface="Arial" panose="020B0604020202020204" pitchFamily="34" charset="0"/>
              </a:rPr>
              <a:t>II. </a:t>
            </a:r>
            <a:r>
              <a:rPr sz="2400" b="1" u="sng" dirty="0">
                <a:solidFill>
                  <a:schemeClr val="tx2"/>
                </a:solidFill>
                <a:latin typeface="Arial" panose="020B0604020202020204" pitchFamily="34" charset="0"/>
              </a:rPr>
              <a:t>Ảnh hưởng của ánh sáng lên đời sống động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735">
                                            <p:txEl>
                                              <p:pRg st="1" end="1"/>
                                            </p:txEl>
                                          </p:spTgt>
                                        </p:tgtEl>
                                        <p:attrNameLst>
                                          <p:attrName>style.visibility</p:attrName>
                                        </p:attrNameLst>
                                      </p:cBhvr>
                                      <p:to>
                                        <p:strVal val="visible"/>
                                      </p:to>
                                    </p:set>
                                    <p:anim calcmode="lin" valueType="num">
                                      <p:cBhvr additive="base">
                                        <p:cTn id="7" dur="500" fill="hold"/>
                                        <p:tgtEl>
                                          <p:spTgt spid="737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p:nvPr/>
        </p:nvSpPr>
        <p:spPr>
          <a:xfrm>
            <a:off x="0" y="457200"/>
            <a:ext cx="9144000" cy="2227263"/>
          </a:xfrm>
          <a:prstGeom prst="rect">
            <a:avLst/>
          </a:prstGeom>
          <a:noFill/>
          <a:ln w="9525">
            <a:noFill/>
          </a:ln>
        </p:spPr>
        <p:txBody>
          <a:bodyPr>
            <a:spAutoFit/>
          </a:bodyPr>
          <a:lstStyle/>
          <a:p>
            <a:pPr algn="just" eaLnBrk="1" hangingPunct="1">
              <a:spcBef>
                <a:spcPct val="50000"/>
              </a:spcBef>
            </a:pPr>
            <a:r>
              <a:rPr sz="2400" b="1" dirty="0">
                <a:solidFill>
                  <a:srgbClr val="003300"/>
                </a:solidFill>
                <a:latin typeface=".VnArabia" pitchFamily="34" charset="0"/>
                <a:cs typeface="Times New Roman" panose="02020603050405020304" pitchFamily="18" charset="0"/>
              </a:rPr>
              <a:t>    </a:t>
            </a:r>
            <a:r>
              <a:rPr sz="2800" b="1" dirty="0">
                <a:solidFill>
                  <a:srgbClr val="003300"/>
                </a:solidFill>
                <a:latin typeface="Times New Roman" panose="02020603050405020304" pitchFamily="18" charset="0"/>
                <a:cs typeface="Times New Roman" panose="02020603050405020304" pitchFamily="18" charset="0"/>
              </a:rPr>
              <a:t>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o đêm trăng sáng, tìm một tổ kiến 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 quan sát kiến bò trên đường mòn nhờ ánh sáng mặt trăng. Đặt trên đường đi của kiến một chiếc gương nhỏ để phản chiếu ánh sáng, sau đó theo dõi hướng bò của kiến. Có 3 khả năng có thể xảy ra:</a:t>
            </a:r>
            <a:endParaRPr sz="2800" b="1" dirty="0">
              <a:solidFill>
                <a:srgbClr val="003300"/>
              </a:solidFill>
              <a:latin typeface="Times New Roman" panose="02020603050405020304" pitchFamily="18" charset="0"/>
              <a:ea typeface="Times New Roman" panose="02020603050405020304" pitchFamily="18" charset="0"/>
            </a:endParaRPr>
          </a:p>
        </p:txBody>
      </p:sp>
      <p:sp>
        <p:nvSpPr>
          <p:cNvPr id="28676" name="Text Box 4"/>
          <p:cNvSpPr txBox="1"/>
          <p:nvPr/>
        </p:nvSpPr>
        <p:spPr>
          <a:xfrm>
            <a:off x="-6350" y="2605088"/>
            <a:ext cx="610235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A. Kiến sẽ tiếp tục bò theo hướng cũ.</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7" name="Text Box 5"/>
          <p:cNvSpPr txBox="1"/>
          <p:nvPr/>
        </p:nvSpPr>
        <p:spPr>
          <a:xfrm>
            <a:off x="0" y="3367088"/>
            <a:ext cx="678180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B. Kiến sẽ bò theo nhiều hướng khác nhau.</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9" name="Text Box 7"/>
          <p:cNvSpPr txBox="1"/>
          <p:nvPr/>
        </p:nvSpPr>
        <p:spPr>
          <a:xfrm>
            <a:off x="0" y="4114800"/>
            <a:ext cx="7086600" cy="946150"/>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C. Kiến sẽ bò theo hướng ánh sáng do gương phản chiếu.</a:t>
            </a:r>
            <a:endParaRPr sz="2800" b="1" dirty="0">
              <a:solidFill>
                <a:schemeClr val="tx2"/>
              </a:solidFill>
              <a:latin typeface="Times New Roman" panose="02020603050405020304" pitchFamily="18" charset="0"/>
              <a:ea typeface="Times New Roman" panose="02020603050405020304" pitchFamily="18" charset="0"/>
            </a:endParaRPr>
          </a:p>
        </p:txBody>
      </p:sp>
      <p:grpSp>
        <p:nvGrpSpPr>
          <p:cNvPr id="2" name="Group 8"/>
          <p:cNvGrpSpPr/>
          <p:nvPr/>
        </p:nvGrpSpPr>
        <p:grpSpPr>
          <a:xfrm>
            <a:off x="7620000" y="4419600"/>
            <a:ext cx="1524000" cy="542925"/>
            <a:chOff x="3552" y="2832"/>
            <a:chExt cx="912" cy="342"/>
          </a:xfrm>
        </p:grpSpPr>
        <p:sp>
          <p:nvSpPr>
            <p:cNvPr id="21519" name="Text Box 9"/>
            <p:cNvSpPr txBox="1"/>
            <p:nvPr/>
          </p:nvSpPr>
          <p:spPr>
            <a:xfrm>
              <a:off x="3552" y="2880"/>
              <a:ext cx="498" cy="231"/>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b="1" dirty="0">
                  <a:solidFill>
                    <a:srgbClr val="FF0066"/>
                  </a:solidFill>
                  <a:latin typeface="Times New Roman" panose="02020603050405020304" pitchFamily="18" charset="0"/>
                  <a:cs typeface="Times New Roman" panose="02020603050405020304" pitchFamily="18" charset="0"/>
                </a:rPr>
                <a:t>Đúng!</a:t>
              </a:r>
              <a:endParaRPr b="1" dirty="0">
                <a:solidFill>
                  <a:srgbClr val="FF0066"/>
                </a:solidFill>
                <a:latin typeface="Times New Roman" panose="02020603050405020304" pitchFamily="18" charset="0"/>
                <a:ea typeface="Times New Roman" panose="02020603050405020304" pitchFamily="18" charset="0"/>
              </a:endParaRPr>
            </a:p>
          </p:txBody>
        </p:sp>
        <p:pic>
          <p:nvPicPr>
            <p:cNvPr id="21520" name="Picture 10" descr="bouquet"/>
            <p:cNvPicPr>
              <a:picLocks noChangeAspect="1"/>
            </p:cNvPicPr>
            <p:nvPr/>
          </p:nvPicPr>
          <p:blipFill>
            <a:blip r:embed="rId2"/>
            <a:stretch>
              <a:fillRect/>
            </a:stretch>
          </p:blipFill>
          <p:spPr>
            <a:xfrm>
              <a:off x="4080" y="2832"/>
              <a:ext cx="384" cy="342"/>
            </a:xfrm>
            <a:prstGeom prst="rect">
              <a:avLst/>
            </a:prstGeom>
            <a:noFill/>
            <a:ln w="9525">
              <a:noFill/>
            </a:ln>
          </p:spPr>
        </p:pic>
      </p:grpSp>
      <p:grpSp>
        <p:nvGrpSpPr>
          <p:cNvPr id="3" name="Group 11"/>
          <p:cNvGrpSpPr/>
          <p:nvPr/>
        </p:nvGrpSpPr>
        <p:grpSpPr>
          <a:xfrm>
            <a:off x="7569200" y="3552825"/>
            <a:ext cx="1574800" cy="485775"/>
            <a:chOff x="4432" y="1056"/>
            <a:chExt cx="992" cy="306"/>
          </a:xfrm>
        </p:grpSpPr>
        <p:pic>
          <p:nvPicPr>
            <p:cNvPr id="21517" name="Picture 12"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8" name="Text Box 13"/>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grpSp>
        <p:nvGrpSpPr>
          <p:cNvPr id="4" name="Group 17"/>
          <p:cNvGrpSpPr/>
          <p:nvPr/>
        </p:nvGrpSpPr>
        <p:grpSpPr>
          <a:xfrm>
            <a:off x="7569200" y="2714625"/>
            <a:ext cx="1574800" cy="485775"/>
            <a:chOff x="4432" y="1056"/>
            <a:chExt cx="992" cy="306"/>
          </a:xfrm>
        </p:grpSpPr>
        <p:pic>
          <p:nvPicPr>
            <p:cNvPr id="21515" name="Picture 18"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6" name="Text Box 19"/>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sp>
        <p:nvSpPr>
          <p:cNvPr id="28702" name="Rectangle 30"/>
          <p:cNvSpPr/>
          <p:nvPr/>
        </p:nvSpPr>
        <p:spPr>
          <a:xfrm>
            <a:off x="0" y="76200"/>
            <a:ext cx="2057400" cy="381000"/>
          </a:xfrm>
          <a:prstGeom prst="rect">
            <a:avLst/>
          </a:prstGeom>
          <a:solidFill>
            <a:srgbClr val="FFFFCC"/>
          </a:solidFill>
          <a:ln w="38100" cap="flat" cmpd="dbl">
            <a:solidFill>
              <a:srgbClr val="FF9900"/>
            </a:solidFill>
            <a:prstDash val="solid"/>
            <a:miter/>
            <a:headEnd type="none" w="med" len="med"/>
            <a:tailEnd type="none" w="med" len="med"/>
          </a:ln>
          <a:effectLst>
            <a:outerShdw dist="107763" dir="2699999" algn="ctr" rotWithShape="0">
              <a:schemeClr val="bg2">
                <a:alpha val="50000"/>
              </a:schemeClr>
            </a:outerShdw>
          </a:effectLst>
        </p:spPr>
        <p:txBody>
          <a:bodyPr wrap="none" anchor="ctr"/>
          <a:lstStyle/>
          <a:p>
            <a:pPr algn="ctr" eaLnBrk="1" hangingPunct="1"/>
            <a:r>
              <a:rPr sz="2400" b="1" dirty="0">
                <a:solidFill>
                  <a:schemeClr val="tx2"/>
                </a:solidFill>
                <a:latin typeface="Arial" panose="020B0604020202020204" pitchFamily="34" charset="0"/>
                <a:cs typeface="Arial" panose="020B0604020202020204" pitchFamily="34" charset="0"/>
              </a:rPr>
              <a:t>Thí nghiệm</a:t>
            </a:r>
            <a:endParaRPr sz="2400" b="1" dirty="0">
              <a:solidFill>
                <a:schemeClr val="tx2"/>
              </a:solidFill>
              <a:latin typeface="Arial" panose="020B0604020202020204" pitchFamily="34" charset="0"/>
              <a:ea typeface="Arial" panose="020B0604020202020204" pitchFamily="34" charset="0"/>
            </a:endParaRPr>
          </a:p>
        </p:txBody>
      </p:sp>
      <p:sp>
        <p:nvSpPr>
          <p:cNvPr id="28706" name="Text Box 34"/>
          <p:cNvSpPr txBox="1"/>
          <p:nvPr/>
        </p:nvSpPr>
        <p:spPr>
          <a:xfrm>
            <a:off x="0" y="5029200"/>
            <a:ext cx="9144000" cy="1200329"/>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 Em chọn khả năng nào trong 3 khả năng trên? </a:t>
            </a:r>
          </a:p>
          <a:p>
            <a:r>
              <a:rPr sz="2400" b="1" dirty="0">
                <a:solidFill>
                  <a:schemeClr val="tx2"/>
                </a:solidFill>
                <a:latin typeface="Arial" panose="020B0604020202020204" pitchFamily="34" charset="0"/>
              </a:rPr>
              <a:t>- Qua thí nghiệm trên, hãy cho biết ánh sáng có ảnh hưởng đến hoạt động nào của động vật?</a:t>
            </a:r>
          </a:p>
        </p:txBody>
      </p:sp>
    </p:spTree>
  </p:cSld>
  <p:clrMapOvr>
    <a:masterClrMapping/>
  </p:clrMapOvr>
  <p:transition advClick="0" advTm="60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8702"/>
                                        </p:tgtEl>
                                        <p:attrNameLst>
                                          <p:attrName>style.visibility</p:attrName>
                                        </p:attrNameLst>
                                      </p:cBhvr>
                                      <p:to>
                                        <p:strVal val="visible"/>
                                      </p:to>
                                    </p:set>
                                    <p:animEffect transition="in" filter="diamond(in)">
                                      <p:cBhvr>
                                        <p:cTn id="7" dur="2000"/>
                                        <p:tgtEl>
                                          <p:spTgt spid="2870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diamond(in)">
                                      <p:cBhvr>
                                        <p:cTn id="11" dur="2000"/>
                                        <p:tgtEl>
                                          <p:spTgt spid="28675"/>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28677"/>
                                        </p:tgtEl>
                                        <p:attrNameLst>
                                          <p:attrName>style.visibility</p:attrName>
                                        </p:attrNameLst>
                                      </p:cBhvr>
                                      <p:to>
                                        <p:strVal val="visible"/>
                                      </p:to>
                                    </p:set>
                                    <p:animEffect transition="in" filter="diamond(in)">
                                      <p:cBhvr>
                                        <p:cTn id="14" dur="2000"/>
                                        <p:tgtEl>
                                          <p:spTgt spid="2867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diamond(in)">
                                      <p:cBhvr>
                                        <p:cTn id="17" dur="2000"/>
                                        <p:tgtEl>
                                          <p:spTgt spid="2867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8679"/>
                                        </p:tgtEl>
                                        <p:attrNameLst>
                                          <p:attrName>style.visibility</p:attrName>
                                        </p:attrNameLst>
                                      </p:cBhvr>
                                      <p:to>
                                        <p:strVal val="visible"/>
                                      </p:to>
                                    </p:set>
                                    <p:animEffect transition="in" filter="diamond(in)">
                                      <p:cBhvr>
                                        <p:cTn id="20" dur="2000"/>
                                        <p:tgtEl>
                                          <p:spTgt spid="28679"/>
                                        </p:tgtEl>
                                      </p:cBhvr>
                                    </p:animEffect>
                                  </p:childTnLst>
                                </p:cTn>
                              </p:par>
                            </p:childTnLst>
                          </p:cTn>
                        </p:par>
                        <p:par>
                          <p:cTn id="21" fill="hold">
                            <p:stCondLst>
                              <p:cond delay="4000"/>
                            </p:stCondLst>
                            <p:childTnLst>
                              <p:par>
                                <p:cTn id="22" presetID="2" presetClass="entr" presetSubtype="4" fill="hold" nodeType="afterEffect">
                                  <p:stCondLst>
                                    <p:cond delay="0"/>
                                  </p:stCondLst>
                                  <p:childTnLst>
                                    <p:set>
                                      <p:cBhvr>
                                        <p:cTn id="23" dur="1" fill="hold">
                                          <p:stCondLst>
                                            <p:cond delay="0"/>
                                          </p:stCondLst>
                                        </p:cTn>
                                        <p:tgtEl>
                                          <p:spTgt spid="28706">
                                            <p:txEl>
                                              <p:pRg st="0" end="0"/>
                                            </p:txEl>
                                          </p:spTgt>
                                        </p:tgtEl>
                                        <p:attrNameLst>
                                          <p:attrName>style.visibility</p:attrName>
                                        </p:attrNameLst>
                                      </p:cBhvr>
                                      <p:to>
                                        <p:strVal val="visible"/>
                                      </p:to>
                                    </p:set>
                                    <p:anim calcmode="lin" valueType="num">
                                      <p:cBhvr additive="base">
                                        <p:cTn id="24" dur="500" fill="hold"/>
                                        <p:tgtEl>
                                          <p:spTgt spid="2870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7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706">
                                            <p:txEl>
                                              <p:pRg st="1" end="1"/>
                                            </p:txEl>
                                          </p:spTgt>
                                        </p:tgtEl>
                                        <p:attrNameLst>
                                          <p:attrName>style.visibility</p:attrName>
                                        </p:attrNameLst>
                                      </p:cBhvr>
                                      <p:to>
                                        <p:strVal val="visible"/>
                                      </p:to>
                                    </p:set>
                                    <p:anim calcmode="lin" valueType="num">
                                      <p:cBhvr additive="base">
                                        <p:cTn id="30" dur="500" fill="hold"/>
                                        <p:tgtEl>
                                          <p:spTgt spid="2870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7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867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8676"/>
                  </p:tgtEl>
                </p:cond>
              </p:nextCondLst>
            </p:seq>
            <p:seq concurrent="1" nextAc="seek">
              <p:cTn id="41" restart="whenNotActive" fill="hold" evtFilter="cancelBubble" nodeType="interactiveSeq">
                <p:stCondLst>
                  <p:cond evt="onClick" delay="0">
                    <p:tgtEl>
                      <p:spTgt spid="28677"/>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8677"/>
                  </p:tgtEl>
                </p:cond>
              </p:nextCondLst>
            </p:seq>
            <p:seq concurrent="1" nextAc="seek">
              <p:cTn id="50" restart="whenNotActive" fill="hold" evtFilter="cancelBubble" nodeType="interactiveSeq">
                <p:stCondLst>
                  <p:cond evt="onClick" delay="0">
                    <p:tgtEl>
                      <p:spTgt spid="28679"/>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8679"/>
                  </p:tgtEl>
                </p:cond>
              </p:nextCondLst>
            </p:seq>
          </p:childTnLst>
        </p:cTn>
      </p:par>
    </p:tnLst>
    <p:bldLst>
      <p:bldP spid="28675" grpId="0"/>
      <p:bldP spid="28676" grpId="0"/>
      <p:bldP spid="28677" grpId="0"/>
      <p:bldP spid="28679" grpId="0"/>
      <p:bldP spid="2870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vert="horz" wrap="square" lIns="91440" tIns="45720" rIns="91440" bIns="45720" anchor="ctr"/>
          <a:lstStyle/>
          <a:p>
            <a:pPr eaLnBrk="1" hangingPunct="1"/>
            <a:endParaRPr lang="vi-VN" altLang="x-none" dirty="0"/>
          </a:p>
        </p:txBody>
      </p:sp>
      <p:sp>
        <p:nvSpPr>
          <p:cNvPr id="22531" name="Rectangle 3"/>
          <p:cNvSpPr>
            <a:spLocks noGrp="1"/>
          </p:cNvSpPr>
          <p:nvPr>
            <p:ph idx="1"/>
          </p:nvPr>
        </p:nvSpPr>
        <p:spPr/>
        <p:txBody>
          <a:bodyPr vert="horz" wrap="square" lIns="91440" tIns="45720" rIns="91440" bIns="45720" anchor="t"/>
          <a:lstStyle/>
          <a:p>
            <a:pPr eaLnBrk="1" hangingPunct="1"/>
            <a:endParaRPr lang="vi-VN" altLang="x-none" dirty="0"/>
          </a:p>
        </p:txBody>
      </p:sp>
      <p:pic>
        <p:nvPicPr>
          <p:cNvPr id="22532" name="Picture 4" descr="bau-troi-c"/>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2533" name="Rectangle 5"/>
          <p:cNvSpPr/>
          <p:nvPr/>
        </p:nvSpPr>
        <p:spPr>
          <a:xfrm>
            <a:off x="0" y="990600"/>
            <a:ext cx="43434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88070" name="Rectangle 6"/>
          <p:cNvSpPr/>
          <p:nvPr/>
        </p:nvSpPr>
        <p:spPr>
          <a:xfrm>
            <a:off x="0" y="1066800"/>
            <a:ext cx="4267200" cy="2677656"/>
          </a:xfrm>
          <a:prstGeom prst="rect">
            <a:avLst/>
          </a:prstGeom>
          <a:noFill/>
          <a:ln w="9525">
            <a:noFill/>
          </a:ln>
        </p:spPr>
        <p:txBody>
          <a:bodyPr>
            <a:spAutoFit/>
          </a:bodyPr>
          <a:lstStyle/>
          <a:p>
            <a:pPr>
              <a:buAutoNum type="romanUcPeriod"/>
            </a:pPr>
            <a:r>
              <a:rPr sz="2400" b="1" u="sng" dirty="0">
                <a:solidFill>
                  <a:schemeClr val="tx2"/>
                </a:solidFill>
                <a:latin typeface="Arial" panose="020B0604020202020204" pitchFamily="34" charset="0"/>
              </a:rPr>
              <a:t>Ảnh hưởng của ánh sáng lên đời sống thực vật.</a:t>
            </a:r>
          </a:p>
          <a:p>
            <a:r>
              <a:rPr sz="2400" b="1" dirty="0">
                <a:solidFill>
                  <a:schemeClr val="tx2"/>
                </a:solidFill>
                <a:latin typeface="Arial" panose="020B0604020202020204" pitchFamily="34" charset="0"/>
              </a:rPr>
              <a:t>II. </a:t>
            </a:r>
            <a:r>
              <a:rPr sz="2400" b="1" u="sng" dirty="0">
                <a:solidFill>
                  <a:schemeClr val="tx2"/>
                </a:solidFill>
                <a:latin typeface="Arial" panose="020B0604020202020204" pitchFamily="34" charset="0"/>
              </a:rPr>
              <a:t>Ảnh hưởng của ánh sáng lên đời sống động vật.</a:t>
            </a:r>
          </a:p>
          <a:p>
            <a:r>
              <a:rPr sz="2400" b="1" dirty="0">
                <a:solidFill>
                  <a:schemeClr val="tx2"/>
                </a:solidFill>
                <a:latin typeface="Arial" panose="020B0604020202020204" pitchFamily="34" charset="0"/>
              </a:rPr>
              <a:t>- Ánh sáng ảnh hưởng đến khả năng định hướng di chuyển của động vật.</a:t>
            </a:r>
          </a:p>
        </p:txBody>
      </p:sp>
      <p:sp>
        <p:nvSpPr>
          <p:cNvPr id="22536" name="Rectangle 8"/>
          <p:cNvSpPr/>
          <p:nvPr/>
        </p:nvSpPr>
        <p:spPr>
          <a:xfrm>
            <a:off x="4456113" y="1143000"/>
            <a:ext cx="4687887" cy="519113"/>
          </a:xfrm>
          <a:prstGeom prst="rect">
            <a:avLst/>
          </a:prstGeom>
          <a:noFill/>
          <a:ln w="9525">
            <a:noFill/>
          </a:ln>
        </p:spPr>
        <p:txBody>
          <a:bodyPr>
            <a:spAutoFit/>
          </a:bodyPr>
          <a:lstStyle/>
          <a:p>
            <a:endParaRPr lang="vi-VN" altLang="x-none" sz="2800" b="1" dirty="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70">
                                            <p:txEl>
                                              <p:pRg st="2" end="2"/>
                                            </p:txEl>
                                          </p:spTgt>
                                        </p:tgtEl>
                                        <p:attrNameLst>
                                          <p:attrName>style.visibility</p:attrName>
                                        </p:attrNameLst>
                                      </p:cBhvr>
                                      <p:to>
                                        <p:strVal val="visible"/>
                                      </p:to>
                                    </p:set>
                                    <p:anim calcmode="lin" valueType="num">
                                      <p:cBhvr additive="base">
                                        <p:cTn id="7" dur="500" fill="hold"/>
                                        <p:tgtEl>
                                          <p:spTgt spid="880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4495800" cy="4219575"/>
            <a:chOff x="192" y="288"/>
            <a:chExt cx="2668" cy="3446"/>
          </a:xfrm>
        </p:grpSpPr>
        <p:pic>
          <p:nvPicPr>
            <p:cNvPr id="23561" name="Picture 4" descr="460084"/>
            <p:cNvPicPr>
              <a:picLocks noChangeAspect="1"/>
            </p:cNvPicPr>
            <p:nvPr/>
          </p:nvPicPr>
          <p:blipFill>
            <a:blip r:embed="rId2"/>
            <a:stretch>
              <a:fillRect/>
            </a:stretch>
          </p:blipFill>
          <p:spPr>
            <a:xfrm>
              <a:off x="192" y="288"/>
              <a:ext cx="2668" cy="2928"/>
            </a:xfrm>
            <a:prstGeom prst="rect">
              <a:avLst/>
            </a:prstGeom>
            <a:noFill/>
            <a:ln w="9525">
              <a:noFill/>
            </a:ln>
          </p:spPr>
        </p:pic>
        <p:sp>
          <p:nvSpPr>
            <p:cNvPr id="23562" name="Text Box 8"/>
            <p:cNvSpPr txBox="1"/>
            <p:nvPr/>
          </p:nvSpPr>
          <p:spPr>
            <a:xfrm>
              <a:off x="480" y="3360"/>
              <a:ext cx="1920" cy="374"/>
            </a:xfrm>
            <a:prstGeom prst="rect">
              <a:avLst/>
            </a:prstGeom>
            <a:noFill/>
            <a:ln w="9525">
              <a:noFill/>
            </a:ln>
          </p:spPr>
          <p:txBody>
            <a:bodyPr>
              <a:spAutoFit/>
            </a:bodyPr>
            <a:lstStyle/>
            <a:p>
              <a:pPr algn="ctr"/>
              <a:r>
                <a:rPr sz="2400" dirty="0">
                  <a:latin typeface="Arial" panose="020B0604020202020204" pitchFamily="34" charset="0"/>
                </a:rPr>
                <a:t>Chim di trú</a:t>
              </a:r>
            </a:p>
          </p:txBody>
        </p:sp>
      </p:grpSp>
      <p:grpSp>
        <p:nvGrpSpPr>
          <p:cNvPr id="3" name="Group 14"/>
          <p:cNvGrpSpPr/>
          <p:nvPr/>
        </p:nvGrpSpPr>
        <p:grpSpPr>
          <a:xfrm>
            <a:off x="4556125" y="0"/>
            <a:ext cx="4572000" cy="3603625"/>
            <a:chOff x="2870" y="0"/>
            <a:chExt cx="2880" cy="2270"/>
          </a:xfrm>
        </p:grpSpPr>
        <p:pic>
          <p:nvPicPr>
            <p:cNvPr id="23559" name="Picture 7" descr="dan kien"/>
            <p:cNvPicPr>
              <a:picLocks noChangeAspect="1"/>
            </p:cNvPicPr>
            <p:nvPr/>
          </p:nvPicPr>
          <p:blipFill>
            <a:blip r:embed="rId3"/>
            <a:stretch>
              <a:fillRect/>
            </a:stretch>
          </p:blipFill>
          <p:spPr>
            <a:xfrm>
              <a:off x="2870" y="0"/>
              <a:ext cx="2880" cy="2270"/>
            </a:xfrm>
            <a:prstGeom prst="rect">
              <a:avLst/>
            </a:prstGeom>
            <a:noFill/>
            <a:ln w="9525">
              <a:noFill/>
            </a:ln>
          </p:spPr>
        </p:pic>
        <p:sp>
          <p:nvSpPr>
            <p:cNvPr id="23560" name="Text Box 9"/>
            <p:cNvSpPr txBox="1"/>
            <p:nvPr/>
          </p:nvSpPr>
          <p:spPr>
            <a:xfrm>
              <a:off x="3024" y="1968"/>
              <a:ext cx="2133" cy="287"/>
            </a:xfrm>
            <a:prstGeom prst="rect">
              <a:avLst/>
            </a:prstGeom>
            <a:noFill/>
            <a:ln w="9525">
              <a:noFill/>
            </a:ln>
          </p:spPr>
          <p:txBody>
            <a:bodyPr>
              <a:spAutoFit/>
            </a:bodyPr>
            <a:lstStyle/>
            <a:p>
              <a:pPr algn="ctr"/>
              <a:r>
                <a:rPr sz="2400" dirty="0">
                  <a:latin typeface="Arial" panose="020B0604020202020204" pitchFamily="34" charset="0"/>
                </a:rPr>
                <a:t>Kiến du mục</a:t>
              </a:r>
            </a:p>
          </p:txBody>
        </p:sp>
      </p:grpSp>
      <p:grpSp>
        <p:nvGrpSpPr>
          <p:cNvPr id="4" name="Group 16"/>
          <p:cNvGrpSpPr/>
          <p:nvPr/>
        </p:nvGrpSpPr>
        <p:grpSpPr>
          <a:xfrm>
            <a:off x="2895600" y="3657600"/>
            <a:ext cx="4419600" cy="3168650"/>
            <a:chOff x="1824" y="2304"/>
            <a:chExt cx="2784" cy="1996"/>
          </a:xfrm>
        </p:grpSpPr>
        <p:pic>
          <p:nvPicPr>
            <p:cNvPr id="23557" name="Picture 13" descr="10"/>
            <p:cNvPicPr>
              <a:picLocks noChangeAspect="1"/>
            </p:cNvPicPr>
            <p:nvPr/>
          </p:nvPicPr>
          <p:blipFill>
            <a:blip r:embed="rId4"/>
            <a:stretch>
              <a:fillRect/>
            </a:stretch>
          </p:blipFill>
          <p:spPr>
            <a:xfrm>
              <a:off x="1824" y="2304"/>
              <a:ext cx="2784" cy="1968"/>
            </a:xfrm>
            <a:prstGeom prst="rect">
              <a:avLst/>
            </a:prstGeom>
            <a:noFill/>
            <a:ln w="9525">
              <a:noFill/>
            </a:ln>
          </p:spPr>
        </p:pic>
        <p:sp>
          <p:nvSpPr>
            <p:cNvPr id="23558" name="Text Box 15"/>
            <p:cNvSpPr txBox="1"/>
            <p:nvPr/>
          </p:nvSpPr>
          <p:spPr>
            <a:xfrm>
              <a:off x="2736" y="4069"/>
              <a:ext cx="1056" cy="231"/>
            </a:xfrm>
            <a:prstGeom prst="rect">
              <a:avLst/>
            </a:prstGeom>
            <a:noFill/>
            <a:ln w="9525">
              <a:noFill/>
            </a:ln>
          </p:spPr>
          <p:txBody>
            <a:bodyPr>
              <a:spAutoFit/>
            </a:bodyPr>
            <a:lstStyle/>
            <a:p>
              <a:r>
                <a:rPr b="1" dirty="0">
                  <a:solidFill>
                    <a:srgbClr val="CC00CC"/>
                  </a:solidFill>
                  <a:latin typeface="Arial" panose="020B0604020202020204" pitchFamily="34" charset="0"/>
                </a:rPr>
                <a:t>Ong tìm mật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vert="horz" wrap="square" lIns="91440" tIns="45720" rIns="91440" bIns="45720" anchor="ctr"/>
          <a:lstStyle/>
          <a:p>
            <a:pPr eaLnBrk="1" hangingPunct="1"/>
            <a:endParaRPr lang="vi-VN" altLang="x-none" dirty="0"/>
          </a:p>
        </p:txBody>
      </p:sp>
      <p:sp>
        <p:nvSpPr>
          <p:cNvPr id="24579" name="Rectangle 3"/>
          <p:cNvSpPr>
            <a:spLocks noGrp="1"/>
          </p:cNvSpPr>
          <p:nvPr>
            <p:ph idx="1"/>
          </p:nvPr>
        </p:nvSpPr>
        <p:spPr/>
        <p:txBody>
          <a:bodyPr vert="horz" wrap="square" lIns="91440" tIns="45720" rIns="91440" bIns="45720" anchor="t"/>
          <a:lstStyle/>
          <a:p>
            <a:pPr eaLnBrk="1" hangingPunct="1"/>
            <a:endParaRPr lang="vi-VN" altLang="x-none" dirty="0"/>
          </a:p>
        </p:txBody>
      </p:sp>
      <p:pic>
        <p:nvPicPr>
          <p:cNvPr id="24580" name="Picture 4" descr="bau-troi-c"/>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4581" name="Rectangle 5"/>
          <p:cNvSpPr/>
          <p:nvPr/>
        </p:nvSpPr>
        <p:spPr>
          <a:xfrm>
            <a:off x="0" y="990600"/>
            <a:ext cx="43434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89094" name="Rectangle 6"/>
          <p:cNvSpPr/>
          <p:nvPr/>
        </p:nvSpPr>
        <p:spPr>
          <a:xfrm>
            <a:off x="0" y="1066800"/>
            <a:ext cx="4267200" cy="4154984"/>
          </a:xfrm>
          <a:prstGeom prst="rect">
            <a:avLst/>
          </a:prstGeom>
          <a:noFill/>
          <a:ln w="9525">
            <a:noFill/>
          </a:ln>
        </p:spPr>
        <p:txBody>
          <a:bodyPr>
            <a:spAutoFit/>
          </a:bodyPr>
          <a:lstStyle/>
          <a:p>
            <a:pPr>
              <a:buAutoNum type="romanUcPeriod"/>
            </a:pPr>
            <a:r>
              <a:rPr sz="2400" b="1" u="sng" dirty="0">
                <a:solidFill>
                  <a:schemeClr val="tx2"/>
                </a:solidFill>
                <a:latin typeface="Arial" panose="020B0604020202020204" pitchFamily="34" charset="0"/>
              </a:rPr>
              <a:t>Ảnh hưởng của ánh sáng lên đời sống thực vật.</a:t>
            </a:r>
          </a:p>
          <a:p>
            <a:r>
              <a:rPr sz="2400" b="1" dirty="0">
                <a:solidFill>
                  <a:schemeClr val="tx2"/>
                </a:solidFill>
                <a:latin typeface="Arial" panose="020B0604020202020204" pitchFamily="34" charset="0"/>
              </a:rPr>
              <a:t>II. </a:t>
            </a:r>
            <a:r>
              <a:rPr sz="2400" b="1" u="sng" dirty="0">
                <a:solidFill>
                  <a:schemeClr val="tx2"/>
                </a:solidFill>
                <a:latin typeface="Arial" panose="020B0604020202020204" pitchFamily="34" charset="0"/>
              </a:rPr>
              <a:t>Ảnh hưởng của ánh sáng lên đời sống động vật.</a:t>
            </a:r>
          </a:p>
          <a:p>
            <a:pPr>
              <a:buChar char="-"/>
            </a:pPr>
            <a:r>
              <a:rPr sz="2400" b="1" dirty="0">
                <a:solidFill>
                  <a:schemeClr val="tx2"/>
                </a:solidFill>
                <a:latin typeface="Arial" panose="020B0604020202020204" pitchFamily="34" charset="0"/>
              </a:rPr>
              <a:t>Ánh sáng ảnh hưởng đến khả năng định hướng di chuyển của động vật.</a:t>
            </a:r>
          </a:p>
          <a:p>
            <a:pPr>
              <a:buChar char="-"/>
            </a:pPr>
            <a:r>
              <a:rPr sz="2400" b="1" dirty="0">
                <a:solidFill>
                  <a:schemeClr val="tx2"/>
                </a:solidFill>
                <a:latin typeface="Arial" panose="020B0604020202020204" pitchFamily="34" charset="0"/>
              </a:rPr>
              <a:t>Ngoài ra, ánh sáng còn ảnh hưởng đến:</a:t>
            </a:r>
          </a:p>
          <a:p>
            <a:r>
              <a:rPr sz="2400" b="1" dirty="0">
                <a:solidFill>
                  <a:schemeClr val="tx2"/>
                </a:solidFill>
                <a:latin typeface="Arial" panose="020B0604020202020204" pitchFamily="34" charset="0"/>
              </a:rPr>
              <a:t>+ Hoạt động.</a:t>
            </a:r>
          </a:p>
          <a:p>
            <a:endParaRPr sz="2400" b="1" dirty="0">
              <a:solidFill>
                <a:schemeClr val="tx2"/>
              </a:solidFill>
              <a:latin typeface="Arial" panose="020B0604020202020204" pitchFamily="34" charset="0"/>
            </a:endParaRPr>
          </a:p>
        </p:txBody>
      </p:sp>
      <p:sp>
        <p:nvSpPr>
          <p:cNvPr id="24584" name="Rectangle 8"/>
          <p:cNvSpPr/>
          <p:nvPr/>
        </p:nvSpPr>
        <p:spPr>
          <a:xfrm>
            <a:off x="4456113" y="1143000"/>
            <a:ext cx="4687887" cy="519113"/>
          </a:xfrm>
          <a:prstGeom prst="rect">
            <a:avLst/>
          </a:prstGeom>
          <a:noFill/>
          <a:ln w="9525">
            <a:noFill/>
          </a:ln>
        </p:spPr>
        <p:txBody>
          <a:bodyPr>
            <a:spAutoFit/>
          </a:bodyPr>
          <a:lstStyle/>
          <a:p>
            <a:endParaRPr lang="vi-VN" altLang="x-none" sz="2800" b="1" dirty="0">
              <a:solidFill>
                <a:srgbClr val="000000"/>
              </a:solidFill>
              <a:latin typeface="Arial" panose="020B0604020202020204" pitchFamily="34" charset="0"/>
            </a:endParaRPr>
          </a:p>
        </p:txBody>
      </p:sp>
      <p:sp>
        <p:nvSpPr>
          <p:cNvPr id="89097" name="Text Box 9"/>
          <p:cNvSpPr txBox="1"/>
          <p:nvPr/>
        </p:nvSpPr>
        <p:spPr>
          <a:xfrm>
            <a:off x="4343400" y="990600"/>
            <a:ext cx="4800600" cy="1187450"/>
          </a:xfrm>
          <a:prstGeom prst="rect">
            <a:avLst/>
          </a:prstGeom>
          <a:noFill/>
          <a:ln w="9525">
            <a:noFill/>
          </a:ln>
        </p:spPr>
        <p:txBody>
          <a:bodyPr>
            <a:spAutoFit/>
          </a:bodyPr>
          <a:lstStyle/>
          <a:p>
            <a:r>
              <a:rPr sz="2400" b="1" dirty="0">
                <a:solidFill>
                  <a:schemeClr val="bg1"/>
                </a:solidFill>
                <a:latin typeface="Arial" panose="020B0604020202020204" pitchFamily="34" charset="0"/>
              </a:rPr>
              <a:t>Ngoài ra, ánh sáng còn ảnh hưởng đến động vật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 calcmode="lin" valueType="num">
                                      <p:cBhvr>
                                        <p:cTn id="7" dur="500" fill="hold"/>
                                        <p:tgtEl>
                                          <p:spTgt spid="89097"/>
                                        </p:tgtEl>
                                        <p:attrNameLst>
                                          <p:attrName>ppt_w</p:attrName>
                                        </p:attrNameLst>
                                      </p:cBhvr>
                                      <p:tavLst>
                                        <p:tav tm="0">
                                          <p:val>
                                            <p:fltVal val="0"/>
                                          </p:val>
                                        </p:tav>
                                        <p:tav tm="100000">
                                          <p:val>
                                            <p:strVal val="#ppt_w"/>
                                          </p:val>
                                        </p:tav>
                                      </p:tavLst>
                                    </p:anim>
                                    <p:anim calcmode="lin" valueType="num">
                                      <p:cBhvr>
                                        <p:cTn id="8" dur="500" fill="hold"/>
                                        <p:tgtEl>
                                          <p:spTgt spid="89097"/>
                                        </p:tgtEl>
                                        <p:attrNameLst>
                                          <p:attrName>ppt_h</p:attrName>
                                        </p:attrNameLst>
                                      </p:cBhvr>
                                      <p:tavLst>
                                        <p:tav tm="0">
                                          <p:val>
                                            <p:fltVal val="0"/>
                                          </p:val>
                                        </p:tav>
                                        <p:tav tm="100000">
                                          <p:val>
                                            <p:strVal val="#ppt_h"/>
                                          </p:val>
                                        </p:tav>
                                      </p:tavLst>
                                    </p:anim>
                                    <p:animEffect transition="in" filter="fade">
                                      <p:cBhvr>
                                        <p:cTn id="9" dur="500"/>
                                        <p:tgtEl>
                                          <p:spTgt spid="8909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2000" fill="hold"/>
                                        <p:tgtEl>
                                          <p:spTgt spid="89094">
                                            <p:txEl>
                                              <p:pRg st="2" end="2"/>
                                            </p:txEl>
                                          </p:spTgt>
                                        </p:tgtEl>
                                        <p:attrNameLst>
                                          <p:attrName>style.color</p:attrName>
                                        </p:attrNameLst>
                                      </p:cBhvr>
                                      <p:to>
                                        <a:schemeClr val="bg2"/>
                                      </p:to>
                                    </p:animClr>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9094">
                                            <p:txEl>
                                              <p:pRg st="3" end="3"/>
                                            </p:txEl>
                                          </p:spTgt>
                                        </p:tgtEl>
                                        <p:attrNameLst>
                                          <p:attrName>style.visibility</p:attrName>
                                        </p:attrNameLst>
                                      </p:cBhvr>
                                      <p:to>
                                        <p:strVal val="visible"/>
                                      </p:to>
                                    </p:set>
                                    <p:anim calcmode="lin" valueType="num">
                                      <p:cBhvr additive="base">
                                        <p:cTn id="18" dur="500" fill="hold"/>
                                        <p:tgtEl>
                                          <p:spTgt spid="8909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90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9094">
                                            <p:txEl>
                                              <p:pRg st="4" end="4"/>
                                            </p:txEl>
                                          </p:spTgt>
                                        </p:tgtEl>
                                        <p:attrNameLst>
                                          <p:attrName>style.visibility</p:attrName>
                                        </p:attrNameLst>
                                      </p:cBhvr>
                                      <p:to>
                                        <p:strVal val="visible"/>
                                      </p:to>
                                    </p:set>
                                    <p:anim calcmode="lin" valueType="num">
                                      <p:cBhvr additive="base">
                                        <p:cTn id="24" dur="500" fill="hold"/>
                                        <p:tgtEl>
                                          <p:spTgt spid="8909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909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4724400" y="914400"/>
            <a:ext cx="4038600" cy="4114800"/>
            <a:chOff x="2976" y="576"/>
            <a:chExt cx="2544" cy="2592"/>
          </a:xfrm>
        </p:grpSpPr>
        <p:pic>
          <p:nvPicPr>
            <p:cNvPr id="25607" name="Picture 5" descr="p1070542ub8.jpg"/>
            <p:cNvPicPr>
              <a:picLocks noChangeAspect="1"/>
            </p:cNvPicPr>
            <p:nvPr/>
          </p:nvPicPr>
          <p:blipFill>
            <a:blip r:embed="rId2"/>
            <a:stretch>
              <a:fillRect/>
            </a:stretch>
          </p:blipFill>
          <p:spPr>
            <a:xfrm>
              <a:off x="2976" y="576"/>
              <a:ext cx="2544" cy="2336"/>
            </a:xfrm>
            <a:prstGeom prst="rect">
              <a:avLst/>
            </a:prstGeom>
            <a:noFill/>
            <a:ln w="9525">
              <a:noFill/>
            </a:ln>
          </p:spPr>
        </p:pic>
        <p:sp>
          <p:nvSpPr>
            <p:cNvPr id="25608" name="Text Box 6"/>
            <p:cNvSpPr txBox="1"/>
            <p:nvPr/>
          </p:nvSpPr>
          <p:spPr>
            <a:xfrm>
              <a:off x="3552" y="2880"/>
              <a:ext cx="1296"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Gà cỏ</a:t>
              </a:r>
            </a:p>
          </p:txBody>
        </p:sp>
      </p:grpSp>
      <p:grpSp>
        <p:nvGrpSpPr>
          <p:cNvPr id="3" name="Group 9"/>
          <p:cNvGrpSpPr/>
          <p:nvPr/>
        </p:nvGrpSpPr>
        <p:grpSpPr>
          <a:xfrm>
            <a:off x="457200" y="533400"/>
            <a:ext cx="4098925" cy="4572000"/>
            <a:chOff x="288" y="336"/>
            <a:chExt cx="2582" cy="2880"/>
          </a:xfrm>
        </p:grpSpPr>
        <p:pic>
          <p:nvPicPr>
            <p:cNvPr id="25605" name="Picture 4" descr="bim bip-400x400"/>
            <p:cNvPicPr>
              <a:picLocks noChangeAspect="1"/>
            </p:cNvPicPr>
            <p:nvPr/>
          </p:nvPicPr>
          <p:blipFill>
            <a:blip r:embed="rId3"/>
            <a:stretch>
              <a:fillRect/>
            </a:stretch>
          </p:blipFill>
          <p:spPr>
            <a:xfrm>
              <a:off x="288" y="336"/>
              <a:ext cx="2582" cy="2880"/>
            </a:xfrm>
            <a:prstGeom prst="rect">
              <a:avLst/>
            </a:prstGeom>
            <a:noFill/>
            <a:ln w="9525">
              <a:noFill/>
            </a:ln>
          </p:spPr>
        </p:pic>
        <p:sp>
          <p:nvSpPr>
            <p:cNvPr id="25606" name="Text Box 7"/>
            <p:cNvSpPr txBox="1"/>
            <p:nvPr/>
          </p:nvSpPr>
          <p:spPr>
            <a:xfrm>
              <a:off x="864" y="2928"/>
              <a:ext cx="1200"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Bìm bịp</a:t>
              </a:r>
            </a:p>
          </p:txBody>
        </p:sp>
      </p:grpSp>
      <p:sp>
        <p:nvSpPr>
          <p:cNvPr id="30728" name="Text Box 8"/>
          <p:cNvSpPr txBox="1"/>
          <p:nvPr/>
        </p:nvSpPr>
        <p:spPr>
          <a:xfrm>
            <a:off x="2057400" y="0"/>
            <a:ext cx="5638800" cy="457200"/>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Chim đi ăn trước lúc mặt trời mọc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diamond(in)">
                                      <p:cBhvr>
                                        <p:cTn id="7" dur="2000"/>
                                        <p:tgtEl>
                                          <p:spTgt spid="307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228600" y="457200"/>
            <a:ext cx="4114800" cy="3252772"/>
            <a:chOff x="2976" y="1680"/>
            <a:chExt cx="2592" cy="2741"/>
          </a:xfrm>
        </p:grpSpPr>
        <p:pic>
          <p:nvPicPr>
            <p:cNvPr id="26634" name="Picture 5" descr="trong42zk.jpg image by hoangaccounting"/>
            <p:cNvPicPr>
              <a:picLocks noChangeAspect="1"/>
            </p:cNvPicPr>
            <p:nvPr/>
          </p:nvPicPr>
          <p:blipFill>
            <a:blip r:embed="rId2"/>
            <a:stretch>
              <a:fillRect/>
            </a:stretch>
          </p:blipFill>
          <p:spPr>
            <a:xfrm>
              <a:off x="2976" y="1680"/>
              <a:ext cx="2592" cy="2640"/>
            </a:xfrm>
            <a:prstGeom prst="rect">
              <a:avLst/>
            </a:prstGeom>
            <a:noFill/>
            <a:ln w="9525">
              <a:noFill/>
            </a:ln>
          </p:spPr>
        </p:pic>
        <p:sp>
          <p:nvSpPr>
            <p:cNvPr id="26635" name="Text Box 8"/>
            <p:cNvSpPr txBox="1"/>
            <p:nvPr/>
          </p:nvSpPr>
          <p:spPr>
            <a:xfrm>
              <a:off x="4224" y="4032"/>
              <a:ext cx="1152" cy="389"/>
            </a:xfrm>
            <a:prstGeom prst="rect">
              <a:avLst/>
            </a:prstGeom>
            <a:solidFill>
              <a:schemeClr val="bg1"/>
            </a:solidFill>
            <a:ln w="9525">
              <a:noFill/>
            </a:ln>
          </p:spPr>
          <p:txBody>
            <a:bodyPr>
              <a:spAutoFit/>
            </a:bodyPr>
            <a:lstStyle/>
            <a:p>
              <a:pPr algn="ctr"/>
              <a:r>
                <a:rPr sz="2400" b="1" dirty="0">
                  <a:solidFill>
                    <a:schemeClr val="tx2"/>
                  </a:solidFill>
                  <a:latin typeface="Arial" panose="020B0604020202020204" pitchFamily="34" charset="0"/>
                </a:rPr>
                <a:t>Chích chòe</a:t>
              </a:r>
            </a:p>
          </p:txBody>
        </p:sp>
      </p:grpSp>
      <p:grpSp>
        <p:nvGrpSpPr>
          <p:cNvPr id="3" name="Group 13"/>
          <p:cNvGrpSpPr/>
          <p:nvPr/>
        </p:nvGrpSpPr>
        <p:grpSpPr>
          <a:xfrm>
            <a:off x="4572000" y="457200"/>
            <a:ext cx="4343400" cy="3124200"/>
            <a:chOff x="144" y="2016"/>
            <a:chExt cx="2880" cy="2151"/>
          </a:xfrm>
        </p:grpSpPr>
        <p:pic>
          <p:nvPicPr>
            <p:cNvPr id="26632" name="Picture 6" descr="chao_mao_01"/>
            <p:cNvPicPr>
              <a:picLocks noChangeAspect="1"/>
            </p:cNvPicPr>
            <p:nvPr/>
          </p:nvPicPr>
          <p:blipFill>
            <a:blip r:embed="rId3"/>
            <a:stretch>
              <a:fillRect/>
            </a:stretch>
          </p:blipFill>
          <p:spPr>
            <a:xfrm>
              <a:off x="144" y="2016"/>
              <a:ext cx="2880" cy="2151"/>
            </a:xfrm>
            <a:prstGeom prst="rect">
              <a:avLst/>
            </a:prstGeom>
            <a:noFill/>
            <a:ln w="9525">
              <a:noFill/>
            </a:ln>
          </p:spPr>
        </p:pic>
        <p:sp>
          <p:nvSpPr>
            <p:cNvPr id="26633" name="Text Box 9"/>
            <p:cNvSpPr txBox="1"/>
            <p:nvPr/>
          </p:nvSpPr>
          <p:spPr>
            <a:xfrm>
              <a:off x="192" y="3840"/>
              <a:ext cx="1200" cy="315"/>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Chào mào</a:t>
              </a:r>
            </a:p>
          </p:txBody>
        </p:sp>
      </p:grpSp>
      <p:grpSp>
        <p:nvGrpSpPr>
          <p:cNvPr id="4" name="Group 14"/>
          <p:cNvGrpSpPr/>
          <p:nvPr/>
        </p:nvGrpSpPr>
        <p:grpSpPr>
          <a:xfrm>
            <a:off x="1219200" y="3962400"/>
            <a:ext cx="4648200" cy="2590800"/>
            <a:chOff x="768" y="2496"/>
            <a:chExt cx="2928" cy="1632"/>
          </a:xfrm>
        </p:grpSpPr>
        <p:pic>
          <p:nvPicPr>
            <p:cNvPr id="26630" name="Picture 7" descr="khướu mun"/>
            <p:cNvPicPr>
              <a:picLocks noChangeAspect="1"/>
            </p:cNvPicPr>
            <p:nvPr/>
          </p:nvPicPr>
          <p:blipFill>
            <a:blip r:embed="rId4"/>
            <a:stretch>
              <a:fillRect/>
            </a:stretch>
          </p:blipFill>
          <p:spPr>
            <a:xfrm>
              <a:off x="1440" y="2496"/>
              <a:ext cx="2256" cy="1632"/>
            </a:xfrm>
            <a:prstGeom prst="rect">
              <a:avLst/>
            </a:prstGeom>
            <a:noFill/>
            <a:ln w="9525">
              <a:noFill/>
            </a:ln>
          </p:spPr>
        </p:pic>
        <p:sp>
          <p:nvSpPr>
            <p:cNvPr id="26631" name="Text Box 10"/>
            <p:cNvSpPr txBox="1"/>
            <p:nvPr/>
          </p:nvSpPr>
          <p:spPr>
            <a:xfrm>
              <a:off x="768" y="3744"/>
              <a:ext cx="1248"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Khướu mun</a:t>
              </a:r>
            </a:p>
          </p:txBody>
        </p:sp>
      </p:grpSp>
      <p:sp>
        <p:nvSpPr>
          <p:cNvPr id="32779" name="Text Box 11"/>
          <p:cNvSpPr txBox="1"/>
          <p:nvPr/>
        </p:nvSpPr>
        <p:spPr>
          <a:xfrm>
            <a:off x="0" y="0"/>
            <a:ext cx="7086600" cy="457200"/>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Chim đi ăn vào lúc mặt trời mọc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diamond(in)">
                                      <p:cBhvr>
                                        <p:cTn id="7" dur="2000"/>
                                        <p:tgtEl>
                                          <p:spTgt spid="3277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edg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p:nvPr/>
        </p:nvSpPr>
        <p:spPr>
          <a:xfrm>
            <a:off x="0" y="0"/>
            <a:ext cx="4495800" cy="457200"/>
          </a:xfrm>
          <a:prstGeom prst="rect">
            <a:avLst/>
          </a:prstGeom>
          <a:noFill/>
          <a:ln w="9525">
            <a:noFill/>
          </a:ln>
        </p:spPr>
        <p:txBody>
          <a:bodyPr>
            <a:spAutoFit/>
          </a:bodyPr>
          <a:lstStyle/>
          <a:p>
            <a:pPr algn="ctr"/>
            <a:r>
              <a:rPr sz="2400" b="1" dirty="0">
                <a:solidFill>
                  <a:srgbClr val="0000FF"/>
                </a:solidFill>
                <a:latin typeface="Arial" panose="020B0604020202020204" pitchFamily="34" charset="0"/>
              </a:rPr>
              <a:t>Chim kiếm ăn vào ban đêm</a:t>
            </a:r>
          </a:p>
        </p:txBody>
      </p:sp>
      <p:grpSp>
        <p:nvGrpSpPr>
          <p:cNvPr id="2" name="Group 11"/>
          <p:cNvGrpSpPr/>
          <p:nvPr/>
        </p:nvGrpSpPr>
        <p:grpSpPr>
          <a:xfrm>
            <a:off x="4648200" y="609600"/>
            <a:ext cx="4419600" cy="2971800"/>
            <a:chOff x="192" y="240"/>
            <a:chExt cx="2880" cy="1889"/>
          </a:xfrm>
        </p:grpSpPr>
        <p:pic>
          <p:nvPicPr>
            <p:cNvPr id="27659" name="Picture 6" descr="diệc"/>
            <p:cNvPicPr>
              <a:picLocks noChangeAspect="1"/>
            </p:cNvPicPr>
            <p:nvPr/>
          </p:nvPicPr>
          <p:blipFill>
            <a:blip r:embed="rId2"/>
            <a:stretch>
              <a:fillRect/>
            </a:stretch>
          </p:blipFill>
          <p:spPr>
            <a:xfrm>
              <a:off x="192" y="240"/>
              <a:ext cx="2880" cy="1889"/>
            </a:xfrm>
            <a:prstGeom prst="rect">
              <a:avLst/>
            </a:prstGeom>
            <a:noFill/>
            <a:ln w="28575" cap="flat" cmpd="sng">
              <a:solidFill>
                <a:srgbClr val="FF00FF"/>
              </a:solidFill>
              <a:prstDash val="solid"/>
              <a:miter/>
              <a:headEnd type="none" w="med" len="med"/>
              <a:tailEnd type="none" w="med" len="med"/>
            </a:ln>
          </p:spPr>
        </p:pic>
        <p:sp>
          <p:nvSpPr>
            <p:cNvPr id="27660" name="Text Box 5"/>
            <p:cNvSpPr txBox="1"/>
            <p:nvPr/>
          </p:nvSpPr>
          <p:spPr>
            <a:xfrm>
              <a:off x="2256" y="240"/>
              <a:ext cx="816" cy="464"/>
            </a:xfrm>
            <a:prstGeom prst="rect">
              <a:avLst/>
            </a:prstGeom>
            <a:solidFill>
              <a:schemeClr val="bg1"/>
            </a:solidFill>
            <a:ln w="28575" cap="flat" cmpd="sng">
              <a:solidFill>
                <a:srgbClr val="FF00FF"/>
              </a:solidFill>
              <a:prstDash val="solid"/>
              <a:miter/>
              <a:headEnd type="none" w="med" len="med"/>
              <a:tailEnd type="none" w="med" len="med"/>
            </a:ln>
          </p:spPr>
          <p:txBody>
            <a:bodyPr>
              <a:spAutoFit/>
            </a:bodyPr>
            <a:lstStyle/>
            <a:p>
              <a:pPr algn="ctr"/>
              <a:r>
                <a:rPr sz="2000" b="1" dirty="0">
                  <a:solidFill>
                    <a:srgbClr val="FF3300"/>
                  </a:solidFill>
                  <a:latin typeface="Arial" panose="020B0604020202020204" pitchFamily="34" charset="0"/>
                </a:rPr>
                <a:t>Diệc</a:t>
              </a:r>
            </a:p>
            <a:p>
              <a:pPr algn="ctr"/>
              <a:r>
                <a:rPr sz="2000" b="1" dirty="0">
                  <a:solidFill>
                    <a:srgbClr val="FF3300"/>
                  </a:solidFill>
                  <a:latin typeface="Arial" panose="020B0604020202020204" pitchFamily="34" charset="0"/>
                </a:rPr>
                <a:t> 3 màu</a:t>
              </a:r>
            </a:p>
          </p:txBody>
        </p:sp>
      </p:grpSp>
      <p:grpSp>
        <p:nvGrpSpPr>
          <p:cNvPr id="3" name="Group 13"/>
          <p:cNvGrpSpPr/>
          <p:nvPr/>
        </p:nvGrpSpPr>
        <p:grpSpPr>
          <a:xfrm>
            <a:off x="15875" y="577850"/>
            <a:ext cx="4479925" cy="2971800"/>
            <a:chOff x="3120" y="1131"/>
            <a:chExt cx="2508" cy="3189"/>
          </a:xfrm>
        </p:grpSpPr>
        <p:pic>
          <p:nvPicPr>
            <p:cNvPr id="27657" name="Picture 8" descr="sếu đầu đỏ"/>
            <p:cNvPicPr>
              <a:picLocks noChangeAspect="1"/>
            </p:cNvPicPr>
            <p:nvPr/>
          </p:nvPicPr>
          <p:blipFill>
            <a:blip r:embed="rId3"/>
            <a:stretch>
              <a:fillRect/>
            </a:stretch>
          </p:blipFill>
          <p:spPr>
            <a:xfrm>
              <a:off x="3120" y="1131"/>
              <a:ext cx="2508" cy="3189"/>
            </a:xfrm>
            <a:prstGeom prst="rect">
              <a:avLst/>
            </a:prstGeom>
            <a:noFill/>
            <a:ln w="28575" cap="flat" cmpd="sng">
              <a:solidFill>
                <a:srgbClr val="FF00FF"/>
              </a:solidFill>
              <a:prstDash val="solid"/>
              <a:miter/>
              <a:headEnd type="none" w="med" len="med"/>
              <a:tailEnd type="none" w="med" len="med"/>
            </a:ln>
          </p:spPr>
        </p:pic>
        <p:sp>
          <p:nvSpPr>
            <p:cNvPr id="27658" name="Text Box 9"/>
            <p:cNvSpPr txBox="1"/>
            <p:nvPr/>
          </p:nvSpPr>
          <p:spPr>
            <a:xfrm>
              <a:off x="4800" y="1155"/>
              <a:ext cx="816" cy="763"/>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sz="2000" b="1" dirty="0">
                  <a:solidFill>
                    <a:srgbClr val="FF3300"/>
                  </a:solidFill>
                  <a:latin typeface="Arial" panose="020B0604020202020204" pitchFamily="34" charset="0"/>
                </a:rPr>
                <a:t>Sếu </a:t>
              </a:r>
            </a:p>
            <a:p>
              <a:pPr algn="ctr"/>
              <a:r>
                <a:rPr sz="2000" b="1" dirty="0">
                  <a:solidFill>
                    <a:srgbClr val="FF3300"/>
                  </a:solidFill>
                  <a:latin typeface="Arial" panose="020B0604020202020204" pitchFamily="34" charset="0"/>
                </a:rPr>
                <a:t>đầu đỏ</a:t>
              </a:r>
            </a:p>
          </p:txBody>
        </p:sp>
      </p:grpSp>
      <p:pic>
        <p:nvPicPr>
          <p:cNvPr id="33807" name="Picture 15" descr="tuoi-ti-con-chuot--1-VinaTro"/>
          <p:cNvPicPr>
            <a:picLocks noChangeAspect="1"/>
          </p:cNvPicPr>
          <p:nvPr/>
        </p:nvPicPr>
        <p:blipFill>
          <a:blip r:embed="rId4"/>
          <a:stretch>
            <a:fillRect/>
          </a:stretch>
        </p:blipFill>
        <p:spPr>
          <a:xfrm>
            <a:off x="4648200" y="3657600"/>
            <a:ext cx="4419600" cy="3200400"/>
          </a:xfrm>
          <a:prstGeom prst="rect">
            <a:avLst/>
          </a:prstGeom>
          <a:noFill/>
          <a:ln w="28575" cap="flat" cmpd="sng">
            <a:solidFill>
              <a:srgbClr val="FF00FF"/>
            </a:solidFill>
            <a:prstDash val="solid"/>
            <a:miter/>
            <a:headEnd type="none" w="med" len="med"/>
            <a:tailEnd type="none" w="med" len="med"/>
          </a:ln>
        </p:spPr>
      </p:pic>
      <p:grpSp>
        <p:nvGrpSpPr>
          <p:cNvPr id="4" name="Group 19"/>
          <p:cNvGrpSpPr/>
          <p:nvPr/>
        </p:nvGrpSpPr>
        <p:grpSpPr>
          <a:xfrm>
            <a:off x="47625" y="3657600"/>
            <a:ext cx="4419600" cy="3200400"/>
            <a:chOff x="30" y="2304"/>
            <a:chExt cx="2784" cy="2016"/>
          </a:xfrm>
        </p:grpSpPr>
        <p:pic>
          <p:nvPicPr>
            <p:cNvPr id="27655" name="Picture 17" descr="0702nhungloaidongvatmengu%20(4)"/>
            <p:cNvPicPr>
              <a:picLocks noChangeAspect="1"/>
            </p:cNvPicPr>
            <p:nvPr/>
          </p:nvPicPr>
          <p:blipFill>
            <a:blip r:embed="rId5"/>
            <a:stretch>
              <a:fillRect/>
            </a:stretch>
          </p:blipFill>
          <p:spPr>
            <a:xfrm>
              <a:off x="30" y="2304"/>
              <a:ext cx="2784" cy="2016"/>
            </a:xfrm>
            <a:prstGeom prst="rect">
              <a:avLst/>
            </a:prstGeom>
            <a:noFill/>
            <a:ln w="28575" cap="flat" cmpd="sng">
              <a:solidFill>
                <a:srgbClr val="FF00FF"/>
              </a:solidFill>
              <a:prstDash val="solid"/>
              <a:miter/>
              <a:headEnd type="none" w="med" len="med"/>
              <a:tailEnd type="none" w="med" len="med"/>
            </a:ln>
          </p:spPr>
        </p:pic>
        <p:sp>
          <p:nvSpPr>
            <p:cNvPr id="27656" name="Text Box 18"/>
            <p:cNvSpPr txBox="1"/>
            <p:nvPr/>
          </p:nvSpPr>
          <p:spPr>
            <a:xfrm>
              <a:off x="2208" y="2352"/>
              <a:ext cx="528" cy="231"/>
            </a:xfrm>
            <a:prstGeom prst="rect">
              <a:avLst/>
            </a:prstGeom>
            <a:solidFill>
              <a:schemeClr val="bg1"/>
            </a:solidFill>
            <a:ln w="9525">
              <a:noFill/>
            </a:ln>
          </p:spPr>
          <p:txBody>
            <a:bodyPr>
              <a:spAutoFit/>
            </a:bodyPr>
            <a:lstStyle/>
            <a:p>
              <a:pPr>
                <a:spcBef>
                  <a:spcPct val="50000"/>
                </a:spcBef>
              </a:pPr>
              <a:r>
                <a:rPr b="1" dirty="0">
                  <a:solidFill>
                    <a:srgbClr val="CC0099"/>
                  </a:solidFill>
                  <a:latin typeface="Arial" panose="020B0604020202020204" pitchFamily="34" charset="0"/>
                </a:rPr>
                <a:t>Koala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3807"/>
                                        </p:tgtEl>
                                        <p:attrNameLst>
                                          <p:attrName>style.visibility</p:attrName>
                                        </p:attrNameLst>
                                      </p:cBhvr>
                                      <p:to>
                                        <p:strVal val="visible"/>
                                      </p:to>
                                    </p:set>
                                    <p:animEffect transition="in" filter="box(in)">
                                      <p:cBhvr>
                                        <p:cTn id="23" dur="500"/>
                                        <p:tgtEl>
                                          <p:spTgt spid="3380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than lan phoi nang"/>
          <p:cNvPicPr>
            <a:picLocks noChangeAspect="1"/>
          </p:cNvPicPr>
          <p:nvPr/>
        </p:nvPicPr>
        <p:blipFill>
          <a:blip r:embed="rId2"/>
          <a:stretch>
            <a:fillRect/>
          </a:stretch>
        </p:blipFill>
        <p:spPr>
          <a:xfrm>
            <a:off x="152400" y="0"/>
            <a:ext cx="8686800" cy="3956050"/>
          </a:xfrm>
          <a:prstGeom prst="rect">
            <a:avLst/>
          </a:prstGeom>
          <a:noFill/>
          <a:ln w="9525">
            <a:noFill/>
          </a:ln>
        </p:spPr>
      </p:pic>
      <p:sp>
        <p:nvSpPr>
          <p:cNvPr id="28675" name="Text Box 5"/>
          <p:cNvSpPr txBox="1"/>
          <p:nvPr/>
        </p:nvSpPr>
        <p:spPr>
          <a:xfrm>
            <a:off x="0" y="4114800"/>
            <a:ext cx="8839200" cy="396875"/>
          </a:xfrm>
          <a:prstGeom prst="rect">
            <a:avLst/>
          </a:prstGeom>
          <a:noFill/>
          <a:ln w="9525">
            <a:noFill/>
          </a:ln>
        </p:spPr>
        <p:txBody>
          <a:bodyPr>
            <a:spAutoFit/>
          </a:bodyPr>
          <a:lstStyle/>
          <a:p>
            <a:pPr algn="ctr"/>
            <a:r>
              <a:rPr sz="2000" b="1" dirty="0">
                <a:latin typeface="Arial" panose="020B0604020202020204" pitchFamily="34" charset="0"/>
              </a:rPr>
              <a:t>H 42.3 – Thằn lằn phơi nắng vào các thời điểm khác nhau trong ngày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4" name="Rectangle 34"/>
          <p:cNvSpPr/>
          <p:nvPr/>
        </p:nvSpPr>
        <p:spPr>
          <a:xfrm>
            <a:off x="228600" y="415925"/>
            <a:ext cx="8915400" cy="2676525"/>
          </a:xfrm>
          <a:prstGeom prst="rect">
            <a:avLst/>
          </a:prstGeom>
          <a:noFill/>
          <a:ln w="9525">
            <a:noFill/>
          </a:ln>
        </p:spPr>
        <p:txBody>
          <a:bodyPr wrap="square" anchor="ctr">
            <a:spAutoFit/>
          </a:bodyPr>
          <a:lstStyle/>
          <a:p>
            <a:pPr marL="342900" indent="-342900"/>
            <a:r>
              <a:rPr sz="2400" b="1" u="sng" dirty="0">
                <a:solidFill>
                  <a:schemeClr val="tx2"/>
                </a:solidFill>
                <a:latin typeface="Arial" panose="020B0604020202020204" pitchFamily="34" charset="0"/>
              </a:rPr>
              <a:t>Câu 1</a:t>
            </a:r>
            <a:r>
              <a:rPr sz="2400" b="1" dirty="0">
                <a:solidFill>
                  <a:schemeClr val="tx2"/>
                </a:solidFill>
                <a:latin typeface="Arial" panose="020B0604020202020204" pitchFamily="34" charset="0"/>
              </a:rPr>
              <a:t>: Môi trường là </a:t>
            </a:r>
            <a:r>
              <a:rPr lang="en-US" sz="2400" b="1" dirty="0">
                <a:solidFill>
                  <a:schemeClr val="tx2"/>
                </a:solidFill>
                <a:latin typeface="Arial" panose="020B0604020202020204" pitchFamily="34" charset="0"/>
              </a:rPr>
              <a:t>gì?</a:t>
            </a:r>
            <a:endParaRPr sz="2400" b="1" dirty="0">
              <a:solidFill>
                <a:schemeClr val="tx2"/>
              </a:solidFill>
              <a:latin typeface="Arial" panose="020B0604020202020204" pitchFamily="34" charset="0"/>
            </a:endParaRPr>
          </a:p>
          <a:p>
            <a:pPr marL="342900" indent="-342900">
              <a:buAutoNum type="alphaLcPeriod"/>
            </a:pPr>
            <a:r>
              <a:rPr sz="2400" b="1" dirty="0">
                <a:solidFill>
                  <a:schemeClr val="tx2"/>
                </a:solidFill>
                <a:latin typeface="Arial" panose="020B0604020202020204" pitchFamily="34" charset="0"/>
              </a:rPr>
              <a:t>Nơi tìm kiếm thức ăn của sinh vật.</a:t>
            </a:r>
          </a:p>
          <a:p>
            <a:pPr marL="342900" indent="-342900">
              <a:buAutoNum type="alphaLcPeriod"/>
            </a:pPr>
            <a:r>
              <a:rPr sz="2400" b="1" dirty="0">
                <a:solidFill>
                  <a:schemeClr val="tx2"/>
                </a:solidFill>
                <a:latin typeface="Arial" panose="020B0604020202020204" pitchFamily="34" charset="0"/>
              </a:rPr>
              <a:t>Nơi cư trú của sinh vật.</a:t>
            </a:r>
          </a:p>
          <a:p>
            <a:pPr marL="342900" indent="-342900"/>
            <a:r>
              <a:rPr sz="2400" b="1" dirty="0">
                <a:solidFill>
                  <a:schemeClr val="tx2"/>
                </a:solidFill>
                <a:latin typeface="Arial" panose="020B0604020202020204" pitchFamily="34" charset="0"/>
              </a:rPr>
              <a:t>c. Nơi sinh sống của sinh vật</a:t>
            </a:r>
            <a:r>
              <a:rPr lang="en-US" sz="2400" b="1" dirty="0">
                <a:solidFill>
                  <a:schemeClr val="tx2"/>
                </a:solidFill>
                <a:latin typeface="Arial" panose="020B0604020202020204" pitchFamily="34" charset="0"/>
              </a:rPr>
              <a:t>, và tất cả những gì bao quanh sinh vật</a:t>
            </a:r>
            <a:r>
              <a:rPr sz="2400" b="1" dirty="0">
                <a:solidFill>
                  <a:schemeClr val="tx2"/>
                </a:solidFill>
                <a:latin typeface="Arial" panose="020B0604020202020204" pitchFamily="34" charset="0"/>
              </a:rPr>
              <a:t>			</a:t>
            </a:r>
          </a:p>
          <a:p>
            <a:pPr marL="342900" indent="-342900"/>
            <a:r>
              <a:rPr sz="2400" b="1" dirty="0">
                <a:solidFill>
                  <a:schemeClr val="tx2"/>
                </a:solidFill>
                <a:latin typeface="Arial" panose="020B0604020202020204" pitchFamily="34" charset="0"/>
              </a:rPr>
              <a:t>d. Nơi làm tổ của sinh vật.</a:t>
            </a:r>
          </a:p>
          <a:p>
            <a:pPr marL="342900" indent="-342900"/>
            <a:r>
              <a:rPr sz="2400" b="1" u="sng" dirty="0">
                <a:solidFill>
                  <a:schemeClr val="tx2"/>
                </a:solidFill>
                <a:latin typeface="Arial" panose="020B0604020202020204" pitchFamily="34" charset="0"/>
              </a:rPr>
              <a:t>Câu 2</a:t>
            </a:r>
            <a:r>
              <a:rPr sz="2400" b="1" dirty="0">
                <a:solidFill>
                  <a:schemeClr val="tx2"/>
                </a:solidFill>
                <a:latin typeface="Arial" panose="020B0604020202020204" pitchFamily="34" charset="0"/>
              </a:rPr>
              <a:t>: Kể tên các loại môi trường chủ yếu trong hình sau:</a:t>
            </a:r>
          </a:p>
        </p:txBody>
      </p:sp>
      <p:pic>
        <p:nvPicPr>
          <p:cNvPr id="5155" name="Picture 35"/>
          <p:cNvPicPr>
            <a:picLocks noChangeAspect="1"/>
          </p:cNvPicPr>
          <p:nvPr/>
        </p:nvPicPr>
        <p:blipFill>
          <a:blip r:embed="rId2"/>
          <a:stretch>
            <a:fillRect/>
          </a:stretch>
        </p:blipFill>
        <p:spPr>
          <a:xfrm>
            <a:off x="3307080" y="3048000"/>
            <a:ext cx="5684520" cy="3733800"/>
          </a:xfrm>
          <a:prstGeom prst="rect">
            <a:avLst/>
          </a:prstGeom>
          <a:noFill/>
          <a:ln w="9525">
            <a:noFill/>
          </a:ln>
        </p:spPr>
      </p:pic>
      <p:sp>
        <p:nvSpPr>
          <p:cNvPr id="5156" name="Text Box 36"/>
          <p:cNvSpPr txBox="1"/>
          <p:nvPr/>
        </p:nvSpPr>
        <p:spPr>
          <a:xfrm>
            <a:off x="0" y="3352800"/>
            <a:ext cx="3469640" cy="2862322"/>
          </a:xfrm>
          <a:prstGeom prst="rect">
            <a:avLst/>
          </a:prstGeom>
          <a:noFill/>
          <a:ln w="9525">
            <a:noFill/>
          </a:ln>
        </p:spPr>
        <p:txBody>
          <a:bodyPr wrap="square">
            <a:spAutoFit/>
          </a:bodyPr>
          <a:lstStyle/>
          <a:p>
            <a:pPr marL="342900" indent="-342900">
              <a:spcBef>
                <a:spcPct val="50000"/>
              </a:spcBef>
              <a:buAutoNum type="arabicPeriod"/>
            </a:pPr>
            <a:r>
              <a:rPr sz="2400" b="1" dirty="0">
                <a:latin typeface="Arial" panose="020B0604020202020204" pitchFamily="34" charset="0"/>
              </a:rPr>
              <a:t>Môi trường nước</a:t>
            </a:r>
          </a:p>
          <a:p>
            <a:pPr marL="342900" indent="-342900">
              <a:spcBef>
                <a:spcPct val="50000"/>
              </a:spcBef>
              <a:buAutoNum type="arabicPeriod"/>
            </a:pPr>
            <a:r>
              <a:rPr sz="2400" b="1" dirty="0">
                <a:latin typeface="Arial" panose="020B0604020202020204" pitchFamily="34" charset="0"/>
              </a:rPr>
              <a:t>Môi trường trên mặt đất – không khí.</a:t>
            </a:r>
          </a:p>
          <a:p>
            <a:pPr marL="342900" indent="-342900">
              <a:spcBef>
                <a:spcPct val="50000"/>
              </a:spcBef>
              <a:buAutoNum type="arabicPeriod"/>
            </a:pPr>
            <a:r>
              <a:rPr sz="2400" b="1" dirty="0">
                <a:latin typeface="Arial" panose="020B0604020202020204" pitchFamily="34" charset="0"/>
              </a:rPr>
              <a:t>Môi trường trong đất</a:t>
            </a:r>
          </a:p>
          <a:p>
            <a:pPr marL="342900" indent="-342900">
              <a:spcBef>
                <a:spcPct val="50000"/>
              </a:spcBef>
              <a:buAutoNum type="arabicPeriod"/>
            </a:pPr>
            <a:r>
              <a:rPr sz="2400" b="1" dirty="0">
                <a:latin typeface="Arial" panose="020B0604020202020204" pitchFamily="34" charset="0"/>
              </a:rPr>
              <a:t>Môi trường sinh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54">
                                            <p:txEl>
                                              <p:pRg st="1" end="1"/>
                                            </p:txEl>
                                          </p:spTgt>
                                        </p:tgtEl>
                                        <p:attrNameLst>
                                          <p:attrName>style.visibility</p:attrName>
                                        </p:attrNameLst>
                                      </p:cBhvr>
                                      <p:to>
                                        <p:strVal val="visible"/>
                                      </p:to>
                                    </p:set>
                                    <p:anim calcmode="lin" valueType="num">
                                      <p:cBhvr additive="base">
                                        <p:cTn id="7" dur="500" fill="hold"/>
                                        <p:tgtEl>
                                          <p:spTgt spid="5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5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54">
                                            <p:txEl>
                                              <p:pRg st="2" end="2"/>
                                            </p:txEl>
                                          </p:spTgt>
                                        </p:tgtEl>
                                        <p:attrNameLst>
                                          <p:attrName>style.visibility</p:attrName>
                                        </p:attrNameLst>
                                      </p:cBhvr>
                                      <p:to>
                                        <p:strVal val="visible"/>
                                      </p:to>
                                    </p:set>
                                    <p:anim calcmode="lin" valueType="num">
                                      <p:cBhvr additive="base">
                                        <p:cTn id="11" dur="500" fill="hold"/>
                                        <p:tgtEl>
                                          <p:spTgt spid="515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5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54">
                                            <p:txEl>
                                              <p:pRg st="3" end="3"/>
                                            </p:txEl>
                                          </p:spTgt>
                                        </p:tgtEl>
                                        <p:attrNameLst>
                                          <p:attrName>style.visibility</p:attrName>
                                        </p:attrNameLst>
                                      </p:cBhvr>
                                      <p:to>
                                        <p:strVal val="visible"/>
                                      </p:to>
                                    </p:set>
                                    <p:anim calcmode="lin" valueType="num">
                                      <p:cBhvr additive="base">
                                        <p:cTn id="15" dur="500" fill="hold"/>
                                        <p:tgtEl>
                                          <p:spTgt spid="515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5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54">
                                            <p:txEl>
                                              <p:pRg st="4" end="4"/>
                                            </p:txEl>
                                          </p:spTgt>
                                        </p:tgtEl>
                                        <p:attrNameLst>
                                          <p:attrName>style.visibility</p:attrName>
                                        </p:attrNameLst>
                                      </p:cBhvr>
                                      <p:to>
                                        <p:strVal val="visible"/>
                                      </p:to>
                                    </p:set>
                                    <p:anim calcmode="lin" valueType="num">
                                      <p:cBhvr additive="base">
                                        <p:cTn id="19" dur="500" fill="hold"/>
                                        <p:tgtEl>
                                          <p:spTgt spid="515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5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54">
                                            <p:txEl>
                                              <p:pRg st="5" end="5"/>
                                            </p:txEl>
                                          </p:spTgt>
                                        </p:tgtEl>
                                        <p:attrNameLst>
                                          <p:attrName>style.visibility</p:attrName>
                                        </p:attrNameLst>
                                      </p:cBhvr>
                                      <p:to>
                                        <p:strVal val="visible"/>
                                      </p:to>
                                    </p:set>
                                    <p:anim calcmode="lin" valueType="num">
                                      <p:cBhvr additive="base">
                                        <p:cTn id="23" dur="500" fill="hold"/>
                                        <p:tgtEl>
                                          <p:spTgt spid="515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54">
                                            <p:txEl>
                                              <p:pRg st="5" end="5"/>
                                            </p:txEl>
                                          </p:spTgt>
                                        </p:tgtEl>
                                        <p:attrNameLst>
                                          <p:attrName>ppt_y</p:attrName>
                                        </p:attrNameLst>
                                      </p:cBhvr>
                                      <p:tavLst>
                                        <p:tav tm="0">
                                          <p:val>
                                            <p:strVal val="1+#ppt_h/2"/>
                                          </p:val>
                                        </p:tav>
                                        <p:tav tm="100000">
                                          <p:val>
                                            <p:strVal val="#ppt_y"/>
                                          </p:val>
                                        </p:tav>
                                      </p:tavLst>
                                    </p:anim>
                                  </p:childTnLst>
                                </p:cTn>
                              </p:par>
                              <p:par>
                                <p:cTn id="25" presetID="8" presetClass="entr" presetSubtype="16" fill="hold" nodeType="withEffect">
                                  <p:stCondLst>
                                    <p:cond delay="0"/>
                                  </p:stCondLst>
                                  <p:childTnLst>
                                    <p:set>
                                      <p:cBhvr>
                                        <p:cTn id="26" dur="1" fill="hold">
                                          <p:stCondLst>
                                            <p:cond delay="0"/>
                                          </p:stCondLst>
                                        </p:cTn>
                                        <p:tgtEl>
                                          <p:spTgt spid="5155"/>
                                        </p:tgtEl>
                                        <p:attrNameLst>
                                          <p:attrName>style.visibility</p:attrName>
                                        </p:attrNameLst>
                                      </p:cBhvr>
                                      <p:to>
                                        <p:strVal val="visible"/>
                                      </p:to>
                                    </p:set>
                                    <p:animEffect transition="in" filter="diamond(in)">
                                      <p:cBhvr>
                                        <p:cTn id="27" dur="2000"/>
                                        <p:tgtEl>
                                          <p:spTgt spid="515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156">
                                            <p:txEl>
                                              <p:pRg st="0" end="0"/>
                                            </p:txEl>
                                          </p:spTgt>
                                        </p:tgtEl>
                                        <p:attrNameLst>
                                          <p:attrName>style.visibility</p:attrName>
                                        </p:attrNameLst>
                                      </p:cBhvr>
                                      <p:to>
                                        <p:strVal val="visible"/>
                                      </p:to>
                                    </p:set>
                                    <p:animEffect transition="in" filter="diamond(in)">
                                      <p:cBhvr>
                                        <p:cTn id="32" dur="2000"/>
                                        <p:tgtEl>
                                          <p:spTgt spid="515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156">
                                            <p:txEl>
                                              <p:pRg st="1" end="1"/>
                                            </p:txEl>
                                          </p:spTgt>
                                        </p:tgtEl>
                                        <p:attrNameLst>
                                          <p:attrName>style.visibility</p:attrName>
                                        </p:attrNameLst>
                                      </p:cBhvr>
                                      <p:to>
                                        <p:strVal val="visible"/>
                                      </p:to>
                                    </p:set>
                                    <p:animEffect transition="in" filter="diamond(in)">
                                      <p:cBhvr>
                                        <p:cTn id="37" dur="2000"/>
                                        <p:tgtEl>
                                          <p:spTgt spid="515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156">
                                            <p:txEl>
                                              <p:pRg st="2" end="2"/>
                                            </p:txEl>
                                          </p:spTgt>
                                        </p:tgtEl>
                                        <p:attrNameLst>
                                          <p:attrName>style.visibility</p:attrName>
                                        </p:attrNameLst>
                                      </p:cBhvr>
                                      <p:to>
                                        <p:strVal val="visible"/>
                                      </p:to>
                                    </p:set>
                                    <p:animEffect transition="in" filter="diamond(in)">
                                      <p:cBhvr>
                                        <p:cTn id="42" dur="2000"/>
                                        <p:tgtEl>
                                          <p:spTgt spid="515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5156">
                                            <p:txEl>
                                              <p:pRg st="3" end="3"/>
                                            </p:txEl>
                                          </p:spTgt>
                                        </p:tgtEl>
                                        <p:attrNameLst>
                                          <p:attrName>style.visibility</p:attrName>
                                        </p:attrNameLst>
                                      </p:cBhvr>
                                      <p:to>
                                        <p:strVal val="visible"/>
                                      </p:to>
                                    </p:set>
                                    <p:animEffect transition="in" filter="diamond(in)">
                                      <p:cBhvr>
                                        <p:cTn id="47" dur="2000"/>
                                        <p:tgtEl>
                                          <p:spTgt spid="51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4"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p:txBody>
          <a:bodyPr vert="horz" wrap="square" lIns="91440" tIns="45720" rIns="91440" bIns="45720" anchor="t"/>
          <a:lstStyle/>
          <a:p>
            <a:pPr eaLnBrk="1" hangingPunct="1"/>
            <a:endParaRPr lang="vi-VN" altLang="x-none" dirty="0"/>
          </a:p>
        </p:txBody>
      </p:sp>
      <p:sp>
        <p:nvSpPr>
          <p:cNvPr id="29699" name="Rectangle 5"/>
          <p:cNvSpPr/>
          <p:nvPr/>
        </p:nvSpPr>
        <p:spPr>
          <a:xfrm>
            <a:off x="0" y="990600"/>
            <a:ext cx="43434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90118" name="Rectangle 6"/>
          <p:cNvSpPr/>
          <p:nvPr/>
        </p:nvSpPr>
        <p:spPr>
          <a:xfrm>
            <a:off x="0" y="1066800"/>
            <a:ext cx="4267200" cy="4894263"/>
          </a:xfrm>
          <a:prstGeom prst="rect">
            <a:avLst/>
          </a:prstGeom>
          <a:noFill/>
          <a:ln w="9525">
            <a:noFill/>
          </a:ln>
        </p:spPr>
        <p:txBody>
          <a:bodyPr>
            <a:spAutoFit/>
          </a:bodyPr>
          <a:lstStyle/>
          <a:p>
            <a:pPr>
              <a:buAutoNum type="romanUcPeriod"/>
            </a:pPr>
            <a:r>
              <a:rPr sz="2400" b="1" u="sng" dirty="0">
                <a:latin typeface="Arial" panose="020B0604020202020204" pitchFamily="34" charset="0"/>
              </a:rPr>
              <a:t>Ảnh hưởng của ánh sáng lên đời sống thực vật.</a:t>
            </a:r>
          </a:p>
          <a:p>
            <a:r>
              <a:rPr sz="2400" b="1" dirty="0">
                <a:latin typeface="Arial" panose="020B0604020202020204" pitchFamily="34" charset="0"/>
              </a:rPr>
              <a:t>II. </a:t>
            </a:r>
            <a:r>
              <a:rPr sz="2400" b="1" u="sng" dirty="0">
                <a:latin typeface="Arial" panose="020B0604020202020204" pitchFamily="34" charset="0"/>
              </a:rPr>
              <a:t>Ảnh hưởng của ánh sáng lên đời sống động vật.</a:t>
            </a:r>
          </a:p>
          <a:p>
            <a:pPr>
              <a:buChar char="-"/>
            </a:pPr>
            <a:r>
              <a:rPr sz="2400" b="1" dirty="0">
                <a:latin typeface="Arial" panose="020B0604020202020204" pitchFamily="34" charset="0"/>
              </a:rPr>
              <a:t>Ánh sáng ảnh hưởng đến khả năng định hướng di chuyển của động vật.</a:t>
            </a:r>
          </a:p>
          <a:p>
            <a:pPr>
              <a:buChar char="-"/>
            </a:pPr>
            <a:r>
              <a:rPr sz="2400" b="1" dirty="0">
                <a:latin typeface="Arial" panose="020B0604020202020204" pitchFamily="34" charset="0"/>
              </a:rPr>
              <a:t>Ngoài ra, ánh sáng còn ảnh hưởng đến:</a:t>
            </a:r>
          </a:p>
          <a:p>
            <a:r>
              <a:rPr sz="2400" b="1" dirty="0">
                <a:latin typeface="Arial" panose="020B0604020202020204" pitchFamily="34" charset="0"/>
              </a:rPr>
              <a:t>+ Hoạt động.</a:t>
            </a:r>
          </a:p>
          <a:p>
            <a:r>
              <a:rPr sz="2400" b="1" dirty="0">
                <a:latin typeface="Arial" panose="020B0604020202020204" pitchFamily="34" charset="0"/>
              </a:rPr>
              <a:t>+ Khả năng sinh trưởng và sinh sản.</a:t>
            </a:r>
          </a:p>
          <a:p>
            <a:endParaRPr sz="2400" b="1" dirty="0">
              <a:latin typeface="Arial" panose="020B0604020202020204" pitchFamily="34" charset="0"/>
            </a:endParaRPr>
          </a:p>
        </p:txBody>
      </p:sp>
      <p:sp>
        <p:nvSpPr>
          <p:cNvPr id="29702" name="Rectangle 8"/>
          <p:cNvSpPr/>
          <p:nvPr/>
        </p:nvSpPr>
        <p:spPr>
          <a:xfrm>
            <a:off x="4456113" y="1143000"/>
            <a:ext cx="4687887" cy="519113"/>
          </a:xfrm>
          <a:prstGeom prst="rect">
            <a:avLst/>
          </a:prstGeom>
          <a:noFill/>
          <a:ln w="9525">
            <a:noFill/>
          </a:ln>
        </p:spPr>
        <p:txBody>
          <a:bodyPr>
            <a:spAutoFit/>
          </a:bodyPr>
          <a:lstStyle/>
          <a:p>
            <a:endParaRPr lang="vi-VN" altLang="x-none" sz="2800" b="1" dirty="0">
              <a:latin typeface="Arial" panose="020B0604020202020204" pitchFamily="34" charset="0"/>
            </a:endParaRPr>
          </a:p>
        </p:txBody>
      </p:sp>
      <p:sp>
        <p:nvSpPr>
          <p:cNvPr id="29703" name="Text Box 9"/>
          <p:cNvSpPr txBox="1"/>
          <p:nvPr/>
        </p:nvSpPr>
        <p:spPr>
          <a:xfrm>
            <a:off x="4398963" y="2057400"/>
            <a:ext cx="4800600" cy="1200150"/>
          </a:xfrm>
          <a:prstGeom prst="rect">
            <a:avLst/>
          </a:prstGeom>
          <a:noFill/>
          <a:ln w="9525">
            <a:noFill/>
          </a:ln>
        </p:spPr>
        <p:txBody>
          <a:bodyPr>
            <a:spAutoFit/>
          </a:bodyPr>
          <a:lstStyle/>
          <a:p>
            <a:r>
              <a:rPr sz="2400" b="1" dirty="0">
                <a:solidFill>
                  <a:schemeClr val="tx2"/>
                </a:solidFill>
                <a:latin typeface="Arial" panose="020B0604020202020204" pitchFamily="34" charset="0"/>
              </a:rPr>
              <a:t>Ngoài ra, ánh sáng còn ảnh hưởng đến động vật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8">
                                            <p:txEl>
                                              <p:pRg st="5" end="5"/>
                                            </p:txEl>
                                          </p:spTgt>
                                        </p:tgtEl>
                                        <p:attrNameLst>
                                          <p:attrName>style.visibility</p:attrName>
                                        </p:attrNameLst>
                                      </p:cBhvr>
                                      <p:to>
                                        <p:strVal val="visible"/>
                                      </p:to>
                                    </p:set>
                                    <p:anim calcmode="lin" valueType="num">
                                      <p:cBhvr additive="base">
                                        <p:cTn id="7" dur="500" fill="hold"/>
                                        <p:tgtEl>
                                          <p:spTgt spid="9011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762000"/>
            <a:ext cx="4495800" cy="5029200"/>
            <a:chOff x="0" y="480"/>
            <a:chExt cx="2832" cy="3168"/>
          </a:xfrm>
        </p:grpSpPr>
        <p:pic>
          <p:nvPicPr>
            <p:cNvPr id="30727" name="Picture 4" descr="ket doi"/>
            <p:cNvPicPr>
              <a:picLocks noChangeAspect="1"/>
            </p:cNvPicPr>
            <p:nvPr/>
          </p:nvPicPr>
          <p:blipFill>
            <a:blip r:embed="rId2"/>
            <a:stretch>
              <a:fillRect/>
            </a:stretch>
          </p:blipFill>
          <p:spPr>
            <a:xfrm>
              <a:off x="0" y="480"/>
              <a:ext cx="2832" cy="2832"/>
            </a:xfrm>
            <a:prstGeom prst="rect">
              <a:avLst/>
            </a:prstGeom>
            <a:noFill/>
            <a:ln w="9525">
              <a:noFill/>
            </a:ln>
          </p:spPr>
        </p:pic>
        <p:sp>
          <p:nvSpPr>
            <p:cNvPr id="30728" name="Text Box 5"/>
            <p:cNvSpPr txBox="1"/>
            <p:nvPr/>
          </p:nvSpPr>
          <p:spPr>
            <a:xfrm>
              <a:off x="0" y="3360"/>
              <a:ext cx="2832"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Chim “kết đôi” vào mùa xuân</a:t>
              </a:r>
            </a:p>
          </p:txBody>
        </p:sp>
      </p:grpSp>
      <p:sp>
        <p:nvSpPr>
          <p:cNvPr id="30723" name="Text Box 7"/>
          <p:cNvSpPr txBox="1"/>
          <p:nvPr/>
        </p:nvSpPr>
        <p:spPr>
          <a:xfrm>
            <a:off x="1371600" y="0"/>
            <a:ext cx="6477000" cy="457200"/>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Ảnh hưởng đến sinh sản của động vật</a:t>
            </a:r>
          </a:p>
        </p:txBody>
      </p:sp>
      <p:grpSp>
        <p:nvGrpSpPr>
          <p:cNvPr id="3" name="Group 11"/>
          <p:cNvGrpSpPr/>
          <p:nvPr/>
        </p:nvGrpSpPr>
        <p:grpSpPr>
          <a:xfrm>
            <a:off x="4648200" y="762000"/>
            <a:ext cx="4191000" cy="4953000"/>
            <a:chOff x="2928" y="480"/>
            <a:chExt cx="2640" cy="3120"/>
          </a:xfrm>
        </p:grpSpPr>
        <p:pic>
          <p:nvPicPr>
            <p:cNvPr id="30725" name="Picture 8" descr="4011"/>
            <p:cNvPicPr>
              <a:picLocks noChangeAspect="1"/>
            </p:cNvPicPr>
            <p:nvPr/>
          </p:nvPicPr>
          <p:blipFill>
            <a:blip r:embed="rId3"/>
            <a:stretch>
              <a:fillRect/>
            </a:stretch>
          </p:blipFill>
          <p:spPr>
            <a:xfrm>
              <a:off x="2928" y="480"/>
              <a:ext cx="2592" cy="2832"/>
            </a:xfrm>
            <a:prstGeom prst="rect">
              <a:avLst/>
            </a:prstGeom>
            <a:noFill/>
            <a:ln w="9525">
              <a:noFill/>
            </a:ln>
          </p:spPr>
        </p:pic>
        <p:sp>
          <p:nvSpPr>
            <p:cNvPr id="30726" name="Text Box 9"/>
            <p:cNvSpPr txBox="1"/>
            <p:nvPr/>
          </p:nvSpPr>
          <p:spPr>
            <a:xfrm>
              <a:off x="3024" y="3312"/>
              <a:ext cx="2544"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Gà đẻ trứng vào ban ngày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vert="horz" wrap="square" lIns="91440" tIns="45720" rIns="91440" bIns="45720" anchor="ctr"/>
          <a:lstStyle/>
          <a:p>
            <a:pPr eaLnBrk="1" hangingPunct="1"/>
            <a:endParaRPr lang="vi-VN" altLang="x-none" dirty="0"/>
          </a:p>
        </p:txBody>
      </p:sp>
      <p:sp>
        <p:nvSpPr>
          <p:cNvPr id="31747" name="Rectangle 5"/>
          <p:cNvSpPr/>
          <p:nvPr/>
        </p:nvSpPr>
        <p:spPr>
          <a:xfrm>
            <a:off x="0" y="990600"/>
            <a:ext cx="43434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91142" name="Rectangle 6"/>
          <p:cNvSpPr/>
          <p:nvPr/>
        </p:nvSpPr>
        <p:spPr>
          <a:xfrm>
            <a:off x="0" y="1000125"/>
            <a:ext cx="4267200" cy="5705475"/>
          </a:xfrm>
          <a:prstGeom prst="rect">
            <a:avLst/>
          </a:prstGeom>
          <a:noFill/>
          <a:ln w="9525">
            <a:noFill/>
          </a:ln>
        </p:spPr>
        <p:txBody>
          <a:bodyPr>
            <a:spAutoFit/>
          </a:bodyPr>
          <a:lstStyle/>
          <a:p>
            <a:pPr>
              <a:buAutoNum type="romanUcPeriod"/>
            </a:pPr>
            <a:r>
              <a:rPr sz="2300" b="1" u="sng" dirty="0">
                <a:solidFill>
                  <a:schemeClr val="tx2"/>
                </a:solidFill>
                <a:latin typeface="Arial" panose="020B0604020202020204" pitchFamily="34" charset="0"/>
              </a:rPr>
              <a:t>Ảnh hưởng của ánh sáng lên đời sống thực vật:</a:t>
            </a:r>
          </a:p>
          <a:p>
            <a:r>
              <a:rPr sz="2300" b="1" dirty="0">
                <a:solidFill>
                  <a:schemeClr val="tx2"/>
                </a:solidFill>
                <a:latin typeface="Arial" panose="020B0604020202020204" pitchFamily="34" charset="0"/>
              </a:rPr>
              <a:t>II. </a:t>
            </a:r>
            <a:r>
              <a:rPr sz="2300" b="1" u="sng" dirty="0">
                <a:solidFill>
                  <a:schemeClr val="tx2"/>
                </a:solidFill>
                <a:latin typeface="Arial" panose="020B0604020202020204" pitchFamily="34" charset="0"/>
              </a:rPr>
              <a:t>Ảnh hưởng của ánh sáng lên đời sống động vật:</a:t>
            </a:r>
          </a:p>
          <a:p>
            <a:pPr>
              <a:buChar char="-"/>
            </a:pPr>
            <a:r>
              <a:rPr sz="2300" b="1" dirty="0">
                <a:solidFill>
                  <a:schemeClr val="tx2"/>
                </a:solidFill>
                <a:latin typeface="Arial" panose="020B0604020202020204" pitchFamily="34" charset="0"/>
              </a:rPr>
              <a:t>Ánh sáng ảnh hưởng đến khả năng định hướng di chuyển của động vật.</a:t>
            </a:r>
          </a:p>
          <a:p>
            <a:pPr>
              <a:buChar char="-"/>
            </a:pPr>
            <a:r>
              <a:rPr sz="2300" b="1" dirty="0">
                <a:solidFill>
                  <a:schemeClr val="tx2"/>
                </a:solidFill>
                <a:latin typeface="Arial" panose="020B0604020202020204" pitchFamily="34" charset="0"/>
              </a:rPr>
              <a:t>Ngoài ra, ánh sáng còn ảnh hưởng đến:</a:t>
            </a:r>
          </a:p>
          <a:p>
            <a:r>
              <a:rPr sz="2300" b="1" dirty="0">
                <a:solidFill>
                  <a:schemeClr val="tx2"/>
                </a:solidFill>
                <a:latin typeface="Arial" panose="020B0604020202020204" pitchFamily="34" charset="0"/>
              </a:rPr>
              <a:t>+ Hoạt động kiếm ăn.</a:t>
            </a:r>
          </a:p>
          <a:p>
            <a:r>
              <a:rPr sz="2300" b="1" dirty="0">
                <a:solidFill>
                  <a:schemeClr val="tx2"/>
                </a:solidFill>
                <a:latin typeface="Arial" panose="020B0604020202020204" pitchFamily="34" charset="0"/>
              </a:rPr>
              <a:t>+ Khả năng sinh trưởng và sinh sản.</a:t>
            </a:r>
          </a:p>
          <a:p>
            <a:r>
              <a:rPr sz="2300" b="1" dirty="0">
                <a:solidFill>
                  <a:schemeClr val="tx2"/>
                </a:solidFill>
                <a:latin typeface="Arial" panose="020B0604020202020204" pitchFamily="34" charset="0"/>
              </a:rPr>
              <a:t>- Động vật được chia thành 2 nhóm:</a:t>
            </a:r>
          </a:p>
          <a:p>
            <a:r>
              <a:rPr sz="2300" b="1" dirty="0">
                <a:solidFill>
                  <a:schemeClr val="tx2"/>
                </a:solidFill>
                <a:latin typeface="Arial" panose="020B0604020202020204" pitchFamily="34" charset="0"/>
              </a:rPr>
              <a:t>+ Nhóm động vật ưa sáng.</a:t>
            </a:r>
          </a:p>
          <a:p>
            <a:r>
              <a:rPr sz="2300" b="1" dirty="0">
                <a:solidFill>
                  <a:schemeClr val="tx2"/>
                </a:solidFill>
                <a:latin typeface="Arial" panose="020B0604020202020204" pitchFamily="34" charset="0"/>
              </a:rPr>
              <a:t>+ Nhóm động vật ưa tối.</a:t>
            </a:r>
          </a:p>
        </p:txBody>
      </p:sp>
      <p:sp>
        <p:nvSpPr>
          <p:cNvPr id="31750" name="Rectangle 8"/>
          <p:cNvSpPr/>
          <p:nvPr/>
        </p:nvSpPr>
        <p:spPr>
          <a:xfrm>
            <a:off x="4456113" y="1143000"/>
            <a:ext cx="4687887" cy="519113"/>
          </a:xfrm>
          <a:prstGeom prst="rect">
            <a:avLst/>
          </a:prstGeom>
          <a:noFill/>
          <a:ln w="9525">
            <a:noFill/>
          </a:ln>
        </p:spPr>
        <p:txBody>
          <a:bodyPr>
            <a:spAutoFit/>
          </a:bodyPr>
          <a:lstStyle/>
          <a:p>
            <a:endParaRPr lang="vi-VN" altLang="x-none" sz="2800" b="1" dirty="0">
              <a:solidFill>
                <a:srgbClr val="000000"/>
              </a:solidFill>
              <a:latin typeface="Arial" panose="020B0604020202020204" pitchFamily="34" charset="0"/>
            </a:endParaRPr>
          </a:p>
        </p:txBody>
      </p:sp>
      <p:sp>
        <p:nvSpPr>
          <p:cNvPr id="91145" name="Text Box 9"/>
          <p:cNvSpPr txBox="1"/>
          <p:nvPr/>
        </p:nvSpPr>
        <p:spPr>
          <a:xfrm>
            <a:off x="4343400" y="990600"/>
            <a:ext cx="4800600" cy="1570038"/>
          </a:xfrm>
          <a:prstGeom prst="rect">
            <a:avLst/>
          </a:prstGeom>
          <a:noFill/>
          <a:ln w="9525">
            <a:noFill/>
          </a:ln>
        </p:spPr>
        <p:txBody>
          <a:bodyPr>
            <a:spAutoFit/>
          </a:bodyPr>
          <a:lstStyle/>
          <a:p>
            <a:r>
              <a:rPr sz="2400" b="1" i="1" dirty="0">
                <a:solidFill>
                  <a:schemeClr val="tx2"/>
                </a:solidFill>
                <a:latin typeface="Arial" panose="020B0604020202020204" pitchFamily="34" charset="0"/>
              </a:rPr>
              <a:t>Dựa vào khả năng thích nghi với các điều kiện chiếu sáng khác nhau, chia động vật thành mấy nhóm? Kể tên từng nhóm.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1145"/>
                                        </p:tgtEl>
                                        <p:attrNameLst>
                                          <p:attrName>style.visibility</p:attrName>
                                        </p:attrNameLst>
                                      </p:cBhvr>
                                      <p:to>
                                        <p:strVal val="visible"/>
                                      </p:to>
                                    </p:set>
                                    <p:animEffect transition="in" filter="diamond(in)">
                                      <p:cBhvr>
                                        <p:cTn id="7" dur="2000"/>
                                        <p:tgtEl>
                                          <p:spTgt spid="911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1142">
                                            <p:txEl>
                                              <p:pRg st="6" end="6"/>
                                            </p:txEl>
                                          </p:spTgt>
                                        </p:tgtEl>
                                        <p:attrNameLst>
                                          <p:attrName>style.visibility</p:attrName>
                                        </p:attrNameLst>
                                      </p:cBhvr>
                                      <p:to>
                                        <p:strVal val="visible"/>
                                      </p:to>
                                    </p:set>
                                    <p:anim calcmode="lin" valueType="num">
                                      <p:cBhvr additive="base">
                                        <p:cTn id="12" dur="500" fill="hold"/>
                                        <p:tgtEl>
                                          <p:spTgt spid="91142">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11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1142">
                                            <p:txEl>
                                              <p:pRg st="7" end="7"/>
                                            </p:txEl>
                                          </p:spTgt>
                                        </p:tgtEl>
                                        <p:attrNameLst>
                                          <p:attrName>style.visibility</p:attrName>
                                        </p:attrNameLst>
                                      </p:cBhvr>
                                      <p:to>
                                        <p:strVal val="visible"/>
                                      </p:to>
                                    </p:set>
                                    <p:anim calcmode="lin" valueType="num">
                                      <p:cBhvr additive="base">
                                        <p:cTn id="18" dur="500" fill="hold"/>
                                        <p:tgtEl>
                                          <p:spTgt spid="91142">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114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1142">
                                            <p:txEl>
                                              <p:pRg st="8" end="8"/>
                                            </p:txEl>
                                          </p:spTgt>
                                        </p:tgtEl>
                                        <p:attrNameLst>
                                          <p:attrName>style.visibility</p:attrName>
                                        </p:attrNameLst>
                                      </p:cBhvr>
                                      <p:to>
                                        <p:strVal val="visible"/>
                                      </p:to>
                                    </p:set>
                                    <p:anim calcmode="lin" valueType="num">
                                      <p:cBhvr additive="base">
                                        <p:cTn id="24" dur="500" fill="hold"/>
                                        <p:tgtEl>
                                          <p:spTgt spid="91142">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114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62" name="Text Box 22"/>
          <p:cNvSpPr txBox="1"/>
          <p:nvPr/>
        </p:nvSpPr>
        <p:spPr>
          <a:xfrm>
            <a:off x="0" y="0"/>
            <a:ext cx="9372600" cy="442913"/>
          </a:xfrm>
          <a:prstGeom prst="rect">
            <a:avLst/>
          </a:prstGeom>
          <a:noFill/>
          <a:ln w="9525">
            <a:noFill/>
          </a:ln>
        </p:spPr>
        <p:txBody>
          <a:bodyPr>
            <a:spAutoFit/>
          </a:bodyPr>
          <a:lstStyle/>
          <a:p>
            <a:pPr algn="ctr"/>
            <a:r>
              <a:rPr sz="2300" b="1" dirty="0">
                <a:solidFill>
                  <a:schemeClr val="tx2"/>
                </a:solidFill>
                <a:latin typeface="Arial" panose="020B0604020202020204" pitchFamily="34" charset="0"/>
              </a:rPr>
              <a:t>Hoàn thành bài tập sau bằng cách ghép cột tương ứng, thích hợp</a:t>
            </a:r>
          </a:p>
        </p:txBody>
      </p:sp>
      <p:graphicFrame>
        <p:nvGraphicFramePr>
          <p:cNvPr id="87175" name="Group 135"/>
          <p:cNvGraphicFramePr>
            <a:graphicFrameLocks noGrp="1"/>
          </p:cNvGraphicFramePr>
          <p:nvPr>
            <p:ph idx="1"/>
            <p:extLst>
              <p:ext uri="{D42A27DB-BD31-4B8C-83A1-F6EECF244321}">
                <p14:modId xmlns:p14="http://schemas.microsoft.com/office/powerpoint/2010/main" val="2336012410"/>
              </p:ext>
            </p:extLst>
          </p:nvPr>
        </p:nvGraphicFramePr>
        <p:xfrm>
          <a:off x="31750" y="533400"/>
          <a:ext cx="9067800" cy="4081620"/>
        </p:xfrm>
        <a:graphic>
          <a:graphicData uri="http://schemas.openxmlformats.org/drawingml/2006/table">
            <a:tbl>
              <a:tblPr/>
              <a:tblGrid>
                <a:gridCol w="2286000">
                  <a:extLst>
                    <a:ext uri="{9D8B030D-6E8A-4147-A177-3AD203B41FA5}">
                      <a16:colId xmlns="" xmlns:a16="http://schemas.microsoft.com/office/drawing/2014/main" val="20000"/>
                    </a:ext>
                  </a:extLst>
                </a:gridCol>
                <a:gridCol w="6781800">
                  <a:extLst>
                    <a:ext uri="{9D8B030D-6E8A-4147-A177-3AD203B41FA5}">
                      <a16:colId xmlns="" xmlns:a16="http://schemas.microsoft.com/office/drawing/2014/main" val="20001"/>
                    </a:ext>
                  </a:extLst>
                </a:gridCol>
              </a:tblGrid>
              <a:tr h="53323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Cột A</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Cột B</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2651575">
                <a:tc>
                  <a:txBody>
                    <a:bodyPr/>
                    <a:lstStyle/>
                    <a:p>
                      <a:pPr marL="122555" marR="0" lvl="0" indent="-122555" algn="l" defTabSz="914400" rtl="0" eaLnBrk="1" fontAlgn="base" latinLnBrk="0" hangingPunct="1">
                        <a:lnSpc>
                          <a:spcPct val="100000"/>
                        </a:lnSpc>
                        <a:spcBef>
                          <a:spcPct val="20000"/>
                        </a:spcBef>
                        <a:spcAft>
                          <a:spcPct val="0"/>
                        </a:spcAft>
                        <a:buClrTx/>
                        <a:buSzTx/>
                        <a:buFontTx/>
                        <a:buAutoNum type="arabicPeriod"/>
                      </a:pPr>
                      <a:r>
                        <a:rPr kumimoji="0" lang="en-US" sz="2400" b="1" i="0" u="none" strike="noStrike" cap="none" normalizeH="0" baseline="0">
                          <a:ln>
                            <a:noFill/>
                          </a:ln>
                          <a:solidFill>
                            <a:schemeClr val="tx2"/>
                          </a:solidFill>
                          <a:effectLst/>
                          <a:latin typeface="Arial" panose="020B0604020202020204" pitchFamily="34" charset="0"/>
                        </a:rPr>
                        <a:t> Nhóm động vật ưa sáng.</a:t>
                      </a:r>
                    </a:p>
                    <a:p>
                      <a:pPr marL="122555" marR="0" lvl="0" indent="-122555" algn="l" defTabSz="914400" rtl="0" eaLnBrk="1" fontAlgn="base" latinLnBrk="0" hangingPunct="1">
                        <a:lnSpc>
                          <a:spcPct val="100000"/>
                        </a:lnSpc>
                        <a:spcBef>
                          <a:spcPct val="20000"/>
                        </a:spcBef>
                        <a:spcAft>
                          <a:spcPct val="0"/>
                        </a:spcAft>
                        <a:buClrTx/>
                        <a:buSzTx/>
                        <a:buFontTx/>
                        <a:buNone/>
                      </a:pPr>
                      <a:endParaRPr kumimoji="0" lang="en-US" sz="2400" b="1" i="0" u="none" strike="noStrike" cap="none" normalizeH="0" baseline="0">
                        <a:ln>
                          <a:noFill/>
                        </a:ln>
                        <a:solidFill>
                          <a:schemeClr val="tx2"/>
                        </a:solidFill>
                        <a:effectLst/>
                        <a:latin typeface="Arial" panose="020B0604020202020204" pitchFamily="34" charset="0"/>
                      </a:endParaRP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2. Nhóm động vật ưa tối.</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Những động vật hoạt động ban đêm.</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VD: giun đất, ếch, thằn lằn, dơi,….</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Những động vật hoạt động ban ngày.</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Động vật sống trong hang, trong đất.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VD: chích chòe, trâu, gà, bìm bịp, …</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Động vật sống ở vùng nước sâu (đáy biển).</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896656">
                <a:tc gridSpan="2">
                  <a:txBody>
                    <a:bodyPr/>
                    <a:lstStyle/>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Đáp án: </a:t>
                      </a: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               </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2"/>
                  </a:ext>
                </a:extLst>
              </a:tr>
            </a:tbl>
          </a:graphicData>
        </a:graphic>
      </p:graphicFrame>
      <p:sp>
        <p:nvSpPr>
          <p:cNvPr id="87176" name="Rectangle 136"/>
          <p:cNvSpPr/>
          <p:nvPr/>
        </p:nvSpPr>
        <p:spPr>
          <a:xfrm>
            <a:off x="1371600" y="3625850"/>
            <a:ext cx="4572000" cy="946150"/>
          </a:xfrm>
          <a:prstGeom prst="rect">
            <a:avLst/>
          </a:prstGeom>
          <a:noFill/>
          <a:ln w="9525">
            <a:noFill/>
          </a:ln>
        </p:spPr>
        <p:txBody>
          <a:bodyPr>
            <a:spAutoFit/>
          </a:bodyPr>
          <a:lstStyle/>
          <a:p>
            <a:r>
              <a:rPr sz="2800" b="1" dirty="0">
                <a:solidFill>
                  <a:schemeClr val="tx2"/>
                </a:solidFill>
                <a:latin typeface="Arial" panose="020B0604020202020204" pitchFamily="34" charset="0"/>
              </a:rPr>
              <a:t>1 – c, e</a:t>
            </a:r>
          </a:p>
          <a:p>
            <a:r>
              <a:rPr sz="2800" b="1" dirty="0">
                <a:solidFill>
                  <a:schemeClr val="tx2"/>
                </a:solidFill>
                <a:latin typeface="Arial" panose="020B0604020202020204" pitchFamily="34" charset="0"/>
              </a:rPr>
              <a:t>2 – a, d, f,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7062"/>
                                        </p:tgtEl>
                                        <p:attrNameLst>
                                          <p:attrName>style.visibility</p:attrName>
                                        </p:attrNameLst>
                                      </p:cBhvr>
                                      <p:to>
                                        <p:strVal val="visible"/>
                                      </p:to>
                                    </p:set>
                                    <p:animEffect transition="in" filter="diamond(in)">
                                      <p:cBhvr>
                                        <p:cTn id="7" dur="2000"/>
                                        <p:tgtEl>
                                          <p:spTgt spid="870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175"/>
                                        </p:tgtEl>
                                        <p:attrNameLst>
                                          <p:attrName>style.visibility</p:attrName>
                                        </p:attrNameLst>
                                      </p:cBhvr>
                                      <p:to>
                                        <p:strVal val="visible"/>
                                      </p:to>
                                    </p:set>
                                    <p:anim calcmode="lin" valueType="num">
                                      <p:cBhvr additive="base">
                                        <p:cTn id="12" dur="500" fill="hold"/>
                                        <p:tgtEl>
                                          <p:spTgt spid="87175"/>
                                        </p:tgtEl>
                                        <p:attrNameLst>
                                          <p:attrName>ppt_x</p:attrName>
                                        </p:attrNameLst>
                                      </p:cBhvr>
                                      <p:tavLst>
                                        <p:tav tm="0">
                                          <p:val>
                                            <p:strVal val="#ppt_x"/>
                                          </p:val>
                                        </p:tav>
                                        <p:tav tm="100000">
                                          <p:val>
                                            <p:strVal val="#ppt_x"/>
                                          </p:val>
                                        </p:tav>
                                      </p:tavLst>
                                    </p:anim>
                                    <p:anim calcmode="lin" valueType="num">
                                      <p:cBhvr additive="base">
                                        <p:cTn id="13" dur="500" fill="hold"/>
                                        <p:tgtEl>
                                          <p:spTgt spid="871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7176">
                                            <p:txEl>
                                              <p:pRg st="0" end="0"/>
                                            </p:txEl>
                                          </p:spTgt>
                                        </p:tgtEl>
                                        <p:attrNameLst>
                                          <p:attrName>style.visibility</p:attrName>
                                        </p:attrNameLst>
                                      </p:cBhvr>
                                      <p:to>
                                        <p:strVal val="visible"/>
                                      </p:to>
                                    </p:set>
                                    <p:animEffect transition="in" filter="diamond(in)">
                                      <p:cBhvr>
                                        <p:cTn id="18" dur="2000"/>
                                        <p:tgtEl>
                                          <p:spTgt spid="871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7176">
                                            <p:txEl>
                                              <p:pRg st="1" end="1"/>
                                            </p:txEl>
                                          </p:spTgt>
                                        </p:tgtEl>
                                        <p:attrNameLst>
                                          <p:attrName>style.visibility</p:attrName>
                                        </p:attrNameLst>
                                      </p:cBhvr>
                                      <p:to>
                                        <p:strVal val="visible"/>
                                      </p:to>
                                    </p:set>
                                    <p:animEffect transition="in" filter="diamond(in)">
                                      <p:cBhvr>
                                        <p:cTn id="23" dur="2000"/>
                                        <p:tgtEl>
                                          <p:spTgt spid="871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p:nvPr/>
        </p:nvSpPr>
        <p:spPr>
          <a:xfrm>
            <a:off x="669925" y="0"/>
            <a:ext cx="2757488" cy="457200"/>
          </a:xfrm>
          <a:prstGeom prst="rect">
            <a:avLst/>
          </a:prstGeom>
          <a:noFill/>
          <a:ln w="9525">
            <a:noFill/>
          </a:ln>
        </p:spPr>
        <p:txBody>
          <a:bodyPr wrap="none">
            <a:spAutoFit/>
          </a:bodyPr>
          <a:lstStyle/>
          <a:p>
            <a:pPr algn="ctr"/>
            <a:r>
              <a:rPr sz="2400" b="1" dirty="0">
                <a:solidFill>
                  <a:schemeClr val="tx2"/>
                </a:solidFill>
                <a:latin typeface="Arial" panose="020B0604020202020204" pitchFamily="34" charset="0"/>
              </a:rPr>
              <a:t>Động vật ưa sáng</a:t>
            </a:r>
          </a:p>
        </p:txBody>
      </p:sp>
      <p:pic>
        <p:nvPicPr>
          <p:cNvPr id="39941" name="Picture 5" descr="24H_233537187"/>
          <p:cNvPicPr>
            <a:picLocks noChangeAspect="1"/>
          </p:cNvPicPr>
          <p:nvPr/>
        </p:nvPicPr>
        <p:blipFill>
          <a:blip r:embed="rId2"/>
          <a:stretch>
            <a:fillRect/>
          </a:stretch>
        </p:blipFill>
        <p:spPr>
          <a:xfrm>
            <a:off x="381000" y="685800"/>
            <a:ext cx="3962400" cy="2743200"/>
          </a:xfrm>
          <a:prstGeom prst="rect">
            <a:avLst/>
          </a:prstGeom>
          <a:noFill/>
          <a:ln w="9525">
            <a:noFill/>
          </a:ln>
        </p:spPr>
      </p:pic>
      <p:pic>
        <p:nvPicPr>
          <p:cNvPr id="39943" name="Picture 7" descr="bò"/>
          <p:cNvPicPr>
            <a:picLocks noChangeAspect="1"/>
          </p:cNvPicPr>
          <p:nvPr/>
        </p:nvPicPr>
        <p:blipFill>
          <a:blip r:embed="rId3"/>
          <a:stretch>
            <a:fillRect/>
          </a:stretch>
        </p:blipFill>
        <p:spPr>
          <a:xfrm>
            <a:off x="3200400" y="533400"/>
            <a:ext cx="4114800" cy="3810000"/>
          </a:xfrm>
          <a:prstGeom prst="rect">
            <a:avLst/>
          </a:prstGeom>
          <a:noFill/>
          <a:ln w="9525">
            <a:noFill/>
          </a:ln>
        </p:spPr>
      </p:pic>
      <p:pic>
        <p:nvPicPr>
          <p:cNvPr id="39944" name="Picture 8" descr="images"/>
          <p:cNvPicPr>
            <a:picLocks noChangeAspect="1"/>
          </p:cNvPicPr>
          <p:nvPr/>
        </p:nvPicPr>
        <p:blipFill>
          <a:blip r:embed="rId4"/>
          <a:stretch>
            <a:fillRect/>
          </a:stretch>
        </p:blipFill>
        <p:spPr>
          <a:xfrm>
            <a:off x="2514600" y="685800"/>
            <a:ext cx="3733800" cy="2743200"/>
          </a:xfrm>
          <a:prstGeom prst="rect">
            <a:avLst/>
          </a:prstGeom>
          <a:noFill/>
          <a:ln w="9525">
            <a:noFill/>
          </a:ln>
        </p:spPr>
      </p:pic>
      <p:pic>
        <p:nvPicPr>
          <p:cNvPr id="39945" name="Picture 9" descr="gadongtao"/>
          <p:cNvPicPr>
            <a:picLocks noChangeAspect="1"/>
          </p:cNvPicPr>
          <p:nvPr/>
        </p:nvPicPr>
        <p:blipFill>
          <a:blip r:embed="rId5"/>
          <a:stretch>
            <a:fillRect/>
          </a:stretch>
        </p:blipFill>
        <p:spPr>
          <a:xfrm>
            <a:off x="304800" y="381000"/>
            <a:ext cx="4038600" cy="2987675"/>
          </a:xfrm>
          <a:prstGeom prst="rect">
            <a:avLst/>
          </a:prstGeom>
          <a:noFill/>
          <a:ln w="9525">
            <a:noFill/>
          </a:ln>
        </p:spPr>
      </p:pic>
      <p:pic>
        <p:nvPicPr>
          <p:cNvPr id="39946" name="Picture 10" descr="vit"/>
          <p:cNvPicPr>
            <a:picLocks noChangeAspect="1"/>
          </p:cNvPicPr>
          <p:nvPr/>
        </p:nvPicPr>
        <p:blipFill>
          <a:blip r:embed="rId6"/>
          <a:stretch>
            <a:fillRect/>
          </a:stretch>
        </p:blipFill>
        <p:spPr>
          <a:xfrm>
            <a:off x="4419600" y="457200"/>
            <a:ext cx="3962400" cy="2971800"/>
          </a:xfrm>
          <a:prstGeom prst="rect">
            <a:avLst/>
          </a:prstGeom>
          <a:noFill/>
          <a:ln w="9525">
            <a:noFill/>
          </a:ln>
        </p:spPr>
      </p:pic>
      <p:pic>
        <p:nvPicPr>
          <p:cNvPr id="39947" name="Picture 11" descr="khỉ"/>
          <p:cNvPicPr>
            <a:picLocks noChangeAspect="1"/>
          </p:cNvPicPr>
          <p:nvPr/>
        </p:nvPicPr>
        <p:blipFill>
          <a:blip r:embed="rId7"/>
          <a:stretch>
            <a:fillRect/>
          </a:stretch>
        </p:blipFill>
        <p:spPr>
          <a:xfrm>
            <a:off x="381000" y="457200"/>
            <a:ext cx="3952875" cy="2967038"/>
          </a:xfrm>
          <a:prstGeom prst="rect">
            <a:avLst/>
          </a:prstGeom>
          <a:noFill/>
          <a:ln w="9525" cap="flat" cmpd="sng">
            <a:solidFill>
              <a:srgbClr val="FF33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diamond(in)">
                                      <p:cBhvr>
                                        <p:cTn id="7" dur="2000"/>
                                        <p:tgtEl>
                                          <p:spTgt spid="399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9941"/>
                                        </p:tgtEl>
                                      </p:cBhvr>
                                      <p:by x="40000" y="40000"/>
                                    </p:animScale>
                                  </p:childTnLst>
                                </p:cTn>
                              </p:par>
                            </p:childTnLst>
                          </p:cTn>
                        </p:par>
                      </p:childTnLst>
                    </p:cTn>
                  </p:par>
                  <p:par>
                    <p:cTn id="12" fill="hold">
                      <p:stCondLst>
                        <p:cond delay="indefinite"/>
                      </p:stCondLst>
                      <p:childTnLst>
                        <p:par>
                          <p:cTn id="13" fill="hold">
                            <p:stCondLst>
                              <p:cond delay="0"/>
                            </p:stCondLst>
                            <p:childTnLst>
                              <p:par>
                                <p:cTn id="14" presetID="56" presetClass="path" presetSubtype="0" accel="50000" decel="50000" fill="hold" nodeType="clickEffect">
                                  <p:stCondLst>
                                    <p:cond delay="0"/>
                                  </p:stCondLst>
                                  <p:childTnLst>
                                    <p:animMotion origin="layout" path="M -3.33333E-6 5.55112E-17 L -0.16666 0.61111 " pathEditMode="relative" rAng="0" ptsTypes="AA">
                                      <p:cBhvr>
                                        <p:cTn id="15" dur="2000" fill="hold"/>
                                        <p:tgtEl>
                                          <p:spTgt spid="39941"/>
                                        </p:tgtEl>
                                        <p:attrNameLst>
                                          <p:attrName>ppt_x</p:attrName>
                                          <p:attrName>ppt_y</p:attrName>
                                        </p:attrNameLst>
                                      </p:cBhvr>
                                      <p:rCtr x="-8300" y="30600"/>
                                    </p:animMotion>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9944"/>
                                        </p:tgtEl>
                                        <p:attrNameLst>
                                          <p:attrName>style.visibility</p:attrName>
                                        </p:attrNameLst>
                                      </p:cBhvr>
                                      <p:to>
                                        <p:strVal val="visible"/>
                                      </p:to>
                                    </p:set>
                                    <p:animEffect transition="in" filter="diamond(in)">
                                      <p:cBhvr>
                                        <p:cTn id="20" dur="2000"/>
                                        <p:tgtEl>
                                          <p:spTgt spid="3994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39944"/>
                                        </p:tgtEl>
                                      </p:cBhvr>
                                      <p:by x="40000" y="40000"/>
                                    </p:animScale>
                                  </p:childTnLst>
                                </p:cTn>
                              </p:par>
                            </p:childTnLst>
                          </p:cTn>
                        </p:par>
                      </p:childTnLst>
                    </p:cTn>
                  </p:par>
                  <p:par>
                    <p:cTn id="25" fill="hold">
                      <p:stCondLst>
                        <p:cond delay="indefinite"/>
                      </p:stCondLst>
                      <p:childTnLst>
                        <p:par>
                          <p:cTn id="26" fill="hold">
                            <p:stCondLst>
                              <p:cond delay="0"/>
                            </p:stCondLst>
                            <p:childTnLst>
                              <p:par>
                                <p:cTn id="27" presetID="56" presetClass="path" presetSubtype="0" accel="50000" decel="50000" fill="hold" nodeType="clickEffect">
                                  <p:stCondLst>
                                    <p:cond delay="0"/>
                                  </p:stCondLst>
                                  <p:childTnLst>
                                    <p:animMotion origin="layout" path="M 3.33333E-6 -0.00694 L -0.2125 0.61528 " pathEditMode="relative" rAng="0" ptsTypes="AA">
                                      <p:cBhvr>
                                        <p:cTn id="28" dur="2000" fill="hold"/>
                                        <p:tgtEl>
                                          <p:spTgt spid="39944"/>
                                        </p:tgtEl>
                                        <p:attrNameLst>
                                          <p:attrName>ppt_x</p:attrName>
                                          <p:attrName>ppt_y</p:attrName>
                                        </p:attrNameLst>
                                      </p:cBhvr>
                                      <p:rCtr x="-10600" y="31100"/>
                                    </p:animMotion>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9943"/>
                                        </p:tgtEl>
                                        <p:attrNameLst>
                                          <p:attrName>style.visibility</p:attrName>
                                        </p:attrNameLst>
                                      </p:cBhvr>
                                      <p:to>
                                        <p:strVal val="visible"/>
                                      </p:to>
                                    </p:set>
                                    <p:animEffect transition="in" filter="diamond(in)">
                                      <p:cBhvr>
                                        <p:cTn id="33" dur="2000"/>
                                        <p:tgtEl>
                                          <p:spTgt spid="3994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39943"/>
                                        </p:tgtEl>
                                      </p:cBhvr>
                                      <p:by x="30000" y="30000"/>
                                    </p:animScale>
                                  </p:childTnLst>
                                </p:cTn>
                              </p:par>
                            </p:childTnLst>
                          </p:cTn>
                        </p:par>
                      </p:childTnLst>
                    </p:cTn>
                  </p:par>
                  <p:par>
                    <p:cTn id="38" fill="hold">
                      <p:stCondLst>
                        <p:cond delay="indefinite"/>
                      </p:stCondLst>
                      <p:childTnLst>
                        <p:par>
                          <p:cTn id="39" fill="hold">
                            <p:stCondLst>
                              <p:cond delay="0"/>
                            </p:stCondLst>
                            <p:childTnLst>
                              <p:par>
                                <p:cTn id="40" presetID="49" presetClass="path" presetSubtype="0" accel="50000" decel="50000" fill="hold" nodeType="clickEffect">
                                  <p:stCondLst>
                                    <p:cond delay="0"/>
                                  </p:stCondLst>
                                  <p:childTnLst>
                                    <p:animMotion origin="layout" path="M -0.00833 -0.00463 L -0.15 0.56203 " pathEditMode="relative" rAng="0" ptsTypes="AA">
                                      <p:cBhvr>
                                        <p:cTn id="41" dur="2000" fill="hold"/>
                                        <p:tgtEl>
                                          <p:spTgt spid="39943"/>
                                        </p:tgtEl>
                                        <p:attrNameLst>
                                          <p:attrName>ppt_x</p:attrName>
                                          <p:attrName>ppt_y</p:attrName>
                                        </p:attrNameLst>
                                      </p:cBhvr>
                                      <p:rCtr x="-7100" y="28300"/>
                                    </p:animMotion>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39945"/>
                                        </p:tgtEl>
                                        <p:attrNameLst>
                                          <p:attrName>style.visibility</p:attrName>
                                        </p:attrNameLst>
                                      </p:cBhvr>
                                      <p:to>
                                        <p:strVal val="visible"/>
                                      </p:to>
                                    </p:set>
                                    <p:animEffect transition="in" filter="diamond(in)">
                                      <p:cBhvr>
                                        <p:cTn id="46" dur="2000"/>
                                        <p:tgtEl>
                                          <p:spTgt spid="3994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39945"/>
                                        </p:tgtEl>
                                      </p:cBhvr>
                                      <p:by x="40000" y="40000"/>
                                    </p:animScale>
                                  </p:childTnLst>
                                </p:cTn>
                              </p:par>
                            </p:childTnLst>
                          </p:cTn>
                        </p:par>
                      </p:childTnLst>
                    </p:cTn>
                  </p:par>
                  <p:par>
                    <p:cTn id="51" fill="hold">
                      <p:stCondLst>
                        <p:cond delay="indefinite"/>
                      </p:stCondLst>
                      <p:childTnLst>
                        <p:par>
                          <p:cTn id="52" fill="hold">
                            <p:stCondLst>
                              <p:cond delay="0"/>
                            </p:stCondLst>
                            <p:childTnLst>
                              <p:par>
                                <p:cTn id="53" presetID="56" presetClass="path" presetSubtype="0" accel="50000" decel="50000" fill="hold" nodeType="clickEffect">
                                  <p:stCondLst>
                                    <p:cond delay="0"/>
                                  </p:stCondLst>
                                  <p:childTnLst>
                                    <p:animMotion origin="layout" path="M 3.33333E-6 3.7037E-7 L 0.32916 0.64884 " pathEditMode="relative" rAng="0" ptsTypes="AA">
                                      <p:cBhvr>
                                        <p:cTn id="54" dur="2000" fill="hold"/>
                                        <p:tgtEl>
                                          <p:spTgt spid="39945"/>
                                        </p:tgtEl>
                                        <p:attrNameLst>
                                          <p:attrName>ppt_x</p:attrName>
                                          <p:attrName>ppt_y</p:attrName>
                                        </p:attrNameLst>
                                      </p:cBhvr>
                                      <p:rCtr x="16500" y="32400"/>
                                    </p:animMotion>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39947"/>
                                        </p:tgtEl>
                                        <p:attrNameLst>
                                          <p:attrName>style.visibility</p:attrName>
                                        </p:attrNameLst>
                                      </p:cBhvr>
                                      <p:to>
                                        <p:strVal val="visible"/>
                                      </p:to>
                                    </p:set>
                                    <p:animEffect transition="in" filter="diamond(in)">
                                      <p:cBhvr>
                                        <p:cTn id="59" dur="2000"/>
                                        <p:tgtEl>
                                          <p:spTgt spid="39947"/>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nodeType="clickEffect">
                                  <p:stCondLst>
                                    <p:cond delay="0"/>
                                  </p:stCondLst>
                                  <p:childTnLst>
                                    <p:set>
                                      <p:cBhvr>
                                        <p:cTn id="63" dur="1" fill="hold">
                                          <p:stCondLst>
                                            <p:cond delay="0"/>
                                          </p:stCondLst>
                                        </p:cTn>
                                        <p:tgtEl>
                                          <p:spTgt spid="39946"/>
                                        </p:tgtEl>
                                        <p:attrNameLst>
                                          <p:attrName>style.visibility</p:attrName>
                                        </p:attrNameLst>
                                      </p:cBhvr>
                                      <p:to>
                                        <p:strVal val="visible"/>
                                      </p:to>
                                    </p:set>
                                    <p:animEffect transition="in" filter="diamond(in)">
                                      <p:cBhvr>
                                        <p:cTn id="64" dur="20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dơi ban dem"/>
          <p:cNvPicPr>
            <a:picLocks noChangeAspect="1"/>
          </p:cNvPicPr>
          <p:nvPr/>
        </p:nvPicPr>
        <p:blipFill>
          <a:blip r:embed="rId2"/>
          <a:stretch>
            <a:fillRect/>
          </a:stretch>
        </p:blipFill>
        <p:spPr>
          <a:xfrm>
            <a:off x="4572000" y="533400"/>
            <a:ext cx="4273550" cy="2819400"/>
          </a:xfrm>
          <a:prstGeom prst="rect">
            <a:avLst/>
          </a:prstGeom>
          <a:noFill/>
          <a:ln w="9525">
            <a:noFill/>
          </a:ln>
        </p:spPr>
      </p:pic>
      <p:pic>
        <p:nvPicPr>
          <p:cNvPr id="37894" name="Picture 6" descr="cú lợn"/>
          <p:cNvPicPr>
            <a:picLocks noChangeAspect="1"/>
          </p:cNvPicPr>
          <p:nvPr/>
        </p:nvPicPr>
        <p:blipFill>
          <a:blip r:embed="rId3"/>
          <a:stretch>
            <a:fillRect/>
          </a:stretch>
        </p:blipFill>
        <p:spPr>
          <a:xfrm>
            <a:off x="4572000" y="3397250"/>
            <a:ext cx="4267200" cy="3200400"/>
          </a:xfrm>
          <a:prstGeom prst="rect">
            <a:avLst/>
          </a:prstGeom>
          <a:noFill/>
          <a:ln w="9525">
            <a:noFill/>
          </a:ln>
        </p:spPr>
      </p:pic>
      <p:pic>
        <p:nvPicPr>
          <p:cNvPr id="37895" name="Picture 7" descr="tiger01"/>
          <p:cNvPicPr>
            <a:picLocks noChangeAspect="1"/>
          </p:cNvPicPr>
          <p:nvPr/>
        </p:nvPicPr>
        <p:blipFill>
          <a:blip r:embed="rId4"/>
          <a:stretch>
            <a:fillRect/>
          </a:stretch>
        </p:blipFill>
        <p:spPr>
          <a:xfrm>
            <a:off x="228600" y="3352800"/>
            <a:ext cx="4191000" cy="3276600"/>
          </a:xfrm>
          <a:prstGeom prst="rect">
            <a:avLst/>
          </a:prstGeom>
          <a:noFill/>
          <a:ln w="9525">
            <a:noFill/>
          </a:ln>
        </p:spPr>
      </p:pic>
      <p:sp>
        <p:nvSpPr>
          <p:cNvPr id="34821" name="Text Box 8"/>
          <p:cNvSpPr txBox="1"/>
          <p:nvPr/>
        </p:nvSpPr>
        <p:spPr>
          <a:xfrm>
            <a:off x="292100" y="0"/>
            <a:ext cx="2417763" cy="457200"/>
          </a:xfrm>
          <a:prstGeom prst="rect">
            <a:avLst/>
          </a:prstGeom>
          <a:noFill/>
          <a:ln w="9525">
            <a:noFill/>
          </a:ln>
        </p:spPr>
        <p:txBody>
          <a:bodyPr wrap="none">
            <a:spAutoFit/>
          </a:bodyPr>
          <a:lstStyle/>
          <a:p>
            <a:pPr algn="ctr"/>
            <a:r>
              <a:rPr sz="2400" b="1" dirty="0">
                <a:solidFill>
                  <a:schemeClr val="tx2"/>
                </a:solidFill>
                <a:latin typeface="Arial" panose="020B0604020202020204" pitchFamily="34" charset="0"/>
              </a:rPr>
              <a:t>Động vật ưa tối</a:t>
            </a:r>
          </a:p>
        </p:txBody>
      </p:sp>
      <p:pic>
        <p:nvPicPr>
          <p:cNvPr id="37898" name="Picture 10" descr="ran_snake"/>
          <p:cNvPicPr>
            <a:picLocks noChangeAspect="1"/>
          </p:cNvPicPr>
          <p:nvPr/>
        </p:nvPicPr>
        <p:blipFill>
          <a:blip r:embed="rId5"/>
          <a:stretch>
            <a:fillRect/>
          </a:stretch>
        </p:blipFill>
        <p:spPr>
          <a:xfrm>
            <a:off x="366713" y="503238"/>
            <a:ext cx="4191000" cy="2849562"/>
          </a:xfrm>
          <a:prstGeom prst="rect">
            <a:avLst/>
          </a:prstGeom>
          <a:noFill/>
          <a:ln w="9525">
            <a:noFill/>
          </a:ln>
        </p:spPr>
      </p:pic>
      <p:pic>
        <p:nvPicPr>
          <p:cNvPr id="37899" name="Picture 11" descr="giun-dat"/>
          <p:cNvPicPr>
            <a:picLocks noChangeAspect="1"/>
          </p:cNvPicPr>
          <p:nvPr/>
        </p:nvPicPr>
        <p:blipFill>
          <a:blip r:embed="rId6"/>
          <a:stretch>
            <a:fillRect/>
          </a:stretch>
        </p:blipFill>
        <p:spPr>
          <a:xfrm>
            <a:off x="228600" y="3429000"/>
            <a:ext cx="4191000" cy="3200400"/>
          </a:xfrm>
          <a:prstGeom prst="rect">
            <a:avLst/>
          </a:prstGeom>
          <a:noFill/>
          <a:ln w="9525">
            <a:noFill/>
          </a:ln>
        </p:spPr>
      </p:pic>
      <p:grpSp>
        <p:nvGrpSpPr>
          <p:cNvPr id="2" name="Group 14"/>
          <p:cNvGrpSpPr/>
          <p:nvPr/>
        </p:nvGrpSpPr>
        <p:grpSpPr>
          <a:xfrm>
            <a:off x="4648200" y="3249613"/>
            <a:ext cx="4186238" cy="3608387"/>
            <a:chOff x="192" y="480"/>
            <a:chExt cx="2637" cy="3278"/>
          </a:xfrm>
        </p:grpSpPr>
        <p:pic>
          <p:nvPicPr>
            <p:cNvPr id="34825" name="Picture 12" descr="sao bien xanh - 8500m duoi muc nuoc bien"/>
            <p:cNvPicPr>
              <a:picLocks noChangeAspect="1"/>
            </p:cNvPicPr>
            <p:nvPr/>
          </p:nvPicPr>
          <p:blipFill>
            <a:blip r:embed="rId7"/>
            <a:stretch>
              <a:fillRect/>
            </a:stretch>
          </p:blipFill>
          <p:spPr>
            <a:xfrm>
              <a:off x="192" y="480"/>
              <a:ext cx="2637" cy="2640"/>
            </a:xfrm>
            <a:prstGeom prst="rect">
              <a:avLst/>
            </a:prstGeom>
            <a:noFill/>
            <a:ln w="9525">
              <a:noFill/>
            </a:ln>
          </p:spPr>
        </p:pic>
        <p:sp>
          <p:nvSpPr>
            <p:cNvPr id="34826" name="Text Box 13"/>
            <p:cNvSpPr txBox="1"/>
            <p:nvPr/>
          </p:nvSpPr>
          <p:spPr>
            <a:xfrm>
              <a:off x="240" y="3120"/>
              <a:ext cx="2400" cy="638"/>
            </a:xfrm>
            <a:prstGeom prst="rect">
              <a:avLst/>
            </a:prstGeom>
            <a:noFill/>
            <a:ln w="9525">
              <a:noFill/>
            </a:ln>
          </p:spPr>
          <p:txBody>
            <a:bodyPr>
              <a:spAutoFit/>
            </a:bodyPr>
            <a:lstStyle/>
            <a:p>
              <a:pPr algn="ctr"/>
              <a:r>
                <a:rPr sz="2000" b="1" dirty="0">
                  <a:latin typeface="Arial" panose="020B0604020202020204" pitchFamily="34" charset="0"/>
                </a:rPr>
                <a:t>Loài sao biển xanh – sống ở độ sâu 8500m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box(in)">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895"/>
                                        </p:tgtEl>
                                        <p:attrNameLst>
                                          <p:attrName>style.visibility</p:attrName>
                                        </p:attrNameLst>
                                      </p:cBhvr>
                                      <p:to>
                                        <p:strVal val="visible"/>
                                      </p:to>
                                    </p:set>
                                    <p:animEffect transition="in" filter="box(in)">
                                      <p:cBhvr>
                                        <p:cTn id="12" dur="500"/>
                                        <p:tgtEl>
                                          <p:spTgt spid="3789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7894"/>
                                        </p:tgtEl>
                                        <p:attrNameLst>
                                          <p:attrName>style.visibility</p:attrName>
                                        </p:attrNameLst>
                                      </p:cBhvr>
                                      <p:to>
                                        <p:strVal val="visible"/>
                                      </p:to>
                                    </p:set>
                                    <p:animEffect transition="in" filter="box(in)">
                                      <p:cBhvr>
                                        <p:cTn id="17" dur="500"/>
                                        <p:tgtEl>
                                          <p:spTgt spid="3789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7898"/>
                                        </p:tgtEl>
                                        <p:attrNameLst>
                                          <p:attrName>style.visibility</p:attrName>
                                        </p:attrNameLst>
                                      </p:cBhvr>
                                      <p:to>
                                        <p:strVal val="visible"/>
                                      </p:to>
                                    </p:set>
                                    <p:animEffect transition="in" filter="box(in)">
                                      <p:cBhvr>
                                        <p:cTn id="22" dur="500"/>
                                        <p:tgtEl>
                                          <p:spTgt spid="37898"/>
                                        </p:tgtEl>
                                      </p:cBhvr>
                                    </p:animEffect>
                                  </p:childTnLst>
                                </p:cTn>
                              </p:par>
                              <p:par>
                                <p:cTn id="23" presetID="4" presetClass="exit" presetSubtype="16" fill="hold" nodeType="withEffect">
                                  <p:stCondLst>
                                    <p:cond delay="0"/>
                                  </p:stCondLst>
                                  <p:childTnLst>
                                    <p:animEffect transition="out" filter="box(in)">
                                      <p:cBhvr>
                                        <p:cTn id="24" dur="500"/>
                                        <p:tgtEl>
                                          <p:spTgt spid="37893"/>
                                        </p:tgtEl>
                                      </p:cBhvr>
                                    </p:animEffect>
                                    <p:set>
                                      <p:cBhvr>
                                        <p:cTn id="25" dur="1" fill="hold">
                                          <p:stCondLst>
                                            <p:cond delay="499"/>
                                          </p:stCondLst>
                                        </p:cTn>
                                        <p:tgtEl>
                                          <p:spTgt spid="3789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amond(in)">
                                      <p:cBhvr>
                                        <p:cTn id="30" dur="2000"/>
                                        <p:tgtEl>
                                          <p:spTgt spid="2"/>
                                        </p:tgtEl>
                                      </p:cBhvr>
                                    </p:animEffect>
                                  </p:childTnLst>
                                </p:cTn>
                              </p:par>
                              <p:par>
                                <p:cTn id="31" presetID="4" presetClass="exit" presetSubtype="16" fill="hold" nodeType="withEffect">
                                  <p:stCondLst>
                                    <p:cond delay="0"/>
                                  </p:stCondLst>
                                  <p:childTnLst>
                                    <p:animEffect transition="out" filter="box(in)">
                                      <p:cBhvr>
                                        <p:cTn id="32" dur="500"/>
                                        <p:tgtEl>
                                          <p:spTgt spid="37894"/>
                                        </p:tgtEl>
                                      </p:cBhvr>
                                    </p:animEffect>
                                    <p:set>
                                      <p:cBhvr>
                                        <p:cTn id="33" dur="1" fill="hold">
                                          <p:stCondLst>
                                            <p:cond delay="499"/>
                                          </p:stCondLst>
                                        </p:cTn>
                                        <p:tgtEl>
                                          <p:spTgt spid="3789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37899"/>
                                        </p:tgtEl>
                                        <p:attrNameLst>
                                          <p:attrName>style.visibility</p:attrName>
                                        </p:attrNameLst>
                                      </p:cBhvr>
                                      <p:to>
                                        <p:strVal val="visible"/>
                                      </p:to>
                                    </p:set>
                                    <p:animEffect transition="in" filter="diamond(in)">
                                      <p:cBhvr>
                                        <p:cTn id="38" dur="2000"/>
                                        <p:tgtEl>
                                          <p:spTgt spid="37899"/>
                                        </p:tgtEl>
                                      </p:cBhvr>
                                    </p:animEffect>
                                  </p:childTnLst>
                                </p:cTn>
                              </p:par>
                              <p:par>
                                <p:cTn id="39" presetID="8" presetClass="exit" presetSubtype="16" fill="hold" nodeType="withEffect">
                                  <p:stCondLst>
                                    <p:cond delay="0"/>
                                  </p:stCondLst>
                                  <p:childTnLst>
                                    <p:animEffect transition="out" filter="diamond(in)">
                                      <p:cBhvr>
                                        <p:cTn id="40" dur="2000"/>
                                        <p:tgtEl>
                                          <p:spTgt spid="37895"/>
                                        </p:tgtEl>
                                      </p:cBhvr>
                                    </p:animEffect>
                                    <p:set>
                                      <p:cBhvr>
                                        <p:cTn id="41" dur="1" fill="hold">
                                          <p:stCondLst>
                                            <p:cond delay="1999"/>
                                          </p:stCondLst>
                                        </p:cTn>
                                        <p:tgtEl>
                                          <p:spTgt spid="378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3" name="AutoShape 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4" name="AutoShape 4"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5" name="AutoShape 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6" name="AutoShape 6"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7" name="AutoShape 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8" name="AutoShape 8"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pic>
        <p:nvPicPr>
          <p:cNvPr id="35849" name="Picture 9" descr="C"/>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00381" name="Text Box 29"/>
          <p:cNvSpPr txBox="1"/>
          <p:nvPr/>
        </p:nvSpPr>
        <p:spPr>
          <a:xfrm>
            <a:off x="3657600" y="152400"/>
            <a:ext cx="2438400" cy="701675"/>
          </a:xfrm>
          <a:prstGeom prst="rect">
            <a:avLst/>
          </a:prstGeom>
          <a:noFill/>
          <a:ln w="9525">
            <a:noFill/>
          </a:ln>
        </p:spPr>
        <p:txBody>
          <a:bodyPr>
            <a:spAutoFit/>
          </a:bodyPr>
          <a:lstStyle/>
          <a:p>
            <a:pPr eaLnBrk="1" hangingPunct="1">
              <a:spcBef>
                <a:spcPct val="50000"/>
              </a:spcBef>
            </a:pPr>
            <a:r>
              <a:rPr sz="4000" b="1" dirty="0">
                <a:solidFill>
                  <a:srgbClr val="0000CC"/>
                </a:solidFill>
                <a:latin typeface="Times New Roman" panose="02020603050405020304" pitchFamily="18" charset="0"/>
              </a:rPr>
              <a:t>Ánh sáng</a:t>
            </a:r>
            <a:endParaRPr sz="4000" b="1" dirty="0">
              <a:solidFill>
                <a:srgbClr val="0000CC"/>
              </a:solidFill>
              <a:latin typeface="Times New Roman" panose="02020603050405020304" pitchFamily="18" charset="0"/>
              <a:ea typeface="Times New Roman" panose="02020603050405020304" pitchFamily="18" charset="0"/>
            </a:endParaRPr>
          </a:p>
        </p:txBody>
      </p:sp>
      <p:sp>
        <p:nvSpPr>
          <p:cNvPr id="100382" name="Freeform 30"/>
          <p:cNvSpPr/>
          <p:nvPr/>
        </p:nvSpPr>
        <p:spPr>
          <a:xfrm rot="4310626">
            <a:off x="5591175" y="858838"/>
            <a:ext cx="990600" cy="5334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800000">
                <a:alpha val="100000"/>
              </a:srgbClr>
            </a:solidFill>
            <a:prstDash val="solid"/>
            <a:round/>
            <a:headEnd type="none" w="med" len="med"/>
            <a:tailEnd type="none" w="med" len="med"/>
          </a:ln>
        </p:spPr>
        <p:txBody>
          <a:bodyPr/>
          <a:lstStyle/>
          <a:p>
            <a:endParaRPr lang="en-US"/>
          </a:p>
        </p:txBody>
      </p:sp>
      <p:sp>
        <p:nvSpPr>
          <p:cNvPr id="100383" name="Freeform 31"/>
          <p:cNvSpPr/>
          <p:nvPr/>
        </p:nvSpPr>
        <p:spPr>
          <a:xfrm rot="-1564938">
            <a:off x="2743200" y="1066800"/>
            <a:ext cx="1638300" cy="550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003300">
                <a:alpha val="100000"/>
              </a:srgbClr>
            </a:solidFill>
            <a:prstDash val="solid"/>
            <a:round/>
            <a:headEnd type="none" w="med" len="med"/>
            <a:tailEnd type="none" w="med" len="med"/>
          </a:ln>
        </p:spPr>
        <p:txBody>
          <a:bodyPr/>
          <a:lstStyle/>
          <a:p>
            <a:endParaRPr lang="en-US"/>
          </a:p>
        </p:txBody>
      </p:sp>
      <p:sp>
        <p:nvSpPr>
          <p:cNvPr id="100384" name="Text Box 32"/>
          <p:cNvSpPr txBox="1"/>
          <p:nvPr/>
        </p:nvSpPr>
        <p:spPr>
          <a:xfrm>
            <a:off x="1543050" y="1784350"/>
            <a:ext cx="2138363" cy="519113"/>
          </a:xfrm>
          <a:prstGeom prst="rect">
            <a:avLst/>
          </a:prstGeom>
          <a:noFill/>
          <a:ln w="9525">
            <a:noFill/>
          </a:ln>
        </p:spPr>
        <p:txBody>
          <a:bodyPr>
            <a:spAutoFit/>
          </a:bodyPr>
          <a:lstStyle/>
          <a:p>
            <a:pPr algn="ctr" eaLnBrk="1" hangingPunct="1"/>
            <a:r>
              <a:rPr sz="2800" b="1" dirty="0">
                <a:solidFill>
                  <a:srgbClr val="800000"/>
                </a:solidFill>
                <a:latin typeface="Times New Roman" panose="02020603050405020304" pitchFamily="18" charset="0"/>
              </a:rPr>
              <a:t>Thực vật</a:t>
            </a:r>
          </a:p>
        </p:txBody>
      </p:sp>
      <p:sp>
        <p:nvSpPr>
          <p:cNvPr id="100385" name="Freeform 33"/>
          <p:cNvSpPr/>
          <p:nvPr/>
        </p:nvSpPr>
        <p:spPr>
          <a:xfrm rot="-1293280">
            <a:off x="1143000" y="2514600"/>
            <a:ext cx="1223963" cy="67151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6" name="Freeform 34"/>
          <p:cNvSpPr/>
          <p:nvPr/>
        </p:nvSpPr>
        <p:spPr>
          <a:xfrm rot="-5192383">
            <a:off x="2411413" y="2640013"/>
            <a:ext cx="1455737"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7" name="Text Box 35"/>
          <p:cNvSpPr txBox="1"/>
          <p:nvPr/>
        </p:nvSpPr>
        <p:spPr>
          <a:xfrm>
            <a:off x="0" y="3352800"/>
            <a:ext cx="2051050" cy="946150"/>
          </a:xfrm>
          <a:prstGeom prst="rect">
            <a:avLst/>
          </a:prstGeom>
          <a:noFill/>
          <a:ln w="9525">
            <a:noFill/>
          </a:ln>
        </p:spPr>
        <p:txBody>
          <a:bodyPr>
            <a:spAutoFit/>
          </a:bodyPr>
          <a:lstStyle/>
          <a:p>
            <a:pPr eaLnBrk="1" hangingPunct="1">
              <a:spcBef>
                <a:spcPct val="50000"/>
              </a:spcBef>
            </a:pPr>
            <a:r>
              <a:rPr sz="2800" b="1" dirty="0">
                <a:solidFill>
                  <a:srgbClr val="002DBC"/>
                </a:solidFill>
                <a:latin typeface="Times New Roman" panose="02020603050405020304" pitchFamily="18" charset="0"/>
              </a:rPr>
              <a:t>Hình thái, sinh lí</a:t>
            </a:r>
          </a:p>
        </p:txBody>
      </p:sp>
      <p:sp>
        <p:nvSpPr>
          <p:cNvPr id="100388" name="Text Box 36"/>
          <p:cNvSpPr txBox="1"/>
          <p:nvPr/>
        </p:nvSpPr>
        <p:spPr>
          <a:xfrm>
            <a:off x="2133600" y="3657600"/>
            <a:ext cx="2362200" cy="519113"/>
          </a:xfrm>
          <a:prstGeom prst="rect">
            <a:avLst/>
          </a:prstGeom>
          <a:noFill/>
          <a:ln w="9525">
            <a:noFill/>
          </a:ln>
        </p:spPr>
        <p:txBody>
          <a:bodyPr>
            <a:spAutoFit/>
          </a:bodyPr>
          <a:lstStyle/>
          <a:p>
            <a:pPr eaLnBrk="1" hangingPunct="1"/>
            <a:r>
              <a:rPr sz="2800" b="1" dirty="0">
                <a:solidFill>
                  <a:srgbClr val="660066"/>
                </a:solidFill>
                <a:latin typeface="Times New Roman" panose="02020603050405020304" pitchFamily="18" charset="0"/>
              </a:rPr>
              <a:t>Chia 2 nhóm</a:t>
            </a:r>
          </a:p>
        </p:txBody>
      </p:sp>
      <p:sp>
        <p:nvSpPr>
          <p:cNvPr id="100389" name="Freeform 37"/>
          <p:cNvSpPr/>
          <p:nvPr/>
        </p:nvSpPr>
        <p:spPr>
          <a:xfrm rot="-165089">
            <a:off x="1152525" y="4121150"/>
            <a:ext cx="1147763" cy="10668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0" name="Freeform 38"/>
          <p:cNvSpPr/>
          <p:nvPr/>
        </p:nvSpPr>
        <p:spPr>
          <a:xfrm rot="6479722">
            <a:off x="3303588" y="4052888"/>
            <a:ext cx="292100" cy="720725"/>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1" name="Text Box 39"/>
          <p:cNvSpPr txBox="1"/>
          <p:nvPr/>
        </p:nvSpPr>
        <p:spPr>
          <a:xfrm>
            <a:off x="0" y="51816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sáng</a:t>
            </a:r>
          </a:p>
        </p:txBody>
      </p:sp>
      <p:sp>
        <p:nvSpPr>
          <p:cNvPr id="100392" name="Text Box 40"/>
          <p:cNvSpPr txBox="1"/>
          <p:nvPr/>
        </p:nvSpPr>
        <p:spPr>
          <a:xfrm>
            <a:off x="2362200" y="45720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bóng</a:t>
            </a:r>
          </a:p>
        </p:txBody>
      </p:sp>
      <p:sp>
        <p:nvSpPr>
          <p:cNvPr id="100393" name="Text Box 41"/>
          <p:cNvSpPr txBox="1"/>
          <p:nvPr/>
        </p:nvSpPr>
        <p:spPr>
          <a:xfrm rot="-141998">
            <a:off x="5938838" y="1447800"/>
            <a:ext cx="2138362" cy="519113"/>
          </a:xfrm>
          <a:prstGeom prst="rect">
            <a:avLst/>
          </a:prstGeom>
          <a:noFill/>
          <a:ln w="9525">
            <a:noFill/>
          </a:ln>
        </p:spPr>
        <p:txBody>
          <a:bodyPr>
            <a:spAutoFit/>
          </a:bodyPr>
          <a:lstStyle/>
          <a:p>
            <a:pPr eaLnBrk="1" hangingPunct="1"/>
            <a:r>
              <a:rPr sz="2800" b="1" dirty="0">
                <a:solidFill>
                  <a:srgbClr val="CC00CC"/>
                </a:solidFill>
                <a:latin typeface="Times New Roman" panose="02020603050405020304" pitchFamily="18" charset="0"/>
              </a:rPr>
              <a:t>Động vật</a:t>
            </a:r>
          </a:p>
        </p:txBody>
      </p:sp>
      <p:sp>
        <p:nvSpPr>
          <p:cNvPr id="100394" name="Freeform 42"/>
          <p:cNvSpPr/>
          <p:nvPr/>
        </p:nvSpPr>
        <p:spPr>
          <a:xfrm rot="9268035">
            <a:off x="5289550" y="2133600"/>
            <a:ext cx="971550" cy="2286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5" name="Freeform 43"/>
          <p:cNvSpPr/>
          <p:nvPr/>
        </p:nvSpPr>
        <p:spPr>
          <a:xfrm rot="-5750861">
            <a:off x="6986588" y="2185988"/>
            <a:ext cx="1143000"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6" name="Text Box 44"/>
          <p:cNvSpPr txBox="1"/>
          <p:nvPr/>
        </p:nvSpPr>
        <p:spPr>
          <a:xfrm>
            <a:off x="3810000" y="2514600"/>
            <a:ext cx="2971800" cy="1096963"/>
          </a:xfrm>
          <a:prstGeom prst="rect">
            <a:avLst/>
          </a:prstGeom>
          <a:noFill/>
          <a:ln w="9525">
            <a:noFill/>
          </a:ln>
        </p:spPr>
        <p:txBody>
          <a:bodyPr>
            <a:spAutoFit/>
          </a:bodyPr>
          <a:lstStyle/>
          <a:p>
            <a:pPr eaLnBrk="1" hangingPunct="1">
              <a:spcBef>
                <a:spcPct val="50000"/>
              </a:spcBef>
            </a:pPr>
            <a:r>
              <a:rPr sz="2200" b="1" dirty="0">
                <a:solidFill>
                  <a:srgbClr val="002DBC"/>
                </a:solidFill>
                <a:latin typeface="Times New Roman" panose="02020603050405020304" pitchFamily="18" charset="0"/>
              </a:rPr>
              <a:t>Khả năng nhận biết, định hướng di chuyển, sinh trưởng, sinh sản,..</a:t>
            </a:r>
          </a:p>
        </p:txBody>
      </p:sp>
      <p:sp>
        <p:nvSpPr>
          <p:cNvPr id="100397" name="Text Box 45"/>
          <p:cNvSpPr txBox="1"/>
          <p:nvPr/>
        </p:nvSpPr>
        <p:spPr>
          <a:xfrm>
            <a:off x="6858000" y="2895600"/>
            <a:ext cx="2209800" cy="519113"/>
          </a:xfrm>
          <a:prstGeom prst="rect">
            <a:avLst/>
          </a:prstGeom>
          <a:noFill/>
          <a:ln w="9525">
            <a:noFill/>
          </a:ln>
        </p:spPr>
        <p:txBody>
          <a:bodyPr>
            <a:spAutoFit/>
          </a:bodyPr>
          <a:lstStyle/>
          <a:p>
            <a:pPr eaLnBrk="1" hangingPunct="1"/>
            <a:r>
              <a:rPr sz="2800" b="1" dirty="0">
                <a:solidFill>
                  <a:srgbClr val="003300"/>
                </a:solidFill>
                <a:latin typeface="Times New Roman" panose="02020603050405020304" pitchFamily="18" charset="0"/>
              </a:rPr>
              <a:t>Chia 2 nhóm</a:t>
            </a:r>
          </a:p>
        </p:txBody>
      </p:sp>
      <p:sp>
        <p:nvSpPr>
          <p:cNvPr id="100398" name="Freeform 46"/>
          <p:cNvSpPr/>
          <p:nvPr/>
        </p:nvSpPr>
        <p:spPr>
          <a:xfrm rot="-1124561">
            <a:off x="5992813" y="3635375"/>
            <a:ext cx="1604962" cy="4572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9" name="Freeform 47"/>
          <p:cNvSpPr/>
          <p:nvPr/>
        </p:nvSpPr>
        <p:spPr>
          <a:xfrm rot="4859657">
            <a:off x="7593013" y="3933825"/>
            <a:ext cx="1392237" cy="423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400" name="Text Box 48"/>
          <p:cNvSpPr txBox="1"/>
          <p:nvPr/>
        </p:nvSpPr>
        <p:spPr>
          <a:xfrm>
            <a:off x="4953000" y="4343400"/>
            <a:ext cx="2514600" cy="457200"/>
          </a:xfrm>
          <a:prstGeom prst="rect">
            <a:avLst/>
          </a:prstGeom>
          <a:noFill/>
          <a:ln w="9525">
            <a:noFill/>
          </a:ln>
        </p:spPr>
        <p:txBody>
          <a:bodyPr>
            <a:spAutoFit/>
          </a:bodyPr>
          <a:lstStyle/>
          <a:p>
            <a:pPr eaLnBrk="1" hangingPunct="1">
              <a:spcBef>
                <a:spcPct val="50000"/>
              </a:spcBef>
            </a:pPr>
            <a:r>
              <a:rPr sz="2400" b="1" dirty="0">
                <a:solidFill>
                  <a:srgbClr val="800000"/>
                </a:solidFill>
                <a:latin typeface="Times New Roman" panose="02020603050405020304" pitchFamily="18" charset="0"/>
              </a:rPr>
              <a:t>Động vật ưa sáng</a:t>
            </a:r>
          </a:p>
        </p:txBody>
      </p:sp>
      <p:sp>
        <p:nvSpPr>
          <p:cNvPr id="100401" name="Text Box 49"/>
          <p:cNvSpPr txBox="1"/>
          <p:nvPr/>
        </p:nvSpPr>
        <p:spPr>
          <a:xfrm>
            <a:off x="6629400" y="4876800"/>
            <a:ext cx="2514600" cy="457200"/>
          </a:xfrm>
          <a:prstGeom prst="rect">
            <a:avLst/>
          </a:prstGeom>
          <a:noFill/>
          <a:ln w="9525">
            <a:noFill/>
          </a:ln>
        </p:spPr>
        <p:txBody>
          <a:bodyPr>
            <a:spAutoFit/>
          </a:bodyPr>
          <a:lstStyle/>
          <a:p>
            <a:pPr algn="r" eaLnBrk="1" hangingPunct="1">
              <a:spcBef>
                <a:spcPct val="50000"/>
              </a:spcBef>
            </a:pPr>
            <a:r>
              <a:rPr sz="2400" b="1" dirty="0">
                <a:solidFill>
                  <a:srgbClr val="800000"/>
                </a:solidFill>
                <a:latin typeface="Times New Roman" panose="02020603050405020304" pitchFamily="18" charset="0"/>
              </a:rPr>
              <a:t>Động vật ưa tối</a:t>
            </a:r>
          </a:p>
        </p:txBody>
      </p:sp>
      <p:pic>
        <p:nvPicPr>
          <p:cNvPr id="35871" name="Picture 51" descr="ong%20mat%20troi">
            <a:hlinkClick r:id="rId3" action="ppaction://hlinksldjump"/>
          </p:cNvPr>
          <p:cNvPicPr>
            <a:picLocks noChangeAspect="1"/>
          </p:cNvPicPr>
          <p:nvPr/>
        </p:nvPicPr>
        <p:blipFill>
          <a:blip r:embed="rId4"/>
          <a:stretch>
            <a:fillRect/>
          </a:stretch>
        </p:blipFill>
        <p:spPr>
          <a:xfrm>
            <a:off x="8285163" y="6234113"/>
            <a:ext cx="858837" cy="623887"/>
          </a:xfrm>
          <a:prstGeom prst="rect">
            <a:avLst/>
          </a:prstGeom>
          <a:noFill/>
          <a:ln w="9525">
            <a:noFill/>
          </a:ln>
        </p:spPr>
      </p:pic>
      <p:pic>
        <p:nvPicPr>
          <p:cNvPr id="35872" name="Picture 52" descr="sun14[1]">
            <a:hlinkClick r:id="" action="ppaction://noaction"/>
          </p:cNvPr>
          <p:cNvPicPr>
            <a:picLocks noChangeAspect="1"/>
          </p:cNvPicPr>
          <p:nvPr/>
        </p:nvPicPr>
        <p:blipFill>
          <a:blip r:embed="rId5"/>
          <a:stretch>
            <a:fillRect/>
          </a:stretch>
        </p:blipFill>
        <p:spPr>
          <a:xfrm>
            <a:off x="8001000" y="0"/>
            <a:ext cx="1143000" cy="1143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381"/>
                                        </p:tgtEl>
                                        <p:attrNameLst>
                                          <p:attrName>style.visibility</p:attrName>
                                        </p:attrNameLst>
                                      </p:cBhvr>
                                      <p:to>
                                        <p:strVal val="visible"/>
                                      </p:to>
                                    </p:set>
                                    <p:animEffect transition="in" filter="diamond(in)">
                                      <p:cBhvr>
                                        <p:cTn id="7" dur="1000"/>
                                        <p:tgtEl>
                                          <p:spTgt spid="1003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83"/>
                                        </p:tgtEl>
                                        <p:attrNameLst>
                                          <p:attrName>style.visibility</p:attrName>
                                        </p:attrNameLst>
                                      </p:cBhvr>
                                      <p:to>
                                        <p:strVal val="visible"/>
                                      </p:to>
                                    </p:set>
                                    <p:animEffect transition="in" filter="checkerboard(across)">
                                      <p:cBhvr>
                                        <p:cTn id="12" dur="1000"/>
                                        <p:tgtEl>
                                          <p:spTgt spid="10038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00384"/>
                                        </p:tgtEl>
                                        <p:attrNameLst>
                                          <p:attrName>style.visibility</p:attrName>
                                        </p:attrNameLst>
                                      </p:cBhvr>
                                      <p:to>
                                        <p:strVal val="visible"/>
                                      </p:to>
                                    </p:set>
                                    <p:animEffect transition="in" filter="diamond(in)">
                                      <p:cBhvr>
                                        <p:cTn id="15" dur="1000"/>
                                        <p:tgtEl>
                                          <p:spTgt spid="1003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0385"/>
                                        </p:tgtEl>
                                        <p:attrNameLst>
                                          <p:attrName>style.visibility</p:attrName>
                                        </p:attrNameLst>
                                      </p:cBhvr>
                                      <p:to>
                                        <p:strVal val="visible"/>
                                      </p:to>
                                    </p:set>
                                    <p:animEffect transition="in" filter="wipe(up)">
                                      <p:cBhvr>
                                        <p:cTn id="20" dur="1000"/>
                                        <p:tgtEl>
                                          <p:spTgt spid="10038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0387"/>
                                        </p:tgtEl>
                                        <p:attrNameLst>
                                          <p:attrName>style.visibility</p:attrName>
                                        </p:attrNameLst>
                                      </p:cBhvr>
                                      <p:to>
                                        <p:strVal val="visible"/>
                                      </p:to>
                                    </p:set>
                                    <p:animEffect transition="in" filter="wipe(right)">
                                      <p:cBhvr>
                                        <p:cTn id="23" dur="1000"/>
                                        <p:tgtEl>
                                          <p:spTgt spid="10038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0386"/>
                                        </p:tgtEl>
                                        <p:attrNameLst>
                                          <p:attrName>style.visibility</p:attrName>
                                        </p:attrNameLst>
                                      </p:cBhvr>
                                      <p:to>
                                        <p:strVal val="visible"/>
                                      </p:to>
                                    </p:set>
                                    <p:animEffect transition="in" filter="wipe(up)">
                                      <p:cBhvr>
                                        <p:cTn id="28" dur="1000"/>
                                        <p:tgtEl>
                                          <p:spTgt spid="10038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0388"/>
                                        </p:tgtEl>
                                        <p:attrNameLst>
                                          <p:attrName>style.visibility</p:attrName>
                                        </p:attrNameLst>
                                      </p:cBhvr>
                                      <p:to>
                                        <p:strVal val="visible"/>
                                      </p:to>
                                    </p:set>
                                    <p:animEffect transition="in" filter="wipe(down)">
                                      <p:cBhvr>
                                        <p:cTn id="31" dur="1000"/>
                                        <p:tgtEl>
                                          <p:spTgt spid="10038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0389"/>
                                        </p:tgtEl>
                                        <p:attrNameLst>
                                          <p:attrName>style.visibility</p:attrName>
                                        </p:attrNameLst>
                                      </p:cBhvr>
                                      <p:to>
                                        <p:strVal val="visible"/>
                                      </p:to>
                                    </p:set>
                                    <p:animEffect transition="in" filter="wipe(up)">
                                      <p:cBhvr>
                                        <p:cTn id="36" dur="1000"/>
                                        <p:tgtEl>
                                          <p:spTgt spid="100389"/>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00391"/>
                                        </p:tgtEl>
                                        <p:attrNameLst>
                                          <p:attrName>style.visibility</p:attrName>
                                        </p:attrNameLst>
                                      </p:cBhvr>
                                      <p:to>
                                        <p:strVal val="visible"/>
                                      </p:to>
                                    </p:set>
                                    <p:animEffect transition="in" filter="diamond(in)">
                                      <p:cBhvr>
                                        <p:cTn id="39" dur="1000"/>
                                        <p:tgtEl>
                                          <p:spTgt spid="10039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0390"/>
                                        </p:tgtEl>
                                        <p:attrNameLst>
                                          <p:attrName>style.visibility</p:attrName>
                                        </p:attrNameLst>
                                      </p:cBhvr>
                                      <p:to>
                                        <p:strVal val="visible"/>
                                      </p:to>
                                    </p:set>
                                    <p:animEffect transition="in" filter="wipe(up)">
                                      <p:cBhvr>
                                        <p:cTn id="44" dur="1000"/>
                                        <p:tgtEl>
                                          <p:spTgt spid="100390"/>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00392"/>
                                        </p:tgtEl>
                                        <p:attrNameLst>
                                          <p:attrName>style.visibility</p:attrName>
                                        </p:attrNameLst>
                                      </p:cBhvr>
                                      <p:to>
                                        <p:strVal val="visible"/>
                                      </p:to>
                                    </p:set>
                                    <p:animEffect transition="in" filter="diamond(in)">
                                      <p:cBhvr>
                                        <p:cTn id="47" dur="1000"/>
                                        <p:tgtEl>
                                          <p:spTgt spid="10039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00382"/>
                                        </p:tgtEl>
                                        <p:attrNameLst>
                                          <p:attrName>style.visibility</p:attrName>
                                        </p:attrNameLst>
                                      </p:cBhvr>
                                      <p:to>
                                        <p:strVal val="visible"/>
                                      </p:to>
                                    </p:set>
                                    <p:animEffect transition="in" filter="checkerboard(across)">
                                      <p:cBhvr>
                                        <p:cTn id="52" dur="1000"/>
                                        <p:tgtEl>
                                          <p:spTgt spid="100382"/>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00393"/>
                                        </p:tgtEl>
                                        <p:attrNameLst>
                                          <p:attrName>style.visibility</p:attrName>
                                        </p:attrNameLst>
                                      </p:cBhvr>
                                      <p:to>
                                        <p:strVal val="visible"/>
                                      </p:to>
                                    </p:set>
                                    <p:animEffect transition="in" filter="diamond(in)">
                                      <p:cBhvr>
                                        <p:cTn id="55" dur="1000"/>
                                        <p:tgtEl>
                                          <p:spTgt spid="10039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00394"/>
                                        </p:tgtEl>
                                        <p:attrNameLst>
                                          <p:attrName>style.visibility</p:attrName>
                                        </p:attrNameLst>
                                      </p:cBhvr>
                                      <p:to>
                                        <p:strVal val="visible"/>
                                      </p:to>
                                    </p:set>
                                    <p:animEffect transition="in" filter="wipe(right)">
                                      <p:cBhvr>
                                        <p:cTn id="60" dur="1000"/>
                                        <p:tgtEl>
                                          <p:spTgt spid="100394"/>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100396"/>
                                        </p:tgtEl>
                                        <p:attrNameLst>
                                          <p:attrName>style.visibility</p:attrName>
                                        </p:attrNameLst>
                                      </p:cBhvr>
                                      <p:to>
                                        <p:strVal val="visible"/>
                                      </p:to>
                                    </p:set>
                                    <p:animEffect transition="in" filter="wipe(right)">
                                      <p:cBhvr>
                                        <p:cTn id="63" dur="1000"/>
                                        <p:tgtEl>
                                          <p:spTgt spid="10039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0395"/>
                                        </p:tgtEl>
                                        <p:attrNameLst>
                                          <p:attrName>style.visibility</p:attrName>
                                        </p:attrNameLst>
                                      </p:cBhvr>
                                      <p:to>
                                        <p:strVal val="visible"/>
                                      </p:to>
                                    </p:set>
                                    <p:animEffect transition="in" filter="wipe(down)">
                                      <p:cBhvr>
                                        <p:cTn id="68" dur="1000"/>
                                        <p:tgtEl>
                                          <p:spTgt spid="10039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0397"/>
                                        </p:tgtEl>
                                        <p:attrNameLst>
                                          <p:attrName>style.visibility</p:attrName>
                                        </p:attrNameLst>
                                      </p:cBhvr>
                                      <p:to>
                                        <p:strVal val="visible"/>
                                      </p:to>
                                    </p:set>
                                    <p:animEffect transition="in" filter="wipe(down)">
                                      <p:cBhvr>
                                        <p:cTn id="71" dur="1000"/>
                                        <p:tgtEl>
                                          <p:spTgt spid="10039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00398"/>
                                        </p:tgtEl>
                                        <p:attrNameLst>
                                          <p:attrName>style.visibility</p:attrName>
                                        </p:attrNameLst>
                                      </p:cBhvr>
                                      <p:to>
                                        <p:strVal val="visible"/>
                                      </p:to>
                                    </p:set>
                                    <p:animEffect transition="in" filter="wipe(down)">
                                      <p:cBhvr>
                                        <p:cTn id="76" dur="1000"/>
                                        <p:tgtEl>
                                          <p:spTgt spid="100398"/>
                                        </p:tgtEl>
                                      </p:cBhvr>
                                    </p:animEffect>
                                  </p:childTnLst>
                                </p:cTn>
                              </p:par>
                              <p:par>
                                <p:cTn id="77" presetID="8" presetClass="entr" presetSubtype="16" fill="hold" grpId="0" nodeType="withEffect">
                                  <p:stCondLst>
                                    <p:cond delay="0"/>
                                  </p:stCondLst>
                                  <p:childTnLst>
                                    <p:set>
                                      <p:cBhvr>
                                        <p:cTn id="78" dur="1" fill="hold">
                                          <p:stCondLst>
                                            <p:cond delay="0"/>
                                          </p:stCondLst>
                                        </p:cTn>
                                        <p:tgtEl>
                                          <p:spTgt spid="100400"/>
                                        </p:tgtEl>
                                        <p:attrNameLst>
                                          <p:attrName>style.visibility</p:attrName>
                                        </p:attrNameLst>
                                      </p:cBhvr>
                                      <p:to>
                                        <p:strVal val="visible"/>
                                      </p:to>
                                    </p:set>
                                    <p:animEffect transition="in" filter="diamond(in)">
                                      <p:cBhvr>
                                        <p:cTn id="79" dur="1000"/>
                                        <p:tgtEl>
                                          <p:spTgt spid="10040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00399"/>
                                        </p:tgtEl>
                                        <p:attrNameLst>
                                          <p:attrName>style.visibility</p:attrName>
                                        </p:attrNameLst>
                                      </p:cBhvr>
                                      <p:to>
                                        <p:strVal val="visible"/>
                                      </p:to>
                                    </p:set>
                                    <p:animEffect transition="in" filter="wipe(down)">
                                      <p:cBhvr>
                                        <p:cTn id="84" dur="1000"/>
                                        <p:tgtEl>
                                          <p:spTgt spid="100399"/>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100401"/>
                                        </p:tgtEl>
                                        <p:attrNameLst>
                                          <p:attrName>style.visibility</p:attrName>
                                        </p:attrNameLst>
                                      </p:cBhvr>
                                      <p:to>
                                        <p:strVal val="visible"/>
                                      </p:to>
                                    </p:set>
                                    <p:animEffect transition="in" filter="diamond(in)">
                                      <p:cBhvr>
                                        <p:cTn id="87" dur="1000"/>
                                        <p:tgtEl>
                                          <p:spTgt spid="100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p:bldP spid="100384" grpId="0"/>
      <p:bldP spid="100387" grpId="0"/>
      <p:bldP spid="100388" grpId="0"/>
      <p:bldP spid="100391" grpId="0"/>
      <p:bldP spid="100392" grpId="0"/>
      <p:bldP spid="100393" grpId="0"/>
      <p:bldP spid="100396" grpId="0"/>
      <p:bldP spid="100397" grpId="0"/>
      <p:bldP spid="100400" grpId="0"/>
      <p:bldP spid="10040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p:nvPr/>
        </p:nvSpPr>
        <p:spPr>
          <a:xfrm>
            <a:off x="0" y="251966"/>
            <a:ext cx="9372600" cy="6001643"/>
          </a:xfrm>
          <a:prstGeom prst="rect">
            <a:avLst/>
          </a:prstGeom>
          <a:noFill/>
          <a:ln w="9525">
            <a:noFill/>
          </a:ln>
        </p:spPr>
        <p:txBody>
          <a:bodyPr anchor="ctr">
            <a:spAutoFit/>
          </a:bodyPr>
          <a:lstStyle/>
          <a:p>
            <a:pPr marL="60325" indent="-60325"/>
            <a:r>
              <a:rPr sz="2400" b="1" u="sng" dirty="0">
                <a:solidFill>
                  <a:schemeClr val="tx2"/>
                </a:solidFill>
                <a:latin typeface="Arial" panose="020B0604020202020204" pitchFamily="34" charset="0"/>
              </a:rPr>
              <a:t>Chọn đáp án đúng nhất</a:t>
            </a:r>
          </a:p>
          <a:p>
            <a:pPr marL="60325" indent="-60325"/>
            <a:endParaRPr sz="2400" b="1" u="sng" dirty="0">
              <a:solidFill>
                <a:schemeClr val="tx2"/>
              </a:solidFill>
              <a:latin typeface="Arial" panose="020B0604020202020204" pitchFamily="34" charset="0"/>
            </a:endParaRPr>
          </a:p>
          <a:p>
            <a:pPr marL="60325" indent="-60325"/>
            <a:r>
              <a:rPr sz="2400" b="1" u="sng" dirty="0">
                <a:solidFill>
                  <a:schemeClr val="tx2"/>
                </a:solidFill>
                <a:latin typeface="Arial" panose="020B0604020202020204" pitchFamily="34" charset="0"/>
              </a:rPr>
              <a:t>Câu 1:</a:t>
            </a:r>
            <a:r>
              <a:rPr sz="2400" b="1" dirty="0">
                <a:solidFill>
                  <a:schemeClr val="tx2"/>
                </a:solidFill>
                <a:latin typeface="Arial" panose="020B0604020202020204" pitchFamily="34" charset="0"/>
              </a:rPr>
              <a:t> Khi trồng cây nơi có ánh sáng không đều thì tán lá của cây sẽ:</a:t>
            </a:r>
          </a:p>
          <a:p>
            <a:pPr marL="60325" indent="-60325"/>
            <a:r>
              <a:rPr sz="2400" b="1" dirty="0">
                <a:solidFill>
                  <a:schemeClr val="tx2"/>
                </a:solidFill>
                <a:latin typeface="Arial" panose="020B0604020202020204" pitchFamily="34" charset="0"/>
              </a:rPr>
              <a:t>a. Phát triển đều về mọi hướng.</a:t>
            </a:r>
          </a:p>
          <a:p>
            <a:pPr marL="60325" indent="-60325"/>
            <a:r>
              <a:rPr sz="2400" dirty="0">
                <a:solidFill>
                  <a:schemeClr val="tx2"/>
                </a:solidFill>
                <a:latin typeface="Arial" panose="020B0604020202020204" pitchFamily="34" charset="0"/>
              </a:rPr>
              <a:t>b.</a:t>
            </a:r>
            <a:r>
              <a:rPr sz="2400" b="1" dirty="0">
                <a:solidFill>
                  <a:schemeClr val="tx2"/>
                </a:solidFill>
                <a:latin typeface="Arial" panose="020B0604020202020204" pitchFamily="34" charset="0"/>
              </a:rPr>
              <a:t> Phát triển mạnh về nơi có ánh sáng nhiều.</a:t>
            </a:r>
          </a:p>
          <a:p>
            <a:pPr marL="60325" indent="-60325"/>
            <a:r>
              <a:rPr sz="2400" b="1" dirty="0">
                <a:solidFill>
                  <a:schemeClr val="tx2"/>
                </a:solidFill>
                <a:latin typeface="Arial" panose="020B0604020202020204" pitchFamily="34" charset="0"/>
              </a:rPr>
              <a:t>c. Phát triển mạnh về nơi có ánh sáng yếu hơn.</a:t>
            </a:r>
          </a:p>
          <a:p>
            <a:pPr marL="60325" indent="-60325"/>
            <a:r>
              <a:rPr lang="pt-BR" altLang="x-none" sz="2400" b="1" dirty="0">
                <a:solidFill>
                  <a:schemeClr val="tx2"/>
                </a:solidFill>
                <a:latin typeface="Arial" panose="020B0604020202020204" pitchFamily="34" charset="0"/>
              </a:rPr>
              <a:t>d. Phát triển theo chiều thẳng đứng.</a:t>
            </a:r>
            <a:endParaRPr sz="2400" b="1" dirty="0">
              <a:solidFill>
                <a:schemeClr val="tx2"/>
              </a:solidFill>
              <a:latin typeface="Arial" panose="020B0604020202020204" pitchFamily="34" charset="0"/>
            </a:endParaRPr>
          </a:p>
          <a:p>
            <a:pPr marL="60325" indent="-60325" algn="ctr"/>
            <a:endParaRPr sz="2400" b="1" dirty="0">
              <a:solidFill>
                <a:schemeClr val="tx2"/>
              </a:solidFill>
              <a:latin typeface="Arial" panose="020B0604020202020204" pitchFamily="34" charset="0"/>
            </a:endParaRPr>
          </a:p>
          <a:p>
            <a:pPr marL="60325" indent="-60325"/>
            <a:r>
              <a:rPr lang="pt-BR" altLang="x-none" sz="2400" b="1" u="sng" dirty="0">
                <a:solidFill>
                  <a:schemeClr val="tx2"/>
                </a:solidFill>
                <a:latin typeface="Arial" panose="020B0604020202020204" pitchFamily="34" charset="0"/>
              </a:rPr>
              <a:t>Câu 2</a:t>
            </a:r>
            <a:r>
              <a:rPr lang="pt-BR" altLang="x-none" sz="2400" b="1" dirty="0">
                <a:solidFill>
                  <a:schemeClr val="tx2"/>
                </a:solidFill>
                <a:latin typeface="Arial" panose="020B0604020202020204" pitchFamily="34" charset="0"/>
              </a:rPr>
              <a:t>: </a:t>
            </a:r>
            <a:r>
              <a:rPr sz="2400" b="1" dirty="0">
                <a:solidFill>
                  <a:schemeClr val="tx2"/>
                </a:solidFill>
                <a:latin typeface="Arial" panose="020B0604020202020204" pitchFamily="34" charset="0"/>
              </a:rPr>
              <a:t>Động vật thích nghi với điều kiện chiếu sáng khác   nhau nên được chia thành hai nhóm:</a:t>
            </a:r>
          </a:p>
          <a:p>
            <a:pPr marL="60325" indent="-60325">
              <a:buAutoNum type="alphaLcPeriod"/>
            </a:pPr>
            <a:r>
              <a:rPr sz="2400" b="1" dirty="0">
                <a:solidFill>
                  <a:schemeClr val="tx2"/>
                </a:solidFill>
                <a:latin typeface="Arial" panose="020B0604020202020204" pitchFamily="34" charset="0"/>
              </a:rPr>
              <a:t>Động vật chịu hạn và ưa ẩm				</a:t>
            </a:r>
          </a:p>
          <a:p>
            <a:pPr marL="60325" indent="-60325">
              <a:buAutoNum type="alphaLcPeriod"/>
            </a:pPr>
            <a:r>
              <a:rPr sz="2400" b="1" dirty="0">
                <a:solidFill>
                  <a:schemeClr val="tx2"/>
                </a:solidFill>
                <a:latin typeface="Arial" panose="020B0604020202020204" pitchFamily="34" charset="0"/>
              </a:rPr>
              <a:t>Động vật ưa bóng và ưa sáng</a:t>
            </a:r>
          </a:p>
          <a:p>
            <a:pPr marL="60325" indent="-60325">
              <a:buAutoNum type="alphaLcPeriod"/>
            </a:pPr>
            <a:r>
              <a:rPr sz="2400" b="1" dirty="0">
                <a:solidFill>
                  <a:schemeClr val="tx2"/>
                </a:solidFill>
                <a:latin typeface="Arial" panose="020B0604020202020204" pitchFamily="34" charset="0"/>
              </a:rPr>
              <a:t>Động vật ưa sáng và ưa tối				</a:t>
            </a:r>
          </a:p>
          <a:p>
            <a:pPr marL="60325" indent="-60325">
              <a:buAutoNum type="alphaLcPeriod"/>
            </a:pPr>
            <a:r>
              <a:rPr sz="2400" b="1" dirty="0">
                <a:solidFill>
                  <a:schemeClr val="tx2"/>
                </a:solidFill>
                <a:latin typeface="Arial" panose="020B0604020202020204" pitchFamily="34" charset="0"/>
              </a:rPr>
              <a:t>Động vật ưa ẩm và ưa khô</a:t>
            </a:r>
          </a:p>
          <a:p>
            <a:pPr marL="60325" indent="-60325"/>
            <a:endParaRPr sz="2400" b="1" dirty="0">
              <a:solidFill>
                <a:schemeClr val="tx2"/>
              </a:solidFill>
              <a:latin typeface="Arial" panose="020B0604020202020204" pitchFamily="34" charset="0"/>
            </a:endParaRPr>
          </a:p>
        </p:txBody>
      </p:sp>
      <p:sp>
        <p:nvSpPr>
          <p:cNvPr id="102407" name="Oval 7"/>
          <p:cNvSpPr/>
          <p:nvPr/>
        </p:nvSpPr>
        <p:spPr>
          <a:xfrm>
            <a:off x="0" y="2133600"/>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
        <p:nvSpPr>
          <p:cNvPr id="102408" name="Oval 8"/>
          <p:cNvSpPr/>
          <p:nvPr/>
        </p:nvSpPr>
        <p:spPr>
          <a:xfrm>
            <a:off x="0" y="5105400"/>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diamond(in)">
                                      <p:cBhvr>
                                        <p:cTn id="7" dur="2000"/>
                                        <p:tgtEl>
                                          <p:spTgt spid="1024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animEffect transition="in" filter="diamond(in)">
                                      <p:cBhvr>
                                        <p:cTn id="12" dur="20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10240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8916" name="Picture 5" descr="bs00554a"/>
          <p:cNvPicPr>
            <a:picLocks noChangeAspect="1"/>
          </p:cNvPicPr>
          <p:nvPr/>
        </p:nvPicPr>
        <p:blipFill>
          <a:blip r:embed="rId3"/>
          <a:stretch>
            <a:fillRect/>
          </a:stretch>
        </p:blipFill>
        <p:spPr>
          <a:xfrm>
            <a:off x="7772400" y="0"/>
            <a:ext cx="1371600" cy="784225"/>
          </a:xfrm>
          <a:prstGeom prst="rect">
            <a:avLst/>
          </a:prstGeom>
          <a:noFill/>
          <a:ln w="9525">
            <a:noFill/>
          </a:ln>
        </p:spPr>
      </p:pic>
      <p:sp>
        <p:nvSpPr>
          <p:cNvPr id="2" name="Hộp Văn bản 1">
            <a:extLst>
              <a:ext uri="{FF2B5EF4-FFF2-40B4-BE49-F238E27FC236}">
                <a16:creationId xmlns="" xmlns:a16="http://schemas.microsoft.com/office/drawing/2014/main" id="{70D92F31-78C1-3449-99A8-3F4446E1AB10}"/>
              </a:ext>
            </a:extLst>
          </p:cNvPr>
          <p:cNvSpPr txBox="1"/>
          <p:nvPr/>
        </p:nvSpPr>
        <p:spPr>
          <a:xfrm>
            <a:off x="1034143" y="1636939"/>
            <a:ext cx="7620000" cy="2554545"/>
          </a:xfrm>
          <a:prstGeom prst="rect">
            <a:avLst/>
          </a:prstGeom>
          <a:noFill/>
        </p:spPr>
        <p:txBody>
          <a:bodyPr wrap="square" rtlCol="0">
            <a:spAutoFit/>
          </a:bodyPr>
          <a:lstStyle/>
          <a:p>
            <a:pPr algn="l"/>
            <a:r>
              <a:rPr lang="vi-VN" sz="8000"/>
              <a:t>Cảm ơn tất cả mọi người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5"/>
          <p:cNvSpPr txBox="1"/>
          <p:nvPr/>
        </p:nvSpPr>
        <p:spPr>
          <a:xfrm>
            <a:off x="304800" y="-76200"/>
            <a:ext cx="7543800" cy="3749675"/>
          </a:xfrm>
          <a:prstGeom prst="rect">
            <a:avLst/>
          </a:prstGeom>
          <a:noFill/>
          <a:ln w="9525">
            <a:noFill/>
          </a:ln>
        </p:spPr>
        <p:txBody>
          <a:bodyPr>
            <a:spAutoFit/>
          </a:bodyPr>
          <a:lstStyle/>
          <a:p>
            <a:pPr>
              <a:spcBef>
                <a:spcPct val="50000"/>
              </a:spcBef>
            </a:pPr>
            <a:r>
              <a:rPr sz="8000" dirty="0">
                <a:solidFill>
                  <a:schemeClr val="bg1"/>
                </a:solidFill>
                <a:latin typeface="VNI-Times" pitchFamily="2" charset="0"/>
              </a:rPr>
              <a:t>Chaøo taïm bieät, heïn gaëp laïi buoåi hoïc sau.</a:t>
            </a:r>
          </a:p>
        </p:txBody>
      </p:sp>
    </p:spTree>
  </p:cSld>
  <p:clrMapOvr>
    <a:masterClrMapping/>
  </p:clrMapOvr>
  <p:transition>
    <p:sndAc>
      <p:stSnd>
        <p:snd r:embed="rId2" name="ir_e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7345" y="5558790"/>
            <a:ext cx="8229600" cy="537845"/>
          </a:xfrm>
        </p:spPr>
      </p:sp>
      <p:sp>
        <p:nvSpPr>
          <p:cNvPr id="2" name="Title 1"/>
          <p:cNvSpPr>
            <a:spLocks noGrp="1"/>
          </p:cNvSpPr>
          <p:nvPr>
            <p:ph type="title"/>
          </p:nvPr>
        </p:nvSpPr>
        <p:spPr>
          <a:xfrm>
            <a:off x="457200" y="274955"/>
            <a:ext cx="8229600" cy="2658745"/>
          </a:xfrm>
        </p:spPr>
        <p:txBody>
          <a:bodyPr/>
          <a:lstStyle/>
          <a:p>
            <a:pPr algn="l"/>
            <a:r>
              <a:rPr lang="en-US" sz="2400" b="1">
                <a:latin typeface="Arial" panose="020B0604020202020204" pitchFamily="34" charset="0"/>
                <a:cs typeface="Arial" panose="020B0604020202020204" pitchFamily="34" charset="0"/>
                <a:sym typeface="+mn-ea"/>
              </a:rPr>
              <a:t>	</a:t>
            </a:r>
            <a:r>
              <a:rPr sz="2400" b="1" dirty="0">
                <a:latin typeface="Arial" panose="020B0604020202020204" pitchFamily="34" charset="0"/>
                <a:cs typeface="Arial" panose="020B0604020202020204" pitchFamily="34" charset="0"/>
                <a:sym typeface="+mn-ea"/>
              </a:rPr>
              <a:t/>
            </a:r>
            <a:br>
              <a:rPr sz="2400" b="1" dirty="0">
                <a:latin typeface="Arial" panose="020B0604020202020204" pitchFamily="34" charset="0"/>
                <a:cs typeface="Arial" panose="020B0604020202020204" pitchFamily="34" charset="0"/>
                <a:sym typeface="+mn-ea"/>
              </a:rPr>
            </a:br>
            <a:r>
              <a:rPr lang="en-US" sz="2400" b="1" dirty="0">
                <a:latin typeface="Times New Roman" panose="02020603050405020304" pitchFamily="18" charset="0"/>
                <a:cs typeface="Times New Roman" panose="02020603050405020304" pitchFamily="18" charset="0"/>
                <a:sym typeface="+mn-ea"/>
              </a:rPr>
              <a:t>Câu</a:t>
            </a:r>
            <a:r>
              <a:rPr sz="2400" b="1" dirty="0">
                <a:latin typeface="Times New Roman" panose="02020603050405020304" pitchFamily="18" charset="0"/>
                <a:cs typeface="Times New Roman" panose="02020603050405020304" pitchFamily="18" charset="0"/>
                <a:sym typeface="+mn-ea"/>
              </a:rPr>
              <a:t>3</a:t>
            </a:r>
            <a:r>
              <a:rPr lang="en-US" sz="2400" b="1" dirty="0">
                <a:latin typeface="Arial" panose="020B0604020202020204" pitchFamily="34" charset="0"/>
                <a:cs typeface="Arial" panose="020B0604020202020204" pitchFamily="34" charset="0"/>
                <a:sym typeface="+mn-ea"/>
              </a:rPr>
              <a:t>. N</a:t>
            </a:r>
            <a:r>
              <a:rPr sz="2400" b="1" dirty="0">
                <a:latin typeface="Times New Roman" panose="02020603050405020304" pitchFamily="18" charset="0"/>
                <a:cs typeface="Times New Roman" panose="02020603050405020304" pitchFamily="18" charset="0"/>
                <a:sym typeface="+mn-ea"/>
              </a:rPr>
              <a:t>hân tố sinh thái  </a:t>
            </a:r>
            <a:r>
              <a:rPr lang="en-US" sz="2400" b="1" dirty="0">
                <a:latin typeface="Times New Roman" panose="02020603050405020304" pitchFamily="18" charset="0"/>
                <a:cs typeface="Times New Roman" panose="02020603050405020304" pitchFamily="18" charset="0"/>
                <a:sym typeface="+mn-ea"/>
              </a:rPr>
              <a:t>là gì?</a:t>
            </a:r>
            <a:br>
              <a:rPr lang="en-US" sz="2400" b="1" dirty="0">
                <a:latin typeface="Times New Roman" panose="02020603050405020304" pitchFamily="18" charset="0"/>
                <a:cs typeface="Times New Roman" panose="02020603050405020304" pitchFamily="18" charset="0"/>
                <a:sym typeface="+mn-ea"/>
              </a:rPr>
            </a:br>
            <a:r>
              <a:rPr lang="en-US" sz="2400" b="1" dirty="0">
                <a:latin typeface="Times New Roman" panose="02020603050405020304" pitchFamily="18" charset="0"/>
                <a:cs typeface="Times New Roman" panose="02020603050405020304" pitchFamily="18" charset="0"/>
                <a:sym typeface="+mn-ea"/>
              </a:rPr>
              <a:t>a)  Là những yếu tố môi trường tác động lên cơ thể sinh vật.</a:t>
            </a:r>
            <a:br>
              <a:rPr lang="en-US" sz="2400" b="1" dirty="0">
                <a:latin typeface="Times New Roman" panose="02020603050405020304" pitchFamily="18" charset="0"/>
                <a:cs typeface="Times New Roman" panose="02020603050405020304" pitchFamily="18" charset="0"/>
                <a:sym typeface="+mn-ea"/>
              </a:rPr>
            </a:br>
            <a:r>
              <a:rPr lang="en-US" sz="2400" b="1" dirty="0">
                <a:latin typeface="Times New Roman" panose="02020603050405020304" pitchFamily="18" charset="0"/>
                <a:cs typeface="Times New Roman" panose="02020603050405020304" pitchFamily="18" charset="0"/>
                <a:sym typeface="+mn-ea"/>
              </a:rPr>
              <a:t>b) Là nhiệt độ</a:t>
            </a:r>
            <a:br>
              <a:rPr lang="en-US" sz="2400" b="1" dirty="0">
                <a:latin typeface="Times New Roman" panose="02020603050405020304" pitchFamily="18" charset="0"/>
                <a:cs typeface="Times New Roman" panose="02020603050405020304" pitchFamily="18" charset="0"/>
                <a:sym typeface="+mn-ea"/>
              </a:rPr>
            </a:br>
            <a:r>
              <a:rPr lang="en-US" sz="2400" b="1" dirty="0">
                <a:latin typeface="Times New Roman" panose="02020603050405020304" pitchFamily="18" charset="0"/>
                <a:cs typeface="Times New Roman" panose="02020603050405020304" pitchFamily="18" charset="0"/>
                <a:sym typeface="+mn-ea"/>
              </a:rPr>
              <a:t>c) Là gió thổi</a:t>
            </a:r>
            <a:br>
              <a:rPr lang="en-US" sz="2400" b="1" dirty="0">
                <a:latin typeface="Times New Roman" panose="02020603050405020304" pitchFamily="18" charset="0"/>
                <a:cs typeface="Times New Roman" panose="02020603050405020304" pitchFamily="18" charset="0"/>
                <a:sym typeface="+mn-ea"/>
              </a:rPr>
            </a:br>
            <a:r>
              <a:rPr lang="en-US" sz="2400" b="1" dirty="0">
                <a:latin typeface="Times New Roman" panose="02020603050405020304" pitchFamily="18" charset="0"/>
                <a:cs typeface="Times New Roman" panose="02020603050405020304" pitchFamily="18" charset="0"/>
                <a:sym typeface="+mn-ea"/>
              </a:rPr>
              <a:t>d) Là sinh vật khác</a:t>
            </a:r>
            <a:endParaRPr lang="en-US" sz="2400" b="1"/>
          </a:p>
        </p:txBody>
      </p:sp>
      <p:sp>
        <p:nvSpPr>
          <p:cNvPr id="5" name="Text Box 4"/>
          <p:cNvSpPr txBox="1"/>
          <p:nvPr/>
        </p:nvSpPr>
        <p:spPr>
          <a:xfrm>
            <a:off x="346710" y="3069590"/>
            <a:ext cx="8608695" cy="829945"/>
          </a:xfrm>
          <a:prstGeom prst="rect">
            <a:avLst/>
          </a:prstGeom>
          <a:noFill/>
        </p:spPr>
        <p:txBody>
          <a:bodyPr wrap="square" rtlCol="0">
            <a:spAutoFit/>
          </a:bodyPr>
          <a:lstStyle/>
          <a:p>
            <a:r>
              <a:rPr lang="en-US" sz="2400" b="1" dirty="0">
                <a:solidFill>
                  <a:schemeClr val="tx2"/>
                </a:solidFill>
                <a:latin typeface="Times New Roman" panose="02020603050405020304" pitchFamily="18" charset="0"/>
                <a:cs typeface="Times New Roman" panose="02020603050405020304" pitchFamily="18" charset="0"/>
                <a:sym typeface="+mn-ea"/>
              </a:rPr>
              <a:t>Câu 4:Người ta phân thành mấy nhóm nhân tố sinh thái chính?</a:t>
            </a:r>
          </a:p>
          <a:p>
            <a:r>
              <a:rPr lang="en-US" sz="2400" b="1" dirty="0">
                <a:solidFill>
                  <a:schemeClr val="tx2"/>
                </a:solidFill>
                <a:latin typeface="Times New Roman" panose="02020603050405020304" pitchFamily="18" charset="0"/>
                <a:cs typeface="Times New Roman" panose="02020603050405020304" pitchFamily="18" charset="0"/>
                <a:sym typeface="+mn-ea"/>
              </a:rPr>
              <a:t>            Đó là những nhóm nào?</a:t>
            </a:r>
          </a:p>
        </p:txBody>
      </p:sp>
      <p:sp>
        <p:nvSpPr>
          <p:cNvPr id="6" name="Text Box 5"/>
          <p:cNvSpPr txBox="1"/>
          <p:nvPr/>
        </p:nvSpPr>
        <p:spPr>
          <a:xfrm>
            <a:off x="347345" y="3965575"/>
            <a:ext cx="7519670" cy="829945"/>
          </a:xfrm>
          <a:prstGeom prst="rect">
            <a:avLst/>
          </a:prstGeom>
          <a:noFill/>
        </p:spPr>
        <p:txBody>
          <a:bodyPr wrap="square" rtlCol="0">
            <a:spAutoFit/>
          </a:bodyPr>
          <a:lstStyle/>
          <a:p>
            <a:r>
              <a:rPr lang="en-US" sz="2400">
                <a:solidFill>
                  <a:schemeClr val="tx2"/>
                </a:solidFill>
              </a:rPr>
              <a:t> </a:t>
            </a:r>
            <a:r>
              <a:rPr lang="en-US" sz="2400" b="1">
                <a:solidFill>
                  <a:schemeClr val="tx2"/>
                </a:solidFill>
                <a:latin typeface="Times New Roman" panose="02020603050405020304" pitchFamily="18" charset="0"/>
                <a:cs typeface="Times New Roman" panose="02020603050405020304" pitchFamily="18" charset="0"/>
              </a:rPr>
              <a:t>Có 2 Nhóm nhân tố sinh thái là:</a:t>
            </a:r>
          </a:p>
          <a:p>
            <a:r>
              <a:rPr lang="en-US" sz="2400" b="1">
                <a:solidFill>
                  <a:schemeClr val="tx2"/>
                </a:solidFill>
                <a:latin typeface="Times New Roman" panose="02020603050405020304" pitchFamily="18" charset="0"/>
                <a:cs typeface="Times New Roman" panose="02020603050405020304" pitchFamily="18" charset="0"/>
              </a:rPr>
              <a:t> Nhóm nhân tố vô sinh và nhóm nhân tố hữu sinh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p:nvPr/>
        </p:nvSpPr>
        <p:spPr>
          <a:xfrm>
            <a:off x="76200" y="647700"/>
            <a:ext cx="8915400" cy="3753485"/>
          </a:xfrm>
          <a:prstGeom prst="rect">
            <a:avLst/>
          </a:prstGeom>
          <a:noFill/>
          <a:ln w="9525">
            <a:noFill/>
          </a:ln>
        </p:spPr>
        <p:txBody>
          <a:bodyPr>
            <a:spAutoFit/>
          </a:bodyPr>
          <a:lstStyle/>
          <a:p>
            <a:pPr algn="just" eaLnBrk="1" hangingPunct="1">
              <a:spcBef>
                <a:spcPct val="50000"/>
              </a:spcBef>
            </a:pPr>
            <a:r>
              <a:rPr sz="2800" b="1" u="sng" dirty="0">
                <a:solidFill>
                  <a:schemeClr val="tx2"/>
                </a:solidFill>
                <a:latin typeface="Times New Roman" panose="02020603050405020304" pitchFamily="18" charset="0"/>
                <a:cs typeface="Times New Roman" panose="02020603050405020304" pitchFamily="18" charset="0"/>
              </a:rPr>
              <a:t>B</a:t>
            </a:r>
            <a:r>
              <a:rPr sz="2800" b="1" u="sng" dirty="0">
                <a:solidFill>
                  <a:schemeClr val="tx2"/>
                </a:solidFill>
                <a:latin typeface="Times New Roman" panose="02020603050405020304" pitchFamily="18" charset="0"/>
                <a:ea typeface="Times New Roman" panose="02020603050405020304" pitchFamily="18" charset="0"/>
              </a:rPr>
              <a:t>à</a:t>
            </a:r>
            <a:r>
              <a:rPr sz="2800" b="1" u="sng" dirty="0">
                <a:solidFill>
                  <a:schemeClr val="tx2"/>
                </a:solidFill>
                <a:latin typeface="Times New Roman" panose="02020603050405020304" pitchFamily="18" charset="0"/>
                <a:cs typeface="Times New Roman" panose="02020603050405020304" pitchFamily="18" charset="0"/>
              </a:rPr>
              <a:t>i tập </a:t>
            </a:r>
            <a:r>
              <a:rPr sz="2800" b="1" dirty="0">
                <a:solidFill>
                  <a:schemeClr val="tx2"/>
                </a:solidFill>
                <a:latin typeface="Times New Roman" panose="02020603050405020304" pitchFamily="18" charset="0"/>
                <a:cs typeface="Times New Roman" panose="02020603050405020304" pitchFamily="18" charset="0"/>
              </a:rPr>
              <a:t>: Khi ta </a:t>
            </a:r>
            <a:r>
              <a:rPr lang="en-US" sz="2800" b="1" dirty="0">
                <a:solidFill>
                  <a:schemeClr val="tx2"/>
                </a:solidFill>
                <a:latin typeface="Times New Roman" panose="02020603050405020304" pitchFamily="18" charset="0"/>
                <a:cs typeface="Times New Roman" panose="02020603050405020304" pitchFamily="18" charset="0"/>
              </a:rPr>
              <a:t>trồng trong chậu</a:t>
            </a:r>
            <a:r>
              <a:rPr sz="2800" b="1" dirty="0">
                <a:solidFill>
                  <a:schemeClr val="tx2"/>
                </a:solidFill>
                <a:latin typeface="Times New Roman" panose="02020603050405020304" pitchFamily="18" charset="0"/>
                <a:cs typeface="Times New Roman" panose="02020603050405020304" pitchFamily="18" charset="0"/>
              </a:rPr>
              <a:t> </a:t>
            </a:r>
            <a:r>
              <a:rPr lang="en-US" sz="2800" b="1" dirty="0">
                <a:solidFill>
                  <a:schemeClr val="tx2"/>
                </a:solidFill>
                <a:latin typeface="Times New Roman" panose="02020603050405020304" pitchFamily="18" charset="0"/>
                <a:cs typeface="Times New Roman" panose="02020603050405020304" pitchFamily="18" charset="0"/>
              </a:rPr>
              <a:t>một vài </a:t>
            </a:r>
            <a:r>
              <a:rPr sz="2800" b="1" dirty="0">
                <a:solidFill>
                  <a:schemeClr val="tx2"/>
                </a:solidFill>
                <a:latin typeface="Times New Roman" panose="02020603050405020304" pitchFamily="18" charset="0"/>
                <a:cs typeface="Times New Roman" panose="02020603050405020304" pitchFamily="18" charset="0"/>
              </a:rPr>
              <a:t>cây </a:t>
            </a:r>
            <a:r>
              <a:rPr lang="en-US" sz="2800" b="1" dirty="0">
                <a:solidFill>
                  <a:schemeClr val="tx2"/>
                </a:solidFill>
                <a:latin typeface="Times New Roman" panose="02020603050405020304" pitchFamily="18" charset="0"/>
                <a:cs typeface="Times New Roman" panose="02020603050405020304" pitchFamily="18" charset="0"/>
              </a:rPr>
              <a:t>đậu xanh để bên cửa sổ, sau 1 tuần chăm sóc tốt, quan sát cách mọc của thân cây em thấy có hiện tượng nào sau đây? </a:t>
            </a:r>
          </a:p>
          <a:p>
            <a:pPr algn="just" eaLnBrk="1" hangingPunct="1">
              <a:spcBef>
                <a:spcPct val="50000"/>
              </a:spcBef>
            </a:pPr>
            <a:r>
              <a:rPr lang="en-US" sz="2800" b="1" dirty="0">
                <a:solidFill>
                  <a:schemeClr val="tx2"/>
                </a:solidFill>
                <a:latin typeface="Times New Roman" panose="02020603050405020304" pitchFamily="18" charset="0"/>
                <a:cs typeface="Times New Roman" panose="02020603050405020304" pitchFamily="18" charset="0"/>
              </a:rPr>
              <a:t>a) Thân cây mọc thẳng.</a:t>
            </a:r>
          </a:p>
          <a:p>
            <a:pPr algn="just" eaLnBrk="1" hangingPunct="1">
              <a:spcBef>
                <a:spcPct val="50000"/>
              </a:spcBef>
            </a:pPr>
            <a:r>
              <a:rPr lang="en-US" sz="2800" b="1" dirty="0">
                <a:solidFill>
                  <a:schemeClr val="tx2"/>
                </a:solidFill>
                <a:latin typeface="Times New Roman" panose="02020603050405020304" pitchFamily="18" charset="0"/>
                <a:cs typeface="Times New Roman" panose="02020603050405020304" pitchFamily="18" charset="0"/>
              </a:rPr>
              <a:t>b) </a:t>
            </a:r>
            <a:r>
              <a:rPr lang="en-US" sz="2800" b="1" dirty="0">
                <a:solidFill>
                  <a:schemeClr val="tx2"/>
                </a:solidFill>
                <a:latin typeface="Times New Roman" panose="02020603050405020304" pitchFamily="18" charset="0"/>
                <a:cs typeface="Times New Roman" panose="02020603050405020304" pitchFamily="18" charset="0"/>
                <a:sym typeface="+mn-ea"/>
              </a:rPr>
              <a:t>Thân cây mọc nghiêng ra phía ngoài cửa sổ để hứng ánh sáng.</a:t>
            </a:r>
          </a:p>
          <a:p>
            <a:pPr algn="just" eaLnBrk="1" hangingPunct="1">
              <a:spcBef>
                <a:spcPct val="50000"/>
              </a:spcBef>
            </a:pPr>
            <a:r>
              <a:rPr lang="en-US" sz="2800" b="1" dirty="0">
                <a:solidFill>
                  <a:schemeClr val="tx2"/>
                </a:solidFill>
                <a:latin typeface="Times New Roman" panose="02020603050405020304" pitchFamily="18" charset="0"/>
                <a:cs typeface="Times New Roman" panose="02020603050405020304" pitchFamily="18" charset="0"/>
                <a:sym typeface="+mn-ea"/>
              </a:rPr>
              <a:t>c)Thân cây mọc nghiêng vào trong nhà.</a:t>
            </a:r>
            <a:endParaRPr lang="en-US" sz="2800" b="1" i="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155575" y="4594860"/>
            <a:ext cx="8570595" cy="1383665"/>
          </a:xfrm>
          <a:prstGeom prst="rect">
            <a:avLst/>
          </a:prstGeom>
          <a:noFill/>
        </p:spPr>
        <p:txBody>
          <a:bodyPr wrap="square" rtlCol="0">
            <a:spAutoFit/>
          </a:bodyPr>
          <a:lstStyle/>
          <a:p>
            <a:pPr algn="l"/>
            <a:r>
              <a:rPr sz="2800" b="1" u="sng" dirty="0">
                <a:solidFill>
                  <a:schemeClr val="tx2"/>
                </a:solidFill>
                <a:latin typeface="Times New Roman" panose="02020603050405020304" pitchFamily="18" charset="0"/>
                <a:cs typeface="Times New Roman" panose="02020603050405020304" pitchFamily="18" charset="0"/>
                <a:sym typeface="+mn-ea"/>
              </a:rPr>
              <a:t>Trả lời:</a:t>
            </a:r>
            <a:r>
              <a:rPr sz="2800" b="1" dirty="0">
                <a:solidFill>
                  <a:schemeClr val="tx2"/>
                </a:solidFill>
                <a:latin typeface="Times New Roman" panose="02020603050405020304" pitchFamily="18" charset="0"/>
                <a:cs typeface="Times New Roman" panose="02020603050405020304" pitchFamily="18" charset="0"/>
                <a:sym typeface="+mn-ea"/>
              </a:rPr>
              <a:t>  </a:t>
            </a:r>
            <a:r>
              <a:rPr lang="en-US" sz="2800" b="1" dirty="0">
                <a:solidFill>
                  <a:schemeClr val="tx2"/>
                </a:solidFill>
                <a:latin typeface="Times New Roman" panose="02020603050405020304" pitchFamily="18" charset="0"/>
                <a:cs typeface="Times New Roman" panose="02020603050405020304" pitchFamily="18" charset="0"/>
                <a:sym typeface="+mn-ea"/>
              </a:rPr>
              <a:t>vì cây đậu xanh có tính hướng sáng nên thân cây mọc nghiêng ra phía ngoài cửa sổ để hứng ánh sáng.</a:t>
            </a:r>
            <a:endParaRPr lang="en-US" sz="28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AutoShape 9"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4099" name="AutoShape 11"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4100" name="AutoShape 1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4101" name="AutoShape 1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4102" name="AutoShape 1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4103" name="AutoShape 19"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4104" name="AutoShape 21"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grpSp>
        <p:nvGrpSpPr>
          <p:cNvPr id="2" name="Group 10"/>
          <p:cNvGrpSpPr/>
          <p:nvPr/>
        </p:nvGrpSpPr>
        <p:grpSpPr>
          <a:xfrm>
            <a:off x="2950663" y="1466152"/>
            <a:ext cx="4897938" cy="1277049"/>
            <a:chOff x="2018" y="1433"/>
            <a:chExt cx="1868" cy="890"/>
          </a:xfrm>
        </p:grpSpPr>
        <p:sp>
          <p:nvSpPr>
            <p:cNvPr id="69644" name="Oval 12"/>
            <p:cNvSpPr>
              <a:spLocks noChangeArrowheads="1"/>
            </p:cNvSpPr>
            <p:nvPr/>
          </p:nvSpPr>
          <p:spPr bwMode="gray">
            <a:xfrm>
              <a:off x="2018" y="1433"/>
              <a:ext cx="1868" cy="89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9649" name="Oval 17"/>
            <p:cNvSpPr>
              <a:spLocks noChangeArrowheads="1"/>
            </p:cNvSpPr>
            <p:nvPr/>
          </p:nvSpPr>
          <p:spPr bwMode="gray">
            <a:xfrm rot="16200000">
              <a:off x="2570" y="1074"/>
              <a:ext cx="764" cy="162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MỤC TIÊU BÀI HỌC</a:t>
              </a:r>
              <a:endParaRPr kumimoji="0" 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grpSp>
      <p:grpSp>
        <p:nvGrpSpPr>
          <p:cNvPr id="4" name="Group 71"/>
          <p:cNvGrpSpPr/>
          <p:nvPr/>
        </p:nvGrpSpPr>
        <p:grpSpPr>
          <a:xfrm>
            <a:off x="87313" y="2286000"/>
            <a:ext cx="3951287" cy="3067050"/>
            <a:chOff x="0" y="1392"/>
            <a:chExt cx="2489" cy="1932"/>
          </a:xfrm>
          <a:solidFill>
            <a:schemeClr val="accent1"/>
          </a:solidFill>
        </p:grpSpPr>
        <p:sp>
          <p:nvSpPr>
            <p:cNvPr id="4114" name="Freeform 7"/>
            <p:cNvSpPr/>
            <p:nvPr/>
          </p:nvSpPr>
          <p:spPr>
            <a:xfrm>
              <a:off x="1920" y="1392"/>
              <a:ext cx="569" cy="782"/>
            </a:xfrm>
            <a:custGeom>
              <a:avLst/>
              <a:gdLst>
                <a:gd name="txL" fmla="*/ 0 w 580"/>
                <a:gd name="txT" fmla="*/ 0 h 798"/>
                <a:gd name="txR" fmla="*/ 580 w 580"/>
                <a:gd name="txB" fmla="*/ 798 h 798"/>
              </a:gdLst>
              <a:ahLst/>
              <a:cxnLst>
                <a:cxn ang="0">
                  <a:pos x="1951420446" y="0"/>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0"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1940656888"/>
                </a:cxn>
                <a:cxn ang="0">
                  <a:pos x="1951420446" y="0"/>
                </a:cxn>
                <a:cxn ang="0">
                  <a:pos x="1951420446" y="0"/>
                </a:cxn>
              </a:cxnLst>
              <a:rect l="txL" t="txT" r="txR" b="tx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p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15" name="Rectangle 62"/>
            <p:cNvSpPr/>
            <p:nvPr/>
          </p:nvSpPr>
          <p:spPr>
            <a:xfrm>
              <a:off x="0" y="2016"/>
              <a:ext cx="2448" cy="1308"/>
            </a:xfrm>
            <a:prstGeom prst="rect">
              <a:avLst/>
            </a:prstGeom>
            <a:grpFill/>
            <a:ln w="9525">
              <a:solidFill>
                <a:schemeClr val="accent3"/>
              </a:solidFill>
            </a:ln>
          </p:spPr>
          <p:txBody>
            <a:bodyPr>
              <a:spAutoFit/>
            </a:bodyPr>
            <a:lstStyle/>
            <a:p>
              <a:r>
                <a:rPr sz="2600" b="1" dirty="0">
                  <a:latin typeface="Arial" panose="020B0604020202020204" pitchFamily="34" charset="0"/>
                </a:rPr>
                <a:t>Nêu được ảnh hưởng của ánh sáng đến các đặc điểm hình thái, sinh lí, giải phẫu và tập tính của sinh vật.</a:t>
              </a:r>
            </a:p>
          </p:txBody>
        </p:sp>
      </p:grpSp>
      <p:grpSp>
        <p:nvGrpSpPr>
          <p:cNvPr id="5" name="Group 72"/>
          <p:cNvGrpSpPr/>
          <p:nvPr/>
        </p:nvGrpSpPr>
        <p:grpSpPr>
          <a:xfrm>
            <a:off x="5023079" y="2037032"/>
            <a:ext cx="3962400" cy="3254375"/>
            <a:chOff x="3264" y="1440"/>
            <a:chExt cx="2496" cy="2050"/>
          </a:xfrm>
        </p:grpSpPr>
        <p:sp>
          <p:nvSpPr>
            <p:cNvPr id="4109" name="Rectangle 61"/>
            <p:cNvSpPr/>
            <p:nvPr/>
          </p:nvSpPr>
          <p:spPr>
            <a:xfrm>
              <a:off x="3264" y="2269"/>
              <a:ext cx="2496" cy="1221"/>
            </a:xfrm>
            <a:prstGeom prst="rect">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914400">
                <a:tabLst>
                  <a:tab pos="228600" algn="l"/>
                </a:tabLst>
              </a:pPr>
              <a:r>
                <a:rPr sz="2400" b="1" dirty="0">
                  <a:solidFill>
                    <a:schemeClr val="tx2"/>
                  </a:solidFill>
                  <a:latin typeface="Arial" panose="020B0604020202020204" pitchFamily="34" charset="0"/>
                </a:rPr>
                <a:t>Nêu được </a:t>
              </a:r>
              <a:r>
                <a:rPr lang="en-US" sz="2400" b="1" dirty="0">
                  <a:solidFill>
                    <a:schemeClr val="tx2"/>
                  </a:solidFill>
                  <a:latin typeface="Arial" panose="020B0604020202020204" pitchFamily="34" charset="0"/>
                </a:rPr>
                <a:t>ví dụ về</a:t>
              </a:r>
              <a:r>
                <a:rPr sz="2400" b="1" dirty="0">
                  <a:solidFill>
                    <a:schemeClr val="tx2"/>
                  </a:solidFill>
                  <a:latin typeface="Arial" panose="020B0604020202020204" pitchFamily="34" charset="0"/>
                </a:rPr>
                <a:t> </a:t>
              </a:r>
              <a:r>
                <a:rPr lang="en-US" sz="2400" b="1" dirty="0">
                  <a:solidFill>
                    <a:schemeClr val="tx2"/>
                  </a:solidFill>
                  <a:latin typeface="Arial" panose="020B0604020202020204" pitchFamily="34" charset="0"/>
                </a:rPr>
                <a:t>thực</a:t>
              </a:r>
              <a:r>
                <a:rPr sz="2400" b="1" dirty="0">
                  <a:solidFill>
                    <a:schemeClr val="tx2"/>
                  </a:solidFill>
                  <a:latin typeface="Arial" panose="020B0604020202020204" pitchFamily="34" charset="0"/>
                </a:rPr>
                <a:t> vật </a:t>
              </a:r>
              <a:r>
                <a:rPr lang="en-US" sz="2400" b="1" dirty="0">
                  <a:solidFill>
                    <a:schemeClr val="tx2"/>
                  </a:solidFill>
                  <a:latin typeface="Arial" panose="020B0604020202020204" pitchFamily="34" charset="0"/>
                </a:rPr>
                <a:t>ưa</a:t>
              </a:r>
              <a:r>
                <a:rPr sz="2400" b="1" dirty="0">
                  <a:solidFill>
                    <a:schemeClr val="tx2"/>
                  </a:solidFill>
                  <a:latin typeface="Arial" panose="020B0604020202020204" pitchFamily="34" charset="0"/>
                </a:rPr>
                <a:t> ánh sáng</a:t>
              </a:r>
              <a:r>
                <a:rPr lang="en-US" sz="2400" b="1" dirty="0">
                  <a:solidFill>
                    <a:schemeClr val="tx2"/>
                  </a:solidFill>
                  <a:latin typeface="Arial" panose="020B0604020202020204" pitchFamily="34" charset="0"/>
                </a:rPr>
                <a:t>, ưa bóng</a:t>
              </a:r>
              <a:r>
                <a:rPr sz="2400" b="1" dirty="0">
                  <a:solidFill>
                    <a:schemeClr val="tx2"/>
                  </a:solidFill>
                  <a:latin typeface="Arial" panose="020B0604020202020204" pitchFamily="34" charset="0"/>
                </a:rPr>
                <a:t>. </a:t>
              </a:r>
              <a:r>
                <a:rPr lang="en-US" sz="2400" b="1" dirty="0">
                  <a:solidFill>
                    <a:schemeClr val="tx2"/>
                  </a:solidFill>
                  <a:latin typeface="Arial" panose="020B0604020202020204" pitchFamily="34" charset="0"/>
                </a:rPr>
                <a:t>Hiểu </a:t>
              </a:r>
              <a:r>
                <a:rPr sz="2400" b="1" dirty="0">
                  <a:solidFill>
                    <a:schemeClr val="tx2"/>
                  </a:solidFill>
                  <a:latin typeface="Arial" panose="020B0604020202020204" pitchFamily="34" charset="0"/>
                </a:rPr>
                <a:t>được </a:t>
              </a:r>
              <a:r>
                <a:rPr lang="en-US" sz="2400" b="1" dirty="0">
                  <a:solidFill>
                    <a:schemeClr val="tx2"/>
                  </a:solidFill>
                  <a:latin typeface="Arial" panose="020B0604020202020204" pitchFamily="34" charset="0"/>
                </a:rPr>
                <a:t>sự thích</a:t>
              </a:r>
              <a:r>
                <a:rPr sz="2400" b="1" dirty="0">
                  <a:solidFill>
                    <a:schemeClr val="tx2"/>
                  </a:solidFill>
                  <a:latin typeface="Arial" panose="020B0604020202020204" pitchFamily="34" charset="0"/>
                </a:rPr>
                <a:t> nghi của </a:t>
              </a:r>
              <a:r>
                <a:rPr lang="en-US" sz="2400" b="1" dirty="0">
                  <a:solidFill>
                    <a:schemeClr val="tx2"/>
                  </a:solidFill>
                  <a:latin typeface="Arial" panose="020B0604020202020204" pitchFamily="34" charset="0"/>
                </a:rPr>
                <a:t>động</a:t>
              </a:r>
              <a:r>
                <a:rPr sz="2400" b="1" dirty="0">
                  <a:solidFill>
                    <a:schemeClr val="tx2"/>
                  </a:solidFill>
                  <a:latin typeface="Arial" panose="020B0604020202020204" pitchFamily="34" charset="0"/>
                </a:rPr>
                <a:t> vật</a:t>
              </a:r>
              <a:r>
                <a:rPr lang="en-US" sz="2400" b="1" dirty="0">
                  <a:solidFill>
                    <a:schemeClr val="tx2"/>
                  </a:solidFill>
                  <a:latin typeface="Arial" panose="020B0604020202020204" pitchFamily="34" charset="0"/>
                </a:rPr>
                <a:t>, thực vật</a:t>
              </a:r>
              <a:r>
                <a:rPr sz="2400" b="1" dirty="0">
                  <a:solidFill>
                    <a:schemeClr val="tx2"/>
                  </a:solidFill>
                  <a:latin typeface="Arial" panose="020B0604020202020204" pitchFamily="34" charset="0"/>
                </a:rPr>
                <a:t> với môi trường.</a:t>
              </a:r>
            </a:p>
          </p:txBody>
        </p:sp>
        <p:sp>
          <p:nvSpPr>
            <p:cNvPr id="69641" name="Freeform 9"/>
            <p:cNvSpPr/>
            <p:nvPr/>
          </p:nvSpPr>
          <p:spPr bwMode="gray">
            <a:xfrm flipH="1">
              <a:off x="4375" y="1440"/>
              <a:ext cx="569" cy="782"/>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3" name="Hộp Văn bản 2">
            <a:extLst>
              <a:ext uri="{FF2B5EF4-FFF2-40B4-BE49-F238E27FC236}">
                <a16:creationId xmlns="" xmlns:a16="http://schemas.microsoft.com/office/drawing/2014/main" id="{E42702EE-A960-4844-9E20-221D38A030E7}"/>
              </a:ext>
            </a:extLst>
          </p:cNvPr>
          <p:cNvSpPr txBox="1"/>
          <p:nvPr/>
        </p:nvSpPr>
        <p:spPr>
          <a:xfrm>
            <a:off x="3746046" y="2514600"/>
            <a:ext cx="1828800" cy="1828800"/>
          </a:xfrm>
          <a:prstGeom prst="rect">
            <a:avLst/>
          </a:prstGeom>
          <a:noFill/>
        </p:spPr>
        <p:txBody>
          <a:bodyPr wrap="square" rtlCol="0">
            <a:spAutoFit/>
          </a:bodyPr>
          <a:lstStyle/>
          <a:p>
            <a:pPr algn="l"/>
            <a:endParaRPr lang="vi-VN"/>
          </a:p>
        </p:txBody>
      </p:sp>
      <p:sp>
        <p:nvSpPr>
          <p:cNvPr id="6" name="Hộp Văn bản 5">
            <a:extLst>
              <a:ext uri="{FF2B5EF4-FFF2-40B4-BE49-F238E27FC236}">
                <a16:creationId xmlns="" xmlns:a16="http://schemas.microsoft.com/office/drawing/2014/main" id="{60467CFA-61A3-3D4F-BD83-AD2BB03479A3}"/>
              </a:ext>
            </a:extLst>
          </p:cNvPr>
          <p:cNvSpPr txBox="1"/>
          <p:nvPr/>
        </p:nvSpPr>
        <p:spPr>
          <a:xfrm>
            <a:off x="3684814" y="2514600"/>
            <a:ext cx="1828800" cy="1828800"/>
          </a:xfrm>
          <a:prstGeom prst="rect">
            <a:avLst/>
          </a:prstGeom>
          <a:noFill/>
        </p:spPr>
        <p:txBody>
          <a:bodyPr wrap="square" rtlCol="0">
            <a:spAutoFit/>
          </a:bodyPr>
          <a:lstStyle/>
          <a:p>
            <a:pPr algn="l"/>
            <a:endParaRPr lang="vi-VN"/>
          </a:p>
        </p:txBody>
      </p:sp>
      <p:sp>
        <p:nvSpPr>
          <p:cNvPr id="7" name="Hộp Văn bản 6">
            <a:extLst>
              <a:ext uri="{FF2B5EF4-FFF2-40B4-BE49-F238E27FC236}">
                <a16:creationId xmlns="" xmlns:a16="http://schemas.microsoft.com/office/drawing/2014/main" id="{20B5D212-A12E-2041-A370-DF67565768FB}"/>
              </a:ext>
            </a:extLst>
          </p:cNvPr>
          <p:cNvSpPr txBox="1"/>
          <p:nvPr/>
        </p:nvSpPr>
        <p:spPr>
          <a:xfrm>
            <a:off x="3684814" y="2514600"/>
            <a:ext cx="1828800" cy="1828800"/>
          </a:xfrm>
          <a:prstGeom prst="rect">
            <a:avLst/>
          </a:prstGeom>
          <a:noFill/>
        </p:spPr>
        <p:txBody>
          <a:bodyPr wrap="square" rtlCol="0">
            <a:spAutoFit/>
          </a:bodyPr>
          <a:lstStyle/>
          <a:p>
            <a:pPr algn="l"/>
            <a:endParaRPr lang="vi-VN"/>
          </a:p>
        </p:txBody>
      </p:sp>
      <p:sp>
        <p:nvSpPr>
          <p:cNvPr id="8" name="Hộp Văn bản 7">
            <a:extLst>
              <a:ext uri="{FF2B5EF4-FFF2-40B4-BE49-F238E27FC236}">
                <a16:creationId xmlns="" xmlns:a16="http://schemas.microsoft.com/office/drawing/2014/main" id="{AD55DA56-38DA-3D42-A655-3F223F58F4B8}"/>
              </a:ext>
            </a:extLst>
          </p:cNvPr>
          <p:cNvSpPr txBox="1"/>
          <p:nvPr/>
        </p:nvSpPr>
        <p:spPr>
          <a:xfrm>
            <a:off x="3684814" y="2514600"/>
            <a:ext cx="1828800" cy="1828800"/>
          </a:xfrm>
          <a:prstGeom prst="rect">
            <a:avLst/>
          </a:prstGeom>
          <a:noFill/>
        </p:spPr>
        <p:txBody>
          <a:bodyPr wrap="square" rtlCol="0">
            <a:spAutoFit/>
          </a:bodyPr>
          <a:lstStyle/>
          <a:p>
            <a:pPr algn="l"/>
            <a:endParaRPr lang="vi-VN"/>
          </a:p>
        </p:txBody>
      </p:sp>
      <p:sp>
        <p:nvSpPr>
          <p:cNvPr id="9" name="Hộp Văn bản 8">
            <a:extLst>
              <a:ext uri="{FF2B5EF4-FFF2-40B4-BE49-F238E27FC236}">
                <a16:creationId xmlns="" xmlns:a16="http://schemas.microsoft.com/office/drawing/2014/main" id="{D2FDD8A2-EA29-B145-9927-33502FEAD859}"/>
              </a:ext>
            </a:extLst>
          </p:cNvPr>
          <p:cNvSpPr txBox="1"/>
          <p:nvPr/>
        </p:nvSpPr>
        <p:spPr>
          <a:xfrm>
            <a:off x="3684814" y="2514600"/>
            <a:ext cx="1828800" cy="1828800"/>
          </a:xfrm>
          <a:prstGeom prst="rect">
            <a:avLst/>
          </a:prstGeom>
          <a:noFill/>
        </p:spPr>
        <p:txBody>
          <a:bodyPr wrap="square" rtlCol="0">
            <a:spAutoFit/>
          </a:bodyPr>
          <a:lstStyle/>
          <a:p>
            <a:pPr algn="l"/>
            <a:endParaRPr lang="vi-VN"/>
          </a:p>
        </p:txBody>
      </p:sp>
      <p:sp>
        <p:nvSpPr>
          <p:cNvPr id="10" name="Hộp Văn bản 9">
            <a:extLst>
              <a:ext uri="{FF2B5EF4-FFF2-40B4-BE49-F238E27FC236}">
                <a16:creationId xmlns="" xmlns:a16="http://schemas.microsoft.com/office/drawing/2014/main" id="{3757BC63-8804-494B-B50F-62159D859DB4}"/>
              </a:ext>
            </a:extLst>
          </p:cNvPr>
          <p:cNvSpPr txBox="1"/>
          <p:nvPr/>
        </p:nvSpPr>
        <p:spPr>
          <a:xfrm>
            <a:off x="3684814" y="2514600"/>
            <a:ext cx="1828800" cy="1828800"/>
          </a:xfrm>
          <a:prstGeom prst="rect">
            <a:avLst/>
          </a:prstGeom>
          <a:noFill/>
        </p:spPr>
        <p:txBody>
          <a:bodyPr wrap="square" rtlCol="0">
            <a:spAutoFit/>
          </a:bodyPr>
          <a:lstStyle/>
          <a:p>
            <a:pPr algn="l"/>
            <a:endParaRPr lang="vi-VN"/>
          </a:p>
        </p:txBody>
      </p:sp>
      <p:sp>
        <p:nvSpPr>
          <p:cNvPr id="11" name="Hộp Văn bản 10">
            <a:extLst>
              <a:ext uri="{FF2B5EF4-FFF2-40B4-BE49-F238E27FC236}">
                <a16:creationId xmlns="" xmlns:a16="http://schemas.microsoft.com/office/drawing/2014/main" id="{28C8B096-B648-C04C-9F74-4609135944B3}"/>
              </a:ext>
            </a:extLst>
          </p:cNvPr>
          <p:cNvSpPr txBox="1"/>
          <p:nvPr/>
        </p:nvSpPr>
        <p:spPr>
          <a:xfrm>
            <a:off x="3746046" y="2514600"/>
            <a:ext cx="1828800" cy="1828800"/>
          </a:xfrm>
          <a:prstGeom prst="rect">
            <a:avLst/>
          </a:prstGeom>
          <a:noFill/>
        </p:spPr>
        <p:txBody>
          <a:bodyPr wrap="square" rtlCol="0">
            <a:spAutoFit/>
          </a:bodyPr>
          <a:lstStyle/>
          <a:p>
            <a:pPr algn="l"/>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6" name="Rectangle 5"/>
          <p:cNvSpPr/>
          <p:nvPr/>
        </p:nvSpPr>
        <p:spPr>
          <a:xfrm>
            <a:off x="0" y="985838"/>
            <a:ext cx="40386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7175" name="Text Box 7"/>
          <p:cNvSpPr txBox="1"/>
          <p:nvPr/>
        </p:nvSpPr>
        <p:spPr>
          <a:xfrm>
            <a:off x="0" y="990600"/>
            <a:ext cx="4191000" cy="1200329"/>
          </a:xfrm>
          <a:prstGeom prst="rect">
            <a:avLst/>
          </a:prstGeom>
          <a:noFill/>
          <a:ln w="9525">
            <a:noFill/>
          </a:ln>
        </p:spPr>
        <p:txBody>
          <a:bodyPr>
            <a:spAutoFit/>
          </a:bodyPr>
          <a:lstStyle/>
          <a:p>
            <a:r>
              <a:rPr sz="2400" b="1" dirty="0">
                <a:solidFill>
                  <a:schemeClr val="tx2"/>
                </a:solidFill>
                <a:latin typeface="Arial" panose="020B0604020202020204" pitchFamily="34" charset="0"/>
              </a:rPr>
              <a:t>I. </a:t>
            </a:r>
            <a:r>
              <a:rPr sz="2400" b="1" u="sng" dirty="0">
                <a:solidFill>
                  <a:schemeClr val="tx2"/>
                </a:solidFill>
                <a:latin typeface="Arial" panose="020B0604020202020204" pitchFamily="34" charset="0"/>
              </a:rPr>
              <a:t>Ảnh hưởng của ánh sáng lên đời sống thực vật.</a:t>
            </a:r>
          </a:p>
          <a:p>
            <a:r>
              <a:rPr sz="2400" b="1" dirty="0">
                <a:solidFill>
                  <a:schemeClr val="tx2"/>
                </a:solidFill>
                <a:latin typeface="Arial" panose="020B0604020202020204" pitchFamily="34" charset="0"/>
              </a:rPr>
              <a:t>- Cây có tính hướng sáng.</a:t>
            </a:r>
          </a:p>
        </p:txBody>
      </p:sp>
      <p:sp>
        <p:nvSpPr>
          <p:cNvPr id="7181" name="Text Box 13"/>
          <p:cNvSpPr txBox="1"/>
          <p:nvPr/>
        </p:nvSpPr>
        <p:spPr>
          <a:xfrm>
            <a:off x="4275138" y="5867400"/>
            <a:ext cx="4868862" cy="822325"/>
          </a:xfrm>
          <a:prstGeom prst="rect">
            <a:avLst/>
          </a:prstGeom>
          <a:noFill/>
          <a:ln w="9525">
            <a:noFill/>
          </a:ln>
        </p:spPr>
        <p:txBody>
          <a:bodyPr>
            <a:spAutoFit/>
          </a:bodyPr>
          <a:lstStyle/>
          <a:p>
            <a:r>
              <a:rPr sz="2400" b="1" dirty="0">
                <a:solidFill>
                  <a:schemeClr val="bg1"/>
                </a:solidFill>
                <a:latin typeface="Arial" panose="020B0604020202020204" pitchFamily="34" charset="0"/>
              </a:rPr>
              <a:t>Em có nhận xét gì về hình thái của cây? Giải thích.</a:t>
            </a:r>
          </a:p>
        </p:txBody>
      </p:sp>
      <p:pic>
        <p:nvPicPr>
          <p:cNvPr id="7182" name="Picture 14"/>
          <p:cNvPicPr>
            <a:picLocks noChangeAspect="1"/>
          </p:cNvPicPr>
          <p:nvPr/>
        </p:nvPicPr>
        <p:blipFill>
          <a:blip r:embed="rId3"/>
          <a:stretch>
            <a:fillRect/>
          </a:stretch>
        </p:blipFill>
        <p:spPr>
          <a:xfrm>
            <a:off x="4572000" y="1066800"/>
            <a:ext cx="3790950" cy="4772025"/>
          </a:xfrm>
          <a:prstGeom prst="rect">
            <a:avLst/>
          </a:prstGeom>
          <a:noFill/>
          <a:ln w="9525">
            <a:noFill/>
          </a:ln>
        </p:spPr>
      </p:pic>
      <p:pic>
        <p:nvPicPr>
          <p:cNvPr id="7183" name="Picture 15" descr="hướng sáng 2"/>
          <p:cNvPicPr>
            <a:picLocks noChangeAspect="1"/>
          </p:cNvPicPr>
          <p:nvPr/>
        </p:nvPicPr>
        <p:blipFill>
          <a:blip r:embed="rId4"/>
          <a:stretch>
            <a:fillRect/>
          </a:stretch>
        </p:blipFill>
        <p:spPr>
          <a:xfrm>
            <a:off x="4117181" y="990600"/>
            <a:ext cx="5105400" cy="5867400"/>
          </a:xfrm>
          <a:prstGeom prst="rect">
            <a:avLst/>
          </a:prstGeom>
          <a:noFill/>
          <a:ln w="9525">
            <a:noFill/>
          </a:ln>
        </p:spPr>
      </p:pic>
      <p:sp>
        <p:nvSpPr>
          <p:cNvPr id="6152" name="Right Arrow 1"/>
          <p:cNvSpPr/>
          <p:nvPr/>
        </p:nvSpPr>
        <p:spPr>
          <a:xfrm>
            <a:off x="6405563" y="4191000"/>
            <a:ext cx="528637" cy="533400"/>
          </a:xfrm>
          <a:prstGeom prst="rightArrow">
            <a:avLst>
              <a:gd name="adj1" fmla="val 44805"/>
              <a:gd name="adj2" fmla="val 50000"/>
            </a:avLst>
          </a:prstGeom>
          <a:solidFill>
            <a:srgbClr val="C00000"/>
          </a:solidFill>
          <a:ln w="9525" cap="flat" cmpd="sng">
            <a:solidFill>
              <a:schemeClr val="tx1"/>
            </a:solidFill>
            <a:prstDash val="solid"/>
            <a:round/>
            <a:headEnd type="none" w="med" len="med"/>
            <a:tailEnd type="none" w="med" len="med"/>
          </a:ln>
        </p:spPr>
        <p:txBody>
          <a:bodyPr/>
          <a:lstStyle/>
          <a:p>
            <a:endParaRPr lang="vi-VN"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5">
                                            <p:txEl>
                                              <p:pRg st="0" end="0"/>
                                            </p:txEl>
                                          </p:spTgt>
                                        </p:tgtEl>
                                        <p:attrNameLst>
                                          <p:attrName>style.visibility</p:attrName>
                                        </p:attrNameLst>
                                      </p:cBhvr>
                                      <p:to>
                                        <p:strVal val="visible"/>
                                      </p:to>
                                    </p:set>
                                    <p:anim calcmode="discrete" valueType="clr">
                                      <p:cBhvr override="childStyle">
                                        <p:cTn id="7" dur="80"/>
                                        <p:tgtEl>
                                          <p:spTgt spid="71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17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182"/>
                                        </p:tgtEl>
                                        <p:attrNameLst>
                                          <p:attrName>style.visibility</p:attrName>
                                        </p:attrNameLst>
                                      </p:cBhvr>
                                      <p:to>
                                        <p:strVal val="visible"/>
                                      </p:to>
                                    </p:set>
                                    <p:animEffect transition="in" filter="box(in)">
                                      <p:cBhvr>
                                        <p:cTn id="14" dur="500"/>
                                        <p:tgtEl>
                                          <p:spTgt spid="718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181"/>
                                        </p:tgtEl>
                                        <p:attrNameLst>
                                          <p:attrName>style.visibility</p:attrName>
                                        </p:attrNameLst>
                                      </p:cBhvr>
                                      <p:to>
                                        <p:strVal val="visible"/>
                                      </p:to>
                                    </p:set>
                                    <p:anim calcmode="lin" valueType="num">
                                      <p:cBhvr>
                                        <p:cTn id="19" dur="500" fill="hold"/>
                                        <p:tgtEl>
                                          <p:spTgt spid="7181"/>
                                        </p:tgtEl>
                                        <p:attrNameLst>
                                          <p:attrName>ppt_w</p:attrName>
                                        </p:attrNameLst>
                                      </p:cBhvr>
                                      <p:tavLst>
                                        <p:tav tm="0">
                                          <p:val>
                                            <p:fltVal val="0"/>
                                          </p:val>
                                        </p:tav>
                                        <p:tav tm="100000">
                                          <p:val>
                                            <p:strVal val="#ppt_w"/>
                                          </p:val>
                                        </p:tav>
                                      </p:tavLst>
                                    </p:anim>
                                    <p:anim calcmode="lin" valueType="num">
                                      <p:cBhvr>
                                        <p:cTn id="20" dur="500" fill="hold"/>
                                        <p:tgtEl>
                                          <p:spTgt spid="7181"/>
                                        </p:tgtEl>
                                        <p:attrNameLst>
                                          <p:attrName>ppt_h</p:attrName>
                                        </p:attrNameLst>
                                      </p:cBhvr>
                                      <p:tavLst>
                                        <p:tav tm="0">
                                          <p:val>
                                            <p:fltVal val="0"/>
                                          </p:val>
                                        </p:tav>
                                        <p:tav tm="100000">
                                          <p:val>
                                            <p:strVal val="#ppt_h"/>
                                          </p:val>
                                        </p:tav>
                                      </p:tavLst>
                                    </p:anim>
                                    <p:animEffect transition="in" filter="fade">
                                      <p:cBhvr>
                                        <p:cTn id="21" dur="500"/>
                                        <p:tgtEl>
                                          <p:spTgt spid="718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iterate type="lt">
                                    <p:tmPct val="0"/>
                                  </p:iterate>
                                  <p:childTnLst>
                                    <p:set>
                                      <p:cBhvr>
                                        <p:cTn id="25" dur="1" fill="hold">
                                          <p:stCondLst>
                                            <p:cond delay="0"/>
                                          </p:stCondLst>
                                        </p:cTn>
                                        <p:tgtEl>
                                          <p:spTgt spid="7175">
                                            <p:txEl>
                                              <p:pRg st="1" end="1"/>
                                            </p:txEl>
                                          </p:spTgt>
                                        </p:tgtEl>
                                        <p:attrNameLst>
                                          <p:attrName>style.visibility</p:attrName>
                                        </p:attrNameLst>
                                      </p:cBhvr>
                                      <p:to>
                                        <p:strVal val="visible"/>
                                      </p:to>
                                    </p:set>
                                    <p:anim calcmode="lin" valueType="num">
                                      <p:cBhvr additive="base">
                                        <p:cTn id="26" dur="500" fill="hold"/>
                                        <p:tgtEl>
                                          <p:spTgt spid="717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1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183"/>
                                        </p:tgtEl>
                                        <p:attrNameLst>
                                          <p:attrName>style.visibility</p:attrName>
                                        </p:attrNameLst>
                                      </p:cBhvr>
                                      <p:to>
                                        <p:strVal val="visible"/>
                                      </p:to>
                                    </p:set>
                                    <p:animEffect transition="in" filter="diamond(in)">
                                      <p:cBhvr>
                                        <p:cTn id="32"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allAtOnce"/>
      <p:bldP spid="71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G_0364"/>
          <p:cNvPicPr>
            <a:picLocks noChangeAspect="1"/>
          </p:cNvPicPr>
          <p:nvPr/>
        </p:nvPicPr>
        <p:blipFill>
          <a:blip r:embed="rId2"/>
          <a:stretch>
            <a:fillRect/>
          </a:stretch>
        </p:blipFill>
        <p:spPr>
          <a:xfrm>
            <a:off x="134938" y="152400"/>
            <a:ext cx="4216400" cy="5522913"/>
          </a:xfrm>
          <a:prstGeom prst="rect">
            <a:avLst/>
          </a:prstGeom>
          <a:noFill/>
          <a:ln w="9525">
            <a:noFill/>
          </a:ln>
        </p:spPr>
      </p:pic>
      <p:pic>
        <p:nvPicPr>
          <p:cNvPr id="7171" name="Picture 3" descr="IMG_0371"/>
          <p:cNvPicPr>
            <a:picLocks noChangeAspect="1"/>
          </p:cNvPicPr>
          <p:nvPr/>
        </p:nvPicPr>
        <p:blipFill>
          <a:blip r:embed="rId3"/>
          <a:stretch>
            <a:fillRect/>
          </a:stretch>
        </p:blipFill>
        <p:spPr>
          <a:xfrm>
            <a:off x="4316413" y="457200"/>
            <a:ext cx="4827587" cy="3124200"/>
          </a:xfrm>
          <a:prstGeom prst="rect">
            <a:avLst/>
          </a:prstGeom>
          <a:noFill/>
          <a:ln w="9525">
            <a:noFill/>
          </a:ln>
        </p:spPr>
      </p:pic>
      <p:sp>
        <p:nvSpPr>
          <p:cNvPr id="7172" name="Right Arrow 3"/>
          <p:cNvSpPr/>
          <p:nvPr/>
        </p:nvSpPr>
        <p:spPr>
          <a:xfrm rot="9982354">
            <a:off x="2524125" y="1430338"/>
            <a:ext cx="530225" cy="533400"/>
          </a:xfrm>
          <a:prstGeom prst="rightArrow">
            <a:avLst>
              <a:gd name="adj1" fmla="val 44805"/>
              <a:gd name="adj2" fmla="val 50000"/>
            </a:avLst>
          </a:prstGeom>
          <a:solidFill>
            <a:srgbClr val="C00000"/>
          </a:solidFill>
          <a:ln w="9525" cap="flat" cmpd="sng">
            <a:solidFill>
              <a:schemeClr val="tx1"/>
            </a:solidFill>
            <a:prstDash val="solid"/>
            <a:round/>
            <a:headEnd type="none" w="med" len="med"/>
            <a:tailEnd type="none" w="med" len="med"/>
          </a:ln>
        </p:spPr>
        <p:txBody>
          <a:bodyPr/>
          <a:lstStyle/>
          <a:p>
            <a:endParaRPr lang="vi-VN" altLang="x-none" dirty="0">
              <a:latin typeface="Arial" panose="020B0604020202020204" pitchFamily="34" charset="0"/>
            </a:endParaRPr>
          </a:p>
        </p:txBody>
      </p:sp>
      <p:sp>
        <p:nvSpPr>
          <p:cNvPr id="7173" name="Right Arrow 4"/>
          <p:cNvSpPr/>
          <p:nvPr/>
        </p:nvSpPr>
        <p:spPr>
          <a:xfrm rot="9982354">
            <a:off x="7446963" y="1062038"/>
            <a:ext cx="528637" cy="533400"/>
          </a:xfrm>
          <a:prstGeom prst="rightArrow">
            <a:avLst>
              <a:gd name="adj1" fmla="val 44805"/>
              <a:gd name="adj2" fmla="val 50000"/>
            </a:avLst>
          </a:prstGeom>
          <a:solidFill>
            <a:srgbClr val="C00000"/>
          </a:solidFill>
          <a:ln w="9525" cap="flat" cmpd="sng">
            <a:solidFill>
              <a:schemeClr val="tx1"/>
            </a:solidFill>
            <a:prstDash val="solid"/>
            <a:round/>
            <a:headEnd type="none" w="med" len="med"/>
            <a:tailEnd type="none" w="med" len="med"/>
          </a:ln>
        </p:spPr>
        <p:txBody>
          <a:bodyPr/>
          <a:lstStyle/>
          <a:p>
            <a:endParaRPr lang="vi-VN" altLang="x-none"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013" name="Group 165"/>
          <p:cNvGraphicFramePr>
            <a:graphicFrameLocks noGrp="1"/>
          </p:cNvGraphicFramePr>
          <p:nvPr>
            <p:ph sz="half" idx="1"/>
            <p:extLst>
              <p:ext uri="{D42A27DB-BD31-4B8C-83A1-F6EECF244321}">
                <p14:modId xmlns:p14="http://schemas.microsoft.com/office/powerpoint/2010/main" val="2492629158"/>
              </p:ext>
            </p:extLst>
          </p:nvPr>
        </p:nvGraphicFramePr>
        <p:xfrm>
          <a:off x="95250" y="914400"/>
          <a:ext cx="9020175" cy="5826248"/>
        </p:xfrm>
        <a:graphic>
          <a:graphicData uri="http://schemas.openxmlformats.org/drawingml/2006/table">
            <a:tbl>
              <a:tblPr/>
              <a:tblGrid>
                <a:gridCol w="1851025">
                  <a:extLst>
                    <a:ext uri="{9D8B030D-6E8A-4147-A177-3AD203B41FA5}">
                      <a16:colId xmlns="" xmlns:a16="http://schemas.microsoft.com/office/drawing/2014/main" val="20000"/>
                    </a:ext>
                  </a:extLst>
                </a:gridCol>
                <a:gridCol w="3497263">
                  <a:extLst>
                    <a:ext uri="{9D8B030D-6E8A-4147-A177-3AD203B41FA5}">
                      <a16:colId xmlns="" xmlns:a16="http://schemas.microsoft.com/office/drawing/2014/main" val="20001"/>
                    </a:ext>
                  </a:extLst>
                </a:gridCol>
                <a:gridCol w="3671887">
                  <a:extLst>
                    <a:ext uri="{9D8B030D-6E8A-4147-A177-3AD203B41FA5}">
                      <a16:colId xmlns="" xmlns:a16="http://schemas.microsoft.com/office/drawing/2014/main" val="20002"/>
                    </a:ext>
                  </a:extLst>
                </a:gridCol>
              </a:tblGrid>
              <a:tr h="100578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Những đặc điểm của cây</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Khi cây sống nơi quang đãng</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Khi cây sống trong bóng râm, dưới tán cây khác, trong nhà…</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26012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Đặc điểm hình thái:</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Lá</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2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Thân</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5602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Đặc điểm sinh lí:</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Quang hợp</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4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Thoát hơi nước</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78997" name="Text Box 149"/>
          <p:cNvSpPr txBox="1"/>
          <p:nvPr/>
        </p:nvSpPr>
        <p:spPr>
          <a:xfrm>
            <a:off x="76200" y="76200"/>
            <a:ext cx="8991600" cy="460375"/>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Quan sát một số hình ảnh, hoàn thành nội dung bảng 42.1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997"/>
                                        </p:tgtEl>
                                        <p:attrNameLst>
                                          <p:attrName>style.visibility</p:attrName>
                                        </p:attrNameLst>
                                      </p:cBhvr>
                                      <p:to>
                                        <p:strVal val="visible"/>
                                      </p:to>
                                    </p:set>
                                    <p:animEffect transition="in" filter="diamond(in)">
                                      <p:cBhvr>
                                        <p:cTn id="7" dur="2000"/>
                                        <p:tgtEl>
                                          <p:spTgt spid="789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9013"/>
                                        </p:tgtEl>
                                        <p:attrNameLst>
                                          <p:attrName>style.visibility</p:attrName>
                                        </p:attrNameLst>
                                      </p:cBhvr>
                                      <p:to>
                                        <p:strVal val="visible"/>
                                      </p:to>
                                    </p:set>
                                    <p:animEffect transition="in" filter="diamond(in)">
                                      <p:cBhvr>
                                        <p:cTn id="12" dur="2000"/>
                                        <p:tgtEl>
                                          <p:spTgt spid="7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9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3&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7&quot;/&gt;&lt;property id=&quot;20307&quot; value=&quot;266&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10&quot;/&gt;&lt;property id=&quot;20307&quot; value=&quot;262&quot;/&gt;&lt;/object&gt;&lt;object type=&quot;3&quot; unique_id=&quot;10012&quot;&gt;&lt;property id=&quot;20148&quot; value=&quot;5&quot;/&gt;&lt;property id=&quot;20300&quot; value=&quot;Slide 8&quot;/&gt;&lt;property id=&quot;20307&quot; value=&quot;267&quot;/&gt;&lt;/object&gt;&lt;object type=&quot;3&quot; unique_id=&quot;10013&quot;&gt;&lt;property id=&quot;20148&quot; value=&quot;5&quot;/&gt;&lt;property id=&quot;20300&quot; value=&quot;Slide 9&quot;/&gt;&lt;property id=&quot;20307&quot; value=&quot;261&quot;/&gt;&lt;/object&gt;&lt;object type=&quot;3&quot; unique_id=&quot;10014&quot;&gt;&lt;property id=&quot;20148&quot; value=&quot;5&quot;/&gt;&lt;property id=&quot;20300&quot; value=&quot;Slide 11&quot;/&gt;&lt;property id=&quot;20307&quot; value=&quot;264&quot;/&gt;&lt;/object&gt;&lt;object type=&quot;3&quot; unique_id=&quot;10015&quot;&gt;&lt;property id=&quot;20148&quot; value=&quot;5&quot;/&gt;&lt;property id=&quot;20300&quot; value=&quot;Slide 12&quot;/&gt;&lt;property id=&quot;20307&quot; value=&quot;269&quot;/&gt;&lt;/object&gt;&lt;object type=&quot;3&quot; unique_id=&quot;10016&quot;&gt;&lt;property id=&quot;20148&quot; value=&quot;5&quot;/&gt;&lt;property id=&quot;20300&quot; value=&quot;Slide 13&quot;/&gt;&lt;property id=&quot;20307&quot; value=&quot;271&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68&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65&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1&quot;/&gt;&lt;property id=&quot;20307&quot; value=&quot;273&quot;/&gt;&lt;/object&gt;&lt;object type=&quot;3&quot; unique_id=&quot;10023&quot;&gt;&lt;property id=&quot;20148&quot; value=&quot;5&quot;/&gt;&lt;property id=&quot;20300&quot; value=&quot;Slide 20&quot;/&gt;&lt;property id=&quot;20307&quot; value=&quot;276&quot;/&gt;&lt;/object&gt;&lt;object type=&quot;3&quot; unique_id=&quot;10024&quot;&gt;&lt;property id=&quot;20148&quot; value=&quot;5&quot;/&gt;&lt;property id=&quot;20300&quot; value=&quot;Slide 22&quot;/&gt;&lt;property id=&quot;20307&quot; value=&quot;278&quot;/&gt;&lt;/object&gt;&lt;object type=&quot;3&quot; unique_id=&quot;10025&quot;&gt;&lt;property id=&quot;20148&quot; value=&quot;5&quot;/&gt;&lt;property id=&quot;20300&quot; value=&quot;Slide 23&quot;/&gt;&lt;property id=&quot;20307&quot; value=&quot;277&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0&quot;/&gt;&lt;/object&gt;&lt;object type=&quot;3&quot; unique_id=&quot;10028&quot;&gt;&lt;property id=&quot;20148&quot; value=&quot;5&quot;/&gt;&lt;property id=&quot;20300&quot; value=&quot;Slide 27&quot;/&gt;&lt;property id=&quot;20307&quot; value=&quot;281&quot;/&gt;&lt;/object&gt;&lt;object type=&quot;3&quot; unique_id=&quot;10029&quot;&gt;&lt;property id=&quot;20148&quot; value=&quot;5&quot;/&gt;&lt;property id=&quot;20300&quot; value=&quot;Slide 28&quot;/&gt;&lt;property id=&quot;20307&quot; value=&quot;289&quot;/&gt;&lt;/object&gt;&lt;object type=&quot;3&quot; unique_id=&quot;10030&quot;&gt;&lt;property id=&quot;20148&quot; value=&quot;5&quot;/&gt;&lt;property id=&quot;20300&quot; value=&quot;Slide 29&quot;/&gt;&lt;property id=&quot;20307&quot; value=&quot;282&quot;/&gt;&lt;/object&gt;&lt;object type=&quot;3&quot; unique_id=&quot;10031&quot;&gt;&lt;property id=&quot;20148&quot; value=&quot;5&quot;/&gt;&lt;property id=&quot;20300&quot; value=&quot;Slide 30&quot;/&gt;&lt;property id=&quot;20307&quot; value=&quot;285&quot;/&gt;&lt;/object&gt;&lt;object type=&quot;3&quot; unique_id=&quot;10032&quot;&gt;&lt;property id=&quot;20148&quot; value=&quot;5&quot;/&gt;&lt;property id=&quot;20300&quot; value=&quot;Slide 31&quot;/&gt;&lt;property id=&quot;20307&quot; value=&quot;286&quot;/&gt;&lt;/object&gt;&lt;object type=&quot;3&quot; unique_id=&quot;10033&quot;&gt;&lt;property id=&quot;20148&quot; value=&quot;5&quot;/&gt;&lt;property id=&quot;20300&quot; value=&quot;Slide 33&quot;/&gt;&lt;property id=&quot;20307&quot; value=&quot;283&quot;/&gt;&lt;/object&gt;&lt;object type=&quot;3&quot; unique_id=&quot;10034&quot;&gt;&lt;property id=&quot;20148&quot; value=&quot;5&quot;/&gt;&lt;property id=&quot;20300&quot; value=&quot;Slide 34&quot;/&gt;&lt;property id=&quot;20307&quot; value=&quot;284&quot;/&gt;&lt;/object&gt;&lt;object type=&quot;3&quot; unique_id=&quot;10035&quot;&gt;&lt;property id=&quot;20148&quot; value=&quot;5&quot;/&gt;&lt;property id=&quot;20300&quot; value=&quot;Slide 35&quot;/&gt;&lt;property id=&quot;20307&quot; value=&quot;288&quot;/&gt;&lt;/object&gt;&lt;object type=&quot;3&quot; unique_id=&quot;10036&quot;&gt;&lt;property id=&quot;20148&quot; value=&quot;5&quot;/&gt;&lt;property id=&quot;20300&quot; value=&quot;Slide 36&quot;/&gt;&lt;property id=&quot;20307&quot; value=&quot;287&quot;/&gt;&lt;/object&gt;&lt;object type=&quot;3&quot; unique_id=&quot;10982&quot;&gt;&lt;property id=&quot;20148&quot; value=&quot;5&quot;/&gt;&lt;property id=&quot;20300&quot; value=&quot;Slide 14&quot;/&gt;&lt;property id=&quot;20307&quot; value=&quot;290&quot;/&gt;&lt;/object&gt;&lt;object type=&quot;3&quot; unique_id=&quot;10983&quot;&gt;&lt;property id=&quot;20148&quot; value=&quot;5&quot;/&gt;&lt;property id=&quot;20300&quot; value=&quot;Slide 26&quot;/&gt;&lt;property id=&quot;20307&quot; value=&quot;291&quot;/&gt;&lt;/object&gt;&lt;object type=&quot;3&quot; unique_id=&quot;11169&quot;&gt;&lt;property id=&quot;20148&quot; value=&quot;5&quot;/&gt;&lt;property id=&quot;20300&quot; value=&quot;Slide 32&quot;/&gt;&lt;property id=&quot;20307&quot; value=&quot;292&quot;/&gt;&lt;/object&gt;&lt;object type=&quot;3&quot; unique_id=&quot;11208&quot;&gt;&lt;property id=&quot;20148&quot; value=&quot;5&quot;/&gt;&lt;property id=&quot;20300&quot; value=&quot;Slide 5&quot;/&gt;&lt;property id=&quot;20307&quot; value=&quot;293&quot;/&gt;&lt;/object&gt;&lt;/object&gt;&lt;/object&gt;&lt;/database&gt;"/>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1809</Words>
  <Application>Microsoft Office PowerPoint</Application>
  <PresentationFormat>On-screen Show (4:3)</PresentationFormat>
  <Paragraphs>211</Paragraphs>
  <Slides>39</Slides>
  <Notes>0</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Default Design</vt:lpstr>
      <vt:lpstr>1_Default Design</vt:lpstr>
      <vt:lpstr>Grid</vt:lpstr>
      <vt:lpstr>SINH HỌC 9</vt:lpstr>
      <vt:lpstr>PowerPoint Presentation</vt:lpstr>
      <vt:lpstr>PowerPoint Presentation</vt:lpstr>
      <vt:lpstr>  Câu3. Nhân tố sinh thái  là gì? a)  Là những yếu tố môi trường tác động lên cơ thể sinh vật. b) Là nhiệt độ c) Là gió thổi d) Là sinh vật khác</vt:lpstr>
      <vt:lpstr>PowerPoint Presentation</vt:lpstr>
      <vt:lpstr>PowerPoint Presentation</vt:lpstr>
      <vt:lpstr>PowerPoint Presentation</vt:lpstr>
      <vt:lpstr>PowerPoint Presentation</vt:lpstr>
      <vt:lpstr>PowerPoint Presentation</vt:lpstr>
      <vt:lpstr>cây lá lốt trồng trong bóng râm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emtrang</cp:lastModifiedBy>
  <cp:revision>214</cp:revision>
  <dcterms:created xsi:type="dcterms:W3CDTF">2020-04-02T08:23:00Z</dcterms:created>
  <dcterms:modified xsi:type="dcterms:W3CDTF">2021-02-20T00:41:45Z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1033-11.2.0.9031</vt:lpwstr>
  </property>
</Properties>
</file>