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68" r:id="rId4"/>
    <p:sldId id="275" r:id="rId5"/>
    <p:sldId id="260" r:id="rId6"/>
    <p:sldId id="261" r:id="rId7"/>
    <p:sldId id="265" r:id="rId8"/>
    <p:sldId id="266" r:id="rId9"/>
    <p:sldId id="276" r:id="rId10"/>
    <p:sldId id="267" r:id="rId11"/>
    <p:sldId id="27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885906-CCD6-47FA-914A-3B3D187CA8C4}" v="40" dt="2021-06-21T04:24:05.4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82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3715F9-CB0D-4AE7-837E-6E91A44CDF76}" type="datetimeFigureOut">
              <a:rPr lang="en-US" smtClean="0"/>
              <a:t>9/12/2021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FA871-6E35-43F4-8BD0-A35EB677C9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344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08353-7C9C-4C23-AFCC-2FD4C3810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A72B51-7950-466C-905F-BE02B80405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BEAAA-ACE0-4DB3-B74A-13E08907B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F0207-0FE5-481E-AA1E-D5C1039FCC05}" type="datetimeFigureOut">
              <a:rPr lang="en-US" smtClean="0"/>
              <a:t>9/12/2021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01F950-9D4B-48BE-9E25-6C9343200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5DA19-CF14-4B38-8692-EC27B984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7AD32-B21F-4566-9145-375AD54385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690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F7D48-D990-43A0-820E-08EF92B80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A038F3-5B42-45A5-AFF3-43E6F9D45C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7A861-0020-4FA8-9EA0-AD3652E4A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F0207-0FE5-481E-AA1E-D5C1039FCC05}" type="datetimeFigureOut">
              <a:rPr lang="en-US" smtClean="0"/>
              <a:t>9/12/2021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25CC5-1EA8-426C-BC86-B59B0EF69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026B4-C2EE-48BC-8673-F5FB954EF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7AD32-B21F-4566-9145-375AD54385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498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167118-8F33-489D-9D40-3F95188D6C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8184C0-1F83-4140-A739-D93678B19E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2591D-3AB8-468B-8E0A-F349AF13B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F0207-0FE5-481E-AA1E-D5C1039FCC05}" type="datetimeFigureOut">
              <a:rPr lang="en-US" smtClean="0"/>
              <a:t>9/12/2021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B8859-25B5-4B18-B51A-BA2B856CE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EB61B-5EFF-434B-9069-CFED08EEF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7AD32-B21F-4566-9145-375AD54385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877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260CB-E7CB-4673-BC16-7D47EAA8D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AFB01-55BF-4BA6-BC3E-88FF5A13F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18AEB-3043-4862-B641-29C865B2F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F0207-0FE5-481E-AA1E-D5C1039FCC05}" type="datetimeFigureOut">
              <a:rPr lang="en-US" smtClean="0"/>
              <a:t>9/12/2021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F75CCC-2CCE-4A54-95B2-9F7BD6CE9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671EF7-0A4A-4A68-972C-2BF601E1E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7AD32-B21F-4566-9145-375AD54385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942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42293-E6E0-4AC7-9FC0-284248732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D53ACD-DA93-4001-A9E0-C65D591F05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84BA5-978C-48CB-87C9-74976A5EE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F0207-0FE5-481E-AA1E-D5C1039FCC05}" type="datetimeFigureOut">
              <a:rPr lang="en-US" smtClean="0"/>
              <a:t>9/12/2021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9BB268-47F2-473C-AFDF-C5479A741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36F10-A09C-4DF5-8701-891DAEAE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7AD32-B21F-4566-9145-375AD54385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711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4545C-3EFA-4F40-9643-A7FF8E414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EC6A-3CD3-4F2F-856F-C767558F51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CFFC5B-9A15-496F-AC38-095770EDA5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5647A4-62CD-45AE-A529-DFC923E13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F0207-0FE5-481E-AA1E-D5C1039FCC05}" type="datetimeFigureOut">
              <a:rPr lang="en-US" smtClean="0"/>
              <a:t>9/12/2021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A697C4-93CC-471E-A6D4-7A27CB19A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8834FE-FFAB-4FAE-91BF-E9F94CA1E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7AD32-B21F-4566-9145-375AD54385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454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C28CC-E287-4610-898C-62B182940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ABCD7A-AC6B-495C-8DEF-06F45C5FCB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9B359D-9B12-4476-BA8F-FB2ECC4E08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689059-9C58-4A9B-9F41-563DE0DE42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9794E2-3FA3-4029-8F7F-418BF64300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EE8776-E572-4F5E-964C-AE2D50946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F0207-0FE5-481E-AA1E-D5C1039FCC05}" type="datetimeFigureOut">
              <a:rPr lang="en-US" smtClean="0"/>
              <a:t>9/12/2021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A38746-B8B8-42BA-9F0A-DEE4E15F4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037870-8C0C-425A-9608-68D43D993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7AD32-B21F-4566-9145-375AD54385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757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FDB0D-C1A7-4CB0-A500-35EE8D5A5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B8C633-F2F8-4F57-B32B-B93A7A3D4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F0207-0FE5-481E-AA1E-D5C1039FCC05}" type="datetimeFigureOut">
              <a:rPr lang="en-US" smtClean="0"/>
              <a:t>9/12/2021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23A3DE-B0E5-4031-9803-891E63905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DD97D9-802B-4F57-88A6-B066123BF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7AD32-B21F-4566-9145-375AD54385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62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41D991-B48B-4242-8D2E-F2CC38F08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F0207-0FE5-481E-AA1E-D5C1039FCC05}" type="datetimeFigureOut">
              <a:rPr lang="en-US" smtClean="0"/>
              <a:t>9/12/2021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B05553-291D-46CD-BE2D-EC844FF6C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0CBB4B-BEC0-4ECE-8194-EB2D11800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7AD32-B21F-4566-9145-375AD54385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463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23529-A964-4675-AB29-A2D88B33C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2DC2B-53EC-4BD5-B575-0F4F5151B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DAE716-9EEA-46BB-BADE-55F1D27688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A8628B-6827-4E58-8226-EA7788B0F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F0207-0FE5-481E-AA1E-D5C1039FCC05}" type="datetimeFigureOut">
              <a:rPr lang="en-US" smtClean="0"/>
              <a:t>9/12/2021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E2805-5D2C-493E-A6EE-4D6EF3A58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955130-D58A-4799-8222-773FB1CD6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7AD32-B21F-4566-9145-375AD54385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929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2EE5B-D426-4B89-B599-28795A412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042D9B-7562-4259-9AE7-6D3F9D5853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06384C-3382-409E-97FE-B6BE3811F7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D394C1-735D-4508-9358-8F3DC1203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F0207-0FE5-481E-AA1E-D5C1039FCC05}" type="datetimeFigureOut">
              <a:rPr lang="en-US" smtClean="0"/>
              <a:t>9/12/2021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5B5E9E-337A-4C03-A5DB-939A9C2D5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0AD67-9C7E-4892-9CA5-01DF6FAB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7AD32-B21F-4566-9145-375AD54385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397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F3C7FD-D481-4C3A-B388-E59309A6B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4C5F1D-8964-4019-8D60-4949066FD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11E9E-916B-409A-BFCD-6E52F09AC9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F0207-0FE5-481E-AA1E-D5C1039FCC05}" type="datetimeFigureOut">
              <a:rPr lang="en-US" smtClean="0"/>
              <a:t>9/12/2021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582C77-5FF2-4F25-90FF-EE9681DF50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06ADA-FBCC-4D64-B101-F6C7960DD2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7AD32-B21F-4566-9145-375AD54385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99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B498FB-8116-48B2-90E4-32752BB7FEC6}"/>
              </a:ext>
            </a:extLst>
          </p:cNvPr>
          <p:cNvSpPr txBox="1"/>
          <p:nvPr/>
        </p:nvSpPr>
        <p:spPr>
          <a:xfrm>
            <a:off x="1737875" y="1671596"/>
            <a:ext cx="8716250" cy="351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000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UNIT 1 – MY WORLD</a:t>
            </a:r>
          </a:p>
          <a:p>
            <a:pPr algn="ctr">
              <a:lnSpc>
                <a:spcPct val="200000"/>
              </a:lnSpc>
            </a:pPr>
            <a:r>
              <a:rPr lang="en-US" sz="4000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Lesson 0.3 In my class</a:t>
            </a:r>
          </a:p>
          <a:p>
            <a:pPr algn="ctr">
              <a:lnSpc>
                <a:spcPct val="200000"/>
              </a:lnSpc>
            </a:pPr>
            <a:r>
              <a:rPr lang="en-US" sz="3600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(SB page 6)</a:t>
            </a:r>
          </a:p>
        </p:txBody>
      </p:sp>
    </p:spTree>
    <p:extLst>
      <p:ext uri="{BB962C8B-B14F-4D97-AF65-F5344CB8AC3E}">
        <p14:creationId xmlns:p14="http://schemas.microsoft.com/office/powerpoint/2010/main" val="4036871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C2E2CAC-B832-4D07-BFED-35362E4650B6}"/>
              </a:ext>
            </a:extLst>
          </p:cNvPr>
          <p:cNvSpPr/>
          <p:nvPr/>
        </p:nvSpPr>
        <p:spPr>
          <a:xfrm>
            <a:off x="179511" y="729218"/>
            <a:ext cx="4904117" cy="57606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Poppins" panose="00000500000000000000" pitchFamily="2" charset="0"/>
                <a:cs typeface="Poppins" panose="00000500000000000000" pitchFamily="2" charset="0"/>
              </a:rPr>
              <a:t>Exercise 4 (SB page 7)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517913-C2C6-431E-A813-44DDC48E8591}"/>
              </a:ext>
            </a:extLst>
          </p:cNvPr>
          <p:cNvSpPr txBox="1"/>
          <p:nvPr/>
        </p:nvSpPr>
        <p:spPr>
          <a:xfrm>
            <a:off x="179511" y="1459158"/>
            <a:ext cx="84986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Complete the sentences with object pronouns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5C4DD2-F710-4D57-989D-0735C36235AD}"/>
              </a:ext>
            </a:extLst>
          </p:cNvPr>
          <p:cNvSpPr txBox="1"/>
          <p:nvPr/>
        </p:nvSpPr>
        <p:spPr>
          <a:xfrm>
            <a:off x="1154628" y="4818512"/>
            <a:ext cx="23042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2. 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4C4431-63CF-4013-8EEA-22EB14CDD91F}"/>
              </a:ext>
            </a:extLst>
          </p:cNvPr>
          <p:cNvSpPr txBox="1"/>
          <p:nvPr/>
        </p:nvSpPr>
        <p:spPr>
          <a:xfrm>
            <a:off x="1258382" y="5587433"/>
            <a:ext cx="26642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5. 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DFC707-06AC-4ED0-99DA-89E42B9E4C70}"/>
              </a:ext>
            </a:extLst>
          </p:cNvPr>
          <p:cNvSpPr txBox="1"/>
          <p:nvPr/>
        </p:nvSpPr>
        <p:spPr>
          <a:xfrm>
            <a:off x="3693265" y="4818512"/>
            <a:ext cx="23042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3. us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1C7D9A-6E90-4FCA-ACA8-74B57F585CD0}"/>
              </a:ext>
            </a:extLst>
          </p:cNvPr>
          <p:cNvSpPr txBox="1"/>
          <p:nvPr/>
        </p:nvSpPr>
        <p:spPr>
          <a:xfrm>
            <a:off x="6128148" y="4818512"/>
            <a:ext cx="23042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4. him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64430D-C8E4-4EFC-A1BD-604FE7557DF5}"/>
              </a:ext>
            </a:extLst>
          </p:cNvPr>
          <p:cNvSpPr txBox="1"/>
          <p:nvPr/>
        </p:nvSpPr>
        <p:spPr>
          <a:xfrm>
            <a:off x="6128148" y="5587433"/>
            <a:ext cx="26642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7. them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4FD8EE-7A2A-4F51-9184-B524717874A0}"/>
              </a:ext>
            </a:extLst>
          </p:cNvPr>
          <p:cNvSpPr txBox="1"/>
          <p:nvPr/>
        </p:nvSpPr>
        <p:spPr>
          <a:xfrm>
            <a:off x="3693265" y="5587433"/>
            <a:ext cx="26642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6. you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776" y="2116660"/>
            <a:ext cx="7504247" cy="166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76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074" y="999044"/>
            <a:ext cx="8293468" cy="488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62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EC6AAA-A702-4FD9-BB9D-E41F10422691}"/>
              </a:ext>
            </a:extLst>
          </p:cNvPr>
          <p:cNvSpPr txBox="1"/>
          <p:nvPr/>
        </p:nvSpPr>
        <p:spPr>
          <a:xfrm>
            <a:off x="1366685" y="1811044"/>
            <a:ext cx="1052051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can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make imperative and give classroom rule.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make sentences with object pronouns correctly.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2374BE5-1ACD-4715-9E5C-B4CFEBAE78BE}"/>
              </a:ext>
            </a:extLst>
          </p:cNvPr>
          <p:cNvGrpSpPr/>
          <p:nvPr/>
        </p:nvGrpSpPr>
        <p:grpSpPr>
          <a:xfrm>
            <a:off x="323528" y="735724"/>
            <a:ext cx="4286104" cy="976567"/>
            <a:chOff x="323528" y="798402"/>
            <a:chExt cx="3644575" cy="830398"/>
          </a:xfrm>
        </p:grpSpPr>
        <p:sp>
          <p:nvSpPr>
            <p:cNvPr id="6" name="Flowchart: Delay 5">
              <a:extLst>
                <a:ext uri="{FF2B5EF4-FFF2-40B4-BE49-F238E27FC236}">
                  <a16:creationId xmlns:a16="http://schemas.microsoft.com/office/drawing/2014/main" id="{AA896BE3-3D42-4A4C-BEF2-91513799D5F4}"/>
                </a:ext>
              </a:extLst>
            </p:cNvPr>
            <p:cNvSpPr/>
            <p:nvPr/>
          </p:nvSpPr>
          <p:spPr>
            <a:xfrm>
              <a:off x="799751" y="882374"/>
              <a:ext cx="3168352" cy="635815"/>
            </a:xfrm>
            <a:prstGeom prst="flowChartDelay">
              <a:avLst/>
            </a:pr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228600" algn="ctr"/>
              <a:r>
                <a:rPr lang="en-US" sz="3600" b="1" dirty="0">
                  <a:latin typeface="Poppins" panose="00000500000000000000" pitchFamily="2" charset="0"/>
                  <a:cs typeface="Poppins" panose="00000500000000000000" pitchFamily="2" charset="0"/>
                </a:rPr>
                <a:t>Objectives</a:t>
              </a:r>
            </a:p>
          </p:txBody>
        </p:sp>
        <p:pic>
          <p:nvPicPr>
            <p:cNvPr id="7" name="Picture 6" descr="Logo, icon&#10;&#10;Description automatically generated">
              <a:extLst>
                <a:ext uri="{FF2B5EF4-FFF2-40B4-BE49-F238E27FC236}">
                  <a16:creationId xmlns:a16="http://schemas.microsoft.com/office/drawing/2014/main" id="{DA2A7149-9F59-420A-8BCA-B4BA24582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3528" y="798402"/>
              <a:ext cx="793492" cy="8303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70494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89" y="2275845"/>
            <a:ext cx="2695575" cy="1695450"/>
          </a:xfrm>
          <a:prstGeom prst="rect">
            <a:avLst/>
          </a:prstGeom>
        </p:spPr>
      </p:pic>
      <p:pic>
        <p:nvPicPr>
          <p:cNvPr id="4" name="Picture 3" descr="Arrow&#10;&#10;Description automatically generated">
            <a:extLst>
              <a:ext uri="{FF2B5EF4-FFF2-40B4-BE49-F238E27FC236}">
                <a16:creationId xmlns:a16="http://schemas.microsoft.com/office/drawing/2014/main" id="{E5999470-F631-4E49-AB88-7ED91CBA8ED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12720">
            <a:off x="1217553" y="1778617"/>
            <a:ext cx="826023" cy="778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538" y="2275845"/>
            <a:ext cx="2604934" cy="16005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046" y="2275845"/>
            <a:ext cx="2623677" cy="16145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86F6DC-0CFC-46DB-BB3A-2E8FB697210C}"/>
              </a:ext>
            </a:extLst>
          </p:cNvPr>
          <p:cNvSpPr txBox="1"/>
          <p:nvPr/>
        </p:nvSpPr>
        <p:spPr>
          <a:xfrm>
            <a:off x="1184440" y="4247325"/>
            <a:ext cx="1185134" cy="59672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accent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talk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86F6DC-0CFC-46DB-BB3A-2E8FB697210C}"/>
              </a:ext>
            </a:extLst>
          </p:cNvPr>
          <p:cNvSpPr txBox="1"/>
          <p:nvPr/>
        </p:nvSpPr>
        <p:spPr>
          <a:xfrm>
            <a:off x="5792438" y="4245684"/>
            <a:ext cx="1581756" cy="58477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accent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watch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86F6DC-0CFC-46DB-BB3A-2E8FB697210C}"/>
              </a:ext>
            </a:extLst>
          </p:cNvPr>
          <p:cNvSpPr txBox="1"/>
          <p:nvPr/>
        </p:nvSpPr>
        <p:spPr>
          <a:xfrm>
            <a:off x="9578006" y="4245684"/>
            <a:ext cx="1581756" cy="58477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accent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write</a:t>
            </a:r>
          </a:p>
        </p:txBody>
      </p:sp>
      <p:sp>
        <p:nvSpPr>
          <p:cNvPr id="11" name="Rectangle: Rounded Corners 19">
            <a:extLst>
              <a:ext uri="{FF2B5EF4-FFF2-40B4-BE49-F238E27FC236}">
                <a16:creationId xmlns:a16="http://schemas.microsoft.com/office/drawing/2014/main" id="{01EF43DC-12AA-4806-9945-7104668753F6}"/>
              </a:ext>
            </a:extLst>
          </p:cNvPr>
          <p:cNvSpPr/>
          <p:nvPr/>
        </p:nvSpPr>
        <p:spPr>
          <a:xfrm>
            <a:off x="121991" y="722848"/>
            <a:ext cx="4981768" cy="57606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Poppins" panose="00000500000000000000" pitchFamily="2" charset="0"/>
                <a:cs typeface="Poppins" panose="00000500000000000000" pitchFamily="2" charset="0"/>
              </a:rPr>
              <a:t>Exercise 1 (SB page 7)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C7F623-5D2A-402F-9A41-9B438772C66A}"/>
              </a:ext>
            </a:extLst>
          </p:cNvPr>
          <p:cNvSpPr txBox="1"/>
          <p:nvPr/>
        </p:nvSpPr>
        <p:spPr>
          <a:xfrm>
            <a:off x="5239950" y="566484"/>
            <a:ext cx="707128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Complete the classroom rules for an English class.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BD5BC9-CA53-4C33-866F-3CC362AD6AF0}"/>
              </a:ext>
            </a:extLst>
          </p:cNvPr>
          <p:cNvSpPr txBox="1"/>
          <p:nvPr/>
        </p:nvSpPr>
        <p:spPr>
          <a:xfrm>
            <a:off x="511276" y="4259279"/>
            <a:ext cx="606805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BD5BC9-CA53-4C33-866F-3CC362AD6AF0}"/>
              </a:ext>
            </a:extLst>
          </p:cNvPr>
          <p:cNvSpPr txBox="1"/>
          <p:nvPr/>
        </p:nvSpPr>
        <p:spPr>
          <a:xfrm>
            <a:off x="5103759" y="4245683"/>
            <a:ext cx="606805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BD5BC9-CA53-4C33-866F-3CC362AD6AF0}"/>
              </a:ext>
            </a:extLst>
          </p:cNvPr>
          <p:cNvSpPr txBox="1"/>
          <p:nvPr/>
        </p:nvSpPr>
        <p:spPr>
          <a:xfrm>
            <a:off x="8830025" y="4259279"/>
            <a:ext cx="606805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1633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9">
            <a:extLst>
              <a:ext uri="{FF2B5EF4-FFF2-40B4-BE49-F238E27FC236}">
                <a16:creationId xmlns:a16="http://schemas.microsoft.com/office/drawing/2014/main" id="{01EF43DC-12AA-4806-9945-7104668753F6}"/>
              </a:ext>
            </a:extLst>
          </p:cNvPr>
          <p:cNvSpPr/>
          <p:nvPr/>
        </p:nvSpPr>
        <p:spPr>
          <a:xfrm>
            <a:off x="121991" y="722848"/>
            <a:ext cx="4981768" cy="57606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Poppins" panose="00000500000000000000" pitchFamily="2" charset="0"/>
                <a:cs typeface="Poppins" panose="00000500000000000000" pitchFamily="2" charset="0"/>
              </a:rPr>
              <a:t>Exercise 2 (SB page 7)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C7F623-5D2A-402F-9A41-9B438772C66A}"/>
              </a:ext>
            </a:extLst>
          </p:cNvPr>
          <p:cNvSpPr txBox="1"/>
          <p:nvPr/>
        </p:nvSpPr>
        <p:spPr>
          <a:xfrm>
            <a:off x="5296569" y="661925"/>
            <a:ext cx="645185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Find examples of imperatives in Exercise 1.</a:t>
            </a:r>
            <a:endParaRPr lang="en-US" sz="2800" dirty="0">
              <a:solidFill>
                <a:schemeClr val="accent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60" y="2134267"/>
            <a:ext cx="4046886" cy="2589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Arrow: Down 8">
            <a:extLst>
              <a:ext uri="{FF2B5EF4-FFF2-40B4-BE49-F238E27FC236}">
                <a16:creationId xmlns:a16="http://schemas.microsoft.com/office/drawing/2014/main" id="{10D87B33-F9DD-4791-BAD6-35B9FF6DF332}"/>
              </a:ext>
            </a:extLst>
          </p:cNvPr>
          <p:cNvSpPr/>
          <p:nvPr/>
        </p:nvSpPr>
        <p:spPr>
          <a:xfrm>
            <a:off x="2223695" y="4995436"/>
            <a:ext cx="144016" cy="265231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0CE8C5-60D0-41E0-BD9E-0AFDE880F6D3}"/>
              </a:ext>
            </a:extLst>
          </p:cNvPr>
          <p:cNvSpPr txBox="1"/>
          <p:nvPr/>
        </p:nvSpPr>
        <p:spPr>
          <a:xfrm>
            <a:off x="825081" y="5506301"/>
            <a:ext cx="294124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Imperatives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80" y="2134267"/>
            <a:ext cx="3973249" cy="2589466"/>
          </a:xfrm>
          <a:prstGeom prst="rect">
            <a:avLst/>
          </a:prstGeom>
        </p:spPr>
      </p:pic>
      <p:pic>
        <p:nvPicPr>
          <p:cNvPr id="9" name="Graphic 11" descr="Line arrow: Straight with solid fill">
            <a:extLst>
              <a:ext uri="{FF2B5EF4-FFF2-40B4-BE49-F238E27FC236}">
                <a16:creationId xmlns:a16="http://schemas.microsoft.com/office/drawing/2014/main" id="{A6A1ECD4-EAFF-481F-B200-2B5055AF266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 flipH="1">
            <a:off x="7633599" y="2230054"/>
            <a:ext cx="639362" cy="10592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704922F-6B2B-487C-86EA-8079C3E84406}"/>
              </a:ext>
            </a:extLst>
          </p:cNvPr>
          <p:cNvSpPr txBox="1"/>
          <p:nvPr/>
        </p:nvSpPr>
        <p:spPr>
          <a:xfrm>
            <a:off x="1265022" y="2467312"/>
            <a:ext cx="2886976" cy="584775"/>
          </a:xfrm>
          <a:prstGeom prst="rect">
            <a:avLst/>
          </a:prstGeom>
          <a:solidFill>
            <a:srgbClr val="7030A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</a:t>
            </a:r>
            <a:r>
              <a:rPr lang="en-US" sz="2000" b="1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infinitive</a:t>
            </a:r>
            <a:endParaRPr lang="en-US" sz="2000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04922F-6B2B-487C-86EA-8079C3E84406}"/>
              </a:ext>
            </a:extLst>
          </p:cNvPr>
          <p:cNvSpPr txBox="1"/>
          <p:nvPr/>
        </p:nvSpPr>
        <p:spPr>
          <a:xfrm>
            <a:off x="1265022" y="3526603"/>
            <a:ext cx="2647982" cy="584775"/>
          </a:xfrm>
          <a:prstGeom prst="rect">
            <a:avLst/>
          </a:prstGeom>
          <a:solidFill>
            <a:srgbClr val="7030A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Don’t + V</a:t>
            </a:r>
          </a:p>
        </p:txBody>
      </p:sp>
      <p:pic>
        <p:nvPicPr>
          <p:cNvPr id="12" name="Graphic 11" descr="Line arrow: Straight with solid fill">
            <a:extLst>
              <a:ext uri="{FF2B5EF4-FFF2-40B4-BE49-F238E27FC236}">
                <a16:creationId xmlns:a16="http://schemas.microsoft.com/office/drawing/2014/main" id="{A6A1ECD4-EAFF-481F-B200-2B5055AF266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 flipH="1">
            <a:off x="7633599" y="3289347"/>
            <a:ext cx="639362" cy="1059293"/>
          </a:xfrm>
          <a:prstGeom prst="rect">
            <a:avLst/>
          </a:prstGeom>
        </p:spPr>
      </p:pic>
      <p:sp>
        <p:nvSpPr>
          <p:cNvPr id="13" name="Rectangle: Rounded Corners 9">
            <a:extLst>
              <a:ext uri="{FF2B5EF4-FFF2-40B4-BE49-F238E27FC236}">
                <a16:creationId xmlns:a16="http://schemas.microsoft.com/office/drawing/2014/main" id="{F26E7D5E-E1B7-407F-A5BA-D46F8C873680}"/>
              </a:ext>
            </a:extLst>
          </p:cNvPr>
          <p:cNvSpPr/>
          <p:nvPr/>
        </p:nvSpPr>
        <p:spPr>
          <a:xfrm>
            <a:off x="5254028" y="2448823"/>
            <a:ext cx="2274442" cy="652759"/>
          </a:xfrm>
          <a:prstGeom prst="roundRect">
            <a:avLst/>
          </a:prstGeom>
          <a:noFill/>
          <a:ln w="19050">
            <a:solidFill>
              <a:srgbClr val="D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should do</a:t>
            </a:r>
          </a:p>
        </p:txBody>
      </p:sp>
      <p:sp>
        <p:nvSpPr>
          <p:cNvPr id="14" name="Rectangle: Rounded Corners 9">
            <a:extLst>
              <a:ext uri="{FF2B5EF4-FFF2-40B4-BE49-F238E27FC236}">
                <a16:creationId xmlns:a16="http://schemas.microsoft.com/office/drawing/2014/main" id="{F26E7D5E-E1B7-407F-A5BA-D46F8C873680}"/>
              </a:ext>
            </a:extLst>
          </p:cNvPr>
          <p:cNvSpPr/>
          <p:nvPr/>
        </p:nvSpPr>
        <p:spPr>
          <a:xfrm>
            <a:off x="5296569" y="3492612"/>
            <a:ext cx="2231901" cy="652759"/>
          </a:xfrm>
          <a:prstGeom prst="roundRect">
            <a:avLst/>
          </a:prstGeom>
          <a:noFill/>
          <a:ln w="19050">
            <a:solidFill>
              <a:srgbClr val="D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Shouln’t</a:t>
            </a:r>
            <a:r>
              <a:rPr lang="en-US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do</a:t>
            </a:r>
          </a:p>
        </p:txBody>
      </p:sp>
      <p:pic>
        <p:nvPicPr>
          <p:cNvPr id="15" name="Graphic 11" descr="Line arrow: Straight with solid fill">
            <a:extLst>
              <a:ext uri="{FF2B5EF4-FFF2-40B4-BE49-F238E27FC236}">
                <a16:creationId xmlns:a16="http://schemas.microsoft.com/office/drawing/2014/main" id="{A6A1ECD4-EAFF-481F-B200-2B5055AF266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 flipH="1">
            <a:off x="4319146" y="2245555"/>
            <a:ext cx="639362" cy="1059293"/>
          </a:xfrm>
          <a:prstGeom prst="rect">
            <a:avLst/>
          </a:prstGeom>
        </p:spPr>
      </p:pic>
      <p:pic>
        <p:nvPicPr>
          <p:cNvPr id="16" name="Graphic 11" descr="Line arrow: Straight with solid fill">
            <a:extLst>
              <a:ext uri="{FF2B5EF4-FFF2-40B4-BE49-F238E27FC236}">
                <a16:creationId xmlns:a16="http://schemas.microsoft.com/office/drawing/2014/main" id="{A6A1ECD4-EAFF-481F-B200-2B5055AF266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 flipH="1">
            <a:off x="4371711" y="3289347"/>
            <a:ext cx="639362" cy="105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74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10" grpId="0" animBg="1"/>
      <p:bldP spid="11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C5755BE-ADEA-46DF-B780-F9F906FCD494}"/>
              </a:ext>
            </a:extLst>
          </p:cNvPr>
          <p:cNvSpPr txBox="1"/>
          <p:nvPr/>
        </p:nvSpPr>
        <p:spPr>
          <a:xfrm>
            <a:off x="790769" y="3324027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1. 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DC0052-DF67-4CEB-8BD6-5C9D004949B9}"/>
              </a:ext>
            </a:extLst>
          </p:cNvPr>
          <p:cNvSpPr txBox="1"/>
          <p:nvPr/>
        </p:nvSpPr>
        <p:spPr>
          <a:xfrm>
            <a:off x="790769" y="3890198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2. 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563EAF-0446-4C2E-840E-2ED80D2E9D06}"/>
              </a:ext>
            </a:extLst>
          </p:cNvPr>
          <p:cNvSpPr txBox="1"/>
          <p:nvPr/>
        </p:nvSpPr>
        <p:spPr>
          <a:xfrm>
            <a:off x="773897" y="4522366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3. 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0D79EB-4559-4852-969C-431ADA2C300A}"/>
              </a:ext>
            </a:extLst>
          </p:cNvPr>
          <p:cNvSpPr txBox="1"/>
          <p:nvPr/>
        </p:nvSpPr>
        <p:spPr>
          <a:xfrm>
            <a:off x="2554535" y="3324027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4. 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D59E0E-C75A-4B68-9260-AC78128AF175}"/>
              </a:ext>
            </a:extLst>
          </p:cNvPr>
          <p:cNvSpPr txBox="1"/>
          <p:nvPr/>
        </p:nvSpPr>
        <p:spPr>
          <a:xfrm>
            <a:off x="2554535" y="3880699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5. 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B9533A-265C-46CA-902F-6367345480E1}"/>
              </a:ext>
            </a:extLst>
          </p:cNvPr>
          <p:cNvSpPr txBox="1"/>
          <p:nvPr/>
        </p:nvSpPr>
        <p:spPr>
          <a:xfrm>
            <a:off x="2554535" y="4437371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6. 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C7F623-5D2A-402F-9A41-9B438772C66A}"/>
              </a:ext>
            </a:extLst>
          </p:cNvPr>
          <p:cNvSpPr txBox="1"/>
          <p:nvPr/>
        </p:nvSpPr>
        <p:spPr>
          <a:xfrm>
            <a:off x="121991" y="1407860"/>
            <a:ext cx="529098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Match verbs 1-6 with pictures A-F. Listen and follow the instructions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1EF43DC-12AA-4806-9945-7104668753F6}"/>
              </a:ext>
            </a:extLst>
          </p:cNvPr>
          <p:cNvSpPr/>
          <p:nvPr/>
        </p:nvSpPr>
        <p:spPr>
          <a:xfrm>
            <a:off x="121991" y="722848"/>
            <a:ext cx="4981768" cy="57606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Poppins" panose="00000500000000000000" pitchFamily="2" charset="0"/>
                <a:cs typeface="Poppins" panose="00000500000000000000" pitchFamily="2" charset="0"/>
              </a:rPr>
              <a:t>Exercise 3 (SB page 7)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634" y="1022387"/>
            <a:ext cx="6778562" cy="4813226"/>
          </a:xfrm>
          <a:prstGeom prst="rect">
            <a:avLst/>
          </a:prstGeom>
        </p:spPr>
      </p:pic>
      <p:pic>
        <p:nvPicPr>
          <p:cNvPr id="2" name="0.2">
            <a:hlinkClick r:id="" action="ppaction://media"/>
            <a:extLst>
              <a:ext uri="{FF2B5EF4-FFF2-40B4-BE49-F238E27FC236}">
                <a16:creationId xmlns:a16="http://schemas.microsoft.com/office/drawing/2014/main" id="{CE1A68A6-F320-41A6-97A1-563AD9CECE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02579" y="616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0003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CBAEC7F-4891-42CE-B403-E14E025405D4}"/>
              </a:ext>
            </a:extLst>
          </p:cNvPr>
          <p:cNvSpPr/>
          <p:nvPr/>
        </p:nvSpPr>
        <p:spPr>
          <a:xfrm>
            <a:off x="76768" y="682689"/>
            <a:ext cx="2645883" cy="57606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Poppins" panose="00000500000000000000" pitchFamily="2" charset="0"/>
                <a:cs typeface="Poppins" panose="00000500000000000000" pitchFamily="2" charset="0"/>
              </a:rPr>
              <a:t>Class vote!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06492F-543E-4B50-9C65-93465191E43D}"/>
              </a:ext>
            </a:extLst>
          </p:cNvPr>
          <p:cNvSpPr txBox="1"/>
          <p:nvPr/>
        </p:nvSpPr>
        <p:spPr>
          <a:xfrm>
            <a:off x="2919171" y="665871"/>
            <a:ext cx="7496255" cy="6776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Work in groups. Write 6 rules for class.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AAE232-A881-4A0C-A371-51775A613A39}"/>
              </a:ext>
            </a:extLst>
          </p:cNvPr>
          <p:cNvSpPr txBox="1"/>
          <p:nvPr/>
        </p:nvSpPr>
        <p:spPr>
          <a:xfrm>
            <a:off x="746122" y="2004743"/>
            <a:ext cx="3090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Bring materials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493897-9995-4EE2-A6EB-9279C32869B6}"/>
              </a:ext>
            </a:extLst>
          </p:cNvPr>
          <p:cNvSpPr txBox="1"/>
          <p:nvPr/>
        </p:nvSpPr>
        <p:spPr>
          <a:xfrm>
            <a:off x="8434227" y="1990310"/>
            <a:ext cx="1981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Don’t eat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95" b="98409" l="10000" r="915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35" y="2692627"/>
            <a:ext cx="2898013" cy="303601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552" y="3129545"/>
            <a:ext cx="2114550" cy="2162175"/>
          </a:xfrm>
          <a:prstGeom prst="rect">
            <a:avLst/>
          </a:prstGeom>
        </p:spPr>
      </p:pic>
      <p:sp>
        <p:nvSpPr>
          <p:cNvPr id="21" name="Rectangle: Rounded Corners 8">
            <a:extLst>
              <a:ext uri="{FF2B5EF4-FFF2-40B4-BE49-F238E27FC236}">
                <a16:creationId xmlns:a16="http://schemas.microsoft.com/office/drawing/2014/main" id="{533E8476-07C3-4C6E-8F17-BF55A2057F72}"/>
              </a:ext>
            </a:extLst>
          </p:cNvPr>
          <p:cNvSpPr/>
          <p:nvPr/>
        </p:nvSpPr>
        <p:spPr>
          <a:xfrm>
            <a:off x="4479630" y="1367405"/>
            <a:ext cx="2592288" cy="617067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Examples </a:t>
            </a:r>
          </a:p>
        </p:txBody>
      </p:sp>
    </p:spTree>
    <p:extLst>
      <p:ext uri="{BB962C8B-B14F-4D97-AF65-F5344CB8AC3E}">
        <p14:creationId xmlns:p14="http://schemas.microsoft.com/office/powerpoint/2010/main" val="41167336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0D6EB54-EDEF-460B-9B7C-D12AF1A4A62B}"/>
              </a:ext>
            </a:extLst>
          </p:cNvPr>
          <p:cNvSpPr/>
          <p:nvPr/>
        </p:nvSpPr>
        <p:spPr>
          <a:xfrm>
            <a:off x="179512" y="729218"/>
            <a:ext cx="4981768" cy="57606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Poppins" panose="00000500000000000000" pitchFamily="2" charset="0"/>
                <a:cs typeface="Poppins" panose="00000500000000000000" pitchFamily="2" charset="0"/>
              </a:rPr>
              <a:t>Exercise 5 (SB page 7)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0D18CA-20B1-4C44-AD7D-CABD8622F190}"/>
              </a:ext>
            </a:extLst>
          </p:cNvPr>
          <p:cNvSpPr txBox="1"/>
          <p:nvPr/>
        </p:nvSpPr>
        <p:spPr>
          <a:xfrm>
            <a:off x="179512" y="1464485"/>
            <a:ext cx="102533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Match questions 1-4 with answers a-d. </a:t>
            </a:r>
          </a:p>
          <a:p>
            <a:r>
              <a:rPr lang="en-US" sz="28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Listen and check. 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551017"/>
              </p:ext>
            </p:extLst>
          </p:nvPr>
        </p:nvGraphicFramePr>
        <p:xfrm>
          <a:off x="179512" y="2939252"/>
          <a:ext cx="6821823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21823">
                  <a:extLst>
                    <a:ext uri="{9D8B030D-6E8A-4147-A177-3AD203B41FA5}">
                      <a16:colId xmlns:a16="http://schemas.microsoft.com/office/drawing/2014/main" val="700183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1. What’s the English word for “</a:t>
                      </a:r>
                      <a:r>
                        <a:rPr lang="en-US" sz="24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thú</a:t>
                      </a:r>
                      <a:r>
                        <a:rPr lang="en-US" sz="2400" b="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vị</a:t>
                      </a:r>
                      <a:r>
                        <a:rPr lang="en-US" sz="2400" b="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”?</a:t>
                      </a:r>
                      <a:endParaRPr lang="en-US" sz="2400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347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2. Excuse me,</a:t>
                      </a:r>
                      <a:r>
                        <a:rPr lang="en-US" sz="2400" b="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which page are we on?</a:t>
                      </a:r>
                      <a:endParaRPr lang="en-US" sz="2400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093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3. What’s the spelling of </a:t>
                      </a:r>
                      <a:r>
                        <a:rPr lang="en-US" sz="2400" b="0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exercise</a:t>
                      </a:r>
                      <a:r>
                        <a:rPr lang="en-US" sz="24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?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124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4. What’s the homework?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656448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400922"/>
              </p:ext>
            </p:extLst>
          </p:nvPr>
        </p:nvGraphicFramePr>
        <p:xfrm>
          <a:off x="7638334" y="2939252"/>
          <a:ext cx="4458984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8984">
                  <a:extLst>
                    <a:ext uri="{9D8B030D-6E8A-4147-A177-3AD203B41FA5}">
                      <a16:colId xmlns:a16="http://schemas.microsoft.com/office/drawing/2014/main" val="700183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a. Exercise 5 on page 4.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9347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7030A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b. Interesting.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3093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7030A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c. E-X-E-R-C-I-S-E.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8124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7030A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d. Page 9.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1656448"/>
                  </a:ext>
                </a:extLst>
              </a:tr>
            </a:tbl>
          </a:graphicData>
        </a:graphic>
      </p:graphicFrame>
      <p:cxnSp>
        <p:nvCxnSpPr>
          <p:cNvPr id="19" name="Straight Arrow Connector 18"/>
          <p:cNvCxnSpPr/>
          <p:nvPr/>
        </p:nvCxnSpPr>
        <p:spPr>
          <a:xfrm>
            <a:off x="5954475" y="3190217"/>
            <a:ext cx="1683859" cy="4129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354806" y="3226725"/>
            <a:ext cx="3283527" cy="13427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954474" y="3684046"/>
            <a:ext cx="1683859" cy="8968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426901" y="4104859"/>
            <a:ext cx="2211432" cy="286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4" name="0.3">
            <a:hlinkClick r:id="" action="ppaction://media"/>
            <a:extLst>
              <a:ext uri="{FF2B5EF4-FFF2-40B4-BE49-F238E27FC236}">
                <a16:creationId xmlns:a16="http://schemas.microsoft.com/office/drawing/2014/main" id="{686DE621-53D2-4E32-8BF5-1454CBC5C3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6901" y="764775"/>
            <a:ext cx="527573" cy="52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55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565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5AEFA99-5959-472D-8D30-03CDC2879639}"/>
              </a:ext>
            </a:extLst>
          </p:cNvPr>
          <p:cNvSpPr/>
          <p:nvPr/>
        </p:nvSpPr>
        <p:spPr>
          <a:xfrm>
            <a:off x="179512" y="692696"/>
            <a:ext cx="3684565" cy="57606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Poppins" panose="00000500000000000000" pitchFamily="2" charset="0"/>
                <a:cs typeface="Poppins" panose="00000500000000000000" pitchFamily="2" charset="0"/>
              </a:rPr>
              <a:t>Be the Teacher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6A9F07-23C6-4DEC-92A2-04EB2E2A15EB}"/>
              </a:ext>
            </a:extLst>
          </p:cNvPr>
          <p:cNvSpPr txBox="1"/>
          <p:nvPr/>
        </p:nvSpPr>
        <p:spPr>
          <a:xfrm>
            <a:off x="268002" y="2114808"/>
            <a:ext cx="84630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 is English word for “</a:t>
            </a:r>
            <a:r>
              <a:rPr lang="en-US" sz="3200" dirty="0" err="1">
                <a:solidFill>
                  <a:schemeClr val="accent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thành</a:t>
            </a:r>
            <a:r>
              <a:rPr lang="en-US" sz="3200" dirty="0">
                <a:solidFill>
                  <a:schemeClr val="accent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công</a:t>
            </a:r>
            <a:r>
              <a:rPr lang="en-US" sz="3200" dirty="0">
                <a:solidFill>
                  <a:schemeClr val="accent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”?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FF86AB-B1DE-4870-869D-C9461CC02654}"/>
              </a:ext>
            </a:extLst>
          </p:cNvPr>
          <p:cNvSpPr txBox="1"/>
          <p:nvPr/>
        </p:nvSpPr>
        <p:spPr>
          <a:xfrm>
            <a:off x="5709920" y="3526133"/>
            <a:ext cx="21507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Succeed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951" y="692696"/>
            <a:ext cx="3429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Graphic 11" descr="Line arrow: Straight with solid fill">
            <a:extLst>
              <a:ext uri="{FF2B5EF4-FFF2-40B4-BE49-F238E27FC236}">
                <a16:creationId xmlns:a16="http://schemas.microsoft.com/office/drawing/2014/main" id="{A6A1ECD4-EAFF-481F-B200-2B5055AF266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 flipH="1">
            <a:off x="6387717" y="2489617"/>
            <a:ext cx="639362" cy="1059293"/>
          </a:xfrm>
          <a:prstGeom prst="rect">
            <a:avLst/>
          </a:prstGeom>
        </p:spPr>
      </p:pic>
      <p:sp>
        <p:nvSpPr>
          <p:cNvPr id="16" name="Rectangle: Rounded Corners 2">
            <a:extLst>
              <a:ext uri="{FF2B5EF4-FFF2-40B4-BE49-F238E27FC236}">
                <a16:creationId xmlns:a16="http://schemas.microsoft.com/office/drawing/2014/main" id="{D5AEFA99-5959-472D-8D30-03CDC2879639}"/>
              </a:ext>
            </a:extLst>
          </p:cNvPr>
          <p:cNvSpPr/>
          <p:nvPr/>
        </p:nvSpPr>
        <p:spPr>
          <a:xfrm>
            <a:off x="3487080" y="2761938"/>
            <a:ext cx="5217840" cy="152839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Poppins" panose="00000500000000000000" pitchFamily="2" charset="0"/>
                <a:cs typeface="Poppins" panose="00000500000000000000" pitchFamily="2" charset="0"/>
              </a:rPr>
              <a:t>Challenge</a:t>
            </a:r>
          </a:p>
        </p:txBody>
      </p:sp>
    </p:spTree>
    <p:extLst>
      <p:ext uri="{BB962C8B-B14F-4D97-AF65-F5344CB8AC3E}">
        <p14:creationId xmlns:p14="http://schemas.microsoft.com/office/powerpoint/2010/main" val="165651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5" grpId="1"/>
      <p:bldP spid="6" grpId="0"/>
      <p:bldP spid="6" grpId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id="{D5AEFA99-5959-472D-8D30-03CDC2879639}"/>
              </a:ext>
            </a:extLst>
          </p:cNvPr>
          <p:cNvSpPr/>
          <p:nvPr/>
        </p:nvSpPr>
        <p:spPr>
          <a:xfrm>
            <a:off x="179512" y="692696"/>
            <a:ext cx="3891043" cy="57606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Poppins" panose="00000500000000000000" pitchFamily="2" charset="0"/>
                <a:cs typeface="Poppins" panose="00000500000000000000" pitchFamily="2" charset="0"/>
              </a:rPr>
              <a:t>Object pronouns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36" b="96509" l="20000" r="740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340" y="1101212"/>
            <a:ext cx="3252614" cy="30332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86F6DC-0CFC-46DB-BB3A-2E8FB697210C}"/>
              </a:ext>
            </a:extLst>
          </p:cNvPr>
          <p:cNvSpPr txBox="1"/>
          <p:nvPr/>
        </p:nvSpPr>
        <p:spPr>
          <a:xfrm>
            <a:off x="759823" y="1635219"/>
            <a:ext cx="7184642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Magda’s a nice girl. Talk to ___.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567F15-A5E2-4C0B-B93E-54D42EFDFC27}"/>
              </a:ext>
            </a:extLst>
          </p:cNvPr>
          <p:cNvSpPr txBox="1"/>
          <p:nvPr/>
        </p:nvSpPr>
        <p:spPr>
          <a:xfrm>
            <a:off x="1494502" y="2277097"/>
            <a:ext cx="910575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567F15-A5E2-4C0B-B93E-54D42EFDFC27}"/>
              </a:ext>
            </a:extLst>
          </p:cNvPr>
          <p:cNvSpPr txBox="1"/>
          <p:nvPr/>
        </p:nvSpPr>
        <p:spPr>
          <a:xfrm>
            <a:off x="2955958" y="2277096"/>
            <a:ext cx="1951374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B. she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567F15-A5E2-4C0B-B93E-54D42EFDFC27}"/>
              </a:ext>
            </a:extLst>
          </p:cNvPr>
          <p:cNvSpPr txBox="1"/>
          <p:nvPr/>
        </p:nvSpPr>
        <p:spPr>
          <a:xfrm>
            <a:off x="5344161" y="2277098"/>
            <a:ext cx="1951374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C. it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567F15-A5E2-4C0B-B93E-54D42EFDFC27}"/>
              </a:ext>
            </a:extLst>
          </p:cNvPr>
          <p:cNvSpPr txBox="1"/>
          <p:nvPr/>
        </p:nvSpPr>
        <p:spPr>
          <a:xfrm>
            <a:off x="1061234" y="2277096"/>
            <a:ext cx="565356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A.</a:t>
            </a:r>
          </a:p>
        </p:txBody>
      </p:sp>
      <p:pic>
        <p:nvPicPr>
          <p:cNvPr id="14" name="Graphic 11" descr="Line arrow: Straight with solid fill">
            <a:extLst>
              <a:ext uri="{FF2B5EF4-FFF2-40B4-BE49-F238E27FC236}">
                <a16:creationId xmlns:a16="http://schemas.microsoft.com/office/drawing/2014/main" id="{A6A1ECD4-EAFF-481F-B200-2B5055AF266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 flipH="1">
            <a:off x="6837925" y="2081651"/>
            <a:ext cx="367233" cy="60843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49F0522-A701-4F74-B12A-338F760B22A0}"/>
              </a:ext>
            </a:extLst>
          </p:cNvPr>
          <p:cNvSpPr txBox="1"/>
          <p:nvPr/>
        </p:nvSpPr>
        <p:spPr>
          <a:xfrm>
            <a:off x="5384470" y="2657367"/>
            <a:ext cx="327414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Object pronoun</a:t>
            </a:r>
          </a:p>
        </p:txBody>
      </p:sp>
      <p:cxnSp>
        <p:nvCxnSpPr>
          <p:cNvPr id="30" name="Connector: Elbow 3">
            <a:extLst>
              <a:ext uri="{FF2B5EF4-FFF2-40B4-BE49-F238E27FC236}">
                <a16:creationId xmlns:a16="http://schemas.microsoft.com/office/drawing/2014/main" id="{5792C7CD-FA5B-4F43-B0F8-1B27259BD587}"/>
              </a:ext>
            </a:extLst>
          </p:cNvPr>
          <p:cNvCxnSpPr>
            <a:cxnSpLocks/>
            <a:stCxn id="15" idx="1"/>
          </p:cNvCxnSpPr>
          <p:nvPr/>
        </p:nvCxnSpPr>
        <p:spPr>
          <a:xfrm rot="10800000" flipV="1">
            <a:off x="3836028" y="2918977"/>
            <a:ext cx="1548443" cy="672400"/>
          </a:xfrm>
          <a:prstGeom prst="bentConnector3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5886F6DC-0CFC-46DB-BB3A-2E8FB697210C}"/>
              </a:ext>
            </a:extLst>
          </p:cNvPr>
          <p:cNvSpPr txBox="1"/>
          <p:nvPr/>
        </p:nvSpPr>
        <p:spPr>
          <a:xfrm>
            <a:off x="1410775" y="3358347"/>
            <a:ext cx="246274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Receive action </a:t>
            </a:r>
          </a:p>
        </p:txBody>
      </p:sp>
      <p:cxnSp>
        <p:nvCxnSpPr>
          <p:cNvPr id="33" name="Connector: Elbow 3">
            <a:extLst>
              <a:ext uri="{FF2B5EF4-FFF2-40B4-BE49-F238E27FC236}">
                <a16:creationId xmlns:a16="http://schemas.microsoft.com/office/drawing/2014/main" id="{5792C7CD-FA5B-4F43-B0F8-1B27259BD587}"/>
              </a:ext>
            </a:extLst>
          </p:cNvPr>
          <p:cNvCxnSpPr>
            <a:cxnSpLocks/>
          </p:cNvCxnSpPr>
          <p:nvPr/>
        </p:nvCxnSpPr>
        <p:spPr>
          <a:xfrm rot="5400000">
            <a:off x="5511123" y="3228399"/>
            <a:ext cx="754270" cy="674644"/>
          </a:xfrm>
          <a:prstGeom prst="bentConnector3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5886F6DC-0CFC-46DB-BB3A-2E8FB697210C}"/>
              </a:ext>
            </a:extLst>
          </p:cNvPr>
          <p:cNvSpPr txBox="1"/>
          <p:nvPr/>
        </p:nvSpPr>
        <p:spPr>
          <a:xfrm>
            <a:off x="6820659" y="4313214"/>
            <a:ext cx="2247612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After verb  </a:t>
            </a:r>
          </a:p>
        </p:txBody>
      </p:sp>
      <p:cxnSp>
        <p:nvCxnSpPr>
          <p:cNvPr id="36" name="Connector: Elbow 3">
            <a:extLst>
              <a:ext uri="{FF2B5EF4-FFF2-40B4-BE49-F238E27FC236}">
                <a16:creationId xmlns:a16="http://schemas.microsoft.com/office/drawing/2014/main" id="{5792C7CD-FA5B-4F43-B0F8-1B27259BD587}"/>
              </a:ext>
            </a:extLst>
          </p:cNvPr>
          <p:cNvCxnSpPr>
            <a:cxnSpLocks/>
          </p:cNvCxnSpPr>
          <p:nvPr/>
        </p:nvCxnSpPr>
        <p:spPr>
          <a:xfrm rot="16200000" flipH="1">
            <a:off x="8254654" y="3504647"/>
            <a:ext cx="1578832" cy="946711"/>
          </a:xfrm>
          <a:prstGeom prst="bentConnector3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5886F6DC-0CFC-46DB-BB3A-2E8FB697210C}"/>
              </a:ext>
            </a:extLst>
          </p:cNvPr>
          <p:cNvSpPr txBox="1"/>
          <p:nvPr/>
        </p:nvSpPr>
        <p:spPr>
          <a:xfrm>
            <a:off x="8613341" y="4775416"/>
            <a:ext cx="357866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Subject pronoun  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8084807" y="3173730"/>
            <a:ext cx="19665" cy="1061386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5886F6DC-0CFC-46DB-BB3A-2E8FB697210C}"/>
              </a:ext>
            </a:extLst>
          </p:cNvPr>
          <p:cNvSpPr txBox="1"/>
          <p:nvPr/>
        </p:nvSpPr>
        <p:spPr>
          <a:xfrm>
            <a:off x="4220610" y="3928002"/>
            <a:ext cx="249671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Noun/name 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886F6DC-0CFC-46DB-BB3A-2E8FB697210C}"/>
              </a:ext>
            </a:extLst>
          </p:cNvPr>
          <p:cNvSpPr txBox="1"/>
          <p:nvPr/>
        </p:nvSpPr>
        <p:spPr>
          <a:xfrm>
            <a:off x="2925750" y="4726109"/>
            <a:ext cx="5042468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put </a:t>
            </a:r>
            <a:r>
              <a:rPr lang="en-US" sz="2400" u="sng" dirty="0">
                <a:solidFill>
                  <a:srgbClr val="7030A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the book </a:t>
            </a:r>
            <a:r>
              <a:rPr lang="en-US" sz="2400" dirty="0">
                <a:solidFill>
                  <a:srgbClr val="7030A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on the table. </a:t>
            </a:r>
          </a:p>
        </p:txBody>
      </p:sp>
      <p:sp>
        <p:nvSpPr>
          <p:cNvPr id="48" name="Arrow: Down 8">
            <a:extLst>
              <a:ext uri="{FF2B5EF4-FFF2-40B4-BE49-F238E27FC236}">
                <a16:creationId xmlns:a16="http://schemas.microsoft.com/office/drawing/2014/main" id="{10D87B33-F9DD-4791-BAD6-35B9FF6DF332}"/>
              </a:ext>
            </a:extLst>
          </p:cNvPr>
          <p:cNvSpPr/>
          <p:nvPr/>
        </p:nvSpPr>
        <p:spPr>
          <a:xfrm>
            <a:off x="4776434" y="5190942"/>
            <a:ext cx="144016" cy="265231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886F6DC-0CFC-46DB-BB3A-2E8FB697210C}"/>
              </a:ext>
            </a:extLst>
          </p:cNvPr>
          <p:cNvSpPr txBox="1"/>
          <p:nvPr/>
        </p:nvSpPr>
        <p:spPr>
          <a:xfrm>
            <a:off x="4600455" y="5473524"/>
            <a:ext cx="495974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it  </a:t>
            </a:r>
          </a:p>
        </p:txBody>
      </p:sp>
    </p:spTree>
    <p:extLst>
      <p:ext uri="{BB962C8B-B14F-4D97-AF65-F5344CB8AC3E}">
        <p14:creationId xmlns:p14="http://schemas.microsoft.com/office/powerpoint/2010/main" val="28362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277 L 0.41666 -0.097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81" y="-50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  <p:bldP spid="15" grpId="0" animBg="1"/>
      <p:bldP spid="32" grpId="0"/>
      <p:bldP spid="35" grpId="0"/>
      <p:bldP spid="37" grpId="0"/>
      <p:bldP spid="41" grpId="0"/>
      <p:bldP spid="43" grpId="0"/>
      <p:bldP spid="48" grpId="0" animBg="1"/>
      <p:bldP spid="4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1065</TotalTime>
  <Words>292</Words>
  <Application>Microsoft Office PowerPoint</Application>
  <PresentationFormat>Widescreen</PresentationFormat>
  <Paragraphs>71</Paragraphs>
  <Slides>11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Poppins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Super</dc:creator>
  <cp:lastModifiedBy>Quynh Anh</cp:lastModifiedBy>
  <cp:revision>49</cp:revision>
  <dcterms:created xsi:type="dcterms:W3CDTF">2021-06-21T01:23:52Z</dcterms:created>
  <dcterms:modified xsi:type="dcterms:W3CDTF">2021-09-12T03:52:30Z</dcterms:modified>
</cp:coreProperties>
</file>