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58" r:id="rId3"/>
    <p:sldId id="259" r:id="rId4"/>
    <p:sldId id="288" r:id="rId5"/>
    <p:sldId id="305" r:id="rId6"/>
    <p:sldId id="297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66"/>
    <a:srgbClr val="FF00FF"/>
    <a:srgbClr val="FF0000"/>
    <a:srgbClr val="D60093"/>
    <a:srgbClr val="660066"/>
    <a:srgbClr val="0000FF"/>
    <a:srgbClr val="6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5222" autoAdjust="0"/>
  </p:normalViewPr>
  <p:slideViewPr>
    <p:cSldViewPr>
      <p:cViewPr>
        <p:scale>
          <a:sx n="77" d="100"/>
          <a:sy n="77" d="100"/>
        </p:scale>
        <p:origin x="-11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5A7AD-7B6C-41D8-9E2B-ED4CFA4E1462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B372F-B3DD-4094-9FBD-752592A62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1FA6C-9CB1-4897-A06D-A2E4979AA14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6376E-6548-4854-AFA1-0758DA205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1A1B3-34B1-4CD5-AE40-DDE3A3742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C4C82-05CF-4D40-8564-2A4A0F6AE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29B6F-0169-49A4-AA77-42BC1AB36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D8AF7-AC7A-4400-B4A6-7FBCACFFF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C75AA-3D66-46F5-AB24-66A31D676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D1185-AAF0-4293-A2EA-831D87FD7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F5F0C-6783-469B-86E5-A526C20F6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2684E-1CC2-47C5-ADED-E609434EC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3F18F-E97F-4876-9E9F-7529126E4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4C05E-2B5B-4083-957F-A2EF9DD6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902D34-3960-4E4F-A7EB-99633918EA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8"/>
          <p:cNvSpPr txBox="1">
            <a:spLocks noChangeArrowheads="1"/>
          </p:cNvSpPr>
          <p:nvPr/>
        </p:nvSpPr>
        <p:spPr bwMode="auto">
          <a:xfrm>
            <a:off x="0" y="152400"/>
            <a:ext cx="9144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TIẾT 13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4. SỬ DỤNG CÁC HÀM ĐỂ TÍNH TOÁN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85800" y="685800"/>
            <a:ext cx="7772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Hàm trong chương trình bảng tính: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53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276600" y="1828800"/>
            <a:ext cx="5486400" cy="3581400"/>
          </a:xfrm>
          <a:prstGeom prst="cloudCallout">
            <a:avLst>
              <a:gd name="adj1" fmla="val -82176"/>
              <a:gd name="adj2" fmla="val 843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 hãy lập công thức tính trung bình cộng của ba giá trị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3; 10; 2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lần lượt nằm trong các ô sau?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057400" y="2895600"/>
            <a:ext cx="3048000" cy="685800"/>
          </a:xfrm>
          <a:prstGeom prst="wedgeRectCallout">
            <a:avLst>
              <a:gd name="adj1" fmla="val -7375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990099"/>
                </a:solidFill>
              </a:rPr>
              <a:t>=(3+10+2)/3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1371600" y="3733800"/>
            <a:ext cx="3581400" cy="685800"/>
          </a:xfrm>
          <a:prstGeom prst="wedgeRectCallout">
            <a:avLst>
              <a:gd name="adj1" fmla="val -55718"/>
              <a:gd name="adj2" fmla="val -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990099"/>
                </a:solidFill>
              </a:rPr>
              <a:t>=(A1+A2+A3)/3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57200" y="4648200"/>
            <a:ext cx="8305800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Ngoài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công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thức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trên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chương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trình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bảng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còn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có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thể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sử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dụng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hàm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Average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giúp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ta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trung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bình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cộng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giá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trị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trên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2057400" y="2590800"/>
            <a:ext cx="4038600" cy="685800"/>
          </a:xfrm>
          <a:prstGeom prst="wedgeRectCallout">
            <a:avLst>
              <a:gd name="adj1" fmla="val -68593"/>
              <a:gd name="adj2" fmla="val 768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990099"/>
                </a:solidFill>
              </a:rPr>
              <a:t>=Average(3,10,2)</a:t>
            </a:r>
            <a:endParaRPr lang="en-US" sz="6000" b="1" dirty="0">
              <a:solidFill>
                <a:srgbClr val="990099"/>
              </a:solidFill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2133600" y="3429000"/>
            <a:ext cx="4876800" cy="685800"/>
          </a:xfrm>
          <a:prstGeom prst="wedgeRectCallout">
            <a:avLst>
              <a:gd name="adj1" fmla="val -68815"/>
              <a:gd name="adj2" fmla="val -15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</a:rPr>
              <a:t>=Average(A1,A2,A3)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2057400" y="4876800"/>
            <a:ext cx="3962400" cy="685800"/>
          </a:xfrm>
          <a:prstGeom prst="wedgeRectCallout">
            <a:avLst>
              <a:gd name="adj1" fmla="val -71917"/>
              <a:gd name="adj2" fmla="val -22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</a:rPr>
              <a:t>=Average</a:t>
            </a:r>
            <a:r>
              <a:rPr lang="en-US" sz="3600">
                <a:solidFill>
                  <a:srgbClr val="990099"/>
                </a:solidFill>
              </a:rPr>
              <a:t>(</a:t>
            </a:r>
            <a:r>
              <a:rPr lang="en-US" sz="3600" b="1">
                <a:solidFill>
                  <a:srgbClr val="990099"/>
                </a:solidFill>
              </a:rPr>
              <a:t>A1:A3)</a:t>
            </a:r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1752600" y="1371600"/>
            <a:ext cx="71628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Vậy hàm trong chương trình bảng tính là gì?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1" grpId="1" animBg="1"/>
      <p:bldP spid="39942" grpId="0" animBg="1"/>
      <p:bldP spid="39942" grpId="1" animBg="1"/>
      <p:bldP spid="39943" grpId="0" animBg="1"/>
      <p:bldP spid="39943" grpId="1" animBg="1"/>
      <p:bldP spid="39944" grpId="0" animBg="1"/>
      <p:bldP spid="39944" grpId="1" animBg="1"/>
      <p:bldP spid="39945" grpId="0" animBg="1"/>
      <p:bldP spid="39946" grpId="0" animBg="1"/>
      <p:bldP spid="39947" grpId="0" animBg="1"/>
      <p:bldP spid="399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937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1. Hàm trong chương trình bảng tính</a:t>
            </a:r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0" y="152400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33400" y="1530350"/>
            <a:ext cx="8382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@"/>
            </a:pP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000" b="1">
                <a:latin typeface="Times New Roman" pitchFamily="18" charset="0"/>
              </a:rPr>
              <a:t>Hàm là công thức được định nghĩa từ trước.</a:t>
            </a:r>
          </a:p>
          <a:p>
            <a:pPr algn="just" eaLnBrk="1" hangingPunct="1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@"/>
            </a:pPr>
            <a:r>
              <a:rPr lang="en-US" sz="3000" b="1">
                <a:latin typeface="Times New Roman" pitchFamily="18" charset="0"/>
              </a:rPr>
              <a:t> Hàm được sử dụng để thực hiện tính toán theo công thức với các giá trị dữ liệu cụ thể.</a:t>
            </a:r>
          </a:p>
          <a:p>
            <a:pPr eaLnBrk="1" hangingPunct="1">
              <a:spcBef>
                <a:spcPct val="20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en-US" sz="3000" b="1" u="sng">
                <a:latin typeface="Times New Roman" pitchFamily="18" charset="0"/>
              </a:rPr>
              <a:t>Ví dụ: </a:t>
            </a:r>
            <a:r>
              <a:rPr lang="en-US" sz="3000" b="1">
                <a:latin typeface="Times New Roman" pitchFamily="18" charset="0"/>
              </a:rPr>
              <a:t>Tính trung bình cộng của ba số 7, 9, 8</a:t>
            </a:r>
            <a:endParaRPr lang="en-US" sz="3000" b="1" u="sng"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3000" b="1">
                <a:latin typeface="Times New Roman" pitchFamily="18" charset="0"/>
              </a:rPr>
              <a:t>                                                                         				 </a:t>
            </a:r>
            <a:r>
              <a:rPr lang="en-US" sz="3000">
                <a:latin typeface="Times New Roman" pitchFamily="18" charset="0"/>
              </a:rPr>
              <a:t>Cách 1:</a:t>
            </a:r>
            <a:r>
              <a:rPr lang="en-US" sz="3000" b="1">
                <a:latin typeface="Times New Roman" pitchFamily="18" charset="0"/>
              </a:rPr>
              <a:t>   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=Average(7,9,8)</a:t>
            </a:r>
          </a:p>
          <a:p>
            <a:pPr>
              <a:lnSpc>
                <a:spcPct val="70000"/>
              </a:lnSpc>
              <a:spcBef>
                <a:spcPct val="50000"/>
              </a:spcBef>
              <a:spcAft>
                <a:spcPct val="15000"/>
              </a:spcAft>
            </a:pP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 			 </a:t>
            </a:r>
            <a:r>
              <a:rPr lang="en-US" sz="3000">
                <a:latin typeface="Times New Roman" pitchFamily="18" charset="0"/>
              </a:rPr>
              <a:t>Cách 2:   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=Average(A1,A2,A3)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	 		 </a:t>
            </a:r>
            <a:r>
              <a:rPr lang="en-US" sz="3000">
                <a:latin typeface="Times New Roman" pitchFamily="18" charset="0"/>
              </a:rPr>
              <a:t>Cách 3:   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=Average(A1:A3)</a:t>
            </a:r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672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0" y="152400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762000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@"/>
            </a:pPr>
            <a:r>
              <a:rPr lang="en-US" sz="3600" b="1" i="1">
                <a:latin typeface="Times New Roman" pitchFamily="18" charset="0"/>
              </a:rPr>
              <a:t>Sử dụng hàm có sẵn trong chương trình bảng tính giúp việc tính toán dễ dàng và nhanh chóng hơn.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85800" y="914400"/>
            <a:ext cx="7772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Hàm trong chương trình bảng tính: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914400" y="1447800"/>
            <a:ext cx="7696200" cy="3505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Việc sử dụng hàm trong</a:t>
            </a:r>
          </a:p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bảng tính có lợi ích gì?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7" grpId="0" animBg="1"/>
      <p:bldP spid="717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7"/>
          <p:cNvSpPr txBox="1">
            <a:spLocks noChangeArrowheads="1"/>
          </p:cNvSpPr>
          <p:nvPr/>
        </p:nvSpPr>
        <p:spPr bwMode="auto">
          <a:xfrm>
            <a:off x="0" y="152400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762000"/>
            <a:ext cx="5105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Cách sử dụng hàm: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066800" y="1568450"/>
            <a:ext cx="7315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Chọn ô cần nhập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Gõ dấu =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Nhập hàm theo đúng cú pháp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Nhấn Enter.</a:t>
            </a: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762000" y="1600200"/>
            <a:ext cx="7696200" cy="3657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Để nhập hàm vào trong</a:t>
            </a:r>
          </a:p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ô tính ta cần thực hiện </a:t>
            </a:r>
          </a:p>
          <a:p>
            <a:pPr algn="ctr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những bước nào?</a:t>
            </a:r>
            <a:endParaRPr lang="en-US" sz="40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270125"/>
            <a:ext cx="48768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Text Box 17"/>
          <p:cNvSpPr txBox="1">
            <a:spLocks noChangeArrowheads="1"/>
          </p:cNvSpPr>
          <p:nvPr/>
        </p:nvSpPr>
        <p:spPr bwMode="auto">
          <a:xfrm>
            <a:off x="0" y="152400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spcAft>
                <a:spcPct val="20000"/>
              </a:spcAft>
            </a:pPr>
            <a:r>
              <a:rPr lang="en-US" sz="2800" b="1" dirty="0">
                <a:latin typeface="Times New Roman" pitchFamily="18" charset="0"/>
              </a:rPr>
              <a:t>Tiết 20-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Bài 4. SỬ DỤNG CÁC HÀM ĐỂ TÍNH TOÁN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990600" y="1447800"/>
            <a:ext cx="2819400" cy="8302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bước 1: Chọn ô cần nhâp hàm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2057400" y="22098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400800" y="3733800"/>
            <a:ext cx="2743200" cy="8302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bước 3: Gõ hàm theo đúng cú pháp 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 flipV="1">
            <a:off x="3352800" y="3505200"/>
            <a:ext cx="3048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727450" y="5970588"/>
            <a:ext cx="2971800" cy="4619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bước 4: Nhấn Enter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228600" y="4492625"/>
            <a:ext cx="2590800" cy="4619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bước 2: Gõ dấu =</a:t>
            </a:r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H="1" flipV="1">
            <a:off x="3352800" y="3810000"/>
            <a:ext cx="9906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838200" y="3505200"/>
            <a:ext cx="1562100" cy="98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852488"/>
            <a:ext cx="937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  <p:bldP spid="37904" grpId="0" animBg="1"/>
      <p:bldP spid="37905" grpId="0" animBg="1"/>
      <p:bldP spid="37907" grpId="0" animBg="1"/>
      <p:bldP spid="37908" grpId="0" animBg="1"/>
      <p:bldP spid="37909" grpId="0" animBg="1"/>
      <p:bldP spid="37910" grpId="0" animBg="1"/>
      <p:bldP spid="379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0"/>
          <p:cNvSpPr txBox="1">
            <a:spLocks noChangeArrowheads="1"/>
          </p:cNvSpPr>
          <p:nvPr/>
        </p:nvSpPr>
        <p:spPr bwMode="auto">
          <a:xfrm>
            <a:off x="0" y="152400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924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Tên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hàm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n-US" sz="3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SUM</a:t>
            </a:r>
          </a:p>
          <a:p>
            <a:pPr algn="just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Cú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pháp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n-US" sz="3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=SUM(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a,b,c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,...)</a:t>
            </a:r>
          </a:p>
          <a:p>
            <a:pPr algn="just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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Trong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đó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biến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a,b,c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là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hay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địa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chỉ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của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ô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Số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lượng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biến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là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không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hạn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chế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487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000" b="1">
                <a:latin typeface="Times New Roman" pitchFamily="18" charset="0"/>
              </a:rPr>
              <a:t>Ví dụ: Tính tổng điểm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915275" y="49974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47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3082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3200" b="1" i="1">
                <a:solidFill>
                  <a:srgbClr val="A50021"/>
                </a:solidFill>
                <a:latin typeface="Times New Roman" pitchFamily="18" charset="0"/>
              </a:rPr>
              <a:t>a) Hàm tính tổng</a:t>
            </a:r>
            <a:endParaRPr lang="en-US" sz="3200" i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81000" y="704850"/>
            <a:ext cx="8153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Một số hàm trong chương trình bảng tính: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685800" y="4724400"/>
            <a:ext cx="3886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= SUM(15,24,45)	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= SUM(A2,B2,C2)	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= SUM(A2,B2,20) 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= SUM(A2:C2,20) 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225800" y="4724400"/>
            <a:ext cx="58562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Times New Roman" pitchFamily="18" charset="0"/>
              </a:rPr>
              <a:t>	: Biến là các số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	: Biến là địa chỉ ô tính	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	: Biến là địa chỉ ô tính và số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	: Biến là địa chỉ khối ô và số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3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8382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Một số hàm trong chương trình bảng tính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b) Hàm tính trung bình cộng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1752600"/>
            <a:ext cx="1483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Cú pháp: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28800" y="1752600"/>
            <a:ext cx="2988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(a,b,c,...)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676400" y="2286000"/>
            <a:ext cx="1597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Tên hàm: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81000" y="2209800"/>
            <a:ext cx="139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Trong đó: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690260" y="25908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a,b,c,… là các biến được đặt cách nhau bởi dấu phẩy là số hay địa chỉ của ô tính. Số lượng các biến không hạn chế.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00400" y="2279075"/>
            <a:ext cx="1684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57200" y="3733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Chức năng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Tính trung bình cộng của một dãy các số</a:t>
            </a:r>
          </a:p>
        </p:txBody>
      </p:sp>
      <p:sp>
        <p:nvSpPr>
          <p:cNvPr id="16403" name="Text Box 27"/>
          <p:cNvSpPr txBox="1">
            <a:spLocks noChangeArrowheads="1"/>
          </p:cNvSpPr>
          <p:nvPr/>
        </p:nvSpPr>
        <p:spPr bwMode="auto">
          <a:xfrm>
            <a:off x="0" y="22225"/>
            <a:ext cx="9144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4. SỬ DỤNG CÁC HÀM ĐỂ TÍNH TOÁN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Một số hàm trong chương trình bảng tính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c) Hàm xác định giá trị lớn nhất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1676400"/>
            <a:ext cx="1483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Cú pháp: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2294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(a,b,c,...)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676400" y="2209800"/>
            <a:ext cx="1597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Tên hàm: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" y="2133600"/>
            <a:ext cx="139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Trong đó: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676400" y="2667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a,b,c,… là các biến được đặt cách nhau bởi dấu phẩy là số hay địa chỉ của ô tính. Số lượng các biến không hạn chế.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124200" y="2209800"/>
            <a:ext cx="920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MAX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57200" y="3886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Chức năng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Xác định giá trị lớn nhất trong một dãy số</a:t>
            </a:r>
          </a:p>
        </p:txBody>
      </p:sp>
      <p:sp>
        <p:nvSpPr>
          <p:cNvPr id="17427" name="Text Box 27"/>
          <p:cNvSpPr txBox="1">
            <a:spLocks noChangeArrowheads="1"/>
          </p:cNvSpPr>
          <p:nvPr/>
        </p:nvSpPr>
        <p:spPr bwMode="auto">
          <a:xfrm>
            <a:off x="0" y="11113"/>
            <a:ext cx="9144000" cy="554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8382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Một số hàm trong chương trình bảng tính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d) Hàm xác định giá trị nhỏ nhất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1676400"/>
            <a:ext cx="1483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Cú pháp: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2121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(a,b,c,...)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76400" y="2057400"/>
            <a:ext cx="1597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Tên hàm: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2057400"/>
            <a:ext cx="139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Trong đó: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52600" y="25146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a,b,c,… là các biến được đặt cách nhau bởi dấu phẩy là số hay địa chỉ của ô tính. Số lượng các biến không hạn chế.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124200" y="2057400"/>
            <a:ext cx="81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MIN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533400" y="3733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Chức năng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Xác định giá trị nhỏ nhất trong một dãy số</a:t>
            </a:r>
          </a:p>
        </p:txBody>
      </p:sp>
      <p:sp>
        <p:nvSpPr>
          <p:cNvPr id="18450" name="Text Box 27"/>
          <p:cNvSpPr txBox="1">
            <a:spLocks noChangeArrowheads="1"/>
          </p:cNvSpPr>
          <p:nvPr/>
        </p:nvSpPr>
        <p:spPr bwMode="auto">
          <a:xfrm>
            <a:off x="0" y="22225"/>
            <a:ext cx="9144000" cy="554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20000"/>
              </a:spcAft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Bài 4. SỬ DỤNG CÁC HÀM ĐỂ TÍNH TOÁN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662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Techsi.vn</cp:lastModifiedBy>
  <cp:revision>143</cp:revision>
  <cp:lastPrinted>1601-01-01T00:00:00Z</cp:lastPrinted>
  <dcterms:created xsi:type="dcterms:W3CDTF">1601-01-01T00:00:00Z</dcterms:created>
  <dcterms:modified xsi:type="dcterms:W3CDTF">2021-03-07T13:00:01Z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