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56" r:id="rId4"/>
    <p:sldId id="257" r:id="rId5"/>
    <p:sldId id="258" r:id="rId6"/>
    <p:sldId id="273" r:id="rId7"/>
    <p:sldId id="261" r:id="rId8"/>
    <p:sldId id="262" r:id="rId9"/>
    <p:sldId id="260" r:id="rId10"/>
    <p:sldId id="263" r:id="rId11"/>
    <p:sldId id="269" r:id="rId12"/>
    <p:sldId id="264" r:id="rId13"/>
    <p:sldId id="270" r:id="rId14"/>
    <p:sldId id="265" r:id="rId15"/>
    <p:sldId id="259" r:id="rId16"/>
    <p:sldId id="266" r:id="rId17"/>
    <p:sldId id="271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8112436-B6C7-462C-A0E8-F4D46F673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2EF39E36-DD99-4AE1-95CD-D4E9AE8A0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889B072B-A25B-403E-9CAD-826F79F23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678406C2-5F7D-45F7-A2B0-5806E189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B4767986-DC73-4DE2-971F-494BE9D6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725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1594696-B294-4EC7-9761-A1DFD171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ACA9B785-A65C-4399-AD7B-B795FE2E1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B038F917-4F91-43B8-B225-9C6338E2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3A174A7D-5C7E-465A-97D1-A9215C39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7B4D19FF-3792-4C9D-9F14-AF3C668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180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BA5691B9-519C-44E9-ACBC-2D660FCF8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7A41A639-4E2F-4909-BE11-BE232E249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06725EC2-3062-408A-8FF8-BB64620B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AA8FCB9-E313-45EF-BB55-46BCBFBB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E3034505-38EE-4789-9D80-418997DD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68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0366B60-990F-4228-A41E-DC59596A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540313A-06E3-47BE-8025-05E4A6E5E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EED37363-2500-4C93-8941-0AA87CE0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3E89076A-A791-4727-B942-9D81F3CB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77E36CE6-2134-4243-AB62-48136D5E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12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5850F57-13DE-4C7F-BC14-2BF806E98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AA7BA290-267D-475F-97D0-BEDAF0FF0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71E94C75-2F1D-442F-A152-6A3A8F54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61B59396-852D-415C-98B3-DEC1BF387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6A1343CB-A236-4B98-9046-A7EDCB01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964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27EA163-076E-4130-A42A-641183D3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CA254FF6-6C2F-4DC8-8A01-0025E33B0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0A59C1F3-8927-414B-9B19-1AA132CA5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4F737BD0-50C5-4FF1-92F9-EC68C782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D94EADE7-9CEF-4888-BB84-B4EBB81C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F79F52F-F074-4484-A988-60630D957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986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70D52A04-9F20-483C-8703-70388EFA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5C3BC4BC-4F02-48E8-AF0C-9396453AE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5F26BB00-37B2-41DF-B5A3-126CD86A6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9BA96686-8EF3-4B2E-BD37-F0B4DBFA2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14FC7AAC-95D1-41FD-A9BB-E6C59DD87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D7C7A206-5099-4A67-BF37-252C2FF12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5722025A-6FFF-45CC-9633-AC65BDA02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03ED9824-66B9-4F00-87A5-AD0FEE5D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920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4052FCF-92AF-4DDF-BFC5-D4CD538AC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5776CE34-1AA0-4D92-9780-62A512B5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1120E86A-6A9C-4E1F-9AAC-D45F9D6E4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8778DC0C-F09A-4857-BF4C-0E36F453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881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254A37A1-0125-49D0-8913-CD9CC4C4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0494E845-C54C-4BE5-AB32-60EC89B96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8C935239-B312-4301-8F6D-51D1DB01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038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9131915-E2BE-47B6-BD8F-8D9C472B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7912CCE4-3A4C-41F8-A381-C96642D7E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03B5FCFD-550C-495D-A8D1-4D88FCA4C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90CE60FC-3A4A-40C5-BF10-81D34931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FA619E6F-4D26-4021-8640-C59074E85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2F73396C-3E42-4D9C-BFF6-6D8CE660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62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1ABD816-729E-43CE-9BEE-D61911B6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031F1FF8-4A37-4F80-BDEE-64DAE83D0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E729029C-FE48-431D-A6B7-9F976CC99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AD347F7E-277A-411F-B625-977C838C5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D45C52A2-E8AF-4F8D-B428-A468E5D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6D6F9D4F-ED7B-4987-A763-1F8A7B38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188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584AAEEE-B91F-466A-8FE2-EF8298C9A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0B4DBAE5-3330-4838-B586-124FC9EA1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FDD91ECF-49DE-48C1-94CF-2EC122BDC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D0F6-2FCB-48D0-976A-71491D2EF339}" type="datetimeFigureOut">
              <a:rPr lang="vi-VN" smtClean="0"/>
              <a:t>22/05/2021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76A997B6-BCCC-4B42-9604-240BC636D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A9EC39EB-14E8-45F8-B201-CD5F66F21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D597-C8BD-4ADD-BCE7-0B387523C8A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993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Tiết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 3: </a:t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</a:b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Ôn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tập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Viếng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lăng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 </a:t>
            </a:r>
            <a:r>
              <a:rPr lang="en-US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 New Roman"/>
              </a:rPr>
              <a:t>Bác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01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189186"/>
            <a:ext cx="11682249" cy="638503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Đáp</a:t>
            </a:r>
            <a:r>
              <a:rPr lang="en-US" sz="24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án</a:t>
            </a:r>
            <a:r>
              <a:rPr lang="en-US" sz="24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Vấn</a:t>
            </a:r>
            <a:r>
              <a:rPr lang="en-US" sz="24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đề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4: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1</a:t>
            </a:r>
            <a:r>
              <a:rPr lang="en-US" sz="2400" b="1" u="sng" dirty="0">
                <a:solidFill>
                  <a:srgbClr val="FF0000"/>
                </a:solidFill>
                <a:latin typeface="Time New Roman"/>
              </a:rPr>
              <a:t>: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Chép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chính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xác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khổ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th</a:t>
            </a:r>
            <a:r>
              <a:rPr lang="vi-VN" sz="2400" b="1" dirty="0" smtClean="0">
                <a:latin typeface="Time New Roman"/>
              </a:rPr>
              <a:t>ơ</a:t>
            </a:r>
            <a:endParaRPr lang="en-US" sz="2400" b="1" dirty="0" smtClean="0">
              <a:latin typeface="Time New Roman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latin typeface="Time New Roman"/>
              </a:rPr>
              <a:t>“</a:t>
            </a:r>
            <a:r>
              <a:rPr lang="en-US" sz="2400" b="1" i="1" dirty="0">
                <a:latin typeface="Time New Roman"/>
              </a:rPr>
              <a:t>Mai </a:t>
            </a:r>
            <a:r>
              <a:rPr lang="en-US" sz="2400" b="1" i="1" dirty="0" err="1" smtClean="0">
                <a:latin typeface="Time New Roman"/>
              </a:rPr>
              <a:t>về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miền</a:t>
            </a:r>
            <a:r>
              <a:rPr lang="en-US" sz="2400" b="1" i="1" dirty="0" smtClean="0">
                <a:latin typeface="Time New Roman"/>
              </a:rPr>
              <a:t> Nam </a:t>
            </a:r>
            <a:r>
              <a:rPr lang="en-US" sz="2400" b="1" i="1" dirty="0" err="1" smtClean="0">
                <a:latin typeface="Time New Roman"/>
              </a:rPr>
              <a:t>th</a:t>
            </a:r>
            <a:r>
              <a:rPr lang="vi-VN" sz="2400" b="1" i="1" dirty="0" smtClean="0">
                <a:latin typeface="Time New Roman"/>
              </a:rPr>
              <a:t>ươn</a:t>
            </a:r>
            <a:r>
              <a:rPr lang="en-US" sz="2400" b="1" i="1" dirty="0">
                <a:latin typeface="Time New Roman"/>
              </a:rPr>
              <a:t>g </a:t>
            </a:r>
            <a:r>
              <a:rPr lang="en-US" sz="2400" b="1" i="1" dirty="0" err="1" smtClean="0">
                <a:latin typeface="Time New Roman"/>
              </a:rPr>
              <a:t>trào</a:t>
            </a:r>
            <a:r>
              <a:rPr lang="en-US" sz="2400" b="1" i="1" dirty="0" smtClean="0">
                <a:latin typeface="Time New Roman"/>
              </a:rPr>
              <a:t> n</a:t>
            </a:r>
            <a:r>
              <a:rPr lang="vi-VN" sz="2400" b="1" i="1" dirty="0" smtClean="0">
                <a:latin typeface="Time New Roman"/>
              </a:rPr>
              <a:t>ướ</a:t>
            </a:r>
            <a:r>
              <a:rPr lang="en-US" sz="2400" b="1" i="1" dirty="0">
                <a:latin typeface="Time New Roman"/>
              </a:rPr>
              <a:t>c </a:t>
            </a:r>
            <a:r>
              <a:rPr lang="en-US" sz="2400" b="1" i="1" dirty="0" err="1" smtClean="0">
                <a:latin typeface="Time New Roman"/>
              </a:rPr>
              <a:t>mắt</a:t>
            </a:r>
            <a:endParaRPr lang="en-US" sz="2400" b="1" i="1" dirty="0" smtClean="0">
              <a:latin typeface="Time New Roman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i="1" dirty="0">
                <a:latin typeface="Time New Roman"/>
              </a:rPr>
              <a:t>[…]</a:t>
            </a:r>
            <a:r>
              <a:rPr lang="en-US" sz="2400" b="1" i="1" dirty="0" err="1" smtClean="0">
                <a:latin typeface="Time New Roman"/>
              </a:rPr>
              <a:t>Muốn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làm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cây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tre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trung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hiếu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chốn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này</a:t>
            </a:r>
            <a:r>
              <a:rPr lang="en-US" sz="2400" b="1" i="1" dirty="0" smtClean="0">
                <a:latin typeface="Time New Roman"/>
              </a:rPr>
              <a:t>.”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u="sng" dirty="0" smtClean="0">
              <a:solidFill>
                <a:srgbClr val="FF0000"/>
              </a:solidFill>
              <a:latin typeface="Time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u="sng" dirty="0" smtClean="0">
              <a:solidFill>
                <a:srgbClr val="FF0000"/>
              </a:solidFill>
              <a:latin typeface="Time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2: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Cách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biểu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cảm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trong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khổ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th</a:t>
            </a:r>
            <a:r>
              <a:rPr lang="vi-VN" sz="2400" b="1" dirty="0" smtClean="0">
                <a:latin typeface="Time New Roman"/>
              </a:rPr>
              <a:t>ơ</a:t>
            </a:r>
            <a:r>
              <a:rPr lang="en-US" sz="2400" b="1" dirty="0" smtClean="0">
                <a:latin typeface="Time New Roman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 New Roman"/>
              </a:rPr>
              <a:t>  </a:t>
            </a:r>
            <a:r>
              <a:rPr lang="en-US" sz="2400" dirty="0">
                <a:latin typeface="Time New Roman"/>
              </a:rPr>
              <a:t>- </a:t>
            </a:r>
            <a:r>
              <a:rPr lang="en-US" sz="2400" dirty="0" err="1" smtClean="0">
                <a:latin typeface="Time New Roman"/>
              </a:rPr>
              <a:t>Biểu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cảm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trong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khổ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</a:t>
            </a:r>
            <a:r>
              <a:rPr lang="vi-VN" sz="2400" dirty="0" smtClean="0">
                <a:latin typeface="Time New Roman"/>
              </a:rPr>
              <a:t>ơ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cuối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là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cách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biểu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cảm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trực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tiếp</a:t>
            </a:r>
            <a:r>
              <a:rPr lang="en-US" sz="2400" dirty="0" smtClean="0">
                <a:latin typeface="Time New Roman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u="sng" dirty="0" smtClean="0">
              <a:latin typeface="Time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 New Roman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583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189186"/>
            <a:ext cx="11682249" cy="638503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Đáp</a:t>
            </a:r>
            <a:r>
              <a:rPr lang="en-US" sz="20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án</a:t>
            </a:r>
            <a:r>
              <a:rPr lang="en-US" sz="20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Vấn</a:t>
            </a:r>
            <a:r>
              <a:rPr lang="en-US" sz="20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đề</a:t>
            </a:r>
            <a:r>
              <a:rPr lang="en-US" sz="2000" b="1" u="sng" dirty="0" smtClean="0">
                <a:solidFill>
                  <a:srgbClr val="FF0000"/>
                </a:solidFill>
                <a:latin typeface="Time New Roman"/>
              </a:rPr>
              <a:t> 4: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000" b="1" u="sng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latin typeface="Time New Roman"/>
              </a:rPr>
              <a:t>3:</a:t>
            </a:r>
            <a:r>
              <a:rPr lang="en-US" sz="20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>
                <a:latin typeface="Time New Roman"/>
              </a:rPr>
              <a:t>Viết</a:t>
            </a:r>
            <a:r>
              <a:rPr lang="en-US" sz="2000" b="1" dirty="0">
                <a:latin typeface="Time New Roman"/>
              </a:rPr>
              <a:t> </a:t>
            </a:r>
            <a:r>
              <a:rPr lang="en-US" sz="2000" b="1" dirty="0" err="1">
                <a:latin typeface="Time New Roman"/>
              </a:rPr>
              <a:t>đoạn</a:t>
            </a:r>
            <a:r>
              <a:rPr lang="en-US" sz="2000" b="1" dirty="0">
                <a:latin typeface="Time New Roman"/>
              </a:rPr>
              <a:t> </a:t>
            </a:r>
            <a:r>
              <a:rPr lang="en-US" sz="2000" b="1" dirty="0" err="1">
                <a:latin typeface="Time New Roman"/>
              </a:rPr>
              <a:t>văn</a:t>
            </a:r>
            <a:r>
              <a:rPr lang="en-US" sz="2000" b="1" dirty="0">
                <a:latin typeface="Time New Roman"/>
              </a:rPr>
              <a:t>:</a:t>
            </a:r>
            <a:endParaRPr lang="en-US" sz="2000" b="1" u="sng" dirty="0">
              <a:latin typeface="Time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 New Roman"/>
              </a:rPr>
              <a:t>  - </a:t>
            </a:r>
            <a:r>
              <a:rPr lang="en-US" sz="2000" dirty="0" err="1">
                <a:latin typeface="Time New Roman"/>
              </a:rPr>
              <a:t>Khổ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thứ</a:t>
            </a:r>
            <a:r>
              <a:rPr lang="en-US" sz="2000" dirty="0">
                <a:latin typeface="Time New Roman"/>
              </a:rPr>
              <a:t> t</a:t>
            </a:r>
            <a:r>
              <a:rPr lang="vi-VN" sz="2000" dirty="0">
                <a:latin typeface="Time New Roman"/>
              </a:rPr>
              <a:t>ư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niềm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xúc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động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mãnh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liệt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sự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nghẹn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ngào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và</a:t>
            </a:r>
            <a:r>
              <a:rPr lang="en-US" sz="2000" dirty="0">
                <a:latin typeface="Time New Roman"/>
              </a:rPr>
              <a:t> </a:t>
            </a:r>
            <a:r>
              <a:rPr lang="vi-VN" sz="2000" dirty="0">
                <a:latin typeface="Time New Roman"/>
              </a:rPr>
              <a:t>ướ</a:t>
            </a:r>
            <a:r>
              <a:rPr lang="en-US" sz="2000" dirty="0">
                <a:latin typeface="Time New Roman"/>
              </a:rPr>
              <a:t>c </a:t>
            </a:r>
            <a:r>
              <a:rPr lang="en-US" sz="2000" dirty="0" err="1">
                <a:latin typeface="Time New Roman"/>
              </a:rPr>
              <a:t>nguyện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chân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thành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thiết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của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nhà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đ</a:t>
            </a:r>
            <a:r>
              <a:rPr lang="vi-VN" sz="2000" dirty="0">
                <a:latin typeface="Time New Roman"/>
              </a:rPr>
              <a:t>ượ</a:t>
            </a:r>
            <a:r>
              <a:rPr lang="en-US" sz="2000" dirty="0">
                <a:latin typeface="Time New Roman"/>
              </a:rPr>
              <a:t>c ở </a:t>
            </a:r>
            <a:r>
              <a:rPr lang="en-US" sz="2000" dirty="0" err="1">
                <a:latin typeface="Time New Roman"/>
              </a:rPr>
              <a:t>mãi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bên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lăng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 New Roman"/>
              </a:rPr>
              <a:t>  - </a:t>
            </a:r>
            <a:r>
              <a:rPr lang="en-US" sz="2000" dirty="0" err="1">
                <a:latin typeface="Time New Roman"/>
              </a:rPr>
              <a:t>Câu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i="1" dirty="0">
                <a:latin typeface="Time New Roman"/>
              </a:rPr>
              <a:t>“Mai </a:t>
            </a:r>
            <a:r>
              <a:rPr lang="en-US" sz="2000" i="1" dirty="0" err="1">
                <a:latin typeface="Time New Roman"/>
              </a:rPr>
              <a:t>về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>
                <a:latin typeface="Time New Roman"/>
              </a:rPr>
              <a:t>miền</a:t>
            </a:r>
            <a:r>
              <a:rPr lang="en-US" sz="2000" i="1" dirty="0">
                <a:latin typeface="Time New Roman"/>
              </a:rPr>
              <a:t> Nam </a:t>
            </a:r>
            <a:r>
              <a:rPr lang="en-US" sz="2000" i="1" dirty="0" err="1">
                <a:latin typeface="Time New Roman"/>
              </a:rPr>
              <a:t>th</a:t>
            </a:r>
            <a:r>
              <a:rPr lang="vi-VN" sz="2000" i="1" dirty="0">
                <a:latin typeface="Time New Roman"/>
              </a:rPr>
              <a:t>ươ</a:t>
            </a:r>
            <a:r>
              <a:rPr lang="en-US" sz="2000" i="1" dirty="0" err="1">
                <a:latin typeface="Time New Roman"/>
              </a:rPr>
              <a:t>ng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>
                <a:latin typeface="Time New Roman"/>
              </a:rPr>
              <a:t>trào</a:t>
            </a:r>
            <a:r>
              <a:rPr lang="en-US" sz="2000" i="1" dirty="0">
                <a:latin typeface="Time New Roman"/>
              </a:rPr>
              <a:t> n</a:t>
            </a:r>
            <a:r>
              <a:rPr lang="vi-VN" sz="2000" i="1" dirty="0">
                <a:latin typeface="Time New Roman"/>
              </a:rPr>
              <a:t>ướ</a:t>
            </a:r>
            <a:r>
              <a:rPr lang="en-US" sz="2000" i="1" dirty="0">
                <a:latin typeface="Time New Roman"/>
              </a:rPr>
              <a:t>c </a:t>
            </a:r>
            <a:r>
              <a:rPr lang="en-US" sz="2000" i="1" dirty="0" err="1">
                <a:latin typeface="Time New Roman"/>
              </a:rPr>
              <a:t>mắt</a:t>
            </a:r>
            <a:r>
              <a:rPr lang="en-US" sz="2000" i="1" dirty="0">
                <a:latin typeface="Time New Roman"/>
              </a:rPr>
              <a:t>” </a:t>
            </a:r>
            <a:r>
              <a:rPr lang="en-US" sz="2000" dirty="0" err="1">
                <a:latin typeface="Time New Roman"/>
              </a:rPr>
              <a:t>nh</a:t>
            </a:r>
            <a:r>
              <a:rPr lang="vi-VN" sz="2000" dirty="0">
                <a:latin typeface="Time New Roman"/>
              </a:rPr>
              <a:t>ư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một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câu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giã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biệt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vì</a:t>
            </a:r>
            <a:r>
              <a:rPr lang="en-US" sz="2000" dirty="0">
                <a:latin typeface="Time New Roman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 New Roman"/>
              </a:rPr>
              <a:t>   + </a:t>
            </a:r>
            <a:r>
              <a:rPr lang="en-US" sz="2000" dirty="0" err="1">
                <a:latin typeface="Time New Roman"/>
              </a:rPr>
              <a:t>Lời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nói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giản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dị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diễn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tả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tình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cảm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sâu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lắng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 New Roman"/>
              </a:rPr>
              <a:t>   + </a:t>
            </a:r>
            <a:r>
              <a:rPr lang="en-US" sz="2000" dirty="0" err="1">
                <a:latin typeface="Time New Roman"/>
              </a:rPr>
              <a:t>Từ</a:t>
            </a:r>
            <a:r>
              <a:rPr lang="en-US" sz="2000" dirty="0">
                <a:latin typeface="Time New Roman"/>
              </a:rPr>
              <a:t> “</a:t>
            </a:r>
            <a:r>
              <a:rPr lang="en-US" sz="2000" dirty="0" err="1">
                <a:latin typeface="Time New Roman"/>
              </a:rPr>
              <a:t>trào</a:t>
            </a:r>
            <a:r>
              <a:rPr lang="en-US" sz="2000" dirty="0">
                <a:latin typeface="Time New Roman"/>
              </a:rPr>
              <a:t>” </a:t>
            </a:r>
            <a:r>
              <a:rPr lang="en-US" sz="2000" dirty="0" err="1">
                <a:latin typeface="Time New Roman"/>
              </a:rPr>
              <a:t>diễn</a:t>
            </a:r>
            <a:r>
              <a:rPr lang="en-US" sz="2000" dirty="0">
                <a:latin typeface="Time New Roman"/>
              </a:rPr>
              <a:t> ta </a:t>
            </a:r>
            <a:r>
              <a:rPr lang="en-US" sz="2000" dirty="0" err="1">
                <a:latin typeface="Time New Roman"/>
              </a:rPr>
              <a:t>cảm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xúc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thật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mãnh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liệt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luyến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tiếc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bịn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rịn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không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xa</a:t>
            </a:r>
            <a:r>
              <a:rPr lang="en-US" sz="2000" dirty="0">
                <a:latin typeface="Time New Roman"/>
              </a:rPr>
              <a:t> n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 err="1">
                <a:latin typeface="Time New Roman"/>
              </a:rPr>
              <a:t>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nghỉ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 New Roman"/>
              </a:rPr>
              <a:t>   + </a:t>
            </a:r>
            <a:r>
              <a:rPr lang="en-US" sz="2000" dirty="0" err="1">
                <a:latin typeface="Time New Roman"/>
              </a:rPr>
              <a:t>Đó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tâm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trạng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của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muôn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triệu</a:t>
            </a:r>
            <a:r>
              <a:rPr lang="en-US" sz="2000" dirty="0">
                <a:latin typeface="Time New Roman"/>
              </a:rPr>
              <a:t> con </a:t>
            </a:r>
            <a:r>
              <a:rPr lang="en-US" sz="2000" dirty="0" err="1">
                <a:latin typeface="Time New Roman"/>
              </a:rPr>
              <a:t>tim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bé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nhỏ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cùng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chung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nỗi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đau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không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gì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giả</a:t>
            </a:r>
            <a:r>
              <a:rPr lang="en-US" sz="2000" dirty="0">
                <a:latin typeface="Time New Roman"/>
              </a:rPr>
              <a:t>. Đ</a:t>
            </a:r>
            <a:r>
              <a:rPr lang="vi-VN" sz="2000" dirty="0">
                <a:latin typeface="Time New Roman"/>
              </a:rPr>
              <a:t>ượ</a:t>
            </a:r>
            <a:r>
              <a:rPr lang="en-US" sz="2000" dirty="0">
                <a:latin typeface="Time New Roman"/>
              </a:rPr>
              <a:t>c </a:t>
            </a:r>
            <a:r>
              <a:rPr lang="en-US" sz="2000" dirty="0" err="1">
                <a:latin typeface="Time New Roman"/>
              </a:rPr>
              <a:t>gần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dù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chỉ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trong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giây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phút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nh</a:t>
            </a:r>
            <a:r>
              <a:rPr lang="vi-VN" sz="2000" dirty="0">
                <a:latin typeface="Time New Roman"/>
              </a:rPr>
              <a:t>ư</a:t>
            </a:r>
            <a:r>
              <a:rPr lang="en-US" sz="2000" dirty="0" err="1">
                <a:latin typeface="Time New Roman"/>
              </a:rPr>
              <a:t>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khong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bảo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giờ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xa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bởi</a:t>
            </a:r>
            <a:r>
              <a:rPr lang="en-US" sz="2000" dirty="0">
                <a:latin typeface="Time New Roman"/>
              </a:rPr>
              <a:t> Ng</a:t>
            </a:r>
            <a:r>
              <a:rPr lang="vi-VN" sz="2000" dirty="0">
                <a:latin typeface="Time New Roman"/>
              </a:rPr>
              <a:t>ười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ấm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áp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quá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rộng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lớn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quá</a:t>
            </a:r>
            <a:r>
              <a:rPr lang="en-US" sz="2000" dirty="0" smtClean="0">
                <a:latin typeface="Time New Roman"/>
              </a:rPr>
              <a:t>.</a:t>
            </a:r>
            <a:endParaRPr lang="en-US" sz="2000" b="1" u="sng" dirty="0" smtClean="0">
              <a:latin typeface="Time New Roman"/>
            </a:endParaRPr>
          </a:p>
          <a:p>
            <a:pPr algn="just">
              <a:buFontTx/>
              <a:buChar char="-"/>
            </a:pPr>
            <a:r>
              <a:rPr lang="en-US" sz="2000" dirty="0" smtClean="0">
                <a:latin typeface="Time New Roman"/>
              </a:rPr>
              <a:t>  </a:t>
            </a:r>
            <a:r>
              <a:rPr lang="vi-VN" sz="2000" dirty="0">
                <a:latin typeface="Time New Roman"/>
              </a:rPr>
              <a:t>Ướ</a:t>
            </a:r>
            <a:r>
              <a:rPr lang="en-US" sz="2000" dirty="0">
                <a:latin typeface="Time New Roman"/>
              </a:rPr>
              <a:t>c </a:t>
            </a:r>
            <a:r>
              <a:rPr lang="en-US" sz="2000" dirty="0" err="1">
                <a:latin typeface="Time New Roman"/>
              </a:rPr>
              <a:t>nguyện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thành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kính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của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Viễn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Ph</a:t>
            </a:r>
            <a:r>
              <a:rPr lang="vi-VN" sz="2000" dirty="0">
                <a:latin typeface="Time New Roman"/>
              </a:rPr>
              <a:t>ươ</a:t>
            </a:r>
            <a:r>
              <a:rPr lang="en-US" sz="2000" dirty="0" err="1">
                <a:latin typeface="Time New Roman"/>
              </a:rPr>
              <a:t>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cũng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mong</a:t>
            </a:r>
            <a:r>
              <a:rPr lang="en-US" sz="2000" dirty="0">
                <a:latin typeface="Time New Roman"/>
              </a:rPr>
              <a:t> </a:t>
            </a:r>
            <a:r>
              <a:rPr lang="vi-VN" sz="2000" dirty="0">
                <a:latin typeface="Time New Roman"/>
              </a:rPr>
              <a:t>ước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chung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của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những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</a:t>
            </a:r>
            <a:r>
              <a:rPr lang="vi-VN" sz="2000" dirty="0">
                <a:latin typeface="Time New Roman"/>
              </a:rPr>
              <a:t>ười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đã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hoặc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</a:t>
            </a:r>
            <a:r>
              <a:rPr lang="vi-VN" sz="2000" dirty="0">
                <a:latin typeface="Time New Roman"/>
              </a:rPr>
              <a:t>ư</a:t>
            </a:r>
            <a:r>
              <a:rPr lang="en-US" sz="2000" dirty="0">
                <a:latin typeface="Time New Roman"/>
              </a:rPr>
              <a:t>a </a:t>
            </a:r>
            <a:r>
              <a:rPr lang="en-US" sz="2000" dirty="0" err="1">
                <a:latin typeface="Time New Roman"/>
              </a:rPr>
              <a:t>một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lần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nào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gặp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Time New Roman"/>
              </a:rPr>
              <a:t> +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chim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hót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chính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âm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thanh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đẹp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đẽ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trong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lành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Time New Roman"/>
              </a:rPr>
              <a:t> +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đóa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hoa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để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tỏa</a:t>
            </a:r>
            <a:r>
              <a:rPr lang="en-US" sz="2000" dirty="0">
                <a:latin typeface="Time New Roman"/>
              </a:rPr>
              <a:t> h</a:t>
            </a:r>
            <a:r>
              <a:rPr lang="vi-VN" sz="2000" dirty="0">
                <a:latin typeface="Time New Roman"/>
              </a:rPr>
              <a:t>ươn</a:t>
            </a:r>
            <a:r>
              <a:rPr lang="en-US" sz="2000" dirty="0">
                <a:latin typeface="Time New Roman"/>
              </a:rPr>
              <a:t>g </a:t>
            </a:r>
            <a:r>
              <a:rPr lang="en-US" sz="2000" dirty="0" err="1">
                <a:latin typeface="Time New Roman"/>
              </a:rPr>
              <a:t>th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m </a:t>
            </a:r>
            <a:r>
              <a:rPr lang="en-US" sz="2000" dirty="0" err="1">
                <a:latin typeface="Time New Roman"/>
              </a:rPr>
              <a:t>thanh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cao</a:t>
            </a:r>
            <a:r>
              <a:rPr lang="en-US" sz="2000" dirty="0">
                <a:latin typeface="Time New Roman"/>
              </a:rPr>
              <a:t> n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 err="1">
                <a:latin typeface="Time New Roman"/>
              </a:rPr>
              <a:t>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yên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nghỉ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Time New Roman"/>
              </a:rPr>
              <a:t> +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cây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trung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hiếu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để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giữ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giấc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ngủ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bình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yên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cho</a:t>
            </a:r>
            <a:r>
              <a:rPr lang="en-US" sz="2000" dirty="0">
                <a:latin typeface="Time New Roman"/>
              </a:rPr>
              <a:t> Ng</a:t>
            </a:r>
            <a:r>
              <a:rPr lang="vi-VN" sz="2000" dirty="0">
                <a:latin typeface="Time New Roman"/>
              </a:rPr>
              <a:t>ười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Time New Roman"/>
              </a:rPr>
              <a:t>- </a:t>
            </a:r>
            <a:r>
              <a:rPr lang="en-US" sz="2000" dirty="0" err="1">
                <a:latin typeface="Time New Roman"/>
              </a:rPr>
              <a:t>Điệp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ngữ</a:t>
            </a:r>
            <a:r>
              <a:rPr lang="en-US" sz="2000" dirty="0">
                <a:latin typeface="Time New Roman"/>
              </a:rPr>
              <a:t> “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làm</a:t>
            </a:r>
            <a:r>
              <a:rPr lang="en-US" sz="2000" dirty="0">
                <a:latin typeface="Time New Roman"/>
              </a:rPr>
              <a:t>” </a:t>
            </a:r>
            <a:r>
              <a:rPr lang="en-US" sz="2000" dirty="0" err="1">
                <a:latin typeface="Time New Roman"/>
              </a:rPr>
              <a:t>biểu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cảm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trực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tiếp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và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gián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tiếp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thể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hiện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tâm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trạng</a:t>
            </a:r>
            <a:r>
              <a:rPr lang="en-US" sz="2000" dirty="0">
                <a:latin typeface="Time New Roman"/>
              </a:rPr>
              <a:t> l</a:t>
            </a:r>
            <a:r>
              <a:rPr lang="vi-VN" sz="2000" dirty="0">
                <a:latin typeface="Time New Roman"/>
              </a:rPr>
              <a:t>ư</a:t>
            </a:r>
            <a:r>
              <a:rPr lang="en-US" sz="2000" dirty="0">
                <a:latin typeface="Time New Roman"/>
              </a:rPr>
              <a:t>u </a:t>
            </a:r>
            <a:r>
              <a:rPr lang="en-US" sz="2000" dirty="0" err="1">
                <a:latin typeface="Time New Roman"/>
              </a:rPr>
              <a:t>luyến</a:t>
            </a:r>
            <a:r>
              <a:rPr lang="en-US" sz="2000" dirty="0">
                <a:latin typeface="Time New Roman"/>
              </a:rPr>
              <a:t>, </a:t>
            </a:r>
            <a:r>
              <a:rPr lang="vi-VN" sz="2000" dirty="0">
                <a:latin typeface="Time New Roman"/>
              </a:rPr>
              <a:t>ướ</a:t>
            </a:r>
            <a:r>
              <a:rPr lang="en-US" sz="2000" dirty="0">
                <a:latin typeface="Time New Roman"/>
              </a:rPr>
              <a:t>c </a:t>
            </a:r>
            <a:r>
              <a:rPr lang="en-US" sz="2000" dirty="0" err="1">
                <a:latin typeface="Time New Roman"/>
              </a:rPr>
              <a:t>muốn</a:t>
            </a:r>
            <a:r>
              <a:rPr lang="en-US" sz="2000" dirty="0">
                <a:latin typeface="Time New Roman"/>
              </a:rPr>
              <a:t>, </a:t>
            </a:r>
            <a:r>
              <a:rPr lang="en-US" sz="2000" dirty="0" err="1">
                <a:latin typeface="Time New Roman"/>
              </a:rPr>
              <a:t>sự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tự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nguyện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chân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thành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của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giả</a:t>
            </a:r>
            <a:r>
              <a:rPr lang="en-US" sz="2000" dirty="0">
                <a:latin typeface="Time New Roman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err="1">
                <a:latin typeface="Time New Roman"/>
              </a:rPr>
              <a:t>Hình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ảnh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cây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tre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xuất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hiện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khép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lại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bài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th</a:t>
            </a:r>
            <a:r>
              <a:rPr lang="vi-VN" sz="2000" dirty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một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cách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khéo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léo</a:t>
            </a:r>
            <a:r>
              <a:rPr lang="en-US" sz="2000" dirty="0">
                <a:latin typeface="Time New Roman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49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24" y="220716"/>
            <a:ext cx="11761075" cy="66372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600" b="1" u="sng" dirty="0" smtClean="0">
              <a:latin typeface="Time New Roman"/>
            </a:endParaRPr>
          </a:p>
          <a:p>
            <a:pPr marL="0" indent="0" algn="just">
              <a:buNone/>
            </a:pPr>
            <a:r>
              <a:rPr lang="en-US" sz="36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3600" b="1" u="sng" dirty="0" smtClean="0">
                <a:solidFill>
                  <a:srgbClr val="FF0000"/>
                </a:solidFill>
                <a:latin typeface="Time New Roman"/>
              </a:rPr>
              <a:t> 4:</a:t>
            </a:r>
            <a:r>
              <a:rPr lang="en-US" sz="3600" b="1" dirty="0"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rõ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biện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pháp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nghệ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thuật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điệp</a:t>
            </a:r>
            <a:r>
              <a:rPr lang="en-US" sz="36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 New Roman"/>
              </a:rPr>
              <a:t>ngữ</a:t>
            </a:r>
            <a:r>
              <a:rPr lang="en-US" sz="3600" b="1" dirty="0" smtClean="0">
                <a:solidFill>
                  <a:srgbClr val="FF0000"/>
                </a:solidFill>
                <a:latin typeface="Time New Roman"/>
              </a:rPr>
              <a:t>:</a:t>
            </a:r>
            <a:endParaRPr lang="en-US" sz="3600" b="1" u="sng" dirty="0" smtClean="0">
              <a:solidFill>
                <a:srgbClr val="FF0000"/>
              </a:solidFill>
              <a:latin typeface="Time New Roman"/>
            </a:endParaRPr>
          </a:p>
          <a:p>
            <a:pPr marL="0" indent="0" algn="just">
              <a:buNone/>
            </a:pPr>
            <a:r>
              <a:rPr lang="en-US" sz="3600" dirty="0">
                <a:latin typeface="Time New Roman"/>
              </a:rPr>
              <a:t> - </a:t>
            </a:r>
            <a:r>
              <a:rPr lang="en-US" sz="3600" dirty="0" err="1" smtClean="0">
                <a:latin typeface="Time New Roman"/>
              </a:rPr>
              <a:t>Biện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pháp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nghệ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thuật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điệp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ngữ</a:t>
            </a:r>
            <a:r>
              <a:rPr lang="en-US" sz="3600" dirty="0" smtClean="0">
                <a:latin typeface="Time New Roman"/>
              </a:rPr>
              <a:t>: </a:t>
            </a:r>
            <a:r>
              <a:rPr lang="en-US" sz="3600" b="1" i="1" dirty="0" err="1" smtClean="0">
                <a:latin typeface="Time New Roman"/>
              </a:rPr>
              <a:t>Muốn</a:t>
            </a:r>
            <a:r>
              <a:rPr lang="en-US" sz="3600" b="1" i="1" dirty="0">
                <a:latin typeface="Time New Roman"/>
              </a:rPr>
              <a:t> </a:t>
            </a:r>
            <a:r>
              <a:rPr lang="en-US" sz="3600" b="1" i="1" dirty="0" err="1" smtClean="0">
                <a:latin typeface="Time New Roman"/>
              </a:rPr>
              <a:t>làm</a:t>
            </a:r>
            <a:r>
              <a:rPr lang="en-US" sz="3600" b="1" i="1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3600" dirty="0">
                <a:latin typeface="Time New Roman"/>
              </a:rPr>
              <a:t> - </a:t>
            </a:r>
            <a:r>
              <a:rPr lang="en-US" sz="3600" dirty="0" err="1" smtClean="0">
                <a:latin typeface="Time New Roman"/>
              </a:rPr>
              <a:t>Hiệu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quả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diễn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đạt</a:t>
            </a:r>
            <a:r>
              <a:rPr lang="en-US" sz="3600" dirty="0">
                <a:latin typeface="Time New Roman"/>
              </a:rPr>
              <a:t>: </a:t>
            </a:r>
            <a:r>
              <a:rPr lang="en-US" sz="3600" dirty="0" err="1" smtClean="0">
                <a:latin typeface="Time New Roman"/>
              </a:rPr>
              <a:t>Điệp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ngữ</a:t>
            </a:r>
            <a:r>
              <a:rPr lang="en-US" sz="3600" dirty="0" smtClean="0">
                <a:latin typeface="Time New Roman"/>
              </a:rPr>
              <a:t> </a:t>
            </a:r>
            <a:r>
              <a:rPr lang="en-US" sz="3600" dirty="0">
                <a:latin typeface="Time New Roman"/>
              </a:rPr>
              <a:t>“</a:t>
            </a:r>
            <a:r>
              <a:rPr lang="en-US" sz="3600" dirty="0" err="1" smtClean="0">
                <a:latin typeface="Time New Roman"/>
              </a:rPr>
              <a:t>muốn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làm</a:t>
            </a:r>
            <a:r>
              <a:rPr lang="en-US" sz="3600" dirty="0">
                <a:latin typeface="Time New Roman"/>
              </a:rPr>
              <a:t>” </a:t>
            </a:r>
            <a:r>
              <a:rPr lang="en-US" sz="3600" dirty="0" err="1" smtClean="0">
                <a:latin typeface="Time New Roman"/>
              </a:rPr>
              <a:t>đã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góp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phần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biểu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cảm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trực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tiếp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nhằm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nói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lên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tâm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trạng</a:t>
            </a:r>
            <a:r>
              <a:rPr lang="en-US" sz="3600" dirty="0" smtClean="0">
                <a:latin typeface="Time New Roman"/>
              </a:rPr>
              <a:t> l</a:t>
            </a:r>
            <a:r>
              <a:rPr lang="vi-VN" sz="3600" dirty="0" smtClean="0">
                <a:latin typeface="Time New Roman"/>
              </a:rPr>
              <a:t>ư</a:t>
            </a:r>
            <a:r>
              <a:rPr lang="en-US" sz="3600" dirty="0">
                <a:latin typeface="Time New Roman"/>
              </a:rPr>
              <a:t>u </a:t>
            </a:r>
            <a:r>
              <a:rPr lang="en-US" sz="3600" dirty="0" err="1" smtClean="0">
                <a:latin typeface="Time New Roman"/>
              </a:rPr>
              <a:t>luyến</a:t>
            </a:r>
            <a:r>
              <a:rPr lang="en-US" sz="3600" dirty="0" smtClean="0">
                <a:latin typeface="Time New Roman"/>
              </a:rPr>
              <a:t>, </a:t>
            </a:r>
            <a:r>
              <a:rPr lang="vi-VN" sz="3600" dirty="0" smtClean="0">
                <a:latin typeface="Time New Roman"/>
              </a:rPr>
              <a:t>ướ</a:t>
            </a:r>
            <a:r>
              <a:rPr lang="en-US" sz="3600" dirty="0">
                <a:latin typeface="Time New Roman"/>
              </a:rPr>
              <a:t>c </a:t>
            </a:r>
            <a:r>
              <a:rPr lang="en-US" sz="3600" dirty="0" err="1" smtClean="0">
                <a:latin typeface="Time New Roman"/>
              </a:rPr>
              <a:t>muốn</a:t>
            </a:r>
            <a:r>
              <a:rPr lang="en-US" sz="3600" dirty="0">
                <a:latin typeface="Time New Roman"/>
              </a:rPr>
              <a:t>, </a:t>
            </a:r>
            <a:r>
              <a:rPr lang="en-US" sz="3600" dirty="0" err="1" smtClean="0">
                <a:latin typeface="Time New Roman"/>
              </a:rPr>
              <a:t>sự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tự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nguyện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chân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thành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của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tác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giả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tr</a:t>
            </a:r>
            <a:r>
              <a:rPr lang="vi-VN" sz="3600" dirty="0" smtClean="0">
                <a:latin typeface="Time New Roman"/>
              </a:rPr>
              <a:t>ướ</a:t>
            </a:r>
            <a:r>
              <a:rPr lang="en-US" sz="3600" dirty="0">
                <a:latin typeface="Time New Roman"/>
              </a:rPr>
              <a:t>c </a:t>
            </a:r>
            <a:r>
              <a:rPr lang="en-US" sz="3600" dirty="0" err="1" smtClean="0">
                <a:latin typeface="Time New Roman"/>
              </a:rPr>
              <a:t>lúc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rời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lăng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Bác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để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trở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về</a:t>
            </a:r>
            <a:r>
              <a:rPr lang="en-US" sz="3600" dirty="0">
                <a:latin typeface="Time New Roman"/>
              </a:rPr>
              <a:t> </a:t>
            </a:r>
            <a:r>
              <a:rPr lang="en-US" sz="3600" dirty="0" err="1" smtClean="0">
                <a:latin typeface="Time New Roman"/>
              </a:rPr>
              <a:t>miền</a:t>
            </a:r>
            <a:r>
              <a:rPr lang="en-US" sz="3600" dirty="0" smtClean="0">
                <a:latin typeface="Time New Roman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23826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24" y="220716"/>
            <a:ext cx="11761075" cy="66372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3200" b="1" u="sng" dirty="0" smtClean="0">
                <a:solidFill>
                  <a:srgbClr val="FF0000"/>
                </a:solidFill>
                <a:latin typeface="+mj-lt"/>
              </a:rPr>
              <a:t> 5</a:t>
            </a:r>
            <a:r>
              <a:rPr lang="en-US" sz="3200" u="sng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Hình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ảnh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i="1" dirty="0">
                <a:latin typeface="+mj-lt"/>
              </a:rPr>
              <a:t>“</a:t>
            </a:r>
            <a:r>
              <a:rPr lang="en-US" sz="3200" b="1" i="1" dirty="0" err="1" smtClean="0">
                <a:latin typeface="+mj-lt"/>
              </a:rPr>
              <a:t>cây</a:t>
            </a:r>
            <a:r>
              <a:rPr lang="en-US" sz="3200" b="1" i="1" dirty="0" smtClean="0">
                <a:latin typeface="+mj-lt"/>
              </a:rPr>
              <a:t> </a:t>
            </a:r>
            <a:r>
              <a:rPr lang="en-US" sz="3200" b="1" i="1" dirty="0" err="1" smtClean="0">
                <a:latin typeface="+mj-lt"/>
              </a:rPr>
              <a:t>tre</a:t>
            </a:r>
            <a:r>
              <a:rPr lang="en-US" sz="3200" b="1" i="1" dirty="0" smtClean="0">
                <a:latin typeface="+mj-lt"/>
              </a:rPr>
              <a:t> </a:t>
            </a:r>
            <a:r>
              <a:rPr lang="en-US" sz="3200" b="1" i="1" dirty="0" err="1" smtClean="0">
                <a:latin typeface="+mj-lt"/>
              </a:rPr>
              <a:t>trung</a:t>
            </a:r>
            <a:r>
              <a:rPr lang="en-US" sz="3200" b="1" i="1" dirty="0">
                <a:latin typeface="+mj-lt"/>
              </a:rPr>
              <a:t> </a:t>
            </a:r>
            <a:r>
              <a:rPr lang="en-US" sz="3200" b="1" i="1" dirty="0" err="1" smtClean="0">
                <a:latin typeface="+mj-lt"/>
              </a:rPr>
              <a:t>hiếu</a:t>
            </a:r>
            <a:r>
              <a:rPr lang="en-US" sz="3200" b="1" i="1" dirty="0" smtClean="0">
                <a:latin typeface="+mj-lt"/>
              </a:rPr>
              <a:t>”</a:t>
            </a:r>
            <a:r>
              <a:rPr lang="en-US" sz="3200" b="1" dirty="0" smtClean="0">
                <a:latin typeface="+mj-lt"/>
              </a:rPr>
              <a:t>:</a:t>
            </a:r>
          </a:p>
          <a:p>
            <a:pPr marL="0" indent="0" algn="just">
              <a:buNone/>
            </a:pPr>
            <a:r>
              <a:rPr lang="en-US" sz="3200" b="1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- </a:t>
            </a:r>
            <a:r>
              <a:rPr lang="en-US" sz="3200" dirty="0" err="1" smtClean="0">
                <a:latin typeface="+mj-lt"/>
              </a:rPr>
              <a:t>Hình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ảnh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cây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tre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xuất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hiện</a:t>
            </a:r>
            <a:r>
              <a:rPr lang="en-US" sz="3200" dirty="0">
                <a:latin typeface="+mj-lt"/>
              </a:rPr>
              <a:t> ở </a:t>
            </a:r>
            <a:r>
              <a:rPr lang="en-US" sz="3200" dirty="0" err="1" smtClean="0">
                <a:latin typeface="+mj-lt"/>
              </a:rPr>
              <a:t>đầu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bài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</a:t>
            </a:r>
            <a:r>
              <a:rPr lang="vi-VN" sz="3200" dirty="0" smtClean="0">
                <a:latin typeface="+mj-lt"/>
              </a:rPr>
              <a:t>ơ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xuất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hiện</a:t>
            </a:r>
            <a:r>
              <a:rPr lang="en-US" sz="3200" dirty="0">
                <a:latin typeface="+mj-lt"/>
              </a:rPr>
              <a:t> ở </a:t>
            </a:r>
            <a:r>
              <a:rPr lang="en-US" sz="3200" dirty="0" err="1" smtClean="0">
                <a:latin typeface="+mj-lt"/>
              </a:rPr>
              <a:t>câu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cuối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để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khép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lại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bài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</a:t>
            </a:r>
            <a:r>
              <a:rPr lang="vi-VN" sz="3200" dirty="0" smtClean="0">
                <a:latin typeface="+mj-lt"/>
              </a:rPr>
              <a:t>ơ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với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một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nét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nghĩa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bổ</a:t>
            </a:r>
            <a:r>
              <a:rPr lang="en-US" sz="3200" dirty="0" smtClean="0">
                <a:latin typeface="+mj-lt"/>
              </a:rPr>
              <a:t> sung</a:t>
            </a:r>
            <a:r>
              <a:rPr lang="en-US" sz="3200" dirty="0">
                <a:latin typeface="+mj-lt"/>
              </a:rPr>
              <a:t>: </a:t>
            </a:r>
            <a:r>
              <a:rPr lang="en-US" sz="3200" i="1" dirty="0" err="1" smtClean="0">
                <a:latin typeface="+mj-lt"/>
              </a:rPr>
              <a:t>cây</a:t>
            </a:r>
            <a:r>
              <a:rPr lang="en-US" sz="3200" i="1" dirty="0" smtClean="0">
                <a:latin typeface="+mj-lt"/>
              </a:rPr>
              <a:t> </a:t>
            </a:r>
            <a:r>
              <a:rPr lang="en-US" sz="3200" i="1" dirty="0" err="1" smtClean="0">
                <a:latin typeface="+mj-lt"/>
              </a:rPr>
              <a:t>tre</a:t>
            </a:r>
            <a:r>
              <a:rPr lang="en-US" sz="3200" i="1" dirty="0" smtClean="0">
                <a:latin typeface="+mj-lt"/>
              </a:rPr>
              <a:t> </a:t>
            </a:r>
            <a:r>
              <a:rPr lang="en-US" sz="3200" i="1" dirty="0" err="1" smtClean="0">
                <a:latin typeface="+mj-lt"/>
              </a:rPr>
              <a:t>trung</a:t>
            </a:r>
            <a:r>
              <a:rPr lang="en-US" sz="3200" i="1" dirty="0">
                <a:latin typeface="+mj-lt"/>
              </a:rPr>
              <a:t> </a:t>
            </a:r>
            <a:r>
              <a:rPr lang="en-US" sz="3200" i="1" dirty="0" err="1" smtClean="0">
                <a:latin typeface="+mj-lt"/>
              </a:rPr>
              <a:t>hiếu</a:t>
            </a:r>
            <a:r>
              <a:rPr lang="en-US" sz="3200" i="1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n-US" sz="3200" b="1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- </a:t>
            </a:r>
            <a:r>
              <a:rPr lang="en-US" sz="3200" dirty="0" err="1" smtClean="0">
                <a:latin typeface="+mj-lt"/>
              </a:rPr>
              <a:t>Sự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lặp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lại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nh</a:t>
            </a:r>
            <a:r>
              <a:rPr lang="vi-VN" sz="3200" dirty="0" smtClean="0">
                <a:latin typeface="+mj-lt"/>
              </a:rPr>
              <a:t>ư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thế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đã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tạo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cho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bài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</a:t>
            </a:r>
            <a:r>
              <a:rPr lang="vi-VN" sz="3200" dirty="0" smtClean="0">
                <a:latin typeface="+mj-lt"/>
              </a:rPr>
              <a:t>ơ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có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cấu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đầu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cuối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t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ươ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ng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</a:rPr>
              <a:t>ứng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làm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đậm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nét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hình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ảnh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gây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ấn</a:t>
            </a:r>
            <a:r>
              <a:rPr lang="en-US" sz="3200" dirty="0" smtClean="0">
                <a:latin typeface="+mj-lt"/>
              </a:rPr>
              <a:t> t</a:t>
            </a:r>
            <a:r>
              <a:rPr lang="vi-VN" sz="3200" dirty="0" smtClean="0">
                <a:latin typeface="+mj-lt"/>
              </a:rPr>
              <a:t>ượ</a:t>
            </a:r>
            <a:r>
              <a:rPr lang="en-US" sz="3200" dirty="0" err="1" smtClean="0">
                <a:latin typeface="+mj-lt"/>
              </a:rPr>
              <a:t>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sâu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sắc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và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dòng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cảm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xúc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đ</a:t>
            </a:r>
            <a:r>
              <a:rPr lang="vi-VN" sz="3200" dirty="0" smtClean="0">
                <a:latin typeface="+mj-lt"/>
              </a:rPr>
              <a:t>ượ</a:t>
            </a:r>
            <a:r>
              <a:rPr lang="en-US" sz="3200" dirty="0">
                <a:latin typeface="+mj-lt"/>
              </a:rPr>
              <a:t>c </a:t>
            </a:r>
            <a:r>
              <a:rPr lang="en-US" sz="3200" dirty="0" err="1" smtClean="0">
                <a:latin typeface="+mj-lt"/>
              </a:rPr>
              <a:t>trọn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vẹn</a:t>
            </a:r>
            <a:r>
              <a:rPr lang="en-US" sz="3200" dirty="0">
                <a:latin typeface="+mj-lt"/>
              </a:rPr>
              <a:t>. </a:t>
            </a:r>
            <a:r>
              <a:rPr lang="en-US" sz="3200" dirty="0" err="1" smtClean="0">
                <a:latin typeface="+mj-lt"/>
              </a:rPr>
              <a:t>Đó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vừa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một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lời</a:t>
            </a:r>
            <a:r>
              <a:rPr lang="en-US" sz="3200" dirty="0" smtClean="0">
                <a:latin typeface="+mj-lt"/>
              </a:rPr>
              <a:t> </a:t>
            </a:r>
            <a:r>
              <a:rPr lang="vi-VN" sz="3200" dirty="0" smtClean="0">
                <a:latin typeface="+mj-lt"/>
              </a:rPr>
              <a:t>ướ</a:t>
            </a:r>
            <a:r>
              <a:rPr lang="en-US" sz="3200" dirty="0">
                <a:latin typeface="+mj-lt"/>
              </a:rPr>
              <a:t>c </a:t>
            </a:r>
            <a:r>
              <a:rPr lang="en-US" sz="3200" dirty="0" err="1" smtClean="0">
                <a:latin typeface="+mj-lt"/>
              </a:rPr>
              <a:t>nguyên</a:t>
            </a:r>
            <a:r>
              <a:rPr lang="en-US" sz="3200" dirty="0" smtClean="0">
                <a:latin typeface="+mj-lt"/>
              </a:rPr>
              <a:t> (</a:t>
            </a:r>
            <a:r>
              <a:rPr lang="en-US" sz="3200" dirty="0" err="1" smtClean="0">
                <a:latin typeface="+mj-lt"/>
              </a:rPr>
              <a:t>trung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với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Đảng</a:t>
            </a:r>
            <a:r>
              <a:rPr lang="en-US" sz="3200" dirty="0">
                <a:latin typeface="+mj-lt"/>
              </a:rPr>
              <a:t>, </a:t>
            </a:r>
            <a:r>
              <a:rPr lang="en-US" sz="3200" dirty="0" err="1" smtClean="0">
                <a:latin typeface="+mj-lt"/>
              </a:rPr>
              <a:t>hiếu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với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dân</a:t>
            </a:r>
            <a:r>
              <a:rPr lang="en-US" sz="3200" dirty="0">
                <a:latin typeface="+mj-lt"/>
              </a:rPr>
              <a:t>), </a:t>
            </a:r>
            <a:r>
              <a:rPr lang="en-US" sz="3200" dirty="0" err="1" smtClean="0">
                <a:latin typeface="+mj-lt"/>
              </a:rPr>
              <a:t>vừa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một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lời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hứa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thiêng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liêng</a:t>
            </a:r>
            <a:r>
              <a:rPr lang="en-US" sz="3200" dirty="0">
                <a:latin typeface="+mj-lt"/>
              </a:rPr>
              <a:t>: </a:t>
            </a:r>
            <a:r>
              <a:rPr lang="en-US" sz="3200" dirty="0" err="1" smtClean="0">
                <a:latin typeface="+mj-lt"/>
              </a:rPr>
              <a:t>Dân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tộc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Việt</a:t>
            </a:r>
            <a:r>
              <a:rPr lang="en-US" sz="3200" dirty="0">
                <a:latin typeface="+mj-lt"/>
              </a:rPr>
              <a:t> Nam </a:t>
            </a:r>
            <a:r>
              <a:rPr lang="en-US" sz="3200" dirty="0" err="1" smtClean="0">
                <a:latin typeface="+mj-lt"/>
              </a:rPr>
              <a:t>mãi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mãi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trung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thành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với</a:t>
            </a:r>
            <a:r>
              <a:rPr lang="en-US" sz="3200" dirty="0">
                <a:latin typeface="+mj-lt"/>
              </a:rPr>
              <a:t> con </a:t>
            </a:r>
            <a:r>
              <a:rPr lang="en-US" sz="3200" dirty="0" smtClean="0">
                <a:latin typeface="+mj-lt"/>
              </a:rPr>
              <a:t>đ</a:t>
            </a:r>
            <a:r>
              <a:rPr lang="vi-VN" sz="3200" dirty="0" smtClean="0">
                <a:latin typeface="+mj-lt"/>
              </a:rPr>
              <a:t>ườn</a:t>
            </a:r>
            <a:r>
              <a:rPr lang="en-US" sz="3200" dirty="0">
                <a:latin typeface="+mj-lt"/>
              </a:rPr>
              <a:t>g </a:t>
            </a:r>
            <a:r>
              <a:rPr lang="en-US" sz="3200" dirty="0" err="1" smtClean="0">
                <a:latin typeface="+mj-lt"/>
              </a:rPr>
              <a:t>cách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mạng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mà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Bác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đã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đặt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ra</a:t>
            </a:r>
            <a:endParaRPr lang="en-US" sz="32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207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220716"/>
            <a:ext cx="11779469" cy="6369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6: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Chép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khổ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th</a:t>
            </a:r>
            <a:r>
              <a:rPr lang="vi-VN" sz="2400" b="1" dirty="0" smtClean="0">
                <a:solidFill>
                  <a:srgbClr val="FF0000"/>
                </a:solidFill>
                <a:latin typeface="Time New Roman"/>
              </a:rPr>
              <a:t>ơ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biện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pháp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tu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 t</a:t>
            </a:r>
            <a:r>
              <a:rPr lang="vi-VN" sz="2400" b="1" dirty="0" smtClean="0">
                <a:solidFill>
                  <a:srgbClr val="FF0000"/>
                </a:solidFill>
                <a:latin typeface="Time New Roman"/>
              </a:rPr>
              <a:t>ươ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ng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rõ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tên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giả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phẩm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:</a:t>
            </a:r>
          </a:p>
          <a:p>
            <a:pPr marL="0" indent="0" algn="ctr">
              <a:buNone/>
            </a:pPr>
            <a:endParaRPr lang="en-US" sz="2400" b="1" u="sng" dirty="0">
              <a:latin typeface="Time New Roman"/>
            </a:endParaRPr>
          </a:p>
          <a:p>
            <a:pPr marL="0" indent="0" algn="ctr">
              <a:buNone/>
            </a:pPr>
            <a:r>
              <a:rPr lang="en-US" sz="2400" b="1" i="1" dirty="0">
                <a:latin typeface="Time New Roman"/>
              </a:rPr>
              <a:t>Ta </a:t>
            </a:r>
            <a:r>
              <a:rPr lang="en-US" sz="2400" b="1" i="1" dirty="0" err="1" smtClean="0">
                <a:latin typeface="Time New Roman"/>
              </a:rPr>
              <a:t>làm</a:t>
            </a:r>
            <a:r>
              <a:rPr lang="en-US" sz="2400" b="1" i="1" dirty="0" smtClean="0">
                <a:latin typeface="Time New Roman"/>
              </a:rPr>
              <a:t> con </a:t>
            </a:r>
            <a:r>
              <a:rPr lang="en-US" sz="2400" b="1" i="1" dirty="0" err="1" smtClean="0">
                <a:latin typeface="Time New Roman"/>
              </a:rPr>
              <a:t>chim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hót</a:t>
            </a:r>
            <a:endParaRPr lang="en-US" sz="2400" b="1" i="1" dirty="0" smtClean="0">
              <a:latin typeface="Time New Roman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latin typeface="Time New Roman"/>
              </a:rPr>
              <a:t> Ta </a:t>
            </a:r>
            <a:r>
              <a:rPr lang="en-US" sz="2400" b="1" i="1" dirty="0" err="1" smtClean="0">
                <a:latin typeface="Time New Roman"/>
              </a:rPr>
              <a:t>làm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một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cành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hoa</a:t>
            </a:r>
            <a:endParaRPr lang="en-US" sz="2400" b="1" i="1" dirty="0">
              <a:latin typeface="Time New Roman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latin typeface="Time New Roman"/>
              </a:rPr>
              <a:t> Ta </a:t>
            </a:r>
            <a:r>
              <a:rPr lang="en-US" sz="2400" b="1" i="1" dirty="0" err="1" smtClean="0">
                <a:latin typeface="Time New Roman"/>
              </a:rPr>
              <a:t>nhập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vào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hòa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ca</a:t>
            </a:r>
            <a:endParaRPr lang="en-US" sz="2400" b="1" i="1" dirty="0" smtClean="0">
              <a:latin typeface="Time New Roman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latin typeface="Time New Roman"/>
              </a:rPr>
              <a:t>          </a:t>
            </a:r>
            <a:r>
              <a:rPr lang="en-US" sz="2400" b="1" i="1" dirty="0" err="1" smtClean="0">
                <a:latin typeface="Time New Roman"/>
              </a:rPr>
              <a:t>Một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nốt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trầm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xao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xuyến</a:t>
            </a:r>
            <a:r>
              <a:rPr lang="en-US" sz="2400" b="1" i="1" dirty="0" smtClean="0">
                <a:latin typeface="Time New Roman"/>
              </a:rPr>
              <a:t>.</a:t>
            </a:r>
            <a:endParaRPr lang="en-US" sz="2400" b="1" i="1" dirty="0">
              <a:latin typeface="Time New Roman"/>
            </a:endParaRPr>
          </a:p>
          <a:p>
            <a:pPr marL="0" indent="0" algn="just">
              <a:buNone/>
            </a:pPr>
            <a:r>
              <a:rPr lang="en-US" sz="2400" dirty="0">
                <a:latin typeface="Time New Roman"/>
              </a:rPr>
              <a:t> - </a:t>
            </a:r>
            <a:r>
              <a:rPr lang="en-US" sz="2400" dirty="0" err="1" smtClean="0">
                <a:latin typeface="Time New Roman"/>
              </a:rPr>
              <a:t>Bài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</a:t>
            </a:r>
            <a:r>
              <a:rPr lang="vi-VN" sz="2400" dirty="0" smtClean="0">
                <a:latin typeface="Time New Roman"/>
              </a:rPr>
              <a:t>ơ</a:t>
            </a:r>
            <a:r>
              <a:rPr lang="en-US" sz="2400" dirty="0">
                <a:latin typeface="Time New Roman"/>
              </a:rPr>
              <a:t>: </a:t>
            </a:r>
            <a:r>
              <a:rPr lang="en-US" sz="2400" dirty="0" err="1" smtClean="0">
                <a:latin typeface="Time New Roman"/>
              </a:rPr>
              <a:t>Mùa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xuân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nho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nhỏ</a:t>
            </a:r>
            <a:endParaRPr lang="en-US" sz="2400" dirty="0" smtClean="0">
              <a:latin typeface="Time New Roman"/>
            </a:endParaRPr>
          </a:p>
          <a:p>
            <a:pPr marL="0" indent="0" algn="just">
              <a:buNone/>
            </a:pPr>
            <a:r>
              <a:rPr lang="en-US" sz="2400" dirty="0">
                <a:latin typeface="Time New Roman"/>
              </a:rPr>
              <a:t> - </a:t>
            </a:r>
            <a:r>
              <a:rPr lang="en-US" sz="2400" dirty="0" err="1" smtClean="0">
                <a:latin typeface="Time New Roman"/>
              </a:rPr>
              <a:t>Tác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giả</a:t>
            </a:r>
            <a:r>
              <a:rPr lang="en-US" sz="2400" dirty="0" smtClean="0">
                <a:latin typeface="Time New Roman"/>
              </a:rPr>
              <a:t>: </a:t>
            </a:r>
            <a:r>
              <a:rPr lang="en-US" sz="2400" dirty="0" err="1" smtClean="0">
                <a:latin typeface="Time New Roman"/>
              </a:rPr>
              <a:t>Thanh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>
                <a:latin typeface="Time New Roman"/>
              </a:rPr>
              <a:t>Hải</a:t>
            </a:r>
            <a:endParaRPr lang="en-US" sz="2400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7363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28C9471D-A594-40DE-9B65-848A3FF3E3A0}"/>
              </a:ext>
            </a:extLst>
          </p:cNvPr>
          <p:cNvSpPr txBox="1"/>
          <p:nvPr/>
        </p:nvSpPr>
        <p:spPr>
          <a:xfrm>
            <a:off x="290004" y="286304"/>
            <a:ext cx="11611992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                                                                </a:t>
            </a:r>
            <a:r>
              <a:rPr lang="en-US" sz="2400" b="1" u="sng" dirty="0" smtClean="0">
                <a:solidFill>
                  <a:srgbClr val="FF0000"/>
                </a:solidFill>
                <a:latin typeface="+mj-lt"/>
              </a:rPr>
              <a:t>VẤN ĐỀ </a:t>
            </a:r>
            <a:r>
              <a:rPr lang="vi-VN" sz="2400" b="1" u="sng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vi-VN" sz="2400" b="1" u="sng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r>
              <a:rPr lang="vi-VN" sz="2000" dirty="0">
                <a:latin typeface="+mj-lt"/>
              </a:rPr>
              <a:t>   </a:t>
            </a:r>
            <a:r>
              <a:rPr lang="vi-VN" sz="2400" dirty="0" smtClean="0">
                <a:latin typeface="+mj-lt"/>
              </a:rPr>
              <a:t>Cuộc đời Chủ tich Hồ Chí Minh là nguồn cảm hứng vô tận cho sáng tạo nghệ thuật. Mở đầu tác phẩm của mình, một nhà thơ viết:</a:t>
            </a:r>
          </a:p>
          <a:p>
            <a:pPr algn="ctr"/>
            <a:r>
              <a:rPr lang="vi-VN" sz="2400" dirty="0" smtClean="0">
                <a:latin typeface="+mj-lt"/>
              </a:rPr>
              <a:t>  </a:t>
            </a:r>
            <a:r>
              <a:rPr lang="vi-VN" sz="2400" i="1" dirty="0" smtClean="0">
                <a:latin typeface="+mj-lt"/>
              </a:rPr>
              <a:t>“Con ở miền Nam ra thăm lăng Bác…”</a:t>
            </a:r>
            <a:endParaRPr lang="vi-VN" sz="2400" dirty="0" smtClean="0">
              <a:latin typeface="+mj-lt"/>
            </a:endParaRPr>
          </a:p>
          <a:p>
            <a:r>
              <a:rPr lang="vi-VN" sz="2400" dirty="0" smtClean="0">
                <a:latin typeface="+mj-lt"/>
              </a:rPr>
              <a:t> Và sau đó, tác giả thấy:</a:t>
            </a:r>
          </a:p>
          <a:p>
            <a:pPr algn="ctr"/>
            <a:r>
              <a:rPr lang="vi-VN" sz="2400" i="1" dirty="0" smtClean="0">
                <a:latin typeface="+mj-lt"/>
              </a:rPr>
              <a:t>“Bác nằm trong giấc ngủ binh yên</a:t>
            </a:r>
          </a:p>
          <a:p>
            <a:pPr algn="ctr"/>
            <a:r>
              <a:rPr lang="vi-VN" sz="2400" i="1" dirty="0" smtClean="0">
                <a:latin typeface="+mj-lt"/>
              </a:rPr>
              <a:t>………………………………………</a:t>
            </a:r>
          </a:p>
          <a:p>
            <a:pPr algn="ctr"/>
            <a:r>
              <a:rPr lang="vi-VN" sz="2400" i="1" dirty="0" smtClean="0">
                <a:latin typeface="+mj-lt"/>
              </a:rPr>
              <a:t>Mà sao nghe nhói ở trong tim!”</a:t>
            </a:r>
          </a:p>
          <a:p>
            <a:pPr algn="just"/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1:</a:t>
            </a:r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Những câu thơ trên trích trong tác phẩm nào? Nêu tên tác giả và hoàn cảnh ra đời của bài thơ ấy.</a:t>
            </a:r>
          </a:p>
          <a:p>
            <a:pPr algn="just"/>
            <a:r>
              <a:rPr lang="vi-VN" sz="2400" dirty="0" smtClean="0"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2:</a:t>
            </a:r>
            <a:r>
              <a:rPr lang="vi-VN" sz="2400" dirty="0" smtClean="0">
                <a:latin typeface="+mj-lt"/>
              </a:rPr>
              <a:t>Từ những câu đã dẫn, kết hợp với những hiểu biết của em về bài thơ, hãy cho biết </a:t>
            </a:r>
            <a:r>
              <a:rPr lang="vi-VN" sz="2400" u="sng" dirty="0" smtClean="0">
                <a:latin typeface="+mj-lt"/>
              </a:rPr>
              <a:t>cảm xúc trong bài được biểu hiện theo trình tự nào</a:t>
            </a:r>
            <a:r>
              <a:rPr lang="vi-VN" sz="2400" dirty="0" smtClean="0">
                <a:latin typeface="+mj-lt"/>
              </a:rPr>
              <a:t>? Sự thật là Người đã ra đi nhưng vì sao nhà thơ vẫn dùng từ </a:t>
            </a:r>
            <a:r>
              <a:rPr lang="vi-VN" sz="2400" i="1" dirty="0" smtClean="0">
                <a:latin typeface="+mj-lt"/>
              </a:rPr>
              <a:t>“thăm” </a:t>
            </a:r>
            <a:r>
              <a:rPr lang="vi-VN" sz="2400" dirty="0" smtClean="0">
                <a:latin typeface="+mj-lt"/>
              </a:rPr>
              <a:t>và cụm từ </a:t>
            </a:r>
            <a:r>
              <a:rPr lang="vi-VN" sz="2400" i="1" dirty="0" smtClean="0">
                <a:latin typeface="+mj-lt"/>
              </a:rPr>
              <a:t>“giấc ngủ binh yên”</a:t>
            </a:r>
            <a:r>
              <a:rPr lang="vi-VN" sz="2400" dirty="0" smtClean="0">
                <a:latin typeface="+mj-lt"/>
              </a:rPr>
              <a:t>?</a:t>
            </a:r>
          </a:p>
          <a:p>
            <a:pPr algn="just"/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3:</a:t>
            </a:r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Dựa vào khổ thơ trên, hãy viết một đoạn văn </a:t>
            </a:r>
            <a:r>
              <a:rPr lang="vi-VN" sz="2400" u="sng" dirty="0" smtClean="0">
                <a:latin typeface="+mj-lt"/>
              </a:rPr>
              <a:t>khoảng 10 câu </a:t>
            </a:r>
            <a:r>
              <a:rPr lang="vi-VN" sz="2400" dirty="0" smtClean="0">
                <a:latin typeface="+mj-lt"/>
              </a:rPr>
              <a:t>theo </a:t>
            </a:r>
            <a:r>
              <a:rPr lang="vi-VN" sz="2400" u="sng" dirty="0" smtClean="0">
                <a:latin typeface="+mj-lt"/>
              </a:rPr>
              <a:t>phép lập luận quy nạp</a:t>
            </a:r>
            <a:r>
              <a:rPr lang="vi-VN" sz="2400" dirty="0" smtClean="0">
                <a:latin typeface="+mj-lt"/>
              </a:rPr>
              <a:t> (có sử dụng </a:t>
            </a:r>
            <a:r>
              <a:rPr lang="vi-VN" sz="2400" u="sng" dirty="0" smtClean="0">
                <a:latin typeface="+mj-lt"/>
              </a:rPr>
              <a:t>phép lặp</a:t>
            </a:r>
            <a:r>
              <a:rPr lang="vi-VN" sz="2400" dirty="0" smtClean="0">
                <a:latin typeface="+mj-lt"/>
              </a:rPr>
              <a:t> và có một câu chứa </a:t>
            </a:r>
            <a:r>
              <a:rPr lang="vi-VN" sz="2400" u="sng" dirty="0" smtClean="0">
                <a:latin typeface="+mj-lt"/>
              </a:rPr>
              <a:t>thành phần phụ chú</a:t>
            </a:r>
            <a:r>
              <a:rPr lang="vi-VN" sz="2400" dirty="0" smtClean="0">
                <a:latin typeface="+mj-lt"/>
              </a:rPr>
              <a:t>) để làm rõ </a:t>
            </a:r>
            <a:r>
              <a:rPr lang="vi-VN" sz="2400" u="sng" dirty="0" smtClean="0">
                <a:latin typeface="+mj-lt"/>
              </a:rPr>
              <a:t>lòng kính yêu và niềm xót thương vô hạn của tác giả đối với Bác khi vào trong lăng.</a:t>
            </a:r>
          </a:p>
          <a:p>
            <a:pPr algn="just"/>
            <a:r>
              <a:rPr lang="vi-VN" sz="2400" dirty="0" smtClean="0"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4:</a:t>
            </a:r>
            <a:r>
              <a:rPr lang="vi-VN" sz="2400" dirty="0" smtClean="0">
                <a:latin typeface="+mj-lt"/>
              </a:rPr>
              <a:t>Trăng là hình ảnh xuất hiện nhiều trong thi ca. Hãy </a:t>
            </a:r>
            <a:r>
              <a:rPr lang="vi-VN" sz="2400" u="sng" dirty="0" smtClean="0">
                <a:latin typeface="+mj-lt"/>
              </a:rPr>
              <a:t>chép chính xác </a:t>
            </a:r>
            <a:r>
              <a:rPr lang="vi-VN" sz="2400" dirty="0" smtClean="0">
                <a:latin typeface="+mj-lt"/>
              </a:rPr>
              <a:t>một câu thơ khác đã học có hình ảnh trăng và </a:t>
            </a:r>
            <a:r>
              <a:rPr lang="vi-VN" sz="2400" u="sng" dirty="0" smtClean="0">
                <a:latin typeface="+mj-lt"/>
              </a:rPr>
              <a:t>ghi rõ tên tác giả, tác phẩm.</a:t>
            </a:r>
          </a:p>
          <a:p>
            <a:endParaRPr lang="vi-VN" sz="2000" b="1" u="sng" dirty="0" smtClean="0">
              <a:latin typeface="+mj-lt"/>
            </a:endParaRPr>
          </a:p>
          <a:p>
            <a:endParaRPr lang="vi-VN" sz="2000" b="1" u="sng" dirty="0">
              <a:latin typeface="+mj-lt"/>
            </a:endParaRPr>
          </a:p>
          <a:p>
            <a:endParaRPr lang="vi-VN" sz="20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7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1" y="141890"/>
            <a:ext cx="11792607" cy="65899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Đáp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án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endParaRPr lang="en-US" b="1" dirty="0" smtClean="0">
              <a:solidFill>
                <a:srgbClr val="FF0000"/>
              </a:solidFill>
              <a:latin typeface="Time New Roman"/>
            </a:endParaRPr>
          </a:p>
          <a:p>
            <a:pPr marL="0" indent="0" algn="just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b="1" u="sng" dirty="0" smtClean="0">
                <a:solidFill>
                  <a:srgbClr val="FF0000"/>
                </a:solidFill>
                <a:latin typeface="Time New Roman"/>
              </a:rPr>
              <a:t> 1:</a:t>
            </a:r>
            <a:r>
              <a:rPr lang="en-US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Hoàn</a:t>
            </a:r>
            <a:r>
              <a:rPr lang="en-US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cảnh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sáng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b="1" dirty="0" smtClean="0">
                <a:solidFill>
                  <a:srgbClr val="FF0000"/>
                </a:solidFill>
                <a:latin typeface="Time New Roman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Time New Roman"/>
              </a:rPr>
              <a:t>    - </a:t>
            </a:r>
            <a:r>
              <a:rPr lang="en-US" dirty="0" err="1">
                <a:latin typeface="Time New Roman"/>
              </a:rPr>
              <a:t>Năm</a:t>
            </a:r>
            <a:r>
              <a:rPr lang="en-US" dirty="0">
                <a:latin typeface="Time New Roman"/>
              </a:rPr>
              <a:t> 1976, </a:t>
            </a:r>
            <a:r>
              <a:rPr lang="en-US" dirty="0" err="1">
                <a:latin typeface="Time New Roman"/>
              </a:rPr>
              <a:t>sau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khi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cuộc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kháng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chiến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chống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Mỹ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kêt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thúc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>
                <a:latin typeface="Time New Roman"/>
              </a:rPr>
              <a:t>đất</a:t>
            </a:r>
            <a:r>
              <a:rPr lang="en-US" dirty="0">
                <a:latin typeface="Time New Roman"/>
              </a:rPr>
              <a:t> n</a:t>
            </a:r>
            <a:r>
              <a:rPr lang="vi-VN" dirty="0">
                <a:latin typeface="Time New Roman"/>
              </a:rPr>
              <a:t>ướ</a:t>
            </a:r>
            <a:r>
              <a:rPr lang="en-US" dirty="0">
                <a:latin typeface="Time New Roman"/>
              </a:rPr>
              <a:t>c </a:t>
            </a:r>
            <a:r>
              <a:rPr lang="en-US" dirty="0" err="1">
                <a:latin typeface="Time New Roman"/>
              </a:rPr>
              <a:t>thống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nhất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>
                <a:latin typeface="Time New Roman"/>
              </a:rPr>
              <a:t>lăng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chủ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tịch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Hồ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Chí</a:t>
            </a:r>
            <a:r>
              <a:rPr lang="en-US" dirty="0">
                <a:latin typeface="Time New Roman"/>
              </a:rPr>
              <a:t> Minh </a:t>
            </a:r>
            <a:r>
              <a:rPr lang="en-US" dirty="0" err="1">
                <a:latin typeface="Time New Roman"/>
              </a:rPr>
              <a:t>cũng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vừa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khánh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thành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>
                <a:latin typeface="Time New Roman"/>
              </a:rPr>
              <a:t>tác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giả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miền</a:t>
            </a:r>
            <a:r>
              <a:rPr lang="en-US" dirty="0">
                <a:latin typeface="Time New Roman"/>
              </a:rPr>
              <a:t> Nam </a:t>
            </a:r>
            <a:r>
              <a:rPr lang="en-US" dirty="0" err="1">
                <a:latin typeface="Time New Roman"/>
              </a:rPr>
              <a:t>ra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thăm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miền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Bắc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>
                <a:latin typeface="Time New Roman"/>
              </a:rPr>
              <a:t>vào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lăng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viếng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Bác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Hồ</a:t>
            </a:r>
            <a:r>
              <a:rPr lang="en-US" dirty="0">
                <a:latin typeface="Time New Roman"/>
              </a:rPr>
              <a:t>. </a:t>
            </a:r>
            <a:r>
              <a:rPr lang="en-US" dirty="0" err="1">
                <a:latin typeface="Time New Roman"/>
              </a:rPr>
              <a:t>Bài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th</a:t>
            </a:r>
            <a:r>
              <a:rPr lang="vi-VN" dirty="0">
                <a:latin typeface="Time New Roman"/>
              </a:rPr>
              <a:t>ơ</a:t>
            </a:r>
            <a:r>
              <a:rPr lang="en-US" dirty="0">
                <a:latin typeface="Time New Roman"/>
              </a:rPr>
              <a:t> “</a:t>
            </a:r>
            <a:r>
              <a:rPr lang="en-US" dirty="0" err="1">
                <a:latin typeface="Time New Roman"/>
              </a:rPr>
              <a:t>Viếng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lăng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Bác</a:t>
            </a:r>
            <a:r>
              <a:rPr lang="en-US" dirty="0">
                <a:latin typeface="Time New Roman"/>
              </a:rPr>
              <a:t>” đ</a:t>
            </a:r>
            <a:r>
              <a:rPr lang="vi-VN" dirty="0">
                <a:latin typeface="Time New Roman"/>
              </a:rPr>
              <a:t>ượ</a:t>
            </a:r>
            <a:r>
              <a:rPr lang="en-US" dirty="0">
                <a:latin typeface="Time New Roman"/>
              </a:rPr>
              <a:t>c sang </a:t>
            </a:r>
            <a:r>
              <a:rPr lang="en-US" dirty="0" err="1">
                <a:latin typeface="Time New Roman"/>
              </a:rPr>
              <a:t>tác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trong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dịp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đó</a:t>
            </a:r>
            <a:r>
              <a:rPr lang="en-US" dirty="0" smtClean="0">
                <a:latin typeface="Time New Roman"/>
              </a:rPr>
              <a:t>.</a:t>
            </a:r>
            <a:endParaRPr lang="en-US" b="1" u="sng" dirty="0" smtClean="0">
              <a:latin typeface="Time New Roman"/>
            </a:endParaRPr>
          </a:p>
          <a:p>
            <a:pPr marL="0" indent="0" algn="just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b="1" u="sng" dirty="0" smtClean="0">
                <a:solidFill>
                  <a:srgbClr val="FF0000"/>
                </a:solidFill>
                <a:latin typeface="Time New Roman"/>
              </a:rPr>
              <a:t> 2:</a:t>
            </a:r>
            <a:r>
              <a:rPr lang="en-US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Trình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tự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cảm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xúc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tình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cảm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giả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với</a:t>
            </a:r>
            <a:r>
              <a:rPr lang="en-US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 New Roman"/>
              </a:rPr>
              <a:t>Bác</a:t>
            </a:r>
            <a:r>
              <a:rPr lang="en-US" b="1" dirty="0" smtClean="0">
                <a:solidFill>
                  <a:srgbClr val="FF0000"/>
                </a:solidFill>
                <a:latin typeface="Time New Roman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Time New Roman"/>
              </a:rPr>
              <a:t> - </a:t>
            </a:r>
            <a:r>
              <a:rPr lang="en-US" dirty="0" err="1" smtClean="0">
                <a:latin typeface="Time New Roman"/>
              </a:rPr>
              <a:t>Cảm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xúc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trong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bài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</a:t>
            </a:r>
            <a:r>
              <a:rPr lang="vi-VN" dirty="0" smtClean="0">
                <a:latin typeface="Time New Roman"/>
              </a:rPr>
              <a:t>ơ</a:t>
            </a:r>
            <a:r>
              <a:rPr lang="en-US" dirty="0">
                <a:latin typeface="Time New Roman"/>
              </a:rPr>
              <a:t> </a:t>
            </a:r>
            <a:r>
              <a:rPr lang="en-US" dirty="0" smtClean="0">
                <a:latin typeface="Time New Roman"/>
              </a:rPr>
              <a:t>đ</a:t>
            </a:r>
            <a:r>
              <a:rPr lang="vi-VN" dirty="0" smtClean="0">
                <a:latin typeface="Time New Roman"/>
              </a:rPr>
              <a:t>ượ</a:t>
            </a:r>
            <a:r>
              <a:rPr lang="en-US" dirty="0">
                <a:latin typeface="Time New Roman"/>
              </a:rPr>
              <a:t>c </a:t>
            </a:r>
            <a:r>
              <a:rPr lang="en-US" dirty="0" err="1" smtClean="0">
                <a:latin typeface="Time New Roman"/>
              </a:rPr>
              <a:t>biểu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hiện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theo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trình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tự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từ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ngoài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vào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trong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 smtClean="0">
                <a:latin typeface="Time New Roman"/>
              </a:rPr>
              <a:t>rồi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lại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trở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ra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ngoài</a:t>
            </a:r>
            <a:r>
              <a:rPr lang="en-US" dirty="0">
                <a:latin typeface="Time New Roman"/>
              </a:rPr>
              <a:t>, </a:t>
            </a:r>
            <a:r>
              <a:rPr lang="en-US" dirty="0" err="1" smtClean="0">
                <a:latin typeface="Time New Roman"/>
              </a:rPr>
              <a:t>rất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phù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hợp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với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thời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gian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một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chuyến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viêng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lăng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Bác</a:t>
            </a:r>
            <a:r>
              <a:rPr lang="en-US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 New Roman"/>
              </a:rPr>
              <a:t> - </a:t>
            </a:r>
            <a:r>
              <a:rPr lang="en-US" dirty="0" err="1" smtClean="0">
                <a:latin typeface="Time New Roman"/>
              </a:rPr>
              <a:t>Từ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>
                <a:latin typeface="Time New Roman"/>
              </a:rPr>
              <a:t>“</a:t>
            </a:r>
            <a:r>
              <a:rPr lang="en-US" dirty="0" err="1" smtClean="0">
                <a:latin typeface="Time New Roman"/>
              </a:rPr>
              <a:t>thăm</a:t>
            </a:r>
            <a:r>
              <a:rPr lang="en-US" dirty="0">
                <a:latin typeface="Time New Roman"/>
              </a:rPr>
              <a:t>” </a:t>
            </a:r>
            <a:r>
              <a:rPr lang="en-US" dirty="0" err="1" smtClean="0">
                <a:latin typeface="Time New Roman"/>
              </a:rPr>
              <a:t>thể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hiện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tình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cảm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của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nhà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</a:t>
            </a:r>
            <a:r>
              <a:rPr lang="vi-VN" dirty="0" smtClean="0">
                <a:latin typeface="Time New Roman"/>
              </a:rPr>
              <a:t>ơ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đối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với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Bác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vừa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kính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yêu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vừa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gần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gũi</a:t>
            </a:r>
            <a:r>
              <a:rPr lang="en-US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 New Roman"/>
              </a:rPr>
              <a:t> - </a:t>
            </a:r>
            <a:r>
              <a:rPr lang="en-US" dirty="0" err="1" smtClean="0">
                <a:latin typeface="Time New Roman"/>
              </a:rPr>
              <a:t>Cụm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từ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>
                <a:latin typeface="Time New Roman"/>
              </a:rPr>
              <a:t>“</a:t>
            </a:r>
            <a:r>
              <a:rPr lang="en-US" dirty="0" err="1" smtClean="0">
                <a:latin typeface="Time New Roman"/>
              </a:rPr>
              <a:t>giấc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ngủ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bình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yên</a:t>
            </a:r>
            <a:r>
              <a:rPr lang="en-US" dirty="0">
                <a:latin typeface="Time New Roman"/>
              </a:rPr>
              <a:t>” </a:t>
            </a:r>
            <a:r>
              <a:rPr lang="en-US" dirty="0" err="1" smtClean="0">
                <a:latin typeface="Time New Roman"/>
              </a:rPr>
              <a:t>là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một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cách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nói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giảm</a:t>
            </a:r>
            <a:r>
              <a:rPr lang="en-US" dirty="0" smtClean="0">
                <a:latin typeface="Time New Roman"/>
              </a:rPr>
              <a:t>, </a:t>
            </a:r>
            <a:r>
              <a:rPr lang="en-US" dirty="0" err="1" smtClean="0">
                <a:latin typeface="Time New Roman"/>
              </a:rPr>
              <a:t>nói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tránh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nhằm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>
                <a:latin typeface="Time New Roman"/>
              </a:rPr>
              <a:t>miêu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tả</a:t>
            </a:r>
            <a:r>
              <a:rPr lang="en-US" dirty="0" smtClean="0">
                <a:latin typeface="Time New Roman"/>
              </a:rPr>
              <a:t> t</a:t>
            </a:r>
            <a:r>
              <a:rPr lang="vi-VN" dirty="0" smtClean="0">
                <a:latin typeface="Time New Roman"/>
              </a:rPr>
              <a:t>ư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thế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ung</a:t>
            </a:r>
            <a:r>
              <a:rPr lang="en-US" dirty="0" smtClean="0">
                <a:latin typeface="Time New Roman"/>
              </a:rPr>
              <a:t> dung </a:t>
            </a:r>
            <a:r>
              <a:rPr lang="en-US" dirty="0" err="1" smtClean="0">
                <a:latin typeface="Time New Roman"/>
              </a:rPr>
              <a:t>thanh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thản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của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Bác</a:t>
            </a:r>
            <a:r>
              <a:rPr lang="en-US" dirty="0">
                <a:latin typeface="Time New Roman"/>
              </a:rPr>
              <a:t> - </a:t>
            </a:r>
            <a:r>
              <a:rPr lang="en-US" dirty="0" err="1" smtClean="0">
                <a:latin typeface="Time New Roman"/>
              </a:rPr>
              <a:t>vị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lãnh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tụ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cả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đời</a:t>
            </a:r>
            <a:r>
              <a:rPr lang="en-US" dirty="0" smtClean="0">
                <a:latin typeface="Time New Roman"/>
              </a:rPr>
              <a:t> lo </a:t>
            </a:r>
            <a:r>
              <a:rPr lang="en-US" dirty="0" err="1" smtClean="0">
                <a:latin typeface="Time New Roman"/>
              </a:rPr>
              <a:t>cho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dân</a:t>
            </a:r>
            <a:r>
              <a:rPr lang="en-US" dirty="0" smtClean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cho</a:t>
            </a:r>
            <a:r>
              <a:rPr lang="en-US" dirty="0" smtClean="0">
                <a:latin typeface="Time New Roman"/>
              </a:rPr>
              <a:t> n</a:t>
            </a:r>
            <a:r>
              <a:rPr lang="vi-VN" dirty="0" smtClean="0">
                <a:latin typeface="Time New Roman"/>
              </a:rPr>
              <a:t>ướ</a:t>
            </a:r>
            <a:r>
              <a:rPr lang="en-US" dirty="0">
                <a:latin typeface="Time New Roman"/>
              </a:rPr>
              <a:t>c, </a:t>
            </a:r>
            <a:r>
              <a:rPr lang="en-US" dirty="0" err="1" smtClean="0">
                <a:latin typeface="Time New Roman"/>
              </a:rPr>
              <a:t>có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đêm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nào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yên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giấc</a:t>
            </a:r>
            <a:r>
              <a:rPr lang="en-US" dirty="0">
                <a:latin typeface="Time New Roman"/>
              </a:rPr>
              <a:t> </a:t>
            </a:r>
            <a:r>
              <a:rPr lang="en-US" dirty="0" smtClean="0">
                <a:latin typeface="Time New Roman"/>
              </a:rPr>
              <a:t>đ</a:t>
            </a:r>
            <a:r>
              <a:rPr lang="vi-VN" dirty="0" smtClean="0">
                <a:latin typeface="Time New Roman"/>
              </a:rPr>
              <a:t>ượ</a:t>
            </a:r>
            <a:r>
              <a:rPr lang="en-US" dirty="0">
                <a:latin typeface="Time New Roman"/>
              </a:rPr>
              <a:t>c </a:t>
            </a:r>
            <a:r>
              <a:rPr lang="en-US" dirty="0" err="1" smtClean="0">
                <a:latin typeface="Time New Roman"/>
              </a:rPr>
              <a:t>đâu</a:t>
            </a:r>
            <a:r>
              <a:rPr lang="en-US" dirty="0" smtClean="0">
                <a:latin typeface="Time New Roman"/>
              </a:rPr>
              <a:t>, </a:t>
            </a:r>
            <a:r>
              <a:rPr lang="en-US" dirty="0" err="1" smtClean="0">
                <a:latin typeface="Time New Roman"/>
              </a:rPr>
              <a:t>chỉ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đến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bây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giờ</a:t>
            </a:r>
            <a:r>
              <a:rPr lang="en-US" dirty="0" smtClean="0">
                <a:latin typeface="Time New Roman"/>
              </a:rPr>
              <a:t> Ng</a:t>
            </a:r>
            <a:r>
              <a:rPr lang="vi-VN" dirty="0" smtClean="0">
                <a:latin typeface="Time New Roman"/>
              </a:rPr>
              <a:t>ười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mới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có</a:t>
            </a:r>
            <a:r>
              <a:rPr lang="en-US" dirty="0">
                <a:latin typeface="Time New Roman"/>
              </a:rPr>
              <a:t> </a:t>
            </a:r>
            <a:r>
              <a:rPr lang="en-US" dirty="0" smtClean="0">
                <a:latin typeface="Time New Roman"/>
              </a:rPr>
              <a:t>đ</a:t>
            </a:r>
            <a:r>
              <a:rPr lang="vi-VN" dirty="0" smtClean="0">
                <a:latin typeface="Time New Roman"/>
              </a:rPr>
              <a:t>ược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giấc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ngủ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bình</a:t>
            </a:r>
            <a:r>
              <a:rPr lang="en-US" dirty="0">
                <a:latin typeface="Time New Roman"/>
              </a:rPr>
              <a:t> </a:t>
            </a:r>
            <a:r>
              <a:rPr lang="en-US" dirty="0" err="1" smtClean="0">
                <a:latin typeface="Time New Roman"/>
              </a:rPr>
              <a:t>yên</a:t>
            </a:r>
            <a:r>
              <a:rPr lang="en-US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3101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1" y="141890"/>
            <a:ext cx="11792607" cy="658998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20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000" b="1" u="sng" dirty="0" smtClean="0">
                <a:solidFill>
                  <a:srgbClr val="FF0000"/>
                </a:solidFill>
                <a:latin typeface="Time New Roman"/>
              </a:rPr>
              <a:t> 3: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Viết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đoạn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văn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để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làm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rõ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long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kính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yêu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niềm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xót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th</a:t>
            </a:r>
            <a:r>
              <a:rPr lang="vi-VN" sz="2000" b="1" dirty="0" smtClean="0">
                <a:solidFill>
                  <a:srgbClr val="FF0000"/>
                </a:solidFill>
                <a:latin typeface="Time New Roman"/>
              </a:rPr>
              <a:t>ươ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ng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vô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hạn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đối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với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Bác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khi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vào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lăng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:</a:t>
            </a:r>
          </a:p>
          <a:p>
            <a:pPr marL="0" indent="0" algn="just">
              <a:buNone/>
            </a:pPr>
            <a:r>
              <a:rPr lang="en-US" sz="2000" dirty="0">
                <a:latin typeface="Time New Roman"/>
              </a:rPr>
              <a:t> - </a:t>
            </a:r>
            <a:r>
              <a:rPr lang="en-US" sz="2000" dirty="0" err="1" smtClean="0">
                <a:latin typeface="Time New Roman"/>
              </a:rPr>
              <a:t>Lòng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biết</a:t>
            </a:r>
            <a:r>
              <a:rPr lang="en-US" sz="2000" dirty="0" smtClean="0">
                <a:latin typeface="Time New Roman"/>
              </a:rPr>
              <a:t> </a:t>
            </a:r>
            <a:r>
              <a:rPr lang="vi-VN" sz="2000" dirty="0" smtClean="0">
                <a:latin typeface="Time New Roman"/>
              </a:rPr>
              <a:t>ơ</a:t>
            </a:r>
            <a:r>
              <a:rPr lang="en-US" sz="2000" dirty="0">
                <a:latin typeface="Time New Roman"/>
              </a:rPr>
              <a:t>n </a:t>
            </a:r>
            <a:r>
              <a:rPr lang="en-US" sz="2000" dirty="0" err="1" smtClean="0">
                <a:latin typeface="Time New Roman"/>
              </a:rPr>
              <a:t>thành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kính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đã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chuyển</a:t>
            </a:r>
            <a:r>
              <a:rPr lang="en-US" sz="2000" dirty="0" smtClean="0">
                <a:latin typeface="Time New Roman"/>
              </a:rPr>
              <a:t> </a:t>
            </a:r>
            <a:r>
              <a:rPr lang="en-US" sz="2000" dirty="0">
                <a:latin typeface="Time New Roman"/>
              </a:rPr>
              <a:t>sang </a:t>
            </a:r>
            <a:r>
              <a:rPr lang="en-US" sz="2000" dirty="0" err="1" smtClean="0">
                <a:latin typeface="Time New Roman"/>
              </a:rPr>
              <a:t>niềm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xúc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động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nghẹn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ngào</a:t>
            </a:r>
            <a:r>
              <a:rPr lang="en-US" sz="2000" dirty="0" smtClean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khi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giả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nhìn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thấy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Bác</a:t>
            </a:r>
            <a:r>
              <a:rPr lang="en-US" sz="2000" dirty="0" smtClean="0">
                <a:latin typeface="Time New Roman"/>
              </a:rPr>
              <a:t>:</a:t>
            </a:r>
          </a:p>
          <a:p>
            <a:pPr marL="0" indent="0" algn="ctr">
              <a:buNone/>
            </a:pPr>
            <a:r>
              <a:rPr lang="en-US" sz="2000" i="1" dirty="0">
                <a:latin typeface="Time New Roman"/>
              </a:rPr>
              <a:t>“</a:t>
            </a:r>
            <a:r>
              <a:rPr lang="en-US" sz="2000" i="1" dirty="0" err="1" smtClean="0">
                <a:latin typeface="Time New Roman"/>
              </a:rPr>
              <a:t>Bác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nằm</a:t>
            </a:r>
            <a:r>
              <a:rPr lang="en-US" sz="2000" i="1" dirty="0" smtClean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trong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giấc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ngủ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bình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yên</a:t>
            </a:r>
            <a:endParaRPr lang="en-US" sz="2000" i="1" dirty="0" smtClean="0">
              <a:latin typeface="Time New Roman"/>
            </a:endParaRPr>
          </a:p>
          <a:p>
            <a:pPr marL="0" indent="0" algn="ctr">
              <a:buNone/>
            </a:pPr>
            <a:r>
              <a:rPr lang="en-US" sz="2000" i="1" dirty="0" err="1" smtClean="0">
                <a:latin typeface="Time New Roman"/>
              </a:rPr>
              <a:t>Giữa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một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vầng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trăng</a:t>
            </a:r>
            <a:r>
              <a:rPr lang="en-US" sz="2000" i="1" dirty="0">
                <a:latin typeface="Time New Roman"/>
              </a:rPr>
              <a:t> sang </a:t>
            </a:r>
            <a:r>
              <a:rPr lang="en-US" sz="2000" i="1" dirty="0" err="1" smtClean="0">
                <a:latin typeface="Time New Roman"/>
              </a:rPr>
              <a:t>dịu</a:t>
            </a:r>
            <a:r>
              <a:rPr lang="en-US" sz="2000" i="1" dirty="0">
                <a:latin typeface="Time New Roman"/>
              </a:rPr>
              <a:t> </a:t>
            </a:r>
            <a:r>
              <a:rPr lang="en-US" sz="2000" i="1" dirty="0" err="1" smtClean="0">
                <a:latin typeface="Time New Roman"/>
              </a:rPr>
              <a:t>hiền</a:t>
            </a:r>
            <a:r>
              <a:rPr lang="en-US" sz="2000" i="1" dirty="0" smtClean="0">
                <a:latin typeface="Time New Roman"/>
              </a:rPr>
              <a:t>”</a:t>
            </a:r>
          </a:p>
          <a:p>
            <a:pPr marL="0" indent="0" algn="just">
              <a:buNone/>
            </a:pPr>
            <a:r>
              <a:rPr lang="en-US" sz="2000" i="1" dirty="0">
                <a:latin typeface="Time New Roman"/>
              </a:rPr>
              <a:t> </a:t>
            </a:r>
            <a:r>
              <a:rPr lang="en-US" sz="2000" dirty="0">
                <a:latin typeface="Time New Roman"/>
              </a:rPr>
              <a:t>- </a:t>
            </a:r>
            <a:r>
              <a:rPr lang="en-US" sz="2000" dirty="0" err="1" smtClean="0">
                <a:latin typeface="Time New Roman"/>
              </a:rPr>
              <a:t>Bác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đang</a:t>
            </a:r>
            <a:r>
              <a:rPr lang="en-US" sz="2000" dirty="0" smtClean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trong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giấc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ngủ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bình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yên</a:t>
            </a:r>
            <a:r>
              <a:rPr lang="en-US" sz="2000" dirty="0" smtClean="0">
                <a:latin typeface="Time New Roman"/>
              </a:rPr>
              <a:t>, </a:t>
            </a:r>
            <a:r>
              <a:rPr lang="en-US" sz="2000" dirty="0" err="1" smtClean="0">
                <a:latin typeface="Time New Roman"/>
              </a:rPr>
              <a:t>thanh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thản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giữa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vầng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trăng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sáng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dịu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hiền</a:t>
            </a:r>
            <a:r>
              <a:rPr lang="en-US" sz="2000" dirty="0">
                <a:latin typeface="Time New Roman"/>
              </a:rPr>
              <a:t>. </a:t>
            </a:r>
            <a:r>
              <a:rPr lang="en-US" sz="2000" dirty="0" err="1" smtClean="0">
                <a:latin typeface="Time New Roman"/>
              </a:rPr>
              <a:t>Ánh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sáng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dịu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nhẹ</a:t>
            </a:r>
            <a:r>
              <a:rPr lang="en-US" sz="2000" dirty="0" smtClean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trong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lăng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gợi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sự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liên</a:t>
            </a:r>
            <a:r>
              <a:rPr lang="en-US" sz="2000" dirty="0" smtClean="0">
                <a:latin typeface="Time New Roman"/>
              </a:rPr>
              <a:t> t</a:t>
            </a:r>
            <a:r>
              <a:rPr lang="vi-VN" sz="2000" dirty="0" smtClean="0">
                <a:latin typeface="Time New Roman"/>
              </a:rPr>
              <a:t>ưở</a:t>
            </a:r>
            <a:r>
              <a:rPr lang="en-US" sz="2000" dirty="0" err="1" smtClean="0">
                <a:latin typeface="Time New Roman"/>
              </a:rPr>
              <a:t>ng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thật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là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 smtClean="0">
                <a:latin typeface="Time New Roman"/>
              </a:rPr>
              <a:t>thú</a:t>
            </a:r>
            <a:r>
              <a:rPr lang="en-US" sz="2000" dirty="0">
                <a:latin typeface="Time New Roman"/>
              </a:rPr>
              <a:t> </a:t>
            </a:r>
            <a:r>
              <a:rPr lang="en-US" sz="2000" dirty="0" err="1">
                <a:latin typeface="Time New Roman"/>
              </a:rPr>
              <a:t>vị</a:t>
            </a:r>
            <a:endParaRPr lang="en-US" sz="2000" i="1" dirty="0">
              <a:latin typeface="Time New Roman"/>
            </a:endParaRPr>
          </a:p>
          <a:p>
            <a:pPr marL="0" lvl="0" indent="0" algn="just">
              <a:buNone/>
            </a:pPr>
            <a:r>
              <a:rPr lang="en-US" sz="2400" dirty="0">
                <a:solidFill>
                  <a:prstClr val="black"/>
                </a:solidFill>
                <a:latin typeface="Time New Roman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Những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ơ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tràn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đầy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ánh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đã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từng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ơ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lao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trên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chiến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trận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giờ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đây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cũng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đến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để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giữ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giấc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ngủ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ngàn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Ng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</a:t>
            </a:r>
          </a:p>
          <a:p>
            <a:pPr marL="0" lvl="0" indent="0" algn="just">
              <a:buNone/>
            </a:pPr>
            <a:r>
              <a:rPr lang="en-US" sz="2400" dirty="0">
                <a:solidFill>
                  <a:prstClr val="black"/>
                </a:solidFill>
                <a:latin typeface="Time New Roman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hình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ảnh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vầng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ơ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muốn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tạo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hệ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thống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hình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ảnh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vũ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trụ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để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ví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Hình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ảnh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“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vầng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”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dịu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hiền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gợi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nghĩ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đến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tâm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hồn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cao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đẹp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sáng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Ng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lúc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mặt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ấm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áp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lúc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dịu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hiền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ánh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trăng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rằm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Đó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cũng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sự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biểu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rực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rõ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vĩ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đại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cao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siêu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con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sự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nghiệp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</a:t>
            </a:r>
          </a:p>
          <a:p>
            <a:pPr marL="0" lvl="0" indent="0" algn="just">
              <a:buNone/>
            </a:pPr>
            <a:r>
              <a:rPr lang="en-US" sz="2400" dirty="0">
                <a:solidFill>
                  <a:prstClr val="black"/>
                </a:solidFill>
                <a:latin typeface="Time New Roman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Tâm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trạng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xúc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động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ơ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đ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ượ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c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biểu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bằng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hình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ảnh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ẩn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dụ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sâu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xa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: 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“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Vẫn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biết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trời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xanh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là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mãi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mãi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”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Bác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đã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hóa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thân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thiên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nhiên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sống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mãi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sự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nghiệp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tâm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trí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nhân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dân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bàu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xanh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vĩnh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hằng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Dù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vẫn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tin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thế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đau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xót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vì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sự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Ng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Nỗi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đau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xót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đã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đ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ượ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c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ơ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rất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cụ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thẻ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trực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tiếp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: “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Mà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sao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nghe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nhói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trong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 New Roman"/>
              </a:rPr>
              <a:t>tim</a:t>
            </a:r>
            <a:r>
              <a:rPr lang="en-US" sz="2400" i="1" dirty="0">
                <a:solidFill>
                  <a:prstClr val="black"/>
                </a:solidFill>
                <a:latin typeface="Time New Roman"/>
              </a:rPr>
              <a:t>”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Nỗi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đau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quặn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thắt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tê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tái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đáy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sâu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tâm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hồn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nh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hang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nghìn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mũi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kim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đâu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trái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tim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thổn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thức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đứng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tr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ướ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c di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hài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 New Roman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 Ng</a:t>
            </a:r>
            <a:r>
              <a:rPr lang="vi-VN" sz="2400" dirty="0">
                <a:solidFill>
                  <a:prstClr val="black"/>
                </a:solidFill>
                <a:latin typeface="Time New Roman"/>
              </a:rPr>
              <a:t>ười</a:t>
            </a:r>
            <a:r>
              <a:rPr lang="en-US" sz="2400" dirty="0">
                <a:solidFill>
                  <a:prstClr val="black"/>
                </a:solidFill>
                <a:latin typeface="Time New Roman"/>
              </a:rPr>
              <a:t>.</a:t>
            </a:r>
            <a:endParaRPr lang="en-US" sz="2400" i="1" dirty="0">
              <a:solidFill>
                <a:prstClr val="black"/>
              </a:solidFill>
              <a:latin typeface="Time New Roman"/>
            </a:endParaRPr>
          </a:p>
          <a:p>
            <a:pPr marL="0" indent="0" algn="just">
              <a:buNone/>
            </a:pPr>
            <a:endParaRPr lang="en-US" sz="2000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28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title"/>
          </p:nvPr>
        </p:nvSpPr>
        <p:spPr>
          <a:xfrm>
            <a:off x="1108657" y="2606049"/>
            <a:ext cx="10515600" cy="1325563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I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Kiến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thức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nắm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sz="2800" b="1" u="sng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28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514350" lvl="0" indent="-514350" algn="just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en-US" sz="28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28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giả</a:t>
            </a:r>
            <a:r>
              <a:rPr lang="en-US" sz="28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Viễn</a:t>
            </a:r>
            <a:r>
              <a:rPr lang="en-US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Ph</a:t>
            </a:r>
            <a:r>
              <a:rPr lang="vi-VN" sz="2800" dirty="0" smtClean="0">
                <a:latin typeface="Times New Roman"/>
                <a:ea typeface="Times New Roman"/>
                <a:cs typeface="Times New Roman"/>
              </a:rPr>
              <a:t>ươ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ng</a:t>
            </a:r>
            <a:endParaRPr lang="en-US"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en-US" sz="28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28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phẩm</a:t>
            </a:r>
            <a:r>
              <a:rPr lang="en-US" sz="28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Hoàn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cảnh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sáng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1976</a:t>
            </a:r>
            <a:endParaRPr lang="en-US"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 PTBĐ</a:t>
            </a: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Mạch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xúc</a:t>
            </a:r>
            <a:endParaRPr lang="en-US"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Bố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cục</a:t>
            </a:r>
            <a:endParaRPr lang="en-US"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28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dung,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nghệ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thuât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n-U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2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8DE4FE12-6D65-4A1F-BFA9-78D0024E4BEB}"/>
              </a:ext>
            </a:extLst>
          </p:cNvPr>
          <p:cNvSpPr txBox="1"/>
          <p:nvPr/>
        </p:nvSpPr>
        <p:spPr>
          <a:xfrm>
            <a:off x="685800" y="323850"/>
            <a:ext cx="10820400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 ĐỀ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sương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cây tre trung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câu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cây tre trung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thơ.</a:t>
            </a:r>
          </a:p>
          <a:p>
            <a:pPr algn="just"/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khổ thơ vừa chép, hãy viết đoạn văn khoảng 10 câu theo cách lập luận Tổng hợp – Phân tích- Tổng hợp để làm rõ tình cảm của nhà thơ khi đứng trước lăng Bác.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9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145A9262-8BA5-47B3-BA9F-6AD0B83247A4}"/>
              </a:ext>
            </a:extLst>
          </p:cNvPr>
          <p:cNvSpPr txBox="1"/>
          <p:nvPr/>
        </p:nvSpPr>
        <p:spPr>
          <a:xfrm>
            <a:off x="528637" y="409575"/>
            <a:ext cx="111347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+mj-lt"/>
              </a:rPr>
              <a:t>VẤN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ĐỀ 2:</a:t>
            </a:r>
          </a:p>
          <a:p>
            <a:r>
              <a:rPr lang="vi-VN" sz="2000" dirty="0" smtClean="0">
                <a:latin typeface="+mj-lt"/>
              </a:rPr>
              <a:t>Cho </a:t>
            </a:r>
            <a:r>
              <a:rPr lang="vi-VN" sz="2000" dirty="0">
                <a:latin typeface="+mj-lt"/>
              </a:rPr>
              <a:t>đoạn thơ sau:</a:t>
            </a:r>
          </a:p>
          <a:p>
            <a:pPr algn="ctr"/>
            <a:r>
              <a:rPr lang="vi-VN" sz="2000" i="1" dirty="0">
                <a:latin typeface="+mj-lt"/>
              </a:rPr>
              <a:t>“</a:t>
            </a:r>
            <a:r>
              <a:rPr lang="vi-VN" sz="2000" i="1" dirty="0" err="1">
                <a:latin typeface="+mj-lt"/>
              </a:rPr>
              <a:t>Ngày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ngày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mặt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trời</a:t>
            </a:r>
            <a:r>
              <a:rPr lang="vi-VN" sz="2000" i="1" dirty="0">
                <a:latin typeface="+mj-lt"/>
              </a:rPr>
              <a:t> đi qua trên lăng</a:t>
            </a:r>
          </a:p>
          <a:p>
            <a:pPr algn="ctr"/>
            <a:r>
              <a:rPr lang="vi-VN" sz="2000" i="1" dirty="0" err="1">
                <a:latin typeface="+mj-lt"/>
              </a:rPr>
              <a:t>Thấy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một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mặt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trời</a:t>
            </a:r>
            <a:r>
              <a:rPr lang="vi-VN" sz="2000" i="1" dirty="0">
                <a:latin typeface="+mj-lt"/>
              </a:rPr>
              <a:t> trong lăng </a:t>
            </a:r>
            <a:r>
              <a:rPr lang="vi-VN" sz="2000" i="1" dirty="0" err="1">
                <a:latin typeface="+mj-lt"/>
              </a:rPr>
              <a:t>rất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đỏ</a:t>
            </a:r>
            <a:r>
              <a:rPr lang="vi-VN" sz="2000" i="1" dirty="0">
                <a:latin typeface="+mj-lt"/>
              </a:rPr>
              <a:t>,</a:t>
            </a:r>
          </a:p>
          <a:p>
            <a:pPr algn="ctr"/>
            <a:r>
              <a:rPr lang="vi-VN" sz="2000" i="1" dirty="0">
                <a:latin typeface="+mj-lt"/>
              </a:rPr>
              <a:t>          </a:t>
            </a:r>
            <a:r>
              <a:rPr lang="vi-VN" sz="2000" i="1" dirty="0" err="1">
                <a:latin typeface="+mj-lt"/>
              </a:rPr>
              <a:t>Ngày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ngày</a:t>
            </a:r>
            <a:r>
              <a:rPr lang="vi-VN" sz="2000" i="1" dirty="0">
                <a:latin typeface="+mj-lt"/>
              </a:rPr>
              <a:t> dông </a:t>
            </a:r>
            <a:r>
              <a:rPr lang="vi-VN" sz="2000" i="1" dirty="0" err="1">
                <a:latin typeface="+mj-lt"/>
              </a:rPr>
              <a:t>người</a:t>
            </a:r>
            <a:r>
              <a:rPr lang="vi-VN" sz="2000" i="1" dirty="0">
                <a:latin typeface="+mj-lt"/>
              </a:rPr>
              <a:t> đi trong thương </a:t>
            </a:r>
            <a:r>
              <a:rPr lang="vi-VN" sz="2000" i="1" dirty="0" err="1">
                <a:latin typeface="+mj-lt"/>
              </a:rPr>
              <a:t>nhớ</a:t>
            </a:r>
            <a:endParaRPr lang="vi-VN" sz="2000" i="1" dirty="0">
              <a:latin typeface="+mj-lt"/>
            </a:endParaRPr>
          </a:p>
          <a:p>
            <a:pPr algn="ctr"/>
            <a:r>
              <a:rPr lang="vi-VN" sz="2000" i="1" dirty="0">
                <a:latin typeface="+mj-lt"/>
              </a:rPr>
              <a:t>              </a:t>
            </a:r>
            <a:r>
              <a:rPr lang="vi-VN" sz="2000" i="1" dirty="0" err="1">
                <a:latin typeface="+mj-lt"/>
              </a:rPr>
              <a:t>Kết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tràng</a:t>
            </a:r>
            <a:r>
              <a:rPr lang="vi-VN" sz="2000" i="1" dirty="0">
                <a:latin typeface="+mj-lt"/>
              </a:rPr>
              <a:t> hoa dâng </a:t>
            </a:r>
            <a:r>
              <a:rPr lang="vi-VN" sz="2000" i="1" dirty="0" err="1">
                <a:latin typeface="+mj-lt"/>
              </a:rPr>
              <a:t>bảy</a:t>
            </a:r>
            <a:r>
              <a:rPr lang="vi-VN" sz="2000" i="1" dirty="0">
                <a:latin typeface="+mj-lt"/>
              </a:rPr>
              <a:t> mươi </a:t>
            </a:r>
            <a:r>
              <a:rPr lang="vi-VN" sz="2000" i="1" dirty="0" err="1">
                <a:latin typeface="+mj-lt"/>
              </a:rPr>
              <a:t>chín</a:t>
            </a:r>
            <a:r>
              <a:rPr lang="vi-VN" sz="2000" i="1" dirty="0">
                <a:latin typeface="+mj-lt"/>
              </a:rPr>
              <a:t> </a:t>
            </a:r>
            <a:r>
              <a:rPr lang="vi-VN" sz="2000" i="1" dirty="0" err="1">
                <a:latin typeface="+mj-lt"/>
              </a:rPr>
              <a:t>mùa</a:t>
            </a:r>
            <a:r>
              <a:rPr lang="vi-VN" sz="2000" i="1" dirty="0">
                <a:latin typeface="+mj-lt"/>
              </a:rPr>
              <a:t> xuân.”</a:t>
            </a:r>
            <a:endParaRPr lang="vi-VN" i="1" dirty="0"/>
          </a:p>
          <a:p>
            <a:pPr algn="ctr"/>
            <a:r>
              <a:rPr lang="vi-VN" sz="2000" i="1" dirty="0">
                <a:latin typeface="+mj-lt"/>
              </a:rPr>
              <a:t>                                                                                                        (</a:t>
            </a:r>
            <a:r>
              <a:rPr lang="vi-VN" sz="2000" i="1" dirty="0" err="1">
                <a:latin typeface="+mj-lt"/>
              </a:rPr>
              <a:t>Viếng</a:t>
            </a:r>
            <a:r>
              <a:rPr lang="vi-VN" sz="2000" i="1" dirty="0">
                <a:latin typeface="+mj-lt"/>
              </a:rPr>
              <a:t> lăng </a:t>
            </a:r>
            <a:r>
              <a:rPr lang="vi-VN" sz="2000" i="1" dirty="0" err="1">
                <a:latin typeface="+mj-lt"/>
              </a:rPr>
              <a:t>Bác</a:t>
            </a:r>
            <a:r>
              <a:rPr lang="vi-VN" sz="2000" i="1" dirty="0">
                <a:latin typeface="+mj-lt"/>
              </a:rPr>
              <a:t> – </a:t>
            </a:r>
            <a:r>
              <a:rPr lang="vi-VN" sz="2000" i="1" dirty="0" err="1">
                <a:latin typeface="+mj-lt"/>
              </a:rPr>
              <a:t>Viễn</a:t>
            </a:r>
            <a:r>
              <a:rPr lang="vi-VN" sz="2000" i="1" dirty="0">
                <a:latin typeface="+mj-lt"/>
              </a:rPr>
              <a:t> Phương)</a:t>
            </a:r>
          </a:p>
          <a:p>
            <a:pPr algn="just"/>
            <a:r>
              <a:rPr lang="vi-VN" sz="2000" dirty="0"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1: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latin typeface="+mj-lt"/>
              </a:rPr>
              <a:t>Nêu ngắn gọn hoàn cảnh sáng tác của bài thơ.</a:t>
            </a:r>
          </a:p>
          <a:p>
            <a:pPr algn="just"/>
            <a:r>
              <a:rPr lang="vi-VN" sz="2000" dirty="0"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2: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latin typeface="+mj-lt"/>
              </a:rPr>
              <a:t>Từ </a:t>
            </a:r>
            <a:r>
              <a:rPr lang="vi-VN" sz="2000" i="1" dirty="0">
                <a:latin typeface="+mj-lt"/>
              </a:rPr>
              <a:t>“mặt trời” </a:t>
            </a:r>
            <a:r>
              <a:rPr lang="vi-VN" sz="2000" dirty="0">
                <a:latin typeface="+mj-lt"/>
              </a:rPr>
              <a:t>ở câu thơ thứ hai được sử dụng theo phép tu từ từ vựng nào? </a:t>
            </a:r>
            <a:r>
              <a:rPr lang="vi-VN" sz="2000" dirty="0" err="1">
                <a:latin typeface="+mj-lt"/>
              </a:rPr>
              <a:t>Phép</a:t>
            </a:r>
            <a:r>
              <a:rPr lang="vi-VN" sz="2000" dirty="0">
                <a:latin typeface="+mj-lt"/>
              </a:rPr>
              <a:t> tu </a:t>
            </a:r>
            <a:r>
              <a:rPr lang="vi-VN" sz="2000" dirty="0" err="1">
                <a:latin typeface="+mj-lt"/>
              </a:rPr>
              <a:t>từ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này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có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tác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dụng</a:t>
            </a:r>
            <a:r>
              <a:rPr lang="vi-VN" sz="2000" dirty="0">
                <a:latin typeface="+mj-lt"/>
              </a:rPr>
              <a:t> như </a:t>
            </a:r>
            <a:r>
              <a:rPr lang="vi-VN" sz="2000" dirty="0" err="1">
                <a:latin typeface="+mj-lt"/>
              </a:rPr>
              <a:t>thế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nào</a:t>
            </a:r>
            <a:r>
              <a:rPr lang="vi-VN" sz="2000" dirty="0">
                <a:latin typeface="+mj-lt"/>
              </a:rPr>
              <a:t> trong </a:t>
            </a:r>
            <a:r>
              <a:rPr lang="vi-VN" sz="2000" dirty="0" err="1">
                <a:latin typeface="+mj-lt"/>
              </a:rPr>
              <a:t>việc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bộc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lộ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cảm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xúc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của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tác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giả</a:t>
            </a:r>
            <a:r>
              <a:rPr lang="vi-VN" sz="2000" dirty="0">
                <a:latin typeface="+mj-lt"/>
              </a:rPr>
              <a:t>? </a:t>
            </a:r>
            <a:r>
              <a:rPr lang="vi-VN" sz="2000" dirty="0" err="1">
                <a:latin typeface="+mj-lt"/>
              </a:rPr>
              <a:t>Có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thể</a:t>
            </a:r>
            <a:r>
              <a:rPr lang="vi-VN" sz="2000" dirty="0">
                <a:latin typeface="+mj-lt"/>
              </a:rPr>
              <a:t> coi đây </a:t>
            </a:r>
            <a:r>
              <a:rPr lang="vi-VN" sz="2000" dirty="0" err="1">
                <a:latin typeface="+mj-lt"/>
              </a:rPr>
              <a:t>là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hiện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tượng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một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nghĩa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gốc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của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từ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phát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triển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thành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nhiều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nghĩa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được</a:t>
            </a:r>
            <a:r>
              <a:rPr lang="vi-VN" sz="2000" dirty="0">
                <a:latin typeface="+mj-lt"/>
              </a:rPr>
              <a:t> không? </a:t>
            </a:r>
            <a:r>
              <a:rPr lang="vi-VN" sz="2000" dirty="0" err="1">
                <a:latin typeface="+mj-lt"/>
              </a:rPr>
              <a:t>Vì</a:t>
            </a:r>
            <a:r>
              <a:rPr lang="vi-VN" sz="2000" dirty="0">
                <a:latin typeface="+mj-lt"/>
              </a:rPr>
              <a:t> sao?</a:t>
            </a:r>
          </a:p>
          <a:p>
            <a:pPr algn="just"/>
            <a:r>
              <a:rPr lang="vi-VN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3: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latin typeface="+mj-lt"/>
              </a:rPr>
              <a:t>Trong chương trinh Ngữ văn 9 cũng có những câu thơ xuất hiện hình ảnh </a:t>
            </a:r>
            <a:r>
              <a:rPr lang="vi-VN" sz="2000" i="1" dirty="0">
                <a:latin typeface="+mj-lt"/>
              </a:rPr>
              <a:t>“mặt trời”</a:t>
            </a:r>
            <a:r>
              <a:rPr lang="vi-VN" sz="2000" dirty="0">
                <a:latin typeface="+mj-lt"/>
              </a:rPr>
              <a:t> qua cách sử dụng phép tu từ tương tự. </a:t>
            </a:r>
            <a:r>
              <a:rPr lang="vi-VN" sz="2000" dirty="0" err="1">
                <a:latin typeface="+mj-lt"/>
              </a:rPr>
              <a:t>Chéo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những</a:t>
            </a:r>
            <a:r>
              <a:rPr lang="vi-VN" sz="2000" dirty="0">
                <a:latin typeface="+mj-lt"/>
              </a:rPr>
              <a:t> câu thơ </a:t>
            </a:r>
            <a:r>
              <a:rPr lang="vi-VN" sz="2000" dirty="0" err="1">
                <a:latin typeface="+mj-lt"/>
              </a:rPr>
              <a:t>đó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và</a:t>
            </a:r>
            <a:r>
              <a:rPr lang="vi-VN" sz="2000" dirty="0">
                <a:latin typeface="+mj-lt"/>
              </a:rPr>
              <a:t> cho </a:t>
            </a:r>
            <a:r>
              <a:rPr lang="vi-VN" sz="2000" dirty="0" err="1">
                <a:latin typeface="+mj-lt"/>
              </a:rPr>
              <a:t>biết</a:t>
            </a:r>
            <a:r>
              <a:rPr lang="vi-VN" sz="2000" dirty="0">
                <a:latin typeface="+mj-lt"/>
              </a:rPr>
              <a:t> tên </a:t>
            </a:r>
            <a:r>
              <a:rPr lang="vi-VN" sz="2000" dirty="0" err="1">
                <a:latin typeface="+mj-lt"/>
              </a:rPr>
              <a:t>tác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giả</a:t>
            </a:r>
            <a:r>
              <a:rPr lang="vi-VN" sz="2000" dirty="0">
                <a:latin typeface="+mj-lt"/>
              </a:rPr>
              <a:t>, </a:t>
            </a:r>
            <a:r>
              <a:rPr lang="vi-VN" sz="2000" dirty="0" err="1">
                <a:latin typeface="+mj-lt"/>
              </a:rPr>
              <a:t>tác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phẩm</a:t>
            </a:r>
            <a:r>
              <a:rPr lang="vi-VN" sz="2000" dirty="0">
                <a:latin typeface="+mj-lt"/>
              </a:rPr>
              <a:t>.</a:t>
            </a:r>
          </a:p>
          <a:p>
            <a:pPr algn="just"/>
            <a:r>
              <a:rPr lang="vi-VN" sz="2000" dirty="0"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4: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i="1" dirty="0" smtClean="0">
                <a:latin typeface="+mj-lt"/>
              </a:rPr>
              <a:t>“</a:t>
            </a:r>
            <a:r>
              <a:rPr lang="vi-VN" sz="2000" i="1" dirty="0">
                <a:latin typeface="+mj-lt"/>
              </a:rPr>
              <a:t>thương nhớ” </a:t>
            </a:r>
            <a:r>
              <a:rPr lang="vi-VN" sz="2000" dirty="0">
                <a:latin typeface="+mj-lt"/>
              </a:rPr>
              <a:t>vốn là một từ chỉ cảm xúc bên trong của con người nhưng tác giả lại viết </a:t>
            </a:r>
            <a:r>
              <a:rPr lang="vi-VN" sz="2000" i="1" dirty="0">
                <a:latin typeface="+mj-lt"/>
              </a:rPr>
              <a:t>“Ngày ngày dòng người đi trong thương nhớ”</a:t>
            </a:r>
            <a:r>
              <a:rPr lang="vi-VN" sz="2000" dirty="0">
                <a:latin typeface="+mj-lt"/>
              </a:rPr>
              <a:t>. </a:t>
            </a:r>
            <a:r>
              <a:rPr lang="vi-VN" sz="2000" dirty="0" err="1">
                <a:latin typeface="+mj-lt"/>
              </a:rPr>
              <a:t>Tại</a:t>
            </a:r>
            <a:r>
              <a:rPr lang="vi-VN" sz="2000" dirty="0">
                <a:latin typeface="+mj-lt"/>
              </a:rPr>
              <a:t> sao </a:t>
            </a:r>
            <a:r>
              <a:rPr lang="vi-VN" sz="2000" dirty="0" err="1">
                <a:latin typeface="+mj-lt"/>
              </a:rPr>
              <a:t>vậy</a:t>
            </a:r>
            <a:r>
              <a:rPr lang="vi-VN" sz="2000" dirty="0">
                <a:latin typeface="+mj-lt"/>
              </a:rPr>
              <a:t>?</a:t>
            </a:r>
          </a:p>
          <a:p>
            <a:pPr algn="just"/>
            <a:r>
              <a:rPr lang="vi-VN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5: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latin typeface="+mj-lt"/>
              </a:rPr>
              <a:t>Trình bày cảm nhận của em về đoạn thơ trên bằng một đoạn văn khoảng 10 - 12 câu, triển khai theo lối lập luận Tổng – Phân – Hợp để thấy được dòng cảm xúc chân thành của tác giả trước khi vào lăng viếng Bác. Trong </a:t>
            </a:r>
            <a:r>
              <a:rPr lang="vi-VN" sz="2000" dirty="0" err="1">
                <a:latin typeface="+mj-lt"/>
              </a:rPr>
              <a:t>đoạn</a:t>
            </a:r>
            <a:r>
              <a:rPr lang="vi-VN" sz="2000" dirty="0">
                <a:latin typeface="+mj-lt"/>
              </a:rPr>
              <a:t> văn </a:t>
            </a:r>
            <a:r>
              <a:rPr lang="vi-VN" sz="2000" dirty="0" err="1">
                <a:latin typeface="+mj-lt"/>
              </a:rPr>
              <a:t>có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sử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dụng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một</a:t>
            </a:r>
            <a:r>
              <a:rPr lang="vi-VN" sz="2000" dirty="0">
                <a:latin typeface="+mj-lt"/>
              </a:rPr>
              <a:t> câu </a:t>
            </a:r>
            <a:r>
              <a:rPr lang="vi-VN" sz="2000" dirty="0" err="1">
                <a:latin typeface="+mj-lt"/>
              </a:rPr>
              <a:t>bị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động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và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một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phép</a:t>
            </a:r>
            <a:r>
              <a:rPr lang="vi-VN" sz="2000" dirty="0">
                <a:latin typeface="+mj-lt"/>
              </a:rPr>
              <a:t> </a:t>
            </a:r>
            <a:r>
              <a:rPr lang="vi-VN" sz="2000" dirty="0" err="1">
                <a:latin typeface="+mj-lt"/>
              </a:rPr>
              <a:t>nối</a:t>
            </a:r>
            <a:r>
              <a:rPr lang="vi-VN" sz="2000" dirty="0">
                <a:latin typeface="+mj-lt"/>
              </a:rPr>
              <a:t> liên </a:t>
            </a:r>
            <a:r>
              <a:rPr lang="vi-VN" sz="2000" dirty="0" err="1">
                <a:latin typeface="+mj-lt"/>
              </a:rPr>
              <a:t>kết</a:t>
            </a:r>
            <a:r>
              <a:rPr lang="vi-VN" sz="2000" dirty="0">
                <a:latin typeface="+mj-lt"/>
              </a:rPr>
              <a:t>.</a:t>
            </a:r>
          </a:p>
          <a:p>
            <a:endParaRPr lang="vi-VN" sz="2000" dirty="0">
              <a:latin typeface="+mj-lt"/>
            </a:endParaRPr>
          </a:p>
          <a:p>
            <a:endParaRPr lang="vi-VN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016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24557745-C4C0-4609-88CD-F570378CA3C0}"/>
              </a:ext>
            </a:extLst>
          </p:cNvPr>
          <p:cNvSpPr txBox="1"/>
          <p:nvPr/>
        </p:nvSpPr>
        <p:spPr>
          <a:xfrm>
            <a:off x="227554" y="155053"/>
            <a:ext cx="11390051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u="sng" dirty="0" err="1" smtClean="0">
                <a:solidFill>
                  <a:srgbClr val="FF0000"/>
                </a:solidFill>
                <a:latin typeface="Time New Roman"/>
              </a:rPr>
              <a:t>Vấn</a:t>
            </a:r>
            <a:r>
              <a:rPr lang="en-US" sz="2300" b="1" u="sng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300" b="1" u="sng" dirty="0" err="1" smtClean="0">
                <a:solidFill>
                  <a:srgbClr val="FF0000"/>
                </a:solidFill>
                <a:latin typeface="Time New Roman"/>
              </a:rPr>
              <a:t>đề</a:t>
            </a:r>
            <a:r>
              <a:rPr lang="en-US" sz="2300" b="1" u="sng" dirty="0" smtClean="0">
                <a:solidFill>
                  <a:srgbClr val="FF0000"/>
                </a:solidFill>
                <a:latin typeface="Time New Roman"/>
              </a:rPr>
              <a:t> 3:</a:t>
            </a:r>
            <a:endParaRPr lang="en-US" sz="2300" b="1" u="sng" dirty="0">
              <a:solidFill>
                <a:srgbClr val="FF0000"/>
              </a:solidFill>
              <a:latin typeface="Time New Roman"/>
            </a:endParaRPr>
          </a:p>
          <a:p>
            <a:pPr algn="just"/>
            <a:r>
              <a:rPr lang="vi-VN" sz="2300" dirty="0" smtClean="0">
                <a:latin typeface="+mj-lt"/>
              </a:rPr>
              <a:t>Nói </a:t>
            </a:r>
            <a:r>
              <a:rPr lang="vi-VN" sz="2300" dirty="0">
                <a:latin typeface="+mj-lt"/>
              </a:rPr>
              <a:t>về bài thơ </a:t>
            </a:r>
            <a:r>
              <a:rPr lang="vi-VN" sz="2300" i="1" dirty="0">
                <a:latin typeface="+mj-lt"/>
              </a:rPr>
              <a:t>Viếng lăng Bác </a:t>
            </a:r>
            <a:r>
              <a:rPr lang="vi-VN" sz="2300" dirty="0">
                <a:latin typeface="+mj-lt"/>
              </a:rPr>
              <a:t>của tác giả Viễn Phương có nhận xét:</a:t>
            </a:r>
          </a:p>
          <a:p>
            <a:pPr algn="just"/>
            <a:r>
              <a:rPr lang="vi-VN" sz="2300" dirty="0">
                <a:latin typeface="+mj-lt"/>
              </a:rPr>
              <a:t> </a:t>
            </a:r>
            <a:r>
              <a:rPr lang="vi-VN" sz="2300" b="1" dirty="0">
                <a:latin typeface="+mj-lt"/>
              </a:rPr>
              <a:t>“</a:t>
            </a:r>
            <a:r>
              <a:rPr lang="vi-VN" sz="2300" b="1" dirty="0" err="1">
                <a:latin typeface="+mj-lt"/>
              </a:rPr>
              <a:t>Có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thể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nói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bài</a:t>
            </a:r>
            <a:r>
              <a:rPr lang="vi-VN" sz="2300" b="1" dirty="0">
                <a:latin typeface="+mj-lt"/>
              </a:rPr>
              <a:t> thơ </a:t>
            </a:r>
            <a:r>
              <a:rPr lang="vi-VN" sz="2300" b="1" dirty="0" err="1">
                <a:latin typeface="+mj-lt"/>
              </a:rPr>
              <a:t>là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một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thứ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tiếng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lòng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giản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dị</a:t>
            </a:r>
            <a:r>
              <a:rPr lang="vi-VN" sz="2300" b="1" dirty="0">
                <a:latin typeface="+mj-lt"/>
              </a:rPr>
              <a:t>, </a:t>
            </a:r>
            <a:r>
              <a:rPr lang="vi-VN" sz="2300" b="1" dirty="0" err="1">
                <a:latin typeface="+mj-lt"/>
              </a:rPr>
              <a:t>hồn</a:t>
            </a:r>
            <a:r>
              <a:rPr lang="vi-VN" sz="2300" b="1" dirty="0">
                <a:latin typeface="+mj-lt"/>
              </a:rPr>
              <a:t> nhiên </a:t>
            </a:r>
            <a:r>
              <a:rPr lang="vi-VN" sz="2300" b="1" dirty="0" err="1">
                <a:latin typeface="+mj-lt"/>
              </a:rPr>
              <a:t>mà</a:t>
            </a:r>
            <a:r>
              <a:rPr lang="vi-VN" sz="2300" b="1" dirty="0">
                <a:latin typeface="+mj-lt"/>
              </a:rPr>
              <a:t> âm vang </a:t>
            </a:r>
            <a:r>
              <a:rPr lang="vi-VN" sz="2300" b="1" dirty="0" err="1">
                <a:latin typeface="+mj-lt"/>
              </a:rPr>
              <a:t>của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nó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còn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làm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thổn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thức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lòng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người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mãi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mãi</a:t>
            </a:r>
            <a:r>
              <a:rPr lang="vi-VN" sz="2300" b="1" dirty="0">
                <a:latin typeface="+mj-lt"/>
              </a:rPr>
              <a:t>”.</a:t>
            </a:r>
          </a:p>
          <a:p>
            <a:pPr algn="r"/>
            <a:r>
              <a:rPr lang="vi-VN" sz="2300" i="1" dirty="0">
                <a:latin typeface="+mj-lt"/>
              </a:rPr>
              <a:t>(</a:t>
            </a:r>
            <a:r>
              <a:rPr lang="vi-VN" sz="2300" i="1" dirty="0" err="1">
                <a:latin typeface="+mj-lt"/>
              </a:rPr>
              <a:t>Tìm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hiểu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vẻ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đẹp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tác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phẩm</a:t>
            </a:r>
            <a:r>
              <a:rPr lang="vi-VN" sz="2300" i="1" dirty="0">
                <a:latin typeface="+mj-lt"/>
              </a:rPr>
              <a:t> văn </a:t>
            </a:r>
            <a:r>
              <a:rPr lang="vi-VN" sz="2300" i="1" dirty="0" err="1">
                <a:latin typeface="+mj-lt"/>
              </a:rPr>
              <a:t>học</a:t>
            </a:r>
            <a:r>
              <a:rPr lang="vi-VN" sz="2300" i="1" dirty="0">
                <a:latin typeface="+mj-lt"/>
              </a:rPr>
              <a:t> </a:t>
            </a:r>
            <a:r>
              <a:rPr lang="vi-VN" sz="2300" i="1" dirty="0" err="1">
                <a:latin typeface="+mj-lt"/>
              </a:rPr>
              <a:t>Ngữ</a:t>
            </a:r>
            <a:r>
              <a:rPr lang="vi-VN" sz="2300" i="1" dirty="0">
                <a:latin typeface="+mj-lt"/>
              </a:rPr>
              <a:t> văn 9 – Lê </a:t>
            </a:r>
            <a:r>
              <a:rPr lang="vi-VN" sz="2300" i="1" dirty="0" err="1">
                <a:latin typeface="+mj-lt"/>
              </a:rPr>
              <a:t>Bảo</a:t>
            </a:r>
            <a:r>
              <a:rPr lang="vi-VN" sz="2300" i="1" dirty="0">
                <a:latin typeface="+mj-lt"/>
              </a:rPr>
              <a:t>)</a:t>
            </a:r>
          </a:p>
          <a:p>
            <a:pPr algn="just"/>
            <a:r>
              <a:rPr lang="vi-VN" sz="2000" i="1" dirty="0">
                <a:latin typeface="Time New Roman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 New Roman"/>
              </a:rPr>
              <a:t> 1:</a:t>
            </a:r>
            <a:r>
              <a:rPr lang="vi-VN" sz="2000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vi-VN" sz="2300" dirty="0" smtClean="0">
                <a:latin typeface="+mj-lt"/>
              </a:rPr>
              <a:t>Em </a:t>
            </a:r>
            <a:r>
              <a:rPr lang="vi-VN" sz="2300" dirty="0">
                <a:latin typeface="+mj-lt"/>
              </a:rPr>
              <a:t>hãy nêu hoàn cảnh sáng tác và cảm xúc bao trùm của tác giả trong bài thơ.</a:t>
            </a:r>
          </a:p>
          <a:p>
            <a:pPr algn="just"/>
            <a:r>
              <a:rPr lang="en-US" sz="2300" dirty="0">
                <a:latin typeface="+mj-lt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300" b="1" dirty="0" smtClean="0">
                <a:solidFill>
                  <a:srgbClr val="FF0000"/>
                </a:solidFill>
                <a:latin typeface="Time New Roman"/>
              </a:rPr>
              <a:t> 2:</a:t>
            </a:r>
            <a:r>
              <a:rPr lang="vi-VN" sz="2300" dirty="0" smtClean="0">
                <a:latin typeface="+mj-lt"/>
              </a:rPr>
              <a:t>Chép </a:t>
            </a:r>
            <a:r>
              <a:rPr lang="vi-VN" sz="2300" dirty="0">
                <a:latin typeface="+mj-lt"/>
              </a:rPr>
              <a:t>nguyên văn khổ thơ diễn tả cảm xúc và suy nghĩ của tác giả khi vào trong lăng viếng Bác.</a:t>
            </a:r>
          </a:p>
          <a:p>
            <a:pPr algn="just"/>
            <a:r>
              <a:rPr lang="vi-VN" sz="2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300" b="1" dirty="0" smtClean="0">
                <a:solidFill>
                  <a:srgbClr val="FF0000"/>
                </a:solidFill>
                <a:latin typeface="+mj-lt"/>
              </a:rPr>
              <a:t> 3:</a:t>
            </a:r>
            <a:r>
              <a:rPr lang="vi-VN" sz="23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300" dirty="0">
                <a:latin typeface="+mj-lt"/>
              </a:rPr>
              <a:t>Chỉ ra một hình ảnh ẩn dụ có trong khổ thơ mà em vừa chép và nêu ý nghĩa của hình ảnh ẩn dụ đó.</a:t>
            </a:r>
          </a:p>
          <a:p>
            <a:pPr algn="just"/>
            <a:r>
              <a:rPr lang="vi-VN" sz="2300" dirty="0">
                <a:latin typeface="+mj-lt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300" b="1" dirty="0" smtClean="0">
                <a:solidFill>
                  <a:srgbClr val="FF0000"/>
                </a:solidFill>
                <a:latin typeface="+mj-lt"/>
              </a:rPr>
              <a:t> 4:</a:t>
            </a:r>
            <a:r>
              <a:rPr lang="vi-VN" sz="23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300" dirty="0">
                <a:latin typeface="+mj-lt"/>
              </a:rPr>
              <a:t>Cho câu văn sau:</a:t>
            </a:r>
          </a:p>
          <a:p>
            <a:pPr algn="just"/>
            <a:r>
              <a:rPr lang="vi-VN" sz="2300" dirty="0">
                <a:latin typeface="+mj-lt"/>
              </a:rPr>
              <a:t>      </a:t>
            </a:r>
            <a:r>
              <a:rPr lang="vi-VN" sz="2300" b="1" dirty="0">
                <a:latin typeface="+mj-lt"/>
              </a:rPr>
              <a:t>“Trong </a:t>
            </a:r>
            <a:r>
              <a:rPr lang="vi-VN" sz="2300" b="1" dirty="0" err="1">
                <a:latin typeface="+mj-lt"/>
              </a:rPr>
              <a:t>bài</a:t>
            </a:r>
            <a:r>
              <a:rPr lang="vi-VN" sz="2300" b="1" dirty="0">
                <a:latin typeface="+mj-lt"/>
              </a:rPr>
              <a:t> thơ </a:t>
            </a:r>
            <a:r>
              <a:rPr lang="vi-VN" sz="2300" b="1" dirty="0" err="1">
                <a:latin typeface="+mj-lt"/>
              </a:rPr>
              <a:t>Viếng</a:t>
            </a:r>
            <a:r>
              <a:rPr lang="vi-VN" sz="2300" b="1" dirty="0">
                <a:latin typeface="+mj-lt"/>
              </a:rPr>
              <a:t> lăng </a:t>
            </a:r>
            <a:r>
              <a:rPr lang="vi-VN" sz="2300" b="1" dirty="0" err="1">
                <a:latin typeface="+mj-lt"/>
              </a:rPr>
              <a:t>Bác</a:t>
            </a:r>
            <a:r>
              <a:rPr lang="vi-VN" sz="2300" b="1" dirty="0">
                <a:latin typeface="+mj-lt"/>
              </a:rPr>
              <a:t>, </a:t>
            </a:r>
            <a:r>
              <a:rPr lang="vi-VN" sz="2300" b="1" dirty="0" err="1">
                <a:latin typeface="+mj-lt"/>
              </a:rPr>
              <a:t>ngoại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cảnh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chỉ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được</a:t>
            </a:r>
            <a:r>
              <a:rPr lang="vi-VN" sz="2300" b="1" dirty="0">
                <a:latin typeface="+mj-lt"/>
              </a:rPr>
              <a:t> miêu </a:t>
            </a:r>
            <a:r>
              <a:rPr lang="vi-VN" sz="2300" b="1" dirty="0" err="1">
                <a:latin typeface="+mj-lt"/>
              </a:rPr>
              <a:t>tả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chấm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phá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vài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nét</a:t>
            </a:r>
            <a:r>
              <a:rPr lang="vi-VN" sz="2300" b="1" dirty="0">
                <a:latin typeface="+mj-lt"/>
              </a:rPr>
              <a:t>, </a:t>
            </a:r>
            <a:r>
              <a:rPr lang="vi-VN" sz="2300" b="1" dirty="0" err="1">
                <a:latin typeface="+mj-lt"/>
              </a:rPr>
              <a:t>còn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chủ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yếu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tác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giả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bộc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lộ</a:t>
            </a:r>
            <a:r>
              <a:rPr lang="vi-VN" sz="2300" b="1" dirty="0">
                <a:latin typeface="+mj-lt"/>
              </a:rPr>
              <a:t> tâm </a:t>
            </a:r>
            <a:r>
              <a:rPr lang="vi-VN" sz="2300" b="1" dirty="0" err="1">
                <a:latin typeface="+mj-lt"/>
              </a:rPr>
              <a:t>trạng</a:t>
            </a:r>
            <a:r>
              <a:rPr lang="vi-VN" sz="2300" b="1" dirty="0">
                <a:latin typeface="+mj-lt"/>
              </a:rPr>
              <a:t>, </a:t>
            </a:r>
            <a:r>
              <a:rPr lang="vi-VN" sz="2300" b="1" dirty="0" err="1">
                <a:latin typeface="+mj-lt"/>
              </a:rPr>
              <a:t>cảm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xúc</a:t>
            </a:r>
            <a:r>
              <a:rPr lang="vi-VN" sz="2300" b="1" dirty="0">
                <a:latin typeface="+mj-lt"/>
              </a:rPr>
              <a:t> yêu thương, </a:t>
            </a:r>
            <a:r>
              <a:rPr lang="vi-VN" sz="2300" b="1" dirty="0" err="1">
                <a:latin typeface="+mj-lt"/>
              </a:rPr>
              <a:t>ngưỡng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mộ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của</a:t>
            </a:r>
            <a:r>
              <a:rPr lang="vi-VN" sz="2300" b="1" dirty="0">
                <a:latin typeface="+mj-lt"/>
              </a:rPr>
              <a:t> minh </a:t>
            </a:r>
            <a:r>
              <a:rPr lang="vi-VN" sz="2300" b="1" dirty="0" err="1">
                <a:latin typeface="+mj-lt"/>
              </a:rPr>
              <a:t>đối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với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Chủ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tịch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Hồ</a:t>
            </a:r>
            <a:r>
              <a:rPr lang="vi-VN" sz="2300" b="1" dirty="0">
                <a:latin typeface="+mj-lt"/>
              </a:rPr>
              <a:t> </a:t>
            </a:r>
            <a:r>
              <a:rPr lang="vi-VN" sz="2300" b="1" dirty="0" err="1">
                <a:latin typeface="+mj-lt"/>
              </a:rPr>
              <a:t>Chí</a:t>
            </a:r>
            <a:r>
              <a:rPr lang="vi-VN" sz="2300" b="1" dirty="0">
                <a:latin typeface="+mj-lt"/>
              </a:rPr>
              <a:t> Minh.”</a:t>
            </a:r>
          </a:p>
          <a:p>
            <a:pPr algn="just"/>
            <a:r>
              <a:rPr lang="vi-VN" sz="2300" dirty="0">
                <a:latin typeface="+mj-lt"/>
              </a:rPr>
              <a:t>     </a:t>
            </a:r>
            <a:r>
              <a:rPr lang="vi-VN" sz="2300" dirty="0" err="1">
                <a:latin typeface="+mj-lt"/>
              </a:rPr>
              <a:t>Hãy</a:t>
            </a:r>
            <a:r>
              <a:rPr lang="vi-VN" sz="2300" dirty="0">
                <a:latin typeface="+mj-lt"/>
              </a:rPr>
              <a:t> coi câu văn trên </a:t>
            </a:r>
            <a:r>
              <a:rPr lang="vi-VN" sz="2300" dirty="0" err="1">
                <a:latin typeface="+mj-lt"/>
              </a:rPr>
              <a:t>là</a:t>
            </a:r>
            <a:r>
              <a:rPr lang="vi-VN" sz="2300" dirty="0">
                <a:latin typeface="+mj-lt"/>
              </a:rPr>
              <a:t> câu </a:t>
            </a:r>
            <a:r>
              <a:rPr lang="vi-VN" sz="2300" dirty="0" err="1">
                <a:latin typeface="+mj-lt"/>
              </a:rPr>
              <a:t>chủ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đề</a:t>
            </a:r>
            <a:r>
              <a:rPr lang="vi-VN" sz="2300" dirty="0">
                <a:latin typeface="+mj-lt"/>
              </a:rPr>
              <a:t>, </a:t>
            </a:r>
            <a:r>
              <a:rPr lang="vi-VN" sz="2300" dirty="0" err="1">
                <a:latin typeface="+mj-lt"/>
              </a:rPr>
              <a:t>viết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tiếp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khoảng</a:t>
            </a:r>
            <a:r>
              <a:rPr lang="vi-VN" sz="2300" dirty="0">
                <a:latin typeface="+mj-lt"/>
              </a:rPr>
              <a:t> 8 – 10 câu văn </a:t>
            </a:r>
            <a:r>
              <a:rPr lang="vi-VN" sz="2300" dirty="0" err="1">
                <a:latin typeface="+mj-lt"/>
              </a:rPr>
              <a:t>để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tạo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thành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một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đoạn</a:t>
            </a:r>
            <a:r>
              <a:rPr lang="vi-VN" sz="2300" dirty="0">
                <a:latin typeface="+mj-lt"/>
              </a:rPr>
              <a:t> văn </a:t>
            </a:r>
            <a:r>
              <a:rPr lang="vi-VN" sz="2300" dirty="0" err="1">
                <a:latin typeface="+mj-lt"/>
              </a:rPr>
              <a:t>trình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bày</a:t>
            </a:r>
            <a:r>
              <a:rPr lang="vi-VN" sz="2300" dirty="0">
                <a:latin typeface="+mj-lt"/>
              </a:rPr>
              <a:t> theo </a:t>
            </a:r>
            <a:r>
              <a:rPr lang="vi-VN" sz="2300" dirty="0" err="1">
                <a:latin typeface="+mj-lt"/>
              </a:rPr>
              <a:t>cách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diễn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dịch</a:t>
            </a:r>
            <a:r>
              <a:rPr lang="vi-VN" sz="2300" dirty="0">
                <a:latin typeface="+mj-lt"/>
              </a:rPr>
              <a:t>; trong </a:t>
            </a:r>
            <a:r>
              <a:rPr lang="vi-VN" sz="2300" dirty="0" err="1">
                <a:latin typeface="+mj-lt"/>
              </a:rPr>
              <a:t>đoạn</a:t>
            </a:r>
            <a:r>
              <a:rPr lang="vi-VN" sz="2300" dirty="0">
                <a:latin typeface="+mj-lt"/>
              </a:rPr>
              <a:t> văn </a:t>
            </a:r>
            <a:r>
              <a:rPr lang="vi-VN" sz="2300" dirty="0" err="1">
                <a:latin typeface="+mj-lt"/>
              </a:rPr>
              <a:t>có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sử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dụng</a:t>
            </a:r>
            <a:r>
              <a:rPr lang="vi-VN" sz="2300" dirty="0">
                <a:latin typeface="+mj-lt"/>
              </a:rPr>
              <a:t> câu </a:t>
            </a:r>
            <a:r>
              <a:rPr lang="vi-VN" sz="2300" dirty="0" err="1">
                <a:latin typeface="+mj-lt"/>
              </a:rPr>
              <a:t>chứa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thành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phần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biệt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lập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và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phép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thế</a:t>
            </a:r>
            <a:r>
              <a:rPr lang="vi-VN" sz="2300" dirty="0">
                <a:latin typeface="+mj-lt"/>
              </a:rPr>
              <a:t> (</a:t>
            </a:r>
            <a:r>
              <a:rPr lang="vi-VN" sz="2300" dirty="0" err="1">
                <a:latin typeface="+mj-lt"/>
              </a:rPr>
              <a:t>gạch</a:t>
            </a:r>
            <a:r>
              <a:rPr lang="vi-VN" sz="2300" dirty="0">
                <a:latin typeface="+mj-lt"/>
              </a:rPr>
              <a:t> chân, </a:t>
            </a:r>
            <a:r>
              <a:rPr lang="vi-VN" sz="2300" dirty="0" err="1">
                <a:latin typeface="+mj-lt"/>
              </a:rPr>
              <a:t>chú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thích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thành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phần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biệt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lập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và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từ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ngữ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dùng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làm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phép</a:t>
            </a:r>
            <a:r>
              <a:rPr lang="vi-VN" sz="2300" dirty="0">
                <a:latin typeface="+mj-lt"/>
              </a:rPr>
              <a:t> </a:t>
            </a:r>
            <a:r>
              <a:rPr lang="vi-VN" sz="2300" dirty="0" err="1">
                <a:latin typeface="+mj-lt"/>
              </a:rPr>
              <a:t>thế</a:t>
            </a:r>
            <a:r>
              <a:rPr lang="vi-VN" sz="2300" dirty="0">
                <a:latin typeface="+mj-lt"/>
              </a:rPr>
              <a:t>).</a:t>
            </a:r>
          </a:p>
          <a:p>
            <a:pPr algn="just"/>
            <a:endParaRPr lang="vi-VN" sz="2300" dirty="0">
              <a:latin typeface="+mj-lt"/>
            </a:endParaRPr>
          </a:p>
          <a:p>
            <a:pPr algn="just"/>
            <a:endParaRPr lang="vi-VN" sz="2000" dirty="0">
              <a:latin typeface="+mj-lt"/>
            </a:endParaRPr>
          </a:p>
          <a:p>
            <a:pPr algn="just"/>
            <a:endParaRPr lang="vi-VN" sz="2000" dirty="0">
              <a:latin typeface="+mj-lt"/>
            </a:endParaRPr>
          </a:p>
          <a:p>
            <a:pPr algn="just"/>
            <a:endParaRPr lang="vi-VN" sz="2000" dirty="0">
              <a:latin typeface="+mj-lt"/>
            </a:endParaRPr>
          </a:p>
          <a:p>
            <a:pPr algn="just"/>
            <a:endParaRPr lang="vi-VN" sz="2000" dirty="0">
              <a:latin typeface="+mj-lt"/>
            </a:endParaRPr>
          </a:p>
          <a:p>
            <a:pPr algn="just"/>
            <a:endParaRPr lang="vi-VN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834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56" y="261191"/>
            <a:ext cx="11491414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ĐÁP ÁN </a:t>
            </a:r>
            <a:endParaRPr lang="en-US" sz="2400" b="1" dirty="0" smtClean="0">
              <a:solidFill>
                <a:srgbClr val="FF0000"/>
              </a:solidFill>
              <a:latin typeface="Time New Roman"/>
            </a:endParaRPr>
          </a:p>
          <a:p>
            <a:pPr algn="just"/>
            <a:r>
              <a:rPr lang="en-US" sz="2400" dirty="0">
                <a:latin typeface="Time New Roman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1: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Hoàn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cảnh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sáng</a:t>
            </a:r>
            <a:r>
              <a:rPr lang="en-US" sz="24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:</a:t>
            </a:r>
          </a:p>
          <a:p>
            <a:pPr algn="just"/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dirty="0">
                <a:latin typeface="Time New Roman"/>
              </a:rPr>
              <a:t>- </a:t>
            </a:r>
            <a:r>
              <a:rPr lang="en-US" sz="2400" dirty="0" err="1" smtClean="0">
                <a:latin typeface="Time New Roman"/>
              </a:rPr>
              <a:t>Năm</a:t>
            </a:r>
            <a:r>
              <a:rPr lang="en-US" sz="2400" dirty="0" smtClean="0">
                <a:latin typeface="Time New Roman"/>
              </a:rPr>
              <a:t> 1976, </a:t>
            </a:r>
            <a:r>
              <a:rPr lang="en-US" sz="2400" dirty="0" err="1" smtClean="0">
                <a:latin typeface="Time New Roman"/>
              </a:rPr>
              <a:t>sau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khi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cuộc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kháng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chiến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chống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Mỹ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kêt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thúc</a:t>
            </a:r>
            <a:r>
              <a:rPr lang="en-US" sz="2400" dirty="0">
                <a:latin typeface="Time New Roman"/>
              </a:rPr>
              <a:t>, </a:t>
            </a:r>
            <a:r>
              <a:rPr lang="en-US" sz="2400" dirty="0" err="1" smtClean="0">
                <a:latin typeface="Time New Roman"/>
              </a:rPr>
              <a:t>đất</a:t>
            </a:r>
            <a:r>
              <a:rPr lang="en-US" sz="2400" dirty="0" smtClean="0">
                <a:latin typeface="Time New Roman"/>
              </a:rPr>
              <a:t> n</a:t>
            </a:r>
            <a:r>
              <a:rPr lang="vi-VN" sz="2400" dirty="0" smtClean="0">
                <a:latin typeface="Time New Roman"/>
              </a:rPr>
              <a:t>ướ</a:t>
            </a:r>
            <a:r>
              <a:rPr lang="en-US" sz="2400" dirty="0">
                <a:latin typeface="Time New Roman"/>
              </a:rPr>
              <a:t>c </a:t>
            </a:r>
            <a:r>
              <a:rPr lang="en-US" sz="2400" dirty="0" err="1" smtClean="0">
                <a:latin typeface="Time New Roman"/>
              </a:rPr>
              <a:t>thống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nhất</a:t>
            </a:r>
            <a:r>
              <a:rPr lang="en-US" sz="2400" dirty="0">
                <a:latin typeface="Time New Roman"/>
              </a:rPr>
              <a:t>, </a:t>
            </a:r>
            <a:r>
              <a:rPr lang="en-US" sz="2400" dirty="0" err="1" smtClean="0">
                <a:latin typeface="Time New Roman"/>
              </a:rPr>
              <a:t>lăng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chủ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tịch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Hồ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Chí</a:t>
            </a:r>
            <a:r>
              <a:rPr lang="en-US" sz="2400" dirty="0">
                <a:latin typeface="Time New Roman"/>
              </a:rPr>
              <a:t> Minh </a:t>
            </a:r>
            <a:r>
              <a:rPr lang="en-US" sz="2400" dirty="0" err="1" smtClean="0">
                <a:latin typeface="Time New Roman"/>
              </a:rPr>
              <a:t>cũng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vừa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khánh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thành</a:t>
            </a:r>
            <a:r>
              <a:rPr lang="en-US" sz="2400" dirty="0">
                <a:latin typeface="Time New Roman"/>
              </a:rPr>
              <a:t>, </a:t>
            </a:r>
            <a:r>
              <a:rPr lang="en-US" sz="2400" dirty="0" err="1" smtClean="0">
                <a:latin typeface="Time New Roman"/>
              </a:rPr>
              <a:t>tác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giả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miền</a:t>
            </a:r>
            <a:r>
              <a:rPr lang="en-US" sz="2400" dirty="0" smtClean="0">
                <a:latin typeface="Time New Roman"/>
              </a:rPr>
              <a:t> Nam </a:t>
            </a:r>
            <a:r>
              <a:rPr lang="en-US" sz="2400" dirty="0" err="1" smtClean="0">
                <a:latin typeface="Time New Roman"/>
              </a:rPr>
              <a:t>ra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thăm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miền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Bắc</a:t>
            </a:r>
            <a:r>
              <a:rPr lang="en-US" sz="2400" dirty="0">
                <a:latin typeface="Time New Roman"/>
              </a:rPr>
              <a:t>, </a:t>
            </a:r>
            <a:r>
              <a:rPr lang="en-US" sz="2400" dirty="0" err="1" smtClean="0">
                <a:latin typeface="Time New Roman"/>
              </a:rPr>
              <a:t>vào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lăng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viếng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Bác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Hồ</a:t>
            </a:r>
            <a:r>
              <a:rPr lang="en-US" sz="2400" dirty="0">
                <a:latin typeface="Time New Roman"/>
              </a:rPr>
              <a:t>. </a:t>
            </a:r>
            <a:r>
              <a:rPr lang="en-US" sz="2400" dirty="0" err="1" smtClean="0">
                <a:latin typeface="Time New Roman"/>
              </a:rPr>
              <a:t>Bài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</a:t>
            </a:r>
            <a:r>
              <a:rPr lang="vi-VN" sz="2400" dirty="0" smtClean="0">
                <a:latin typeface="Time New Roman"/>
              </a:rPr>
              <a:t>ơ</a:t>
            </a:r>
            <a:r>
              <a:rPr lang="en-US" sz="2400" dirty="0">
                <a:latin typeface="Time New Roman"/>
              </a:rPr>
              <a:t> “</a:t>
            </a:r>
            <a:r>
              <a:rPr lang="en-US" sz="2400" dirty="0" err="1" smtClean="0">
                <a:latin typeface="Time New Roman"/>
              </a:rPr>
              <a:t>Viếng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lăng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Bác</a:t>
            </a:r>
            <a:r>
              <a:rPr lang="en-US" sz="2400" dirty="0">
                <a:latin typeface="Time New Roman"/>
              </a:rPr>
              <a:t>” </a:t>
            </a:r>
            <a:r>
              <a:rPr lang="en-US" sz="2400" dirty="0" smtClean="0">
                <a:latin typeface="Time New Roman"/>
              </a:rPr>
              <a:t>đ</a:t>
            </a:r>
            <a:r>
              <a:rPr lang="vi-VN" sz="2400" dirty="0" smtClean="0">
                <a:latin typeface="Time New Roman"/>
              </a:rPr>
              <a:t>ượ</a:t>
            </a:r>
            <a:r>
              <a:rPr lang="en-US" sz="2400" dirty="0">
                <a:latin typeface="Time New Roman"/>
              </a:rPr>
              <a:t>c sang </a:t>
            </a:r>
            <a:r>
              <a:rPr lang="en-US" sz="2400" dirty="0" err="1" smtClean="0">
                <a:latin typeface="Time New Roman"/>
              </a:rPr>
              <a:t>tác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trong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dịp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đó</a:t>
            </a:r>
            <a:r>
              <a:rPr lang="en-US" sz="2400" dirty="0" smtClean="0">
                <a:latin typeface="Time New Roman"/>
              </a:rPr>
              <a:t>.</a:t>
            </a:r>
          </a:p>
          <a:p>
            <a:pPr algn="just"/>
            <a:r>
              <a:rPr lang="en-US" sz="2400" dirty="0">
                <a:latin typeface="Time New Roman"/>
              </a:rPr>
              <a:t>  - </a:t>
            </a:r>
            <a:r>
              <a:rPr lang="en-US" sz="2400" dirty="0" err="1" smtClean="0">
                <a:latin typeface="Time New Roman"/>
              </a:rPr>
              <a:t>Cảm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xúc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bao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trùm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của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tác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giả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trong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bài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</a:t>
            </a:r>
            <a:r>
              <a:rPr lang="vi-VN" sz="2400" dirty="0" smtClean="0">
                <a:latin typeface="Time New Roman"/>
              </a:rPr>
              <a:t>ơ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là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niềm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xúc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động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thiêng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liêng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thành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kính</a:t>
            </a:r>
            <a:r>
              <a:rPr lang="en-US" sz="2400" dirty="0">
                <a:latin typeface="Time New Roman"/>
              </a:rPr>
              <a:t>, </a:t>
            </a:r>
            <a:r>
              <a:rPr lang="en-US" sz="2400" dirty="0" err="1" smtClean="0">
                <a:latin typeface="Time New Roman"/>
              </a:rPr>
              <a:t>lòng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biết</a:t>
            </a:r>
            <a:r>
              <a:rPr lang="en-US" sz="2400" dirty="0" smtClean="0">
                <a:latin typeface="Time New Roman"/>
              </a:rPr>
              <a:t> </a:t>
            </a:r>
            <a:r>
              <a:rPr lang="vi-VN" sz="2400" dirty="0" smtClean="0">
                <a:latin typeface="Time New Roman"/>
              </a:rPr>
              <a:t>ơ</a:t>
            </a:r>
            <a:r>
              <a:rPr lang="en-US" sz="2400" dirty="0">
                <a:latin typeface="Time New Roman"/>
              </a:rPr>
              <a:t>n </a:t>
            </a:r>
            <a:r>
              <a:rPr lang="en-US" sz="2400" dirty="0" err="1" smtClean="0">
                <a:latin typeface="Time New Roman"/>
              </a:rPr>
              <a:t>và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tự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hào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pha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lẫn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nỗi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xót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đau</a:t>
            </a:r>
            <a:r>
              <a:rPr lang="en-US" sz="2400" dirty="0" smtClean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khi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tác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giả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từ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miền</a:t>
            </a:r>
            <a:r>
              <a:rPr lang="en-US" sz="2400" dirty="0" smtClean="0">
                <a:latin typeface="Time New Roman"/>
              </a:rPr>
              <a:t> Nam </a:t>
            </a:r>
            <a:r>
              <a:rPr lang="en-US" sz="2400" dirty="0" err="1" smtClean="0">
                <a:latin typeface="Time New Roman"/>
              </a:rPr>
              <a:t>ra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viếng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lăng</a:t>
            </a:r>
            <a:r>
              <a:rPr lang="en-US" sz="2400" dirty="0">
                <a:latin typeface="Time New Roman"/>
              </a:rPr>
              <a:t> </a:t>
            </a:r>
            <a:r>
              <a:rPr lang="en-US" sz="2400" dirty="0" err="1" smtClean="0">
                <a:latin typeface="Time New Roman"/>
              </a:rPr>
              <a:t>Bác</a:t>
            </a:r>
            <a:r>
              <a:rPr lang="en-US" sz="2400" dirty="0" smtClean="0">
                <a:latin typeface="Time New Roman"/>
              </a:rPr>
              <a:t>.</a:t>
            </a:r>
          </a:p>
          <a:p>
            <a:pPr algn="just"/>
            <a:r>
              <a:rPr lang="en-US" sz="2400" dirty="0">
                <a:latin typeface="Time New Roman"/>
              </a:rPr>
              <a:t> </a:t>
            </a:r>
            <a:endParaRPr lang="en-US" sz="2400" b="1" u="sng" dirty="0">
              <a:solidFill>
                <a:srgbClr val="FF0000"/>
              </a:solidFill>
              <a:latin typeface="Time New Roman"/>
            </a:endParaRPr>
          </a:p>
          <a:p>
            <a:pPr algn="just"/>
            <a:r>
              <a:rPr lang="en-US" sz="24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2400" b="1" u="sng" dirty="0" smtClean="0">
                <a:solidFill>
                  <a:srgbClr val="FF0000"/>
                </a:solidFill>
                <a:latin typeface="Time New Roman"/>
              </a:rPr>
              <a:t> 2:</a:t>
            </a:r>
            <a:r>
              <a:rPr lang="en-US" sz="24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Khổ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th</a:t>
            </a:r>
            <a:r>
              <a:rPr lang="vi-VN" sz="2400" b="1" dirty="0" smtClean="0">
                <a:latin typeface="Time New Roman"/>
              </a:rPr>
              <a:t>ơ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diễn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tả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cảm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xúc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và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suy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nghĩ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của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tác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giả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khi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vào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trong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lăng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viếng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Bác</a:t>
            </a:r>
            <a:r>
              <a:rPr lang="en-US" sz="2400" b="1" dirty="0" smtClean="0">
                <a:latin typeface="Time New Roman"/>
              </a:rPr>
              <a:t>:</a:t>
            </a:r>
          </a:p>
          <a:p>
            <a:pPr algn="just"/>
            <a:endParaRPr lang="en-US" sz="2400" b="1" dirty="0" smtClean="0">
              <a:latin typeface="Time New Roman"/>
            </a:endParaRPr>
          </a:p>
          <a:p>
            <a:pPr algn="ctr"/>
            <a:r>
              <a:rPr lang="en-US" sz="2400" b="1" i="1" dirty="0">
                <a:latin typeface="Time New Roman"/>
              </a:rPr>
              <a:t>“</a:t>
            </a:r>
            <a:r>
              <a:rPr lang="en-US" sz="2400" b="1" i="1" dirty="0" err="1" smtClean="0">
                <a:latin typeface="Time New Roman"/>
              </a:rPr>
              <a:t>Bác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nằm</a:t>
            </a:r>
            <a:r>
              <a:rPr lang="en-US" sz="2400" b="1" i="1" dirty="0" smtClean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trong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giấc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ngủ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bình</a:t>
            </a:r>
            <a:r>
              <a:rPr lang="en-US" sz="2400" b="1" i="1" dirty="0">
                <a:latin typeface="Time New Roman"/>
              </a:rPr>
              <a:t> </a:t>
            </a:r>
            <a:r>
              <a:rPr lang="en-US" sz="2400" b="1" i="1" dirty="0" err="1" smtClean="0">
                <a:latin typeface="Time New Roman"/>
              </a:rPr>
              <a:t>yên</a:t>
            </a:r>
            <a:endParaRPr lang="en-US" sz="2400" b="1" i="1" dirty="0" smtClean="0">
              <a:latin typeface="Time New Roman"/>
            </a:endParaRPr>
          </a:p>
          <a:p>
            <a:pPr algn="ctr"/>
            <a:r>
              <a:rPr lang="en-US" sz="2400" b="1" dirty="0" smtClean="0">
                <a:latin typeface="Time New Roman"/>
              </a:rPr>
              <a:t>…………..</a:t>
            </a:r>
          </a:p>
          <a:p>
            <a:pPr algn="ctr"/>
            <a:r>
              <a:rPr lang="en-US" sz="2400" b="1" dirty="0" err="1" smtClean="0">
                <a:latin typeface="Time New Roman"/>
              </a:rPr>
              <a:t>Mà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sao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nghe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nhói</a:t>
            </a:r>
            <a:r>
              <a:rPr lang="en-US" sz="2400" b="1" dirty="0">
                <a:latin typeface="Time New Roman"/>
              </a:rPr>
              <a:t> </a:t>
            </a:r>
            <a:r>
              <a:rPr lang="en-US" sz="2400" b="1" dirty="0" smtClean="0">
                <a:latin typeface="Time New Roman"/>
              </a:rPr>
              <a:t>ở </a:t>
            </a:r>
            <a:r>
              <a:rPr lang="en-US" sz="2400" b="1" dirty="0" err="1" smtClean="0">
                <a:latin typeface="Time New Roman"/>
              </a:rPr>
              <a:t>trong</a:t>
            </a:r>
            <a:r>
              <a:rPr lang="en-US" sz="2400" b="1" dirty="0" smtClean="0">
                <a:latin typeface="Time New Roman"/>
              </a:rPr>
              <a:t> </a:t>
            </a:r>
            <a:r>
              <a:rPr lang="en-US" sz="2400" b="1" dirty="0" err="1" smtClean="0">
                <a:latin typeface="Time New Roman"/>
              </a:rPr>
              <a:t>tim</a:t>
            </a:r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  <a:p>
            <a:pPr algn="ctr"/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  <a:p>
            <a:pPr algn="ctr"/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  <a:p>
            <a:pPr algn="ctr"/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  <a:p>
            <a:pPr algn="ctr"/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  <a:p>
            <a:pPr algn="ctr"/>
            <a:endParaRPr lang="en-US" sz="2400" b="1" dirty="0" smtClean="0">
              <a:latin typeface="Time New Roman"/>
            </a:endParaRPr>
          </a:p>
          <a:p>
            <a:pPr algn="ctr"/>
            <a:endParaRPr lang="en-US" sz="2400" b="1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977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38" y="888987"/>
            <a:ext cx="11491414" cy="1141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3200" b="1" u="sng" dirty="0" smtClean="0">
                <a:solidFill>
                  <a:srgbClr val="FF0000"/>
                </a:solidFill>
                <a:latin typeface="Time New Roman"/>
              </a:rPr>
              <a:t> 3: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ảnh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ẩn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khổ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3:</a:t>
            </a:r>
          </a:p>
          <a:p>
            <a:pPr algn="just"/>
            <a:r>
              <a:rPr lang="en-US" sz="3200" dirty="0" smtClean="0">
                <a:latin typeface="Time New Roman"/>
              </a:rPr>
              <a:t>  - </a:t>
            </a:r>
            <a:r>
              <a:rPr lang="en-US" sz="3200" dirty="0" err="1" smtClean="0">
                <a:latin typeface="Time New Roman"/>
              </a:rPr>
              <a:t>Hình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ảnh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ẩn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dụ</a:t>
            </a:r>
            <a:r>
              <a:rPr lang="en-US" sz="3200" dirty="0" smtClean="0">
                <a:latin typeface="Time New Roman"/>
              </a:rPr>
              <a:t>: </a:t>
            </a:r>
            <a:r>
              <a:rPr lang="en-US" sz="3200" dirty="0" err="1" smtClean="0">
                <a:latin typeface="Time New Roman"/>
              </a:rPr>
              <a:t>trời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xanh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vầng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trăng</a:t>
            </a:r>
            <a:endParaRPr lang="en-US" sz="3200" dirty="0" smtClean="0">
              <a:latin typeface="Time New Roman"/>
            </a:endParaRPr>
          </a:p>
          <a:p>
            <a:pPr algn="just"/>
            <a:r>
              <a:rPr lang="en-US" sz="3200" dirty="0" smtClean="0">
                <a:latin typeface="Time New Roman"/>
              </a:rPr>
              <a:t>  - </a:t>
            </a:r>
            <a:r>
              <a:rPr lang="en-US" sz="3200" dirty="0" err="1" smtClean="0">
                <a:latin typeface="Time New Roman"/>
              </a:rPr>
              <a:t>Tác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dụng</a:t>
            </a:r>
            <a:r>
              <a:rPr lang="en-US" sz="3200" dirty="0" smtClean="0">
                <a:latin typeface="Time New Roman"/>
              </a:rPr>
              <a:t>:</a:t>
            </a:r>
          </a:p>
          <a:p>
            <a:pPr algn="just"/>
            <a:r>
              <a:rPr lang="en-US" sz="3200" dirty="0" smtClean="0">
                <a:latin typeface="Time New Roman"/>
              </a:rPr>
              <a:t>   + </a:t>
            </a:r>
            <a:r>
              <a:rPr lang="en-US" sz="3200" dirty="0" err="1" smtClean="0">
                <a:latin typeface="Time New Roman"/>
              </a:rPr>
              <a:t>Hình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ảnh</a:t>
            </a:r>
            <a:r>
              <a:rPr lang="en-US" sz="3200" dirty="0" smtClean="0">
                <a:latin typeface="Time New Roman"/>
              </a:rPr>
              <a:t> “</a:t>
            </a:r>
            <a:r>
              <a:rPr lang="en-US" sz="3200" dirty="0" err="1" smtClean="0">
                <a:latin typeface="Time New Roman"/>
              </a:rPr>
              <a:t>trời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xanh</a:t>
            </a:r>
            <a:r>
              <a:rPr lang="en-US" sz="3200" dirty="0" smtClean="0">
                <a:latin typeface="Time New Roman"/>
              </a:rPr>
              <a:t>”: </a:t>
            </a:r>
            <a:r>
              <a:rPr lang="en-US" sz="3200" dirty="0" err="1" smtClean="0">
                <a:latin typeface="Time New Roman"/>
              </a:rPr>
              <a:t>Làm</a:t>
            </a:r>
            <a:r>
              <a:rPr lang="en-US" sz="3200" dirty="0" smtClean="0">
                <a:latin typeface="Time New Roman"/>
              </a:rPr>
              <a:t> tang </a:t>
            </a:r>
            <a:r>
              <a:rPr lang="en-US" sz="3200" dirty="0" err="1" smtClean="0">
                <a:latin typeface="Time New Roman"/>
              </a:rPr>
              <a:t>sức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gợi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hình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gợi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cảm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cho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điều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tác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giả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muốn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thể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hiên</a:t>
            </a:r>
            <a:r>
              <a:rPr lang="en-US" sz="3200" dirty="0" smtClean="0">
                <a:latin typeface="Time New Roman"/>
              </a:rPr>
              <a:t>. </a:t>
            </a:r>
            <a:r>
              <a:rPr lang="en-US" sz="3200" dirty="0" err="1" smtClean="0">
                <a:latin typeface="Time New Roman"/>
              </a:rPr>
              <a:t>Trời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xanh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là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ẩn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dụ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cho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hòa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bình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và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cuộc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sống</a:t>
            </a:r>
            <a:r>
              <a:rPr lang="en-US" sz="3200" dirty="0" smtClean="0">
                <a:latin typeface="Time New Roman"/>
              </a:rPr>
              <a:t> t</a:t>
            </a:r>
            <a:r>
              <a:rPr lang="vi-VN" sz="3200" dirty="0" smtClean="0">
                <a:latin typeface="Time New Roman"/>
              </a:rPr>
              <a:t>ươ</a:t>
            </a:r>
            <a:r>
              <a:rPr lang="en-US" sz="3200" dirty="0" err="1" smtClean="0">
                <a:latin typeface="Time New Roman"/>
              </a:rPr>
              <a:t>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đẹp</a:t>
            </a:r>
            <a:endParaRPr lang="en-US" sz="3200" dirty="0" smtClean="0">
              <a:latin typeface="Time New Roman"/>
            </a:endParaRPr>
          </a:p>
          <a:p>
            <a:pPr algn="just"/>
            <a:r>
              <a:rPr lang="en-US" sz="3200" dirty="0" smtClean="0">
                <a:latin typeface="Time New Roman"/>
              </a:rPr>
              <a:t>   </a:t>
            </a:r>
            <a:r>
              <a:rPr lang="en-US" sz="3200" dirty="0">
                <a:latin typeface="Time New Roman"/>
              </a:rPr>
              <a:t>+ </a:t>
            </a:r>
            <a:r>
              <a:rPr lang="en-US" sz="3200" dirty="0" err="1" smtClean="0">
                <a:latin typeface="Time New Roman"/>
              </a:rPr>
              <a:t>Hình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ảnh</a:t>
            </a:r>
            <a:r>
              <a:rPr lang="en-US" sz="3200" dirty="0">
                <a:latin typeface="Time New Roman"/>
              </a:rPr>
              <a:t> “</a:t>
            </a:r>
            <a:r>
              <a:rPr lang="en-US" sz="3200" dirty="0" err="1" smtClean="0">
                <a:latin typeface="Time New Roman"/>
              </a:rPr>
              <a:t>vầng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trăng</a:t>
            </a:r>
            <a:r>
              <a:rPr lang="en-US" sz="3200" dirty="0">
                <a:latin typeface="Time New Roman"/>
              </a:rPr>
              <a:t>”: </a:t>
            </a:r>
            <a:r>
              <a:rPr lang="en-US" sz="3200" dirty="0" err="1" smtClean="0">
                <a:latin typeface="Time New Roman"/>
              </a:rPr>
              <a:t>Đó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là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hình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ảnh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ẩn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dụ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cho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những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năm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tháng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làm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việc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của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lúc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nào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cũng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có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vầng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trăng</a:t>
            </a:r>
            <a:r>
              <a:rPr lang="en-US" sz="3200" dirty="0">
                <a:latin typeface="Time New Roman"/>
              </a:rPr>
              <a:t> ben </a:t>
            </a:r>
            <a:r>
              <a:rPr lang="en-US" sz="3200" dirty="0" err="1" smtClean="0">
                <a:latin typeface="Time New Roman"/>
              </a:rPr>
              <a:t>cạnh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bầu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bạn</a:t>
            </a:r>
            <a:r>
              <a:rPr lang="en-US" sz="3200" dirty="0">
                <a:latin typeface="Time New Roman"/>
              </a:rPr>
              <a:t>. </a:t>
            </a:r>
            <a:r>
              <a:rPr lang="en-US" sz="3200" dirty="0" err="1" smtClean="0">
                <a:latin typeface="Time New Roman"/>
              </a:rPr>
              <a:t>Từ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giữa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chốn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tù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đày</a:t>
            </a:r>
            <a:r>
              <a:rPr lang="en-US" sz="3200" dirty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đến</a:t>
            </a:r>
            <a:r>
              <a:rPr lang="en-US" sz="3200" dirty="0">
                <a:latin typeface="Time New Roman"/>
              </a:rPr>
              <a:t> “</a:t>
            </a:r>
            <a:r>
              <a:rPr lang="en-US" sz="3200" dirty="0" err="1" smtClean="0">
                <a:latin typeface="Time New Roman"/>
              </a:rPr>
              <a:t>Cảnh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khuya</a:t>
            </a:r>
            <a:r>
              <a:rPr lang="en-US" sz="3200" dirty="0">
                <a:latin typeface="Time New Roman"/>
              </a:rPr>
              <a:t>” </a:t>
            </a:r>
            <a:r>
              <a:rPr lang="en-US" sz="3200" dirty="0" err="1" smtClean="0">
                <a:latin typeface="Time New Roman"/>
              </a:rPr>
              <a:t>núi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rừng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Việt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Bắc</a:t>
            </a:r>
            <a:r>
              <a:rPr lang="en-US" sz="3200" dirty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rồi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>
                <a:latin typeface="Time New Roman"/>
              </a:rPr>
              <a:t>“</a:t>
            </a:r>
            <a:r>
              <a:rPr lang="en-US" sz="3200" dirty="0" err="1" smtClean="0">
                <a:latin typeface="Time New Roman"/>
              </a:rPr>
              <a:t>Nguyên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tiêu</a:t>
            </a:r>
            <a:r>
              <a:rPr lang="en-US" sz="3200" dirty="0" smtClean="0">
                <a:latin typeface="Time New Roman"/>
              </a:rPr>
              <a:t>”…</a:t>
            </a:r>
          </a:p>
          <a:p>
            <a:pPr algn="just"/>
            <a:r>
              <a:rPr lang="en-US" sz="3200" dirty="0">
                <a:latin typeface="Time New Roman"/>
              </a:rPr>
              <a:t> </a:t>
            </a:r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  <a:p>
            <a:pPr algn="ctr"/>
            <a:endParaRPr lang="en-US" sz="3200" b="1" dirty="0" smtClean="0">
              <a:latin typeface="Time New Roman"/>
            </a:endParaRPr>
          </a:p>
          <a:p>
            <a:pPr algn="ctr"/>
            <a:endParaRPr lang="en-US" sz="3200" b="1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230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310" y="157656"/>
            <a:ext cx="11603421" cy="6385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u="sng" dirty="0" err="1" smtClean="0">
                <a:solidFill>
                  <a:srgbClr val="FF0000"/>
                </a:solidFill>
                <a:latin typeface="Time New Roman"/>
              </a:rPr>
              <a:t>Câu</a:t>
            </a:r>
            <a:r>
              <a:rPr lang="en-US" sz="3200" b="1" u="sng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 New Roman"/>
              </a:rPr>
              <a:t>4: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thấy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đ</a:t>
            </a:r>
            <a:r>
              <a:rPr lang="vi-VN" sz="3200" b="1" dirty="0">
                <a:solidFill>
                  <a:srgbClr val="FF0000"/>
                </a:solidFill>
                <a:latin typeface="Time New Roman"/>
              </a:rPr>
              <a:t>ượ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c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xúc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yêu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th</a:t>
            </a:r>
            <a:r>
              <a:rPr lang="vi-VN" sz="3200" b="1" dirty="0">
                <a:solidFill>
                  <a:srgbClr val="FF0000"/>
                </a:solidFill>
                <a:latin typeface="Time New Roman"/>
              </a:rPr>
              <a:t>ươn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g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ng</a:t>
            </a:r>
            <a:r>
              <a:rPr lang="vi-VN" sz="3200" b="1" dirty="0">
                <a:solidFill>
                  <a:srgbClr val="FF0000"/>
                </a:solidFill>
                <a:latin typeface="Time New Roman"/>
              </a:rPr>
              <a:t>ưỡn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g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mộ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giả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tịch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Hồ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 New Roman"/>
              </a:rPr>
              <a:t>Chí</a:t>
            </a:r>
            <a:r>
              <a:rPr lang="en-US" sz="3200" b="1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Minh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 New Roman"/>
              </a:rPr>
              <a:t> - </a:t>
            </a:r>
            <a:r>
              <a:rPr lang="en-US" sz="3200" dirty="0" err="1" smtClean="0">
                <a:latin typeface="Time New Roman"/>
              </a:rPr>
              <a:t>Trong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bài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</a:t>
            </a:r>
            <a:r>
              <a:rPr lang="vi-VN" sz="3200" dirty="0" smtClean="0">
                <a:latin typeface="Time New Roman"/>
              </a:rPr>
              <a:t>ơ</a:t>
            </a:r>
            <a:r>
              <a:rPr lang="en-US" sz="3200" dirty="0">
                <a:latin typeface="Time New Roman"/>
              </a:rPr>
              <a:t> “</a:t>
            </a:r>
            <a:r>
              <a:rPr lang="en-US" sz="3200" dirty="0" err="1" smtClean="0">
                <a:latin typeface="Time New Roman"/>
              </a:rPr>
              <a:t>Viếng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lăng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>
                <a:latin typeface="Time New Roman"/>
              </a:rPr>
              <a:t>”, </a:t>
            </a:r>
            <a:r>
              <a:rPr lang="en-US" sz="3200" dirty="0" err="1" smtClean="0">
                <a:latin typeface="Time New Roman"/>
              </a:rPr>
              <a:t>ngoại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cảnh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chỉ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smtClean="0">
                <a:latin typeface="Time New Roman"/>
              </a:rPr>
              <a:t>đ</a:t>
            </a:r>
            <a:r>
              <a:rPr lang="vi-VN" sz="3200" dirty="0" smtClean="0">
                <a:latin typeface="Time New Roman"/>
              </a:rPr>
              <a:t>ượ</a:t>
            </a:r>
            <a:r>
              <a:rPr lang="en-US" sz="3200" dirty="0">
                <a:latin typeface="Time New Roman"/>
              </a:rPr>
              <a:t>c </a:t>
            </a:r>
            <a:r>
              <a:rPr lang="en-US" sz="3200" dirty="0" err="1" smtClean="0">
                <a:latin typeface="Time New Roman"/>
              </a:rPr>
              <a:t>miêu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tả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chấm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phá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vài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nét</a:t>
            </a:r>
            <a:r>
              <a:rPr lang="en-US" sz="3200" dirty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còn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chủ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yếu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tác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giả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bộc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lộ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tâm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trạng</a:t>
            </a:r>
            <a:r>
              <a:rPr lang="en-US" sz="3200" dirty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cảm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xúc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yêu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</a:t>
            </a:r>
            <a:r>
              <a:rPr lang="vi-VN" sz="3200" dirty="0" smtClean="0">
                <a:latin typeface="Time New Roman"/>
              </a:rPr>
              <a:t>ươn</a:t>
            </a:r>
            <a:r>
              <a:rPr lang="en-US" sz="3200" dirty="0" smtClean="0">
                <a:latin typeface="Time New Roman"/>
              </a:rPr>
              <a:t>g, </a:t>
            </a:r>
            <a:r>
              <a:rPr lang="en-US" sz="3200" dirty="0" err="1" smtClean="0">
                <a:latin typeface="Time New Roman"/>
              </a:rPr>
              <a:t>ng</a:t>
            </a:r>
            <a:r>
              <a:rPr lang="vi-VN" sz="3200" dirty="0" smtClean="0">
                <a:latin typeface="Time New Roman"/>
              </a:rPr>
              <a:t>ưỡn</a:t>
            </a:r>
            <a:r>
              <a:rPr lang="en-US" sz="3200" dirty="0">
                <a:latin typeface="Time New Roman"/>
              </a:rPr>
              <a:t>g </a:t>
            </a:r>
            <a:r>
              <a:rPr lang="en-US" sz="3200" dirty="0" err="1" smtClean="0">
                <a:latin typeface="Time New Roman"/>
              </a:rPr>
              <a:t>mộ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của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mình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đối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với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Chủ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tịch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Hồ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Chí</a:t>
            </a:r>
            <a:r>
              <a:rPr lang="en-US" sz="3200" dirty="0" smtClean="0">
                <a:latin typeface="Time New Roman"/>
              </a:rPr>
              <a:t> Minh.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 New Roman"/>
              </a:rPr>
              <a:t> - </a:t>
            </a:r>
            <a:r>
              <a:rPr lang="en-US" sz="3200" dirty="0" err="1" smtClean="0">
                <a:latin typeface="Time New Roman"/>
              </a:rPr>
              <a:t>Nỗi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bồi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hồi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xúc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động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khi</a:t>
            </a:r>
            <a:r>
              <a:rPr lang="en-US" sz="3200" dirty="0" smtClean="0">
                <a:latin typeface="Time New Roman"/>
              </a:rPr>
              <a:t> đ</a:t>
            </a:r>
            <a:r>
              <a:rPr lang="vi-VN" sz="3200" dirty="0" smtClean="0">
                <a:latin typeface="Time New Roman"/>
              </a:rPr>
              <a:t>ượ</a:t>
            </a:r>
            <a:r>
              <a:rPr lang="en-US" sz="3200" dirty="0" smtClean="0">
                <a:latin typeface="Time New Roman"/>
              </a:rPr>
              <a:t>c </a:t>
            </a:r>
            <a:r>
              <a:rPr lang="en-US" sz="3200" dirty="0" err="1" smtClean="0">
                <a:latin typeface="Time New Roman"/>
              </a:rPr>
              <a:t>từ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quê</a:t>
            </a:r>
            <a:r>
              <a:rPr lang="en-US" sz="3200" dirty="0" smtClean="0">
                <a:latin typeface="Time New Roman"/>
              </a:rPr>
              <a:t> h</a:t>
            </a:r>
            <a:r>
              <a:rPr lang="vi-VN" sz="3200" dirty="0" smtClean="0">
                <a:latin typeface="Time New Roman"/>
              </a:rPr>
              <a:t>ươn</a:t>
            </a:r>
            <a:r>
              <a:rPr lang="en-US" sz="3200" dirty="0" smtClean="0">
                <a:latin typeface="Time New Roman"/>
              </a:rPr>
              <a:t>g </a:t>
            </a:r>
            <a:r>
              <a:rPr lang="en-US" sz="3200" dirty="0" err="1" smtClean="0">
                <a:latin typeface="Time New Roman"/>
              </a:rPr>
              <a:t>miền</a:t>
            </a:r>
            <a:r>
              <a:rPr lang="en-US" sz="3200" dirty="0" smtClean="0">
                <a:latin typeface="Time New Roman"/>
              </a:rPr>
              <a:t> Nam </a:t>
            </a:r>
            <a:r>
              <a:rPr lang="en-US" sz="3200" dirty="0" err="1" smtClean="0">
                <a:latin typeface="Time New Roman"/>
              </a:rPr>
              <a:t>ra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thăm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lăng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 New Roman"/>
              </a:rPr>
              <a:t> - </a:t>
            </a:r>
            <a:r>
              <a:rPr lang="en-US" sz="3200" dirty="0" err="1" smtClean="0">
                <a:latin typeface="Time New Roman"/>
              </a:rPr>
              <a:t>Lòng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biết</a:t>
            </a:r>
            <a:r>
              <a:rPr lang="en-US" sz="3200" dirty="0" smtClean="0">
                <a:latin typeface="Time New Roman"/>
              </a:rPr>
              <a:t> </a:t>
            </a:r>
            <a:r>
              <a:rPr lang="vi-VN" sz="3200" dirty="0" smtClean="0">
                <a:latin typeface="Time New Roman"/>
              </a:rPr>
              <a:t>ơ</a:t>
            </a:r>
            <a:r>
              <a:rPr lang="en-US" sz="3200" dirty="0" smtClean="0">
                <a:latin typeface="Time New Roman"/>
              </a:rPr>
              <a:t>n </a:t>
            </a:r>
            <a:r>
              <a:rPr lang="en-US" sz="3200" dirty="0" err="1" smtClean="0">
                <a:latin typeface="Time New Roman"/>
              </a:rPr>
              <a:t>chân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thành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sâu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nặng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đối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với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sự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ng</a:t>
            </a:r>
            <a:r>
              <a:rPr lang="vi-VN" sz="3200" dirty="0" smtClean="0">
                <a:latin typeface="Time New Roman"/>
              </a:rPr>
              <a:t>ưỡ</a:t>
            </a:r>
            <a:r>
              <a:rPr lang="en-US" sz="3200" dirty="0" err="1" smtClean="0">
                <a:latin typeface="Time New Roman"/>
              </a:rPr>
              <a:t>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mộ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thành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kính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nỗi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đau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xót</a:t>
            </a:r>
            <a:r>
              <a:rPr lang="en-US" sz="3200" dirty="0" smtClean="0">
                <a:latin typeface="Time New Roman"/>
              </a:rPr>
              <a:t>, </a:t>
            </a:r>
            <a:r>
              <a:rPr lang="en-US" sz="3200" dirty="0" err="1" smtClean="0">
                <a:latin typeface="Time New Roman"/>
              </a:rPr>
              <a:t>tiếc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th</a:t>
            </a:r>
            <a:r>
              <a:rPr lang="vi-VN" sz="3200" dirty="0" smtClean="0">
                <a:latin typeface="Time New Roman"/>
              </a:rPr>
              <a:t>ươn</a:t>
            </a:r>
            <a:r>
              <a:rPr lang="en-US" sz="3200" dirty="0" smtClean="0">
                <a:latin typeface="Time New Roman"/>
              </a:rPr>
              <a:t>g…</a:t>
            </a:r>
            <a:r>
              <a:rPr lang="en-US" sz="3200" dirty="0" err="1" smtClean="0">
                <a:latin typeface="Time New Roman"/>
              </a:rPr>
              <a:t>khi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vào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lăng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viếng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 smtClean="0">
                <a:latin typeface="Time New Roman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>
                <a:latin typeface="Time New Roman"/>
              </a:rPr>
              <a:t>- </a:t>
            </a:r>
            <a:r>
              <a:rPr lang="en-US" sz="3200" dirty="0" err="1" smtClean="0">
                <a:latin typeface="Time New Roman"/>
              </a:rPr>
              <a:t>Tình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cảm</a:t>
            </a:r>
            <a:r>
              <a:rPr lang="en-US" sz="3200" dirty="0" smtClean="0">
                <a:latin typeface="Time New Roman"/>
              </a:rPr>
              <a:t> l</a:t>
            </a:r>
            <a:r>
              <a:rPr lang="vi-VN" sz="3200" dirty="0" smtClean="0">
                <a:latin typeface="Time New Roman"/>
              </a:rPr>
              <a:t>ưu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luyến</a:t>
            </a:r>
            <a:r>
              <a:rPr lang="en-US" sz="3200" dirty="0" smtClean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khi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phải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từ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biệt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Bác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để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trở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về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miền</a:t>
            </a:r>
            <a:r>
              <a:rPr lang="en-US" sz="3200" dirty="0">
                <a:latin typeface="Time New Roman"/>
              </a:rPr>
              <a:t> Nam </a:t>
            </a:r>
            <a:r>
              <a:rPr lang="en-US" sz="3200" dirty="0" err="1" smtClean="0">
                <a:latin typeface="Time New Roman"/>
              </a:rPr>
              <a:t>của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tác</a:t>
            </a:r>
            <a:r>
              <a:rPr lang="en-US" sz="3200" dirty="0">
                <a:latin typeface="Time New Roman"/>
              </a:rPr>
              <a:t> </a:t>
            </a:r>
            <a:r>
              <a:rPr lang="en-US" sz="3200" dirty="0" err="1" smtClean="0">
                <a:latin typeface="Time New Roman"/>
              </a:rPr>
              <a:t>giả</a:t>
            </a:r>
            <a:r>
              <a:rPr lang="en-US" sz="3200" dirty="0" smtClean="0">
                <a:latin typeface="Time New Roman"/>
              </a:rPr>
              <a:t>.</a:t>
            </a:r>
            <a:endParaRPr lang="en-US" sz="3200" b="1" dirty="0" smtClean="0">
              <a:latin typeface="Time New Roman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387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="" xmlns:a16="http://schemas.microsoft.com/office/drawing/2014/main" id="{FD89301E-F7A4-4902-8049-F03483BBE9DE}"/>
              </a:ext>
            </a:extLst>
          </p:cNvPr>
          <p:cNvSpPr txBox="1"/>
          <p:nvPr/>
        </p:nvSpPr>
        <p:spPr>
          <a:xfrm>
            <a:off x="267810" y="310718"/>
            <a:ext cx="1165638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VẤN ĐỀ 4:</a:t>
            </a:r>
            <a:endParaRPr lang="vi-VN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lăng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trong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thơ Vương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“…Rưng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trông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yên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rơi</a:t>
            </a:r>
          </a:p>
          <a:p>
            <a:pPr algn="ctr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đây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ơi!</a:t>
            </a:r>
          </a:p>
          <a:p>
            <a:pPr algn="ctr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Chăn đơn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sao?”</a:t>
            </a:r>
          </a:p>
          <a:p>
            <a:pPr algn="ctr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vi-V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(Theo Đọc – hiểu Ngữ văn 9, NXB Giáo dục 2007)</a:t>
            </a:r>
          </a:p>
          <a:p>
            <a:pPr algn="just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Giọt </a:t>
            </a:r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“nước mắt khó cầm cứ rơi”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tác giả gợi nhớ tới khổ thơ nào trong bài thơ “Viếng lăng Bác” của Viễn Phương?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thơ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bộc lộ cảm xúc trong dòng thơ đầu của khổ thơ em vừa chép là hình thức biểu cảm theo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nào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vi-V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một đoạn văn khoảng 12 câu theo phép lập luận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diễn dịch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làm rõ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niềm xúc động mãnh liệt và ước nguyện chân thành và tha thiết của nhà thơ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khổ thơ em vừa cheo. Trong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văn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chân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vi-VN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rõ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cho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hiệu quả diễn đạt của biện pháp tu từ điệp ngữ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trong khổ thơ trên.</a:t>
            </a:r>
          </a:p>
          <a:p>
            <a:pPr algn="just"/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hiểu như thế nào về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</a:t>
            </a:r>
            <a:r>
              <a:rPr lang="vi-VN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“cây tre trung hiếu”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đoạn thơ trên?</a:t>
            </a:r>
          </a:p>
          <a:p>
            <a:pPr algn="just"/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bài thơ em đã học trong chương trình Ngữ văn 9 cũng có 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khổ thơ dùng hình ảnh và phép tu từ điệp ngữ tương tự.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thơ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nêu </a:t>
            </a:r>
            <a:r>
              <a:rPr lang="vi-V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tên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vi-VN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7155</TotalTime>
  <Words>3175</Words>
  <Application>Microsoft Office PowerPoint</Application>
  <PresentationFormat>Widescreen</PresentationFormat>
  <Paragraphs>166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 New Roman</vt:lpstr>
      <vt:lpstr>Times New Roman</vt:lpstr>
      <vt:lpstr>Chủ đề Office</vt:lpstr>
      <vt:lpstr>Tiết 3:  Ôn tập: Viếng lăng Bác</vt:lpstr>
      <vt:lpstr> I. Kiến thức cần nắm:  Tác giả: Viễn Phương 2. Tác phẩm: Hoàn cảnh sáng tác: 1976 Thể thơ, PTBĐ Mạch cảm xúc Bố cục Nội dung, nghệ thuât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Duy Nguyen</dc:creator>
  <cp:lastModifiedBy>Huyen</cp:lastModifiedBy>
  <cp:revision>47</cp:revision>
  <dcterms:created xsi:type="dcterms:W3CDTF">2020-04-04T09:38:07Z</dcterms:created>
  <dcterms:modified xsi:type="dcterms:W3CDTF">2021-05-22T03:45:37Z</dcterms:modified>
</cp:coreProperties>
</file>