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70" r:id="rId3"/>
    <p:sldId id="271" r:id="rId4"/>
    <p:sldId id="272" r:id="rId5"/>
    <p:sldId id="275" r:id="rId6"/>
    <p:sldId id="27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6" autoAdjust="0"/>
    <p:restoredTop sz="94660"/>
  </p:normalViewPr>
  <p:slideViewPr>
    <p:cSldViewPr snapToGrid="0">
      <p:cViewPr varScale="1">
        <p:scale>
          <a:sx n="74" d="100"/>
          <a:sy n="74" d="100"/>
        </p:scale>
        <p:origin x="-498"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56C6B0-54A8-400B-B22C-94DA89249ACD}" type="datetimeFigureOut">
              <a:rPr lang="en-US" smtClean="0"/>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712BB-1743-4FEC-B462-639A1938AA6B}" type="slidenum">
              <a:rPr lang="en-US" smtClean="0"/>
              <a:t>‹#›</a:t>
            </a:fld>
            <a:endParaRPr lang="en-US"/>
          </a:p>
        </p:txBody>
      </p:sp>
    </p:spTree>
    <p:extLst>
      <p:ext uri="{BB962C8B-B14F-4D97-AF65-F5344CB8AC3E}">
        <p14:creationId xmlns:p14="http://schemas.microsoft.com/office/powerpoint/2010/main" val="723851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56C6B0-54A8-400B-B22C-94DA89249ACD}" type="datetimeFigureOut">
              <a:rPr lang="en-US" smtClean="0"/>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712BB-1743-4FEC-B462-639A1938AA6B}" type="slidenum">
              <a:rPr lang="en-US" smtClean="0"/>
              <a:t>‹#›</a:t>
            </a:fld>
            <a:endParaRPr lang="en-US"/>
          </a:p>
        </p:txBody>
      </p:sp>
    </p:spTree>
    <p:extLst>
      <p:ext uri="{BB962C8B-B14F-4D97-AF65-F5344CB8AC3E}">
        <p14:creationId xmlns:p14="http://schemas.microsoft.com/office/powerpoint/2010/main" val="123352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56C6B0-54A8-400B-B22C-94DA89249ACD}" type="datetimeFigureOut">
              <a:rPr lang="en-US" smtClean="0"/>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712BB-1743-4FEC-B462-639A1938AA6B}" type="slidenum">
              <a:rPr lang="en-US" smtClean="0"/>
              <a:t>‹#›</a:t>
            </a:fld>
            <a:endParaRPr lang="en-US"/>
          </a:p>
        </p:txBody>
      </p:sp>
    </p:spTree>
    <p:extLst>
      <p:ext uri="{BB962C8B-B14F-4D97-AF65-F5344CB8AC3E}">
        <p14:creationId xmlns:p14="http://schemas.microsoft.com/office/powerpoint/2010/main" val="1526748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56C6B0-54A8-400B-B22C-94DA89249ACD}" type="datetimeFigureOut">
              <a:rPr lang="en-US" smtClean="0"/>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712BB-1743-4FEC-B462-639A1938AA6B}" type="slidenum">
              <a:rPr lang="en-US" smtClean="0"/>
              <a:t>‹#›</a:t>
            </a:fld>
            <a:endParaRPr lang="en-US"/>
          </a:p>
        </p:txBody>
      </p:sp>
    </p:spTree>
    <p:extLst>
      <p:ext uri="{BB962C8B-B14F-4D97-AF65-F5344CB8AC3E}">
        <p14:creationId xmlns:p14="http://schemas.microsoft.com/office/powerpoint/2010/main" val="1242724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56C6B0-54A8-400B-B22C-94DA89249ACD}" type="datetimeFigureOut">
              <a:rPr lang="en-US" smtClean="0"/>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712BB-1743-4FEC-B462-639A1938AA6B}" type="slidenum">
              <a:rPr lang="en-US" smtClean="0"/>
              <a:t>‹#›</a:t>
            </a:fld>
            <a:endParaRPr lang="en-US"/>
          </a:p>
        </p:txBody>
      </p:sp>
    </p:spTree>
    <p:extLst>
      <p:ext uri="{BB962C8B-B14F-4D97-AF65-F5344CB8AC3E}">
        <p14:creationId xmlns:p14="http://schemas.microsoft.com/office/powerpoint/2010/main" val="1301119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56C6B0-54A8-400B-B22C-94DA89249ACD}" type="datetimeFigureOut">
              <a:rPr lang="en-US" smtClean="0"/>
              <a:t>4/26/2020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712BB-1743-4FEC-B462-639A1938AA6B}" type="slidenum">
              <a:rPr lang="en-US" smtClean="0"/>
              <a:t>‹#›</a:t>
            </a:fld>
            <a:endParaRPr lang="en-US"/>
          </a:p>
        </p:txBody>
      </p:sp>
    </p:spTree>
    <p:extLst>
      <p:ext uri="{BB962C8B-B14F-4D97-AF65-F5344CB8AC3E}">
        <p14:creationId xmlns:p14="http://schemas.microsoft.com/office/powerpoint/2010/main" val="3429064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56C6B0-54A8-400B-B22C-94DA89249ACD}" type="datetimeFigureOut">
              <a:rPr lang="en-US" smtClean="0"/>
              <a:t>4/26/2020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E712BB-1743-4FEC-B462-639A1938AA6B}" type="slidenum">
              <a:rPr lang="en-US" smtClean="0"/>
              <a:t>‹#›</a:t>
            </a:fld>
            <a:endParaRPr lang="en-US"/>
          </a:p>
        </p:txBody>
      </p:sp>
    </p:spTree>
    <p:extLst>
      <p:ext uri="{BB962C8B-B14F-4D97-AF65-F5344CB8AC3E}">
        <p14:creationId xmlns:p14="http://schemas.microsoft.com/office/powerpoint/2010/main" val="2785671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56C6B0-54A8-400B-B22C-94DA89249ACD}" type="datetimeFigureOut">
              <a:rPr lang="en-US" smtClean="0"/>
              <a:t>4/26/2020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E712BB-1743-4FEC-B462-639A1938AA6B}" type="slidenum">
              <a:rPr lang="en-US" smtClean="0"/>
              <a:t>‹#›</a:t>
            </a:fld>
            <a:endParaRPr lang="en-US"/>
          </a:p>
        </p:txBody>
      </p:sp>
    </p:spTree>
    <p:extLst>
      <p:ext uri="{BB962C8B-B14F-4D97-AF65-F5344CB8AC3E}">
        <p14:creationId xmlns:p14="http://schemas.microsoft.com/office/powerpoint/2010/main" val="1542035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56C6B0-54A8-400B-B22C-94DA89249ACD}" type="datetimeFigureOut">
              <a:rPr lang="en-US" smtClean="0"/>
              <a:t>4/26/2020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E712BB-1743-4FEC-B462-639A1938AA6B}" type="slidenum">
              <a:rPr lang="en-US" smtClean="0"/>
              <a:t>‹#›</a:t>
            </a:fld>
            <a:endParaRPr lang="en-US"/>
          </a:p>
        </p:txBody>
      </p:sp>
    </p:spTree>
    <p:extLst>
      <p:ext uri="{BB962C8B-B14F-4D97-AF65-F5344CB8AC3E}">
        <p14:creationId xmlns:p14="http://schemas.microsoft.com/office/powerpoint/2010/main" val="362242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56C6B0-54A8-400B-B22C-94DA89249ACD}" type="datetimeFigureOut">
              <a:rPr lang="en-US" smtClean="0"/>
              <a:t>4/26/2020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712BB-1743-4FEC-B462-639A1938AA6B}" type="slidenum">
              <a:rPr lang="en-US" smtClean="0"/>
              <a:t>‹#›</a:t>
            </a:fld>
            <a:endParaRPr lang="en-US"/>
          </a:p>
        </p:txBody>
      </p:sp>
    </p:spTree>
    <p:extLst>
      <p:ext uri="{BB962C8B-B14F-4D97-AF65-F5344CB8AC3E}">
        <p14:creationId xmlns:p14="http://schemas.microsoft.com/office/powerpoint/2010/main" val="3243622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56C6B0-54A8-400B-B22C-94DA89249ACD}" type="datetimeFigureOut">
              <a:rPr lang="en-US" smtClean="0"/>
              <a:t>4/26/2020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712BB-1743-4FEC-B462-639A1938AA6B}" type="slidenum">
              <a:rPr lang="en-US" smtClean="0"/>
              <a:t>‹#›</a:t>
            </a:fld>
            <a:endParaRPr lang="en-US"/>
          </a:p>
        </p:txBody>
      </p:sp>
    </p:spTree>
    <p:extLst>
      <p:ext uri="{BB962C8B-B14F-4D97-AF65-F5344CB8AC3E}">
        <p14:creationId xmlns:p14="http://schemas.microsoft.com/office/powerpoint/2010/main" val="262928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6C6B0-54A8-400B-B22C-94DA89249ACD}" type="datetimeFigureOut">
              <a:rPr lang="en-US" smtClean="0"/>
              <a:t>4/26/2020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E712BB-1743-4FEC-B462-639A1938AA6B}" type="slidenum">
              <a:rPr lang="en-US" smtClean="0"/>
              <a:t>‹#›</a:t>
            </a:fld>
            <a:endParaRPr lang="en-US"/>
          </a:p>
        </p:txBody>
      </p:sp>
    </p:spTree>
    <p:extLst>
      <p:ext uri="{BB962C8B-B14F-4D97-AF65-F5344CB8AC3E}">
        <p14:creationId xmlns:p14="http://schemas.microsoft.com/office/powerpoint/2010/main" val="1234697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07730" y="245045"/>
            <a:ext cx="11534273" cy="584775"/>
          </a:xfrm>
          <a:prstGeom prst="rect">
            <a:avLst/>
          </a:prstGeom>
          <a:noFill/>
        </p:spPr>
        <p:txBody>
          <a:bodyPr wrap="square" rtlCol="0">
            <a:spAutoFit/>
          </a:bodyPr>
          <a:lstStyle/>
          <a:p>
            <a:r>
              <a:rPr lang="en-US" sz="3200" b="1" dirty="0" err="1" smtClean="0">
                <a:latin typeface="Times New Roman" panose="02020603050405020304" pitchFamily="18" charset="0"/>
                <a:cs typeface="Times New Roman" panose="02020603050405020304" pitchFamily="18" charset="0"/>
              </a:rPr>
              <a:t>Tiết</a:t>
            </a:r>
            <a:r>
              <a:rPr lang="en-US" sz="3200" b="1" dirty="0" smtClean="0">
                <a:latin typeface="Times New Roman" panose="02020603050405020304" pitchFamily="18" charset="0"/>
                <a:cs typeface="Times New Roman" panose="02020603050405020304" pitchFamily="18" charset="0"/>
              </a:rPr>
              <a:t> 126: </a:t>
            </a:r>
            <a:r>
              <a:rPr lang="en-US" sz="3200" b="1" dirty="0" err="1" smtClean="0">
                <a:latin typeface="Times New Roman" panose="02020603050405020304" pitchFamily="18" charset="0"/>
                <a:cs typeface="Times New Roman" panose="02020603050405020304" pitchFamily="18" charset="0"/>
              </a:rPr>
              <a:t>Ôn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tập</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về</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thơ</a:t>
            </a:r>
            <a:r>
              <a:rPr lang="en-US" sz="3200" b="1" dirty="0" smtClean="0">
                <a:latin typeface="Times New Roman" panose="02020603050405020304" pitchFamily="18" charset="0"/>
                <a:cs typeface="Times New Roman" panose="02020603050405020304" pitchFamily="18" charset="0"/>
              </a:rPr>
              <a:t> ( </a:t>
            </a:r>
            <a:r>
              <a:rPr lang="en-US" sz="3200" b="1" dirty="0" err="1" smtClean="0">
                <a:latin typeface="Times New Roman" panose="02020603050405020304" pitchFamily="18" charset="0"/>
                <a:cs typeface="Times New Roman" panose="02020603050405020304" pitchFamily="18" charset="0"/>
              </a:rPr>
              <a:t>Trung</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đại</a:t>
            </a:r>
            <a:r>
              <a:rPr lang="en-US" sz="3200" b="1" dirty="0" smtClean="0">
                <a:latin typeface="Times New Roman" panose="02020603050405020304" pitchFamily="18" charset="0"/>
                <a:cs typeface="Times New Roman" panose="02020603050405020304" pitchFamily="18" charset="0"/>
              </a:rPr>
              <a:t>)  </a:t>
            </a:r>
            <a:endParaRPr lang="en-US" sz="3200" b="1" dirty="0">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8556171" y="1987826"/>
            <a:ext cx="3635829" cy="136765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buAutoNum type="arabicPeriod"/>
            </a:pPr>
            <a:r>
              <a:rPr lang="en-US" sz="2400" dirty="0" err="1" smtClean="0">
                <a:latin typeface="Times New Roman" panose="02020603050405020304" pitchFamily="18" charset="0"/>
                <a:cs typeface="Times New Roman" panose="02020603050405020304" pitchFamily="18" charset="0"/>
              </a:rPr>
              <a:t>Hãy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thống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kê</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văn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trung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sgk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9,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1). </a:t>
            </a:r>
            <a:r>
              <a:rPr lang="en-US" sz="2400" dirty="0" err="1" smtClean="0">
                <a:latin typeface="Times New Roman" panose="02020603050405020304" pitchFamily="18" charset="0"/>
                <a:cs typeface="Times New Roman" panose="02020603050405020304" pitchFamily="18" charset="0"/>
              </a:rPr>
              <a:t>theo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mẫu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sau</a:t>
            </a:r>
            <a:r>
              <a:rPr lang="en-US" sz="2400" dirty="0" smtClean="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477098" y="1209249"/>
            <a:ext cx="6858000" cy="584775"/>
          </a:xfrm>
          <a:prstGeom prst="rect">
            <a:avLst/>
          </a:prstGeom>
          <a:noFill/>
        </p:spPr>
        <p:txBody>
          <a:bodyPr wrap="square" rtlCol="0">
            <a:spAutoFit/>
          </a:bodyPr>
          <a:lstStyle/>
          <a:p>
            <a:r>
              <a:rPr lang="en-US" sz="3200" dirty="0" smtClean="0">
                <a:latin typeface="Times New Roman" panose="02020603050405020304" pitchFamily="18" charset="0"/>
                <a:cs typeface="Times New Roman" panose="02020603050405020304" pitchFamily="18" charset="0"/>
              </a:rPr>
              <a:t>I. </a:t>
            </a:r>
            <a:r>
              <a:rPr lang="en-US" sz="3200" dirty="0" err="1" smtClean="0">
                <a:latin typeface="Times New Roman" panose="02020603050405020304" pitchFamily="18" charset="0"/>
                <a:cs typeface="Times New Roman" panose="02020603050405020304" pitchFamily="18" charset="0"/>
              </a:rPr>
              <a:t>Thơ</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trung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đại</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cxnSp>
        <p:nvCxnSpPr>
          <p:cNvPr id="3" name="Straight Connector 2"/>
          <p:cNvCxnSpPr/>
          <p:nvPr/>
        </p:nvCxnSpPr>
        <p:spPr>
          <a:xfrm>
            <a:off x="8556171" y="985828"/>
            <a:ext cx="0" cy="5872172"/>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2061742521"/>
              </p:ext>
            </p:extLst>
          </p:nvPr>
        </p:nvGraphicFramePr>
        <p:xfrm>
          <a:off x="428170" y="3303093"/>
          <a:ext cx="8128001" cy="2167265"/>
        </p:xfrm>
        <a:graphic>
          <a:graphicData uri="http://schemas.openxmlformats.org/drawingml/2006/table">
            <a:tbl>
              <a:tblPr firstRow="1" bandRow="1">
                <a:tableStyleId>{5C22544A-7EE6-4342-B048-85BDC9FD1C3A}</a:tableStyleId>
              </a:tblPr>
              <a:tblGrid>
                <a:gridCol w="1161143"/>
                <a:gridCol w="1161143"/>
                <a:gridCol w="1161143"/>
                <a:gridCol w="1161143"/>
                <a:gridCol w="1161143"/>
                <a:gridCol w="1161143"/>
                <a:gridCol w="1161143"/>
              </a:tblGrid>
              <a:tr h="557797">
                <a:tc>
                  <a:txBody>
                    <a:bodyPr/>
                    <a:lstStyle/>
                    <a:p>
                      <a:r>
                        <a:rPr lang="en-US" dirty="0" smtClean="0">
                          <a:latin typeface="Times New Roman" panose="02020603050405020304" pitchFamily="18" charset="0"/>
                          <a:cs typeface="Times New Roman" panose="02020603050405020304" pitchFamily="18" charset="0"/>
                        </a:rPr>
                        <a:t>STT</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err="1" smtClean="0">
                          <a:latin typeface="Times New Roman" panose="02020603050405020304" pitchFamily="18" charset="0"/>
                          <a:cs typeface="Times New Roman" panose="02020603050405020304" pitchFamily="18" charset="0"/>
                        </a:rPr>
                        <a:t>Tên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bài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thơ</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hoặc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đoạn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trích</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err="1" smtClean="0">
                          <a:latin typeface="Times New Roman" panose="02020603050405020304" pitchFamily="18" charset="0"/>
                          <a:cs typeface="Times New Roman" panose="02020603050405020304" pitchFamily="18" charset="0"/>
                        </a:rPr>
                        <a:t>Tác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giả</a:t>
                      </a:r>
                      <a:endParaRPr lang="en-US" dirty="0">
                        <a:latin typeface="Times New Roman" panose="02020603050405020304" pitchFamily="18" charset="0"/>
                        <a:cs typeface="Times New Roman" panose="02020603050405020304" pitchFamily="18" charset="0"/>
                      </a:endParaRPr>
                    </a:p>
                  </a:txBody>
                  <a:tcPr/>
                </a:tc>
                <a:tc>
                  <a:txBody>
                    <a:bodyPr/>
                    <a:lstStyle/>
                    <a:p>
                      <a:r>
                        <a:rPr lang="en-US" baseline="0" dirty="0" err="1" smtClean="0">
                          <a:latin typeface="Times New Roman" panose="02020603050405020304" pitchFamily="18" charset="0"/>
                          <a:cs typeface="Times New Roman" panose="02020603050405020304" pitchFamily="18" charset="0"/>
                        </a:rPr>
                        <a:t>Thời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điểm</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sáng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tác</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Thể</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thơ</a:t>
                      </a:r>
                      <a:endParaRPr lang="en-US"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latin typeface="Times New Roman" panose="02020603050405020304" pitchFamily="18" charset="0"/>
                          <a:cs typeface="Times New Roman" panose="02020603050405020304" pitchFamily="18" charset="0"/>
                        </a:rPr>
                        <a:t>Tóm</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tắt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nội</a:t>
                      </a:r>
                      <a:r>
                        <a:rPr lang="en-US" baseline="0" dirty="0" smtClean="0">
                          <a:latin typeface="Times New Roman" panose="02020603050405020304" pitchFamily="18" charset="0"/>
                          <a:cs typeface="Times New Roman" panose="02020603050405020304" pitchFamily="18" charset="0"/>
                        </a:rPr>
                        <a:t> dung</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latin typeface="Times New Roman" panose="02020603050405020304" pitchFamily="18" charset="0"/>
                          <a:cs typeface="Times New Roman" panose="02020603050405020304" pitchFamily="18" charset="0"/>
                        </a:rPr>
                        <a:t>Đặc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sắc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Nghệ</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thuật</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txBody>
                  <a:tcPr/>
                </a:tc>
              </a:tr>
              <a:tr h="978545">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endParaRPr lang="en-US" dirty="0">
                        <a:latin typeface="Times New Roman" panose="02020603050405020304" pitchFamily="18" charset="0"/>
                        <a:cs typeface="Times New Roman" panose="02020603050405020304" pitchFamily="18" charset="0"/>
                      </a:endParaRPr>
                    </a:p>
                  </a:txBody>
                  <a:tcPr/>
                </a:tc>
              </a:tr>
            </a:tbl>
          </a:graphicData>
        </a:graphic>
      </p:graphicFrame>
      <p:sp>
        <p:nvSpPr>
          <p:cNvPr id="10" name="TextBox 9"/>
          <p:cNvSpPr txBox="1"/>
          <p:nvPr/>
        </p:nvSpPr>
        <p:spPr>
          <a:xfrm>
            <a:off x="728869" y="1987826"/>
            <a:ext cx="6241773"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1. </a:t>
            </a:r>
            <a:r>
              <a:rPr lang="en-US" sz="2800" dirty="0" err="1" smtClean="0">
                <a:latin typeface="Times New Roman" panose="02020603050405020304" pitchFamily="18" charset="0"/>
                <a:cs typeface="Times New Roman" panose="02020603050405020304" pitchFamily="18" charset="0"/>
              </a:rPr>
              <a:t>Thống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kê</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phẩm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thơ</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trung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đại</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715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60825038"/>
              </p:ext>
            </p:extLst>
          </p:nvPr>
        </p:nvGraphicFramePr>
        <p:xfrm>
          <a:off x="104503" y="171026"/>
          <a:ext cx="11942483" cy="6454906"/>
        </p:xfrm>
        <a:graphic>
          <a:graphicData uri="http://schemas.openxmlformats.org/drawingml/2006/table">
            <a:tbl>
              <a:tblPr firstRow="1" bandRow="1">
                <a:tableStyleId>{5C22544A-7EE6-4342-B048-85BDC9FD1C3A}</a:tableStyleId>
              </a:tblPr>
              <a:tblGrid>
                <a:gridCol w="600892"/>
                <a:gridCol w="1463040"/>
                <a:gridCol w="1136468"/>
                <a:gridCol w="1113501"/>
                <a:gridCol w="697486"/>
                <a:gridCol w="3727665"/>
                <a:gridCol w="3203431"/>
              </a:tblGrid>
              <a:tr h="558949">
                <a:tc>
                  <a:txBody>
                    <a:bodyPr/>
                    <a:lstStyle/>
                    <a:p>
                      <a:r>
                        <a:rPr lang="en-US" dirty="0" smtClean="0">
                          <a:latin typeface="Times New Roman" panose="02020603050405020304" pitchFamily="18" charset="0"/>
                          <a:cs typeface="Times New Roman" panose="02020603050405020304" pitchFamily="18" charset="0"/>
                        </a:rPr>
                        <a:t>STT</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latin typeface="Times New Roman" panose="02020603050405020304" pitchFamily="18" charset="0"/>
                          <a:cs typeface="Times New Roman" panose="02020603050405020304" pitchFamily="18" charset="0"/>
                        </a:rPr>
                        <a:t>Tên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bài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thơ</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đoạn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trích</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latin typeface="Times New Roman" panose="02020603050405020304" pitchFamily="18" charset="0"/>
                          <a:cs typeface="Times New Roman" panose="02020603050405020304" pitchFamily="18" charset="0"/>
                        </a:rPr>
                        <a:t>Tác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giả</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aseline="0" dirty="0" err="1" smtClean="0">
                          <a:latin typeface="Times New Roman" panose="02020603050405020304" pitchFamily="18" charset="0"/>
                          <a:cs typeface="Times New Roman" panose="02020603050405020304" pitchFamily="18" charset="0"/>
                        </a:rPr>
                        <a:t>Thời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điểm</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sáng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tác</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latin typeface="Times New Roman" panose="02020603050405020304" pitchFamily="18" charset="0"/>
                          <a:cs typeface="Times New Roman" panose="02020603050405020304" pitchFamily="18" charset="0"/>
                        </a:rPr>
                        <a:t>Thể </a:t>
                      </a:r>
                      <a:r>
                        <a:rPr lang="en-US" dirty="0" err="1" smtClean="0">
                          <a:latin typeface="Times New Roman" panose="02020603050405020304" pitchFamily="18" charset="0"/>
                          <a:cs typeface="Times New Roman" panose="02020603050405020304" pitchFamily="18" charset="0"/>
                        </a:rPr>
                        <a:t>thơ</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latin typeface="Times New Roman" panose="02020603050405020304" pitchFamily="18" charset="0"/>
                          <a:cs typeface="Times New Roman" panose="02020603050405020304" pitchFamily="18" charset="0"/>
                        </a:rPr>
                        <a:t>Tóm</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tắt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nội</a:t>
                      </a:r>
                      <a:r>
                        <a:rPr lang="en-US" baseline="0" dirty="0" smtClean="0">
                          <a:latin typeface="Times New Roman" panose="02020603050405020304" pitchFamily="18" charset="0"/>
                          <a:cs typeface="Times New Roman" panose="02020603050405020304" pitchFamily="18" charset="0"/>
                        </a:rPr>
                        <a:t> dung</a:t>
                      </a:r>
                      <a:endParaRPr lang="en-US" dirty="0" smtClean="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latin typeface="Times New Roman" panose="02020603050405020304" pitchFamily="18" charset="0"/>
                          <a:cs typeface="Times New Roman" panose="02020603050405020304" pitchFamily="18" charset="0"/>
                        </a:rPr>
                        <a:t>Đặc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sắc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Nghệ</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thuật</a:t>
                      </a:r>
                      <a:endParaRPr lang="en-US" dirty="0" smtClean="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7146">
                <a:tc>
                  <a:txBody>
                    <a:bodyPr/>
                    <a:lstStyle/>
                    <a:p>
                      <a:r>
                        <a:rPr lang="en-US" dirty="0" smtClean="0">
                          <a:latin typeface="Times New Roman" panose="02020603050405020304" pitchFamily="18" charset="0"/>
                          <a:cs typeface="Times New Roman" panose="02020603050405020304" pitchFamily="18" charset="0"/>
                        </a:rPr>
                        <a:t>1</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latin typeface="Times New Roman" panose="02020603050405020304" pitchFamily="18" charset="0"/>
                          <a:cs typeface="Times New Roman" panose="02020603050405020304" pitchFamily="18" charset="0"/>
                        </a:rPr>
                        <a:t>Truyện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Kiều</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latin typeface="Times New Roman" panose="02020603050405020304" pitchFamily="18" charset="0"/>
                          <a:cs typeface="Times New Roman" panose="02020603050405020304" pitchFamily="18" charset="0"/>
                        </a:rPr>
                        <a:t>Nguyễn</a:t>
                      </a:r>
                      <a:r>
                        <a:rPr lang="en-US" baseline="0" dirty="0" smtClean="0">
                          <a:latin typeface="Times New Roman" panose="02020603050405020304" pitchFamily="18" charset="0"/>
                          <a:cs typeface="Times New Roman" panose="02020603050405020304" pitchFamily="18" charset="0"/>
                        </a:rPr>
                        <a:t> Du</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latin typeface="Times New Roman" panose="02020603050405020304" pitchFamily="18" charset="0"/>
                          <a:cs typeface="Times New Roman" panose="02020603050405020304" pitchFamily="18" charset="0"/>
                        </a:rPr>
                        <a:t>Cuối</a:t>
                      </a:r>
                      <a:r>
                        <a:rPr lang="en-US" baseline="0" dirty="0" smtClean="0">
                          <a:latin typeface="Times New Roman" panose="02020603050405020304" pitchFamily="18" charset="0"/>
                          <a:cs typeface="Times New Roman" panose="02020603050405020304" pitchFamily="18" charset="0"/>
                        </a:rPr>
                        <a:t> TK XIII- </a:t>
                      </a:r>
                      <a:r>
                        <a:rPr lang="en-US" baseline="0" dirty="0" err="1" smtClean="0">
                          <a:latin typeface="Times New Roman" panose="02020603050405020304" pitchFamily="18" charset="0"/>
                          <a:cs typeface="Times New Roman" panose="02020603050405020304" pitchFamily="18" charset="0"/>
                        </a:rPr>
                        <a:t>đầu</a:t>
                      </a:r>
                      <a:r>
                        <a:rPr lang="en-US" baseline="0" dirty="0" smtClean="0">
                          <a:latin typeface="Times New Roman" panose="02020603050405020304" pitchFamily="18" charset="0"/>
                          <a:cs typeface="Times New Roman" panose="02020603050405020304" pitchFamily="18" charset="0"/>
                        </a:rPr>
                        <a:t> TK XIX</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latin typeface="Times New Roman" panose="02020603050405020304" pitchFamily="18" charset="0"/>
                          <a:cs typeface="Times New Roman" panose="02020603050405020304" pitchFamily="18" charset="0"/>
                        </a:rPr>
                        <a:t>Lục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bát</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Tx/>
                        <a:buChar char="-"/>
                      </a:pPr>
                      <a:r>
                        <a:rPr lang="en-US" dirty="0" err="1" smtClean="0">
                          <a:latin typeface="Times New Roman" panose="02020603050405020304" pitchFamily="18" charset="0"/>
                          <a:cs typeface="Times New Roman" panose="02020603050405020304" pitchFamily="18" charset="0"/>
                        </a:rPr>
                        <a:t>Giá</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trị</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hiện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thực</a:t>
                      </a:r>
                      <a:endParaRPr lang="en-US" baseline="0" dirty="0" smtClean="0">
                        <a:latin typeface="Times New Roman" panose="02020603050405020304" pitchFamily="18" charset="0"/>
                        <a:cs typeface="Times New Roman" panose="02020603050405020304" pitchFamily="18" charset="0"/>
                      </a:endParaRPr>
                    </a:p>
                    <a:p>
                      <a:pPr marL="285750" indent="-285750">
                        <a:buFontTx/>
                        <a:buChar char="-"/>
                      </a:pPr>
                      <a:r>
                        <a:rPr lang="en-US" baseline="0" dirty="0" err="1" smtClean="0">
                          <a:latin typeface="Times New Roman" panose="02020603050405020304" pitchFamily="18" charset="0"/>
                          <a:cs typeface="Times New Roman" panose="02020603050405020304" pitchFamily="18" charset="0"/>
                        </a:rPr>
                        <a:t>Giá</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trị</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nhân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đạo</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Tx/>
                        <a:buChar char="-"/>
                      </a:pPr>
                      <a:r>
                        <a:rPr lang="en-US" dirty="0" err="1" smtClean="0">
                          <a:latin typeface="Times New Roman" panose="02020603050405020304" pitchFamily="18" charset="0"/>
                          <a:cs typeface="Times New Roman" panose="02020603050405020304" pitchFamily="18" charset="0"/>
                        </a:rPr>
                        <a:t>Ngôn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ngữ</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tự</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sự</a:t>
                      </a:r>
                      <a:endParaRPr lang="en-US" baseline="0" dirty="0" smtClean="0">
                        <a:latin typeface="Times New Roman" panose="02020603050405020304" pitchFamily="18" charset="0"/>
                        <a:cs typeface="Times New Roman" panose="02020603050405020304" pitchFamily="18" charset="0"/>
                      </a:endParaRPr>
                    </a:p>
                    <a:p>
                      <a:pPr marL="285750" indent="-285750">
                        <a:buFontTx/>
                        <a:buChar char="-"/>
                      </a:pPr>
                      <a:r>
                        <a:rPr lang="en-US" baseline="0" dirty="0" smtClean="0">
                          <a:latin typeface="Times New Roman" panose="02020603050405020304" pitchFamily="18" charset="0"/>
                          <a:cs typeface="Times New Roman" panose="02020603050405020304" pitchFamily="18" charset="0"/>
                        </a:rPr>
                        <a:t>NT </a:t>
                      </a:r>
                      <a:r>
                        <a:rPr lang="en-US" baseline="0" dirty="0" err="1" smtClean="0">
                          <a:latin typeface="Times New Roman" panose="02020603050405020304" pitchFamily="18" charset="0"/>
                          <a:cs typeface="Times New Roman" panose="02020603050405020304" pitchFamily="18" charset="0"/>
                        </a:rPr>
                        <a:t>xây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dựng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nhân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vật</a:t>
                      </a:r>
                      <a:r>
                        <a:rPr lang="en-US" baseline="0" dirty="0" smtClean="0">
                          <a:latin typeface="Times New Roman" panose="02020603050405020304" pitchFamily="18" charset="0"/>
                          <a:cs typeface="Times New Roman" panose="02020603050405020304" pitchFamily="18" charset="0"/>
                        </a:rPr>
                        <a:t> ( </a:t>
                      </a:r>
                      <a:r>
                        <a:rPr lang="en-US" baseline="0" dirty="0" err="1" smtClean="0">
                          <a:latin typeface="Times New Roman" panose="02020603050405020304" pitchFamily="18" charset="0"/>
                          <a:cs typeface="Times New Roman" panose="02020603050405020304" pitchFamily="18" charset="0"/>
                        </a:rPr>
                        <a:t>nhân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vật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chính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diện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ước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lệ</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nhân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vật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phản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diện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thực</a:t>
                      </a:r>
                      <a:r>
                        <a:rPr lang="en-US" baseline="0" dirty="0" smtClean="0">
                          <a:latin typeface="Times New Roman" panose="02020603050405020304" pitchFamily="18" charset="0"/>
                          <a:cs typeface="Times New Roman" panose="02020603050405020304" pitchFamily="18" charset="0"/>
                        </a:rPr>
                        <a:t>…)</a:t>
                      </a:r>
                    </a:p>
                    <a:p>
                      <a:pPr marL="285750" indent="-285750">
                        <a:buFontTx/>
                        <a:buChar char="-"/>
                      </a:pPr>
                      <a:r>
                        <a:rPr lang="en-US" baseline="0" dirty="0" smtClean="0">
                          <a:latin typeface="Times New Roman" panose="02020603050405020304" pitchFamily="18" charset="0"/>
                          <a:cs typeface="Times New Roman" panose="02020603050405020304" pitchFamily="18" charset="0"/>
                        </a:rPr>
                        <a:t>NT </a:t>
                      </a:r>
                      <a:r>
                        <a:rPr lang="en-US" baseline="0" dirty="0" err="1" smtClean="0">
                          <a:latin typeface="Times New Roman" panose="02020603050405020304" pitchFamily="18" charset="0"/>
                          <a:cs typeface="Times New Roman" panose="02020603050405020304" pitchFamily="18" charset="0"/>
                        </a:rPr>
                        <a:t>tả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cảnh</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7017">
                <a:tc>
                  <a:txBody>
                    <a:bodyPr/>
                    <a:lstStyle/>
                    <a:p>
                      <a:r>
                        <a:rPr lang="en-US" dirty="0" smtClean="0">
                          <a:latin typeface="Times New Roman" panose="02020603050405020304" pitchFamily="18" charset="0"/>
                          <a:cs typeface="Times New Roman" panose="02020603050405020304" pitchFamily="18"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latin typeface="Times New Roman" panose="02020603050405020304" pitchFamily="18" charset="0"/>
                          <a:cs typeface="Times New Roman" panose="02020603050405020304" pitchFamily="18" charset="0"/>
                        </a:rPr>
                        <a:t>Chị</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em</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Thúy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Kiều</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smtClean="0">
                          <a:effectLst/>
                          <a:latin typeface="Times New Roman" panose="02020603050405020304" pitchFamily="18" charset="0"/>
                          <a:cs typeface="Times New Roman" panose="02020603050405020304" pitchFamily="18" charset="0"/>
                        </a:rPr>
                        <a:t>. -  </a:t>
                      </a:r>
                      <a:r>
                        <a:rPr lang="en-US" sz="1800" kern="1200" dirty="0" err="1" smtClean="0">
                          <a:effectLst/>
                          <a:latin typeface="Times New Roman" panose="02020603050405020304" pitchFamily="18" charset="0"/>
                          <a:cs typeface="Times New Roman" panose="02020603050405020304" pitchFamily="18" charset="0"/>
                        </a:rPr>
                        <a:t>Giới</a:t>
                      </a:r>
                      <a:r>
                        <a:rPr lang="en-US" sz="1800" kern="1200" baseline="0" dirty="0" smtClean="0">
                          <a:effectLst/>
                          <a:latin typeface="Times New Roman" panose="02020603050405020304" pitchFamily="18" charset="0"/>
                          <a:cs typeface="Times New Roman" panose="02020603050405020304" pitchFamily="18" charset="0"/>
                        </a:rPr>
                        <a:t> </a:t>
                      </a:r>
                      <a:r>
                        <a:rPr lang="en-US" sz="1800" kern="1200" baseline="0" dirty="0" err="1" smtClean="0">
                          <a:effectLst/>
                          <a:latin typeface="Times New Roman" panose="02020603050405020304" pitchFamily="18" charset="0"/>
                          <a:cs typeface="Times New Roman" panose="02020603050405020304" pitchFamily="18" charset="0"/>
                        </a:rPr>
                        <a:t>thiệu</a:t>
                      </a:r>
                      <a:r>
                        <a:rPr lang="en-US" sz="1800" kern="1200" baseline="0" dirty="0" smtClean="0">
                          <a:effectLst/>
                          <a:latin typeface="Times New Roman" panose="02020603050405020304" pitchFamily="18" charset="0"/>
                          <a:cs typeface="Times New Roman" panose="02020603050405020304" pitchFamily="18" charset="0"/>
                        </a:rPr>
                        <a:t> </a:t>
                      </a:r>
                      <a:r>
                        <a:rPr lang="en-US" sz="1800" kern="1200" baseline="0" dirty="0" err="1" smtClean="0">
                          <a:effectLst/>
                          <a:latin typeface="Times New Roman" panose="02020603050405020304" pitchFamily="18" charset="0"/>
                          <a:cs typeface="Times New Roman" panose="02020603050405020304" pitchFamily="18" charset="0"/>
                        </a:rPr>
                        <a:t>gia</a:t>
                      </a:r>
                      <a:r>
                        <a:rPr lang="en-US" sz="1800" kern="1200" baseline="0" dirty="0" smtClean="0">
                          <a:effectLst/>
                          <a:latin typeface="Times New Roman" panose="02020603050405020304" pitchFamily="18" charset="0"/>
                          <a:cs typeface="Times New Roman" panose="02020603050405020304" pitchFamily="18" charset="0"/>
                        </a:rPr>
                        <a:t> </a:t>
                      </a:r>
                      <a:r>
                        <a:rPr lang="en-US" sz="1800" kern="1200" baseline="0" dirty="0" err="1" smtClean="0">
                          <a:effectLst/>
                          <a:latin typeface="Times New Roman" panose="02020603050405020304" pitchFamily="18" charset="0"/>
                          <a:cs typeface="Times New Roman" panose="02020603050405020304" pitchFamily="18" charset="0"/>
                        </a:rPr>
                        <a:t>cảnh</a:t>
                      </a:r>
                      <a:r>
                        <a:rPr lang="en-US" sz="1800" kern="1200" baseline="0" dirty="0" smtClean="0">
                          <a:effectLst/>
                          <a:latin typeface="Times New Roman" panose="02020603050405020304" pitchFamily="18" charset="0"/>
                          <a:cs typeface="Times New Roman" panose="02020603050405020304" pitchFamily="18" charset="0"/>
                        </a:rPr>
                        <a:t> </a:t>
                      </a:r>
                      <a:r>
                        <a:rPr lang="en-US" sz="1800" kern="1200" baseline="0" dirty="0" err="1" smtClean="0">
                          <a:effectLst/>
                          <a:latin typeface="Times New Roman" panose="02020603050405020304" pitchFamily="18" charset="0"/>
                          <a:cs typeface="Times New Roman" panose="02020603050405020304" pitchFamily="18" charset="0"/>
                        </a:rPr>
                        <a:t>và</a:t>
                      </a:r>
                      <a:r>
                        <a:rPr lang="en-US" sz="1800" kern="1200" baseline="0" dirty="0" smtClean="0">
                          <a:effectLst/>
                          <a:latin typeface="Times New Roman" panose="02020603050405020304" pitchFamily="18" charset="0"/>
                          <a:cs typeface="Times New Roman" panose="02020603050405020304" pitchFamily="18" charset="0"/>
                        </a:rPr>
                        <a:t> </a:t>
                      </a:r>
                      <a:r>
                        <a:rPr lang="vi-VN" sz="1800" kern="1200" dirty="0" smtClean="0">
                          <a:effectLst/>
                          <a:latin typeface="Times New Roman" panose="02020603050405020304" pitchFamily="18" charset="0"/>
                          <a:cs typeface="Times New Roman" panose="02020603050405020304" pitchFamily="18" charset="0"/>
                        </a:rPr>
                        <a:t>tài sắc Thúy Vân và Thúy Kiều </a:t>
                      </a:r>
                      <a:endParaRPr lang="en-US" sz="18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latin typeface="Times New Roman" panose="02020603050405020304" pitchFamily="18" charset="0"/>
                          <a:cs typeface="Times New Roman" panose="02020603050405020304" pitchFamily="18" charset="0"/>
                        </a:rPr>
                        <a:t>- NT </a:t>
                      </a:r>
                      <a:r>
                        <a:rPr lang="en-US" dirty="0" err="1" smtClean="0">
                          <a:latin typeface="Times New Roman" panose="02020603050405020304" pitchFamily="18" charset="0"/>
                          <a:cs typeface="Times New Roman" panose="02020603050405020304" pitchFamily="18" charset="0"/>
                        </a:rPr>
                        <a:t>miêu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nhân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vật</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8949">
                <a:tc>
                  <a:txBody>
                    <a:bodyPr/>
                    <a:lstStyle/>
                    <a:p>
                      <a:r>
                        <a:rPr lang="en-US" dirty="0" smtClean="0">
                          <a:latin typeface="Times New Roman" panose="02020603050405020304" pitchFamily="18" charset="0"/>
                          <a:cs typeface="Times New Roman" panose="02020603050405020304" pitchFamily="18" charset="0"/>
                        </a:rPr>
                        <a:t>1.2</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latin typeface="Times New Roman" panose="02020603050405020304" pitchFamily="18" charset="0"/>
                          <a:cs typeface="Times New Roman" panose="02020603050405020304" pitchFamily="18" charset="0"/>
                        </a:rPr>
                        <a:t>Cảnh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ngày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xuân</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smtClean="0">
                          <a:effectLst/>
                          <a:latin typeface="Times New Roman" panose="02020603050405020304" pitchFamily="18" charset="0"/>
                          <a:cs typeface="Times New Roman" panose="02020603050405020304" pitchFamily="18" charset="0"/>
                        </a:rPr>
                        <a:t>-- </a:t>
                      </a:r>
                      <a:r>
                        <a:rPr lang="en-US" sz="1800" kern="1200" dirty="0" err="1" smtClean="0">
                          <a:effectLst/>
                          <a:latin typeface="Times New Roman" panose="02020603050405020304" pitchFamily="18" charset="0"/>
                          <a:cs typeface="Times New Roman" panose="02020603050405020304" pitchFamily="18" charset="0"/>
                        </a:rPr>
                        <a:t>Khung</a:t>
                      </a:r>
                      <a:r>
                        <a:rPr lang="en-US" sz="1800" kern="1200" dirty="0" smtClean="0">
                          <a:effectLst/>
                          <a:latin typeface="Times New Roman" panose="02020603050405020304" pitchFamily="18" charset="0"/>
                          <a:cs typeface="Times New Roman" panose="02020603050405020304" pitchFamily="18" charset="0"/>
                        </a:rPr>
                        <a:t> </a:t>
                      </a:r>
                      <a:r>
                        <a:rPr lang="en-US" sz="1800" kern="1200" dirty="0" err="1" smtClean="0">
                          <a:effectLst/>
                          <a:latin typeface="Times New Roman" panose="02020603050405020304" pitchFamily="18" charset="0"/>
                          <a:cs typeface="Times New Roman" panose="02020603050405020304" pitchFamily="18" charset="0"/>
                        </a:rPr>
                        <a:t>cảnh</a:t>
                      </a:r>
                      <a:r>
                        <a:rPr lang="en-US" sz="1800" kern="1200" dirty="0" smtClean="0">
                          <a:effectLst/>
                          <a:latin typeface="Times New Roman" panose="02020603050405020304" pitchFamily="18" charset="0"/>
                          <a:cs typeface="Times New Roman" panose="02020603050405020304" pitchFamily="18" charset="0"/>
                        </a:rPr>
                        <a:t> </a:t>
                      </a:r>
                      <a:r>
                        <a:rPr lang="en-US" sz="1800" kern="1200" dirty="0" err="1" smtClean="0">
                          <a:effectLst/>
                          <a:latin typeface="Times New Roman" panose="02020603050405020304" pitchFamily="18" charset="0"/>
                          <a:cs typeface="Times New Roman" panose="02020603050405020304" pitchFamily="18" charset="0"/>
                        </a:rPr>
                        <a:t>lễ</a:t>
                      </a:r>
                      <a:r>
                        <a:rPr lang="en-US" sz="1800" kern="1200" dirty="0" smtClean="0">
                          <a:effectLst/>
                          <a:latin typeface="Times New Roman" panose="02020603050405020304" pitchFamily="18" charset="0"/>
                          <a:cs typeface="Times New Roman" panose="02020603050405020304" pitchFamily="18" charset="0"/>
                        </a:rPr>
                        <a:t> </a:t>
                      </a:r>
                      <a:r>
                        <a:rPr lang="en-US" sz="1800" kern="1200" dirty="0" err="1" smtClean="0">
                          <a:effectLst/>
                          <a:latin typeface="Times New Roman" panose="02020603050405020304" pitchFamily="18" charset="0"/>
                          <a:cs typeface="Times New Roman" panose="02020603050405020304" pitchFamily="18" charset="0"/>
                        </a:rPr>
                        <a:t>hội</a:t>
                      </a:r>
                      <a:r>
                        <a:rPr lang="en-US" sz="1800" kern="1200" dirty="0" smtClean="0">
                          <a:effectLst/>
                          <a:latin typeface="Times New Roman" panose="02020603050405020304" pitchFamily="18" charset="0"/>
                          <a:cs typeface="Times New Roman" panose="02020603050405020304" pitchFamily="18" charset="0"/>
                        </a:rPr>
                        <a:t> </a:t>
                      </a:r>
                      <a:r>
                        <a:rPr lang="en-US" sz="1800" kern="1200" dirty="0" err="1" smtClean="0">
                          <a:effectLst/>
                          <a:latin typeface="Times New Roman" panose="02020603050405020304" pitchFamily="18" charset="0"/>
                          <a:cs typeface="Times New Roman" panose="02020603050405020304" pitchFamily="18" charset="0"/>
                        </a:rPr>
                        <a:t>tiết</a:t>
                      </a:r>
                      <a:r>
                        <a:rPr lang="en-US" sz="1800" kern="1200" dirty="0" smtClean="0">
                          <a:effectLst/>
                          <a:latin typeface="Times New Roman" panose="02020603050405020304" pitchFamily="18" charset="0"/>
                          <a:cs typeface="Times New Roman" panose="02020603050405020304" pitchFamily="18" charset="0"/>
                        </a:rPr>
                        <a:t> </a:t>
                      </a:r>
                      <a:r>
                        <a:rPr lang="en-US" sz="1800" kern="1200" dirty="0" err="1" smtClean="0">
                          <a:effectLst/>
                          <a:latin typeface="Times New Roman" panose="02020603050405020304" pitchFamily="18" charset="0"/>
                          <a:cs typeface="Times New Roman" panose="02020603050405020304" pitchFamily="18" charset="0"/>
                        </a:rPr>
                        <a:t>thanh</a:t>
                      </a:r>
                      <a:r>
                        <a:rPr lang="en-US" sz="1800" kern="1200" dirty="0" smtClean="0">
                          <a:effectLst/>
                          <a:latin typeface="Times New Roman" panose="02020603050405020304" pitchFamily="18" charset="0"/>
                          <a:cs typeface="Times New Roman" panose="02020603050405020304" pitchFamily="18" charset="0"/>
                        </a:rPr>
                        <a:t> minh</a:t>
                      </a:r>
                    </a:p>
                    <a:p>
                      <a:r>
                        <a:rPr lang="en-US" sz="1800" kern="1200" dirty="0" err="1" smtClean="0">
                          <a:effectLst/>
                          <a:latin typeface="Times New Roman" panose="02020603050405020304" pitchFamily="18" charset="0"/>
                          <a:cs typeface="Times New Roman" panose="02020603050405020304" pitchFamily="18" charset="0"/>
                        </a:rPr>
                        <a:t>Và</a:t>
                      </a:r>
                      <a:r>
                        <a:rPr lang="en-US" sz="1800" kern="1200" baseline="0" dirty="0" smtClean="0">
                          <a:effectLst/>
                          <a:latin typeface="Times New Roman" panose="02020603050405020304" pitchFamily="18" charset="0"/>
                          <a:cs typeface="Times New Roman" panose="02020603050405020304" pitchFamily="18" charset="0"/>
                        </a:rPr>
                        <a:t> </a:t>
                      </a:r>
                      <a:r>
                        <a:rPr lang="en-US" sz="1800" kern="1200" baseline="0" dirty="0" err="1" smtClean="0">
                          <a:effectLst/>
                          <a:latin typeface="Times New Roman" panose="02020603050405020304" pitchFamily="18" charset="0"/>
                          <a:cs typeface="Times New Roman" panose="02020603050405020304" pitchFamily="18" charset="0"/>
                        </a:rPr>
                        <a:t>cả</a:t>
                      </a:r>
                      <a:r>
                        <a:rPr lang="en-US" sz="1800" kern="1200" dirty="0" err="1" smtClean="0">
                          <a:effectLst/>
                          <a:latin typeface="Times New Roman" panose="02020603050405020304" pitchFamily="18" charset="0"/>
                          <a:cs typeface="Times New Roman" panose="02020603050405020304" pitchFamily="18" charset="0"/>
                        </a:rPr>
                        <a:t>nh</a:t>
                      </a:r>
                      <a:r>
                        <a:rPr lang="en-US" sz="1800" kern="1200" dirty="0" smtClean="0">
                          <a:effectLst/>
                          <a:latin typeface="Times New Roman" panose="02020603050405020304" pitchFamily="18" charset="0"/>
                          <a:cs typeface="Times New Roman" panose="02020603050405020304" pitchFamily="18" charset="0"/>
                        </a:rPr>
                        <a:t> </a:t>
                      </a:r>
                      <a:r>
                        <a:rPr lang="en-US" sz="1800" kern="1200" dirty="0" err="1" smtClean="0">
                          <a:effectLst/>
                          <a:latin typeface="Times New Roman" panose="02020603050405020304" pitchFamily="18" charset="0"/>
                          <a:cs typeface="Times New Roman" panose="02020603050405020304" pitchFamily="18" charset="0"/>
                        </a:rPr>
                        <a:t>chị</a:t>
                      </a:r>
                      <a:r>
                        <a:rPr lang="en-US" sz="1800" kern="1200" dirty="0" smtClean="0">
                          <a:effectLst/>
                          <a:latin typeface="Times New Roman" panose="02020603050405020304" pitchFamily="18" charset="0"/>
                          <a:cs typeface="Times New Roman" panose="02020603050405020304" pitchFamily="18" charset="0"/>
                        </a:rPr>
                        <a:t> </a:t>
                      </a:r>
                      <a:r>
                        <a:rPr lang="en-US" sz="1800" kern="1200" dirty="0" err="1" smtClean="0">
                          <a:effectLst/>
                          <a:latin typeface="Times New Roman" panose="02020603050405020304" pitchFamily="18" charset="0"/>
                          <a:cs typeface="Times New Roman" panose="02020603050405020304" pitchFamily="18" charset="0"/>
                        </a:rPr>
                        <a:t>em</a:t>
                      </a:r>
                      <a:r>
                        <a:rPr lang="en-US" sz="1800" kern="1200" dirty="0" smtClean="0">
                          <a:effectLst/>
                          <a:latin typeface="Times New Roman" panose="02020603050405020304" pitchFamily="18" charset="0"/>
                          <a:cs typeface="Times New Roman" panose="02020603050405020304" pitchFamily="18" charset="0"/>
                        </a:rPr>
                        <a:t> </a:t>
                      </a:r>
                      <a:r>
                        <a:rPr lang="en-US" sz="1800" kern="1200" dirty="0" err="1" smtClean="0">
                          <a:effectLst/>
                          <a:latin typeface="Times New Roman" panose="02020603050405020304" pitchFamily="18" charset="0"/>
                          <a:cs typeface="Times New Roman" panose="02020603050405020304" pitchFamily="18" charset="0"/>
                        </a:rPr>
                        <a:t>Kiều</a:t>
                      </a:r>
                      <a:r>
                        <a:rPr lang="en-US" sz="1800" kern="1200" dirty="0" smtClean="0">
                          <a:effectLst/>
                          <a:latin typeface="Times New Roman" panose="02020603050405020304" pitchFamily="18" charset="0"/>
                          <a:cs typeface="Times New Roman" panose="02020603050405020304" pitchFamily="18" charset="0"/>
                        </a:rPr>
                        <a:t> du </a:t>
                      </a:r>
                      <a:r>
                        <a:rPr lang="en-US" sz="1800" kern="1200" dirty="0" err="1" smtClean="0">
                          <a:effectLst/>
                          <a:latin typeface="Times New Roman" panose="02020603050405020304" pitchFamily="18" charset="0"/>
                          <a:cs typeface="Times New Roman" panose="02020603050405020304" pitchFamily="18" charset="0"/>
                        </a:rPr>
                        <a:t>xuân</a:t>
                      </a:r>
                      <a:r>
                        <a:rPr lang="en-US" sz="1800" kern="1200" dirty="0" smtClean="0">
                          <a:effectLst/>
                          <a:latin typeface="Times New Roman" panose="02020603050405020304" pitchFamily="18" charset="0"/>
                          <a:cs typeface="Times New Roman" panose="02020603050405020304" pitchFamily="18" charset="0"/>
                        </a:rPr>
                        <a:t> </a:t>
                      </a:r>
                      <a:r>
                        <a:rPr lang="en-US" sz="1800" kern="1200" dirty="0" err="1" smtClean="0">
                          <a:effectLst/>
                          <a:latin typeface="Times New Roman" panose="02020603050405020304" pitchFamily="18" charset="0"/>
                          <a:cs typeface="Times New Roman" panose="02020603050405020304" pitchFamily="18" charset="0"/>
                        </a:rPr>
                        <a:t>trở</a:t>
                      </a:r>
                      <a:r>
                        <a:rPr lang="en-US" sz="1800" kern="1200" dirty="0" smtClean="0">
                          <a:effectLst/>
                          <a:latin typeface="Times New Roman" panose="02020603050405020304" pitchFamily="18" charset="0"/>
                          <a:cs typeface="Times New Roman" panose="02020603050405020304" pitchFamily="18" charset="0"/>
                        </a:rPr>
                        <a:t> </a:t>
                      </a:r>
                      <a:r>
                        <a:rPr lang="en-US" sz="1800" kern="1200" dirty="0" err="1" smtClean="0">
                          <a:effectLst/>
                          <a:latin typeface="Times New Roman" panose="02020603050405020304" pitchFamily="18" charset="0"/>
                          <a:cs typeface="Times New Roman" panose="02020603050405020304" pitchFamily="18" charset="0"/>
                        </a:rPr>
                        <a:t>về</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latin typeface="Times New Roman" panose="02020603050405020304" pitchFamily="18" charset="0"/>
                          <a:cs typeface="Times New Roman" panose="02020603050405020304" pitchFamily="18" charset="0"/>
                        </a:rPr>
                        <a:t>- NT </a:t>
                      </a:r>
                      <a:r>
                        <a:rPr lang="en-US" dirty="0" err="1" smtClean="0">
                          <a:latin typeface="Times New Roman" panose="02020603050405020304" pitchFamily="18" charset="0"/>
                          <a:cs typeface="Times New Roman" panose="02020603050405020304" pitchFamily="18" charset="0"/>
                        </a:rPr>
                        <a:t>tả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cảnh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cảnh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ngụ</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tình</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38047">
                <a:tc>
                  <a:txBody>
                    <a:bodyPr/>
                    <a:lstStyle/>
                    <a:p>
                      <a:r>
                        <a:rPr lang="en-US" dirty="0" smtClean="0">
                          <a:latin typeface="Times New Roman" panose="02020603050405020304" pitchFamily="18" charset="0"/>
                          <a:cs typeface="Times New Roman" panose="02020603050405020304" pitchFamily="18" charset="0"/>
                        </a:rPr>
                        <a:t>1.3</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latin typeface="Times New Roman" panose="02020603050405020304" pitchFamily="18" charset="0"/>
                          <a:cs typeface="Times New Roman" panose="02020603050405020304" pitchFamily="18" charset="0"/>
                        </a:rPr>
                        <a:t>Kiều</a:t>
                      </a:r>
                      <a:r>
                        <a:rPr lang="en-US" baseline="0" dirty="0" smtClean="0">
                          <a:latin typeface="Times New Roman" panose="02020603050405020304" pitchFamily="18" charset="0"/>
                          <a:cs typeface="Times New Roman" panose="02020603050405020304" pitchFamily="18" charset="0"/>
                        </a:rPr>
                        <a:t> ở </a:t>
                      </a:r>
                      <a:r>
                        <a:rPr lang="en-US" baseline="0" dirty="0" err="1" smtClean="0">
                          <a:latin typeface="Times New Roman" panose="02020603050405020304" pitchFamily="18" charset="0"/>
                          <a:cs typeface="Times New Roman" panose="02020603050405020304" pitchFamily="18" charset="0"/>
                        </a:rPr>
                        <a:t>lầu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Ngưng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Bích</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smtClean="0">
                          <a:effectLst/>
                          <a:latin typeface="Times New Roman" panose="02020603050405020304" pitchFamily="18" charset="0"/>
                          <a:cs typeface="Times New Roman" panose="02020603050405020304" pitchFamily="18" charset="0"/>
                        </a:rPr>
                        <a:t>- </a:t>
                      </a:r>
                      <a:r>
                        <a:rPr lang="vi-VN" sz="1800" kern="1200" dirty="0" smtClean="0">
                          <a:effectLst/>
                          <a:latin typeface="Times New Roman" panose="02020603050405020304" pitchFamily="18" charset="0"/>
                          <a:cs typeface="Times New Roman" panose="02020603050405020304" pitchFamily="18" charset="0"/>
                        </a:rPr>
                        <a:t>Hoàn cảnh cô đơn, tội nghiệp</a:t>
                      </a:r>
                      <a:r>
                        <a:rPr lang="en-US" sz="1800" kern="1200" dirty="0" smtClean="0">
                          <a:effectLst/>
                          <a:latin typeface="Times New Roman" panose="02020603050405020304" pitchFamily="18" charset="0"/>
                          <a:cs typeface="Times New Roman" panose="02020603050405020304" pitchFamily="18" charset="0"/>
                        </a:rPr>
                        <a:t>, </a:t>
                      </a:r>
                      <a:r>
                        <a:rPr lang="vi-VN" sz="1800" kern="1200" dirty="0" smtClean="0">
                          <a:effectLst/>
                          <a:latin typeface="Times New Roman" panose="02020603050405020304" pitchFamily="18" charset="0"/>
                          <a:cs typeface="Times New Roman" panose="02020603050405020304" pitchFamily="18" charset="0"/>
                        </a:rPr>
                        <a:t> </a:t>
                      </a:r>
                      <a:r>
                        <a:rPr lang="en-US" sz="1800" kern="1200" dirty="0" err="1" smtClean="0">
                          <a:effectLst/>
                          <a:latin typeface="Times New Roman" panose="02020603050405020304" pitchFamily="18" charset="0"/>
                          <a:cs typeface="Times New Roman" panose="02020603050405020304" pitchFamily="18" charset="0"/>
                        </a:rPr>
                        <a:t>tâm</a:t>
                      </a:r>
                      <a:r>
                        <a:rPr lang="en-US" sz="1800" kern="1200" baseline="0" dirty="0" smtClean="0">
                          <a:effectLst/>
                          <a:latin typeface="Times New Roman" panose="02020603050405020304" pitchFamily="18" charset="0"/>
                          <a:cs typeface="Times New Roman" panose="02020603050405020304" pitchFamily="18" charset="0"/>
                        </a:rPr>
                        <a:t> </a:t>
                      </a:r>
                      <a:r>
                        <a:rPr lang="en-US" sz="1800" kern="1200" baseline="0" dirty="0" err="1" smtClean="0">
                          <a:effectLst/>
                          <a:latin typeface="Times New Roman" panose="02020603050405020304" pitchFamily="18" charset="0"/>
                          <a:cs typeface="Times New Roman" panose="02020603050405020304" pitchFamily="18" charset="0"/>
                        </a:rPr>
                        <a:t>trạng</a:t>
                      </a:r>
                      <a:r>
                        <a:rPr lang="en-US" sz="1800" kern="1200" baseline="0" dirty="0" smtClean="0">
                          <a:effectLst/>
                          <a:latin typeface="Times New Roman" panose="02020603050405020304" pitchFamily="18" charset="0"/>
                          <a:cs typeface="Times New Roman" panose="02020603050405020304" pitchFamily="18" charset="0"/>
                        </a:rPr>
                        <a:t> </a:t>
                      </a:r>
                      <a:r>
                        <a:rPr lang="en-US" sz="1800" kern="1200" baseline="0" dirty="0" err="1" smtClean="0">
                          <a:effectLst/>
                          <a:latin typeface="Times New Roman" panose="02020603050405020304" pitchFamily="18" charset="0"/>
                          <a:cs typeface="Times New Roman" panose="02020603050405020304" pitchFamily="18" charset="0"/>
                        </a:rPr>
                        <a:t>buồn</a:t>
                      </a:r>
                      <a:r>
                        <a:rPr lang="en-US" sz="1800" kern="1200" baseline="0" dirty="0" smtClean="0">
                          <a:effectLst/>
                          <a:latin typeface="Times New Roman" panose="02020603050405020304" pitchFamily="18" charset="0"/>
                          <a:cs typeface="Times New Roman" panose="02020603050405020304" pitchFamily="18" charset="0"/>
                        </a:rPr>
                        <a:t> </a:t>
                      </a:r>
                      <a:r>
                        <a:rPr lang="en-US" sz="1800" kern="1200" baseline="0" dirty="0" err="1" smtClean="0">
                          <a:effectLst/>
                          <a:latin typeface="Times New Roman" panose="02020603050405020304" pitchFamily="18" charset="0"/>
                          <a:cs typeface="Times New Roman" panose="02020603050405020304" pitchFamily="18" charset="0"/>
                        </a:rPr>
                        <a:t>đau</a:t>
                      </a:r>
                      <a:r>
                        <a:rPr lang="en-US" sz="1800" kern="1200" baseline="0" dirty="0" smtClean="0">
                          <a:effectLst/>
                          <a:latin typeface="Times New Roman" panose="02020603050405020304" pitchFamily="18" charset="0"/>
                          <a:cs typeface="Times New Roman" panose="02020603050405020304" pitchFamily="18" charset="0"/>
                        </a:rPr>
                        <a:t>, </a:t>
                      </a:r>
                      <a:r>
                        <a:rPr lang="en-US" sz="1800" kern="1200" baseline="0" dirty="0" err="1" smtClean="0">
                          <a:effectLst/>
                          <a:latin typeface="Times New Roman" panose="02020603050405020304" pitchFamily="18" charset="0"/>
                          <a:cs typeface="Times New Roman" panose="02020603050405020304" pitchFamily="18" charset="0"/>
                        </a:rPr>
                        <a:t>âu</a:t>
                      </a:r>
                      <a:r>
                        <a:rPr lang="en-US" sz="1800" kern="1200" baseline="0" dirty="0" smtClean="0">
                          <a:effectLst/>
                          <a:latin typeface="Times New Roman" panose="02020603050405020304" pitchFamily="18" charset="0"/>
                          <a:cs typeface="Times New Roman" panose="02020603050405020304" pitchFamily="18" charset="0"/>
                        </a:rPr>
                        <a:t> lo </a:t>
                      </a:r>
                      <a:r>
                        <a:rPr lang="en-US" sz="1800" kern="1200" baseline="0" dirty="0" err="1" smtClean="0">
                          <a:effectLst/>
                          <a:latin typeface="Times New Roman" panose="02020603050405020304" pitchFamily="18" charset="0"/>
                          <a:cs typeface="Times New Roman" panose="02020603050405020304" pitchFamily="18" charset="0"/>
                        </a:rPr>
                        <a:t>và</a:t>
                      </a:r>
                      <a:r>
                        <a:rPr lang="en-US" sz="1800" kern="1200" baseline="0" dirty="0" smtClean="0">
                          <a:effectLst/>
                          <a:latin typeface="Times New Roman" panose="02020603050405020304" pitchFamily="18" charset="0"/>
                          <a:cs typeface="Times New Roman" panose="02020603050405020304" pitchFamily="18" charset="0"/>
                        </a:rPr>
                        <a:t> n</a:t>
                      </a:r>
                      <a:r>
                        <a:rPr lang="vi-VN" sz="1800" kern="1200" dirty="0" smtClean="0">
                          <a:effectLst/>
                          <a:latin typeface="Times New Roman" panose="02020603050405020304" pitchFamily="18" charset="0"/>
                          <a:cs typeface="Times New Roman" panose="02020603050405020304" pitchFamily="18" charset="0"/>
                        </a:rPr>
                        <a:t>ỗi nh</a:t>
                      </a:r>
                      <a:r>
                        <a:rPr lang="en-US" sz="1800" kern="1200" dirty="0" smtClean="0">
                          <a:effectLst/>
                          <a:latin typeface="Times New Roman" panose="02020603050405020304" pitchFamily="18" charset="0"/>
                          <a:cs typeface="Times New Roman" panose="02020603050405020304" pitchFamily="18" charset="0"/>
                        </a:rPr>
                        <a:t>ớ</a:t>
                      </a:r>
                      <a:r>
                        <a:rPr lang="vi-VN" sz="1800" kern="1200" dirty="0" smtClean="0">
                          <a:effectLst/>
                          <a:latin typeface="Times New Roman" panose="02020603050405020304" pitchFamily="18" charset="0"/>
                          <a:cs typeface="Times New Roman" panose="02020603050405020304" pitchFamily="18" charset="0"/>
                        </a:rPr>
                        <a:t> thương Kim Trọng</a:t>
                      </a:r>
                      <a:r>
                        <a:rPr lang="en-US" sz="1800" kern="1200" dirty="0" smtClean="0">
                          <a:effectLst/>
                          <a:latin typeface="Times New Roman" panose="02020603050405020304" pitchFamily="18" charset="0"/>
                          <a:cs typeface="Times New Roman" panose="02020603050405020304" pitchFamily="18" charset="0"/>
                        </a:rPr>
                        <a:t>,</a:t>
                      </a:r>
                      <a:r>
                        <a:rPr lang="en-US" sz="1800" kern="1200" baseline="0" dirty="0" smtClean="0">
                          <a:effectLst/>
                          <a:latin typeface="Times New Roman" panose="02020603050405020304" pitchFamily="18" charset="0"/>
                          <a:cs typeface="Times New Roman" panose="02020603050405020304" pitchFamily="18" charset="0"/>
                        </a:rPr>
                        <a:t> </a:t>
                      </a:r>
                      <a:r>
                        <a:rPr lang="vi-VN" sz="1800" kern="1200" dirty="0" smtClean="0">
                          <a:effectLst/>
                          <a:latin typeface="Times New Roman" panose="02020603050405020304" pitchFamily="18" charset="0"/>
                          <a:cs typeface="Times New Roman" panose="02020603050405020304" pitchFamily="18" charset="0"/>
                        </a:rPr>
                        <a:t>nhớ </a:t>
                      </a:r>
                      <a:r>
                        <a:rPr lang="en-US" sz="1800" kern="1200" dirty="0" err="1" smtClean="0">
                          <a:effectLst/>
                          <a:latin typeface="Times New Roman" panose="02020603050405020304" pitchFamily="18" charset="0"/>
                          <a:cs typeface="Times New Roman" panose="02020603050405020304" pitchFamily="18" charset="0"/>
                        </a:rPr>
                        <a:t>thương</a:t>
                      </a:r>
                      <a:r>
                        <a:rPr lang="en-US" sz="1800" kern="1200" baseline="0" dirty="0" smtClean="0">
                          <a:effectLst/>
                          <a:latin typeface="Times New Roman" panose="02020603050405020304" pitchFamily="18" charset="0"/>
                          <a:cs typeface="Times New Roman" panose="02020603050405020304" pitchFamily="18" charset="0"/>
                        </a:rPr>
                        <a:t> </a:t>
                      </a:r>
                      <a:r>
                        <a:rPr lang="vi-VN" sz="1800" kern="1200" dirty="0" smtClean="0">
                          <a:effectLst/>
                          <a:latin typeface="Times New Roman" panose="02020603050405020304" pitchFamily="18" charset="0"/>
                          <a:cs typeface="Times New Roman" panose="02020603050405020304" pitchFamily="18" charset="0"/>
                        </a:rPr>
                        <a:t>cha mẹ của nàng Kiều</a:t>
                      </a:r>
                      <a:endParaRPr lang="en-US" sz="18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latin typeface="Times New Roman" panose="02020603050405020304" pitchFamily="18" charset="0"/>
                          <a:cs typeface="Times New Roman" panose="02020603050405020304" pitchFamily="18" charset="0"/>
                        </a:rPr>
                        <a:t>- NT </a:t>
                      </a:r>
                      <a:r>
                        <a:rPr lang="en-US" dirty="0" err="1" smtClean="0">
                          <a:latin typeface="Times New Roman" panose="02020603050405020304" pitchFamily="18" charset="0"/>
                          <a:cs typeface="Times New Roman" panose="02020603050405020304" pitchFamily="18" charset="0"/>
                        </a:rPr>
                        <a:t>tả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cảnh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ngụ</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tình</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38047">
                <a:tc>
                  <a:txBody>
                    <a:bodyPr/>
                    <a:lstStyle/>
                    <a:p>
                      <a:r>
                        <a:rPr lang="en-US" dirty="0" smtClean="0">
                          <a:latin typeface="Times New Roman" panose="02020603050405020304" pitchFamily="18" charset="0"/>
                          <a:cs typeface="Times New Roman" panose="02020603050405020304" pitchFamily="18" charset="0"/>
                        </a:rPr>
                        <a:t>2</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latin typeface="Times New Roman" panose="02020603050405020304" pitchFamily="18" charset="0"/>
                          <a:cs typeface="Times New Roman" panose="02020603050405020304" pitchFamily="18" charset="0"/>
                        </a:rPr>
                        <a:t>Lục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Vân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Tiên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cứu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Kiều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Nguyệt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Nga</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latin typeface="Times New Roman" panose="02020603050405020304" pitchFamily="18" charset="0"/>
                          <a:cs typeface="Times New Roman" panose="02020603050405020304" pitchFamily="18" charset="0"/>
                        </a:rPr>
                        <a:t>Nguyễn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Đình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Chiểu</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latin typeface="Times New Roman" panose="02020603050405020304" pitchFamily="18" charset="0"/>
                          <a:cs typeface="Times New Roman" panose="02020603050405020304" pitchFamily="18" charset="0"/>
                        </a:rPr>
                        <a:t>Giữa</a:t>
                      </a:r>
                      <a:r>
                        <a:rPr lang="en-US" baseline="0" dirty="0" smtClean="0">
                          <a:latin typeface="Times New Roman" panose="02020603050405020304" pitchFamily="18" charset="0"/>
                          <a:cs typeface="Times New Roman" panose="02020603050405020304" pitchFamily="18" charset="0"/>
                        </a:rPr>
                        <a:t> TK XIX</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latin typeface="Times New Roman" panose="02020603050405020304" pitchFamily="18" charset="0"/>
                          <a:cs typeface="Times New Roman" panose="02020603050405020304" pitchFamily="18" charset="0"/>
                        </a:rPr>
                        <a:t>Lục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bát</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vi-VN" sz="1800" kern="1200" dirty="0" smtClean="0">
                          <a:effectLst/>
                          <a:latin typeface="Times New Roman" panose="02020603050405020304" pitchFamily="18" charset="0"/>
                          <a:cs typeface="Times New Roman" panose="02020603050405020304" pitchFamily="18" charset="0"/>
                        </a:rPr>
                        <a:t>Lục V</a:t>
                      </a:r>
                      <a:r>
                        <a:rPr lang="en-US" sz="1800" kern="1200" dirty="0" smtClean="0">
                          <a:effectLst/>
                          <a:latin typeface="Times New Roman" panose="02020603050405020304" pitchFamily="18" charset="0"/>
                          <a:cs typeface="Times New Roman" panose="02020603050405020304" pitchFamily="18" charset="0"/>
                        </a:rPr>
                        <a:t>â</a:t>
                      </a:r>
                      <a:r>
                        <a:rPr lang="vi-VN" sz="1800" kern="1200" dirty="0" smtClean="0">
                          <a:effectLst/>
                          <a:latin typeface="Times New Roman" panose="02020603050405020304" pitchFamily="18" charset="0"/>
                          <a:cs typeface="Times New Roman" panose="02020603050405020304" pitchFamily="18" charset="0"/>
                        </a:rPr>
                        <a:t>n Tiên</a:t>
                      </a:r>
                      <a:r>
                        <a:rPr lang="en-US" sz="1800" kern="1200" dirty="0" smtClean="0">
                          <a:effectLst/>
                          <a:latin typeface="Times New Roman" panose="02020603050405020304" pitchFamily="18" charset="0"/>
                          <a:cs typeface="Times New Roman" panose="02020603050405020304" pitchFamily="18" charset="0"/>
                        </a:rPr>
                        <a:t> </a:t>
                      </a:r>
                      <a:r>
                        <a:rPr lang="en-US" sz="1800" kern="1200" dirty="0" err="1" smtClean="0">
                          <a:effectLst/>
                          <a:latin typeface="Times New Roman" panose="02020603050405020304" pitchFamily="18" charset="0"/>
                          <a:cs typeface="Times New Roman" panose="02020603050405020304" pitchFamily="18" charset="0"/>
                        </a:rPr>
                        <a:t>đánh</a:t>
                      </a:r>
                      <a:r>
                        <a:rPr lang="en-US" sz="1800" kern="1200" baseline="0" dirty="0" smtClean="0">
                          <a:effectLst/>
                          <a:latin typeface="Times New Roman" panose="02020603050405020304" pitchFamily="18" charset="0"/>
                          <a:cs typeface="Times New Roman" panose="02020603050405020304" pitchFamily="18" charset="0"/>
                        </a:rPr>
                        <a:t> </a:t>
                      </a:r>
                      <a:r>
                        <a:rPr lang="en-US" sz="1800" kern="1200" baseline="0" dirty="0" err="1" smtClean="0">
                          <a:effectLst/>
                          <a:latin typeface="Times New Roman" panose="02020603050405020304" pitchFamily="18" charset="0"/>
                          <a:cs typeface="Times New Roman" panose="02020603050405020304" pitchFamily="18" charset="0"/>
                        </a:rPr>
                        <a:t>cướp</a:t>
                      </a:r>
                      <a:r>
                        <a:rPr lang="en-US" sz="1800" kern="1200" baseline="0" dirty="0" smtClean="0">
                          <a:effectLst/>
                          <a:latin typeface="Times New Roman" panose="02020603050405020304" pitchFamily="18" charset="0"/>
                          <a:cs typeface="Times New Roman" panose="02020603050405020304" pitchFamily="18" charset="0"/>
                        </a:rPr>
                        <a:t> </a:t>
                      </a:r>
                      <a:r>
                        <a:rPr lang="en-US" sz="1800" kern="1200" baseline="0" dirty="0" err="1" smtClean="0">
                          <a:effectLst/>
                          <a:latin typeface="Times New Roman" panose="02020603050405020304" pitchFamily="18" charset="0"/>
                          <a:cs typeface="Times New Roman" panose="02020603050405020304" pitchFamily="18" charset="0"/>
                        </a:rPr>
                        <a:t>cứu</a:t>
                      </a:r>
                      <a:r>
                        <a:rPr lang="en-US" sz="1800" kern="1200" baseline="0" dirty="0" smtClean="0">
                          <a:effectLst/>
                          <a:latin typeface="Times New Roman" panose="02020603050405020304" pitchFamily="18" charset="0"/>
                          <a:cs typeface="Times New Roman" panose="02020603050405020304" pitchFamily="18" charset="0"/>
                        </a:rPr>
                        <a:t> </a:t>
                      </a:r>
                      <a:r>
                        <a:rPr lang="en-US" sz="1800" kern="1200" baseline="0" dirty="0" err="1" smtClean="0">
                          <a:effectLst/>
                          <a:latin typeface="Times New Roman" panose="02020603050405020304" pitchFamily="18" charset="0"/>
                          <a:cs typeface="Times New Roman" panose="02020603050405020304" pitchFamily="18" charset="0"/>
                        </a:rPr>
                        <a:t>Kiều</a:t>
                      </a:r>
                      <a:r>
                        <a:rPr lang="en-US" sz="1800" kern="1200" baseline="0" dirty="0" smtClean="0">
                          <a:effectLst/>
                          <a:latin typeface="Times New Roman" panose="02020603050405020304" pitchFamily="18" charset="0"/>
                          <a:cs typeface="Times New Roman" panose="02020603050405020304" pitchFamily="18" charset="0"/>
                        </a:rPr>
                        <a:t> </a:t>
                      </a:r>
                      <a:r>
                        <a:rPr lang="en-US" sz="1800" kern="1200" baseline="0" dirty="0" err="1" smtClean="0">
                          <a:effectLst/>
                          <a:latin typeface="Times New Roman" panose="02020603050405020304" pitchFamily="18" charset="0"/>
                          <a:cs typeface="Times New Roman" panose="02020603050405020304" pitchFamily="18" charset="0"/>
                        </a:rPr>
                        <a:t>Nguyệt</a:t>
                      </a:r>
                      <a:r>
                        <a:rPr lang="en-US" sz="1800" kern="1200" baseline="0" dirty="0" smtClean="0">
                          <a:effectLst/>
                          <a:latin typeface="Times New Roman" panose="02020603050405020304" pitchFamily="18" charset="0"/>
                          <a:cs typeface="Times New Roman" panose="02020603050405020304" pitchFamily="18" charset="0"/>
                        </a:rPr>
                        <a:t> </a:t>
                      </a:r>
                      <a:r>
                        <a:rPr lang="en-US" sz="1800" kern="1200" baseline="0" dirty="0" err="1" smtClean="0">
                          <a:effectLst/>
                          <a:latin typeface="Times New Roman" panose="02020603050405020304" pitchFamily="18" charset="0"/>
                          <a:cs typeface="Times New Roman" panose="02020603050405020304" pitchFamily="18" charset="0"/>
                        </a:rPr>
                        <a:t>Nga</a:t>
                      </a:r>
                      <a:r>
                        <a:rPr lang="en-US" sz="1800" kern="1200" baseline="0" dirty="0" smtClean="0">
                          <a:effectLst/>
                          <a:latin typeface="Times New Roman" panose="02020603050405020304" pitchFamily="18" charset="0"/>
                          <a:cs typeface="Times New Roman" panose="02020603050405020304" pitchFamily="18" charset="0"/>
                        </a:rPr>
                        <a:t> ;</a:t>
                      </a:r>
                      <a:r>
                        <a:rPr lang="vi-VN" sz="1800" kern="1200" dirty="0" smtClean="0">
                          <a:effectLst/>
                          <a:latin typeface="Times New Roman" panose="02020603050405020304" pitchFamily="18" charset="0"/>
                          <a:cs typeface="Times New Roman" panose="02020603050405020304" pitchFamily="18" charset="0"/>
                        </a:rPr>
                        <a:t> </a:t>
                      </a:r>
                      <a:r>
                        <a:rPr lang="en-US" sz="1800" kern="1200" dirty="0" smtClean="0">
                          <a:effectLst/>
                          <a:latin typeface="Times New Roman" panose="02020603050405020304" pitchFamily="18" charset="0"/>
                          <a:cs typeface="Times New Roman" panose="02020603050405020304" pitchFamily="18" charset="0"/>
                        </a:rPr>
                        <a:t>t</a:t>
                      </a:r>
                      <a:r>
                        <a:rPr lang="vi-VN" sz="1800" kern="1200" dirty="0" smtClean="0">
                          <a:effectLst/>
                          <a:latin typeface="Times New Roman" panose="02020603050405020304" pitchFamily="18" charset="0"/>
                          <a:cs typeface="Times New Roman" panose="02020603050405020304" pitchFamily="18" charset="0"/>
                        </a:rPr>
                        <a:t>hái độ, cách cư xử của Lục Vân Tiên với </a:t>
                      </a:r>
                      <a:r>
                        <a:rPr lang="en-US" sz="1800" kern="1200" dirty="0" smtClean="0">
                          <a:effectLst/>
                          <a:latin typeface="Times New Roman" panose="02020603050405020304" pitchFamily="18" charset="0"/>
                          <a:cs typeface="Times New Roman" panose="02020603050405020304" pitchFamily="18" charset="0"/>
                        </a:rPr>
                        <a:t> </a:t>
                      </a:r>
                      <a:r>
                        <a:rPr lang="en-US" sz="1800" kern="1200" dirty="0" err="1" smtClean="0">
                          <a:effectLst/>
                          <a:latin typeface="Times New Roman" panose="02020603050405020304" pitchFamily="18" charset="0"/>
                          <a:cs typeface="Times New Roman" panose="02020603050405020304" pitchFamily="18" charset="0"/>
                        </a:rPr>
                        <a:t>nàng</a:t>
                      </a:r>
                      <a:r>
                        <a:rPr lang="en-US" sz="1800" kern="1200" dirty="0" smtClean="0">
                          <a:effectLst/>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latin typeface="Times New Roman" panose="02020603050405020304" pitchFamily="18" charset="0"/>
                          <a:cs typeface="Times New Roman" panose="02020603050405020304" pitchFamily="18" charset="0"/>
                        </a:rPr>
                        <a:t>- NT </a:t>
                      </a:r>
                      <a:r>
                        <a:rPr lang="en-US" dirty="0" err="1" smtClean="0">
                          <a:latin typeface="Times New Roman" panose="02020603050405020304" pitchFamily="18" charset="0"/>
                          <a:cs typeface="Times New Roman" panose="02020603050405020304" pitchFamily="18" charset="0"/>
                        </a:rPr>
                        <a:t>miêu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nhân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vật</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3835">
                <a:tc>
                  <a:txBody>
                    <a:bodyPr/>
                    <a:lstStyle/>
                    <a:p>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06182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40080" y="169818"/>
            <a:ext cx="3317966" cy="461665"/>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2. </a:t>
            </a:r>
            <a:r>
              <a:rPr lang="en-US" sz="2400" dirty="0" err="1" smtClean="0">
                <a:latin typeface="Times New Roman" panose="02020603050405020304" pitchFamily="18" charset="0"/>
                <a:cs typeface="Times New Roman" panose="02020603050405020304" pitchFamily="18" charset="0"/>
              </a:rPr>
              <a:t>Luyện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tập</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9" name="Rectangle 8"/>
          <p:cNvSpPr/>
          <p:nvPr/>
        </p:nvSpPr>
        <p:spPr>
          <a:xfrm>
            <a:off x="1014549" y="631483"/>
            <a:ext cx="10193382" cy="1652825"/>
          </a:xfrm>
          <a:prstGeom prst="rect">
            <a:avLst/>
          </a:prstGeom>
        </p:spPr>
        <p:txBody>
          <a:bodyPr wrap="square">
            <a:spAutoFit/>
          </a:bodyPr>
          <a:lstStyle/>
          <a:p>
            <a:pPr marR="13970" indent="344805" algn="just">
              <a:lnSpc>
                <a:spcPct val="130000"/>
              </a:lnSpc>
              <a:tabLst>
                <a:tab pos="229870" algn="l"/>
                <a:tab pos="524510" algn="l"/>
              </a:tabLst>
            </a:pPr>
            <a:r>
              <a:rPr lang="en-US" sz="2000" b="1" i="1" dirty="0" err="1" smtClean="0">
                <a:solidFill>
                  <a:srgbClr val="000000"/>
                </a:solidFill>
                <a:latin typeface="Times New Roman" panose="02020603050405020304" pitchFamily="18" charset="0"/>
                <a:ea typeface="Courier New" panose="02070309020205020404" pitchFamily="49" charset="0"/>
                <a:cs typeface="Times New Roman" panose="02020603050405020304" pitchFamily="18" charset="0"/>
              </a:rPr>
              <a:t>Bài</a:t>
            </a:r>
            <a:r>
              <a:rPr lang="en-US" sz="2000" b="1" i="1" dirty="0" smtClean="0">
                <a:solidFill>
                  <a:srgbClr val="000000"/>
                </a:solidFill>
                <a:latin typeface="Times New Roman" panose="02020603050405020304" pitchFamily="18" charset="0"/>
                <a:ea typeface="Courier New" panose="02070309020205020404" pitchFamily="49" charset="0"/>
                <a:cs typeface="Times New Roman" panose="02020603050405020304" pitchFamily="18" charset="0"/>
              </a:rPr>
              <a:t> 1. Qua </a:t>
            </a:r>
            <a:r>
              <a:rPr lang="vi-VN" sz="2000" b="1" i="1"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rPr>
              <a:t>văn bản Chị em Thúy Kiều</a:t>
            </a:r>
            <a:endParaRPr lang="en-US" sz="2000"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endParaRPr>
          </a:p>
          <a:p>
            <a:pPr marR="13970" indent="344805" algn="just">
              <a:lnSpc>
                <a:spcPct val="130000"/>
              </a:lnSpc>
              <a:tabLst>
                <a:tab pos="125730" algn="l"/>
                <a:tab pos="229870" algn="l"/>
                <a:tab pos="506730" algn="l"/>
                <a:tab pos="524510" algn="l"/>
              </a:tabLst>
            </a:pPr>
            <a:r>
              <a:rPr lang="vi-VN" sz="2000" b="1" i="1"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rPr>
              <a:t>a.	Em hiểu như thế nào là bút pháp ước </a:t>
            </a:r>
            <a:r>
              <a:rPr lang="en-US" sz="2000" b="1" i="1"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rPr>
              <a:t>l</a:t>
            </a:r>
            <a:r>
              <a:rPr lang="vi-VN" sz="2000" b="1" i="1"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rPr>
              <a:t>ệ?</a:t>
            </a:r>
            <a:endParaRPr lang="en-US" sz="2000"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endParaRPr>
          </a:p>
          <a:p>
            <a:pPr marR="13970" indent="344805" algn="just">
              <a:lnSpc>
                <a:spcPct val="130000"/>
              </a:lnSpc>
              <a:tabLst>
                <a:tab pos="125730" algn="l"/>
                <a:tab pos="229870" algn="l"/>
                <a:tab pos="506730" algn="l"/>
                <a:tab pos="524510" algn="l"/>
              </a:tabLst>
            </a:pPr>
            <a:r>
              <a:rPr lang="vi-VN" sz="2000" b="1" i="1"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rPr>
              <a:t>b.	Tìm trong đoạn trích và chép lại chính xác hai dòng thơ tả Thúy Vân, 2 dòng thơ tả Thúy Kiều có sử dụng bút pháp ước lệ.</a:t>
            </a:r>
            <a:endParaRPr lang="en-US" sz="20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p:txBody>
      </p:sp>
      <p:sp>
        <p:nvSpPr>
          <p:cNvPr id="10" name="TextBox 9"/>
          <p:cNvSpPr txBox="1"/>
          <p:nvPr/>
        </p:nvSpPr>
        <p:spPr>
          <a:xfrm>
            <a:off x="762000" y="2333685"/>
            <a:ext cx="10698480" cy="4524315"/>
          </a:xfrm>
          <a:prstGeom prst="rect">
            <a:avLst/>
          </a:prstGeom>
          <a:noFill/>
          <a:ln w="28575">
            <a:solidFill>
              <a:schemeClr val="accent1"/>
            </a:solidFill>
          </a:ln>
        </p:spPr>
        <p:txBody>
          <a:bodyPr wrap="square" rtlCol="0">
            <a:spAutoFit/>
          </a:bodyPr>
          <a:lstStyle/>
          <a:p>
            <a:r>
              <a:rPr lang="vi-VN" sz="2400" b="1" i="1" dirty="0">
                <a:latin typeface="Times New Roman" panose="02020603050405020304" pitchFamily="18" charset="0"/>
                <a:cs typeface="Times New Roman" panose="02020603050405020304" pitchFamily="18" charset="0"/>
              </a:rPr>
              <a:t>Gợi ý </a:t>
            </a:r>
            <a:r>
              <a:rPr lang="vi-VN" sz="2400" b="1" i="1"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a. Bút pháp ước lệ</a:t>
            </a:r>
            <a:r>
              <a:rPr lang="vi-VN"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	L</a:t>
            </a:r>
            <a:r>
              <a:rPr lang="en-US" sz="2400" dirty="0">
                <a:latin typeface="Times New Roman" panose="02020603050405020304" pitchFamily="18" charset="0"/>
                <a:cs typeface="Times New Roman" panose="02020603050405020304" pitchFamily="18" charset="0"/>
              </a:rPr>
              <a:t>ấ</a:t>
            </a:r>
            <a:r>
              <a:rPr lang="vi-VN" sz="2400" dirty="0">
                <a:latin typeface="Times New Roman" panose="02020603050405020304" pitchFamily="18" charset="0"/>
                <a:cs typeface="Times New Roman" panose="02020603050405020304" pitchFamily="18" charset="0"/>
              </a:rPr>
              <a:t>y vẻ đẹp của thiên nhi</a:t>
            </a:r>
            <a:r>
              <a:rPr lang="en-US" sz="2400" dirty="0" err="1">
                <a:latin typeface="Times New Roman" panose="02020603050405020304" pitchFamily="18" charset="0"/>
                <a:cs typeface="Times New Roman" panose="02020603050405020304" pitchFamily="18" charset="0"/>
              </a:rPr>
              <a:t>ên</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để miêu tả vẻ đẹp của con người.</a:t>
            </a:r>
            <a:endParaRPr lang="en-US"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	 Sử dụng những “công t</a:t>
            </a:r>
            <a:r>
              <a:rPr lang="en-US" sz="2400" dirty="0" err="1">
                <a:latin typeface="Times New Roman" panose="02020603050405020304" pitchFamily="18" charset="0"/>
                <a:cs typeface="Times New Roman" panose="02020603050405020304" pitchFamily="18" charset="0"/>
              </a:rPr>
              <a:t>hứ</a:t>
            </a:r>
            <a:r>
              <a:rPr lang="vi-VN" sz="2400" dirty="0">
                <a:latin typeface="Times New Roman" panose="02020603050405020304" pitchFamily="18" charset="0"/>
                <a:cs typeface="Times New Roman" panose="02020603050405020304" pitchFamily="18" charset="0"/>
              </a:rPr>
              <a:t>c miêu tả” có sẵn trong quy ư</a:t>
            </a:r>
            <a:r>
              <a:rPr lang="en-US" sz="2400" dirty="0">
                <a:latin typeface="Times New Roman" panose="02020603050405020304" pitchFamily="18" charset="0"/>
                <a:cs typeface="Times New Roman" panose="02020603050405020304" pitchFamily="18" charset="0"/>
              </a:rPr>
              <a:t>ớ</a:t>
            </a:r>
            <a:r>
              <a:rPr lang="vi-VN" sz="2400" dirty="0">
                <a:latin typeface="Times New Roman" panose="02020603050405020304" pitchFamily="18" charset="0"/>
                <a:cs typeface="Times New Roman" panose="02020603050405020304" pitchFamily="18" charset="0"/>
              </a:rPr>
              <a:t>c của cộng đồng văn chương (vd: tả người phụ nữ đẹp: mặt hoa mày liễu, tả mùa thu: giậu cúc vàng, ao sen tàn lạnh...</a:t>
            </a:r>
            <a:r>
              <a:rPr lang="en-US" sz="2400" dirty="0">
                <a:latin typeface="Times New Roman" panose="02020603050405020304" pitchFamily="18" charset="0"/>
                <a:cs typeface="Times New Roman" panose="02020603050405020304" pitchFamily="18" charset="0"/>
              </a:rPr>
              <a:t>)</a:t>
            </a:r>
          </a:p>
          <a:p>
            <a:r>
              <a:rPr lang="vi-VN" sz="2400" dirty="0">
                <a:latin typeface="Times New Roman" panose="02020603050405020304" pitchFamily="18" charset="0"/>
                <a:cs typeface="Times New Roman" panose="02020603050405020304" pitchFamily="18" charset="0"/>
              </a:rPr>
              <a:t>b.	Chép lại chính xác hai dòng thơ tả Thúy Vân, 2 dòng thơ tả Thúy Kiều cố sử dụng bút pháp ước lệ</a:t>
            </a:r>
            <a:r>
              <a:rPr lang="vi-VN"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	Có thể chọn các câu thơ sau:</a:t>
            </a:r>
            <a:endParaRPr lang="en-US"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 Vân xem trang trọng khác vời/ Khuôn </a:t>
            </a:r>
            <a:r>
              <a:rPr lang="en-US" sz="2400" dirty="0" err="1">
                <a:latin typeface="Times New Roman" panose="02020603050405020304" pitchFamily="18" charset="0"/>
                <a:cs typeface="Times New Roman" panose="02020603050405020304" pitchFamily="18" charset="0"/>
              </a:rPr>
              <a:t>tră</a:t>
            </a:r>
            <a:r>
              <a:rPr lang="vi-VN" sz="2400" dirty="0">
                <a:latin typeface="Times New Roman" panose="02020603050405020304" pitchFamily="18" charset="0"/>
                <a:cs typeface="Times New Roman" panose="02020603050405020304" pitchFamily="18" charset="0"/>
              </a:rPr>
              <a:t>ng đầy đặn nét ngài </a:t>
            </a:r>
            <a:r>
              <a:rPr lang="en-US" sz="2400" dirty="0" err="1">
                <a:latin typeface="Times New Roman" panose="02020603050405020304" pitchFamily="18" charset="0"/>
                <a:cs typeface="Times New Roman" panose="02020603050405020304" pitchFamily="18" charset="0"/>
              </a:rPr>
              <a:t>nở</a:t>
            </a:r>
            <a:r>
              <a:rPr lang="vi-VN" sz="2400" dirty="0">
                <a:latin typeface="Times New Roman" panose="02020603050405020304" pitchFamily="18" charset="0"/>
                <a:cs typeface="Times New Roman" panose="02020603050405020304" pitchFamily="18" charset="0"/>
              </a:rPr>
              <a:t> nang.</a:t>
            </a:r>
            <a:endParaRPr lang="en-US"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 Làn thu thủy, nét xuân sơn/ Hoa ghen thua thắm, liễu hờn kém xanh.</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657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8194" y="0"/>
            <a:ext cx="11469188" cy="1631216"/>
          </a:xfrm>
          <a:prstGeom prst="rect">
            <a:avLst/>
          </a:prstGeom>
          <a:noFill/>
        </p:spPr>
        <p:txBody>
          <a:bodyPr wrap="square" rtlCol="0">
            <a:spAutoFit/>
          </a:bodyPr>
          <a:lstStyle/>
          <a:p>
            <a:r>
              <a:rPr lang="en-US" sz="2000" dirty="0" err="1" smtClean="0">
                <a:latin typeface="Times New Roman" panose="02020603050405020304" pitchFamily="18" charset="0"/>
                <a:cs typeface="Times New Roman" panose="02020603050405020304" pitchFamily="18" charset="0"/>
              </a:rPr>
              <a:t>Bài</a:t>
            </a:r>
            <a:r>
              <a:rPr lang="en-US" sz="2000" dirty="0" smtClean="0">
                <a:latin typeface="Times New Roman" panose="02020603050405020304" pitchFamily="18" charset="0"/>
                <a:cs typeface="Times New Roman" panose="02020603050405020304" pitchFamily="18" charset="0"/>
              </a:rPr>
              <a:t> 2.</a:t>
            </a:r>
            <a:r>
              <a:rPr lang="vi-VN" sz="2000" b="1" dirty="0">
                <a:latin typeface="Times New Roman" panose="02020603050405020304" pitchFamily="18" charset="0"/>
                <a:cs typeface="Times New Roman" panose="02020603050405020304" pitchFamily="18" charset="0"/>
              </a:rPr>
              <a:t> Hai câu thơ sau đây </a:t>
            </a:r>
            <a:r>
              <a:rPr lang="en-US" sz="2000" b="1" dirty="0" err="1">
                <a:latin typeface="Times New Roman" panose="02020603050405020304" pitchFamily="18" charset="0"/>
                <a:cs typeface="Times New Roman" panose="02020603050405020304" pitchFamily="18" charset="0"/>
              </a:rPr>
              <a:t>miêu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tả</a:t>
            </a:r>
            <a:r>
              <a:rPr lang="vi-VN" sz="2000" b="1" dirty="0">
                <a:latin typeface="Times New Roman" panose="02020603050405020304" pitchFamily="18" charset="0"/>
                <a:cs typeface="Times New Roman" panose="02020603050405020304" pitchFamily="18" charset="0"/>
              </a:rPr>
              <a:t> sắc đẹp của TV và TK</a:t>
            </a:r>
            <a:r>
              <a:rPr lang="en-US" sz="2000" b="1" dirty="0">
                <a:latin typeface="Times New Roman" panose="02020603050405020304" pitchFamily="18" charset="0"/>
                <a:cs typeface="Times New Roman" panose="02020603050405020304" pitchFamily="18" charset="0"/>
              </a:rPr>
              <a:t>,</a:t>
            </a:r>
            <a:r>
              <a:rPr lang="vi-VN" sz="2000" b="1" dirty="0">
                <a:latin typeface="Times New Roman" panose="02020603050405020304" pitchFamily="18" charset="0"/>
                <a:cs typeface="Times New Roman" panose="02020603050405020304" pitchFamily="18" charset="0"/>
              </a:rPr>
              <a:t> cách miêu tả đ</a:t>
            </a:r>
            <a:r>
              <a:rPr lang="en-US" sz="2000" b="1" dirty="0">
                <a:latin typeface="Times New Roman" panose="02020603050405020304" pitchFamily="18" charset="0"/>
                <a:cs typeface="Times New Roman" panose="02020603050405020304" pitchFamily="18" charset="0"/>
              </a:rPr>
              <a:t>ó</a:t>
            </a:r>
            <a:r>
              <a:rPr lang="vi-VN" sz="2000" b="1" dirty="0">
                <a:latin typeface="Times New Roman" panose="02020603050405020304" pitchFamily="18" charset="0"/>
                <a:cs typeface="Times New Roman" panose="02020603050405020304" pitchFamily="18" charset="0"/>
              </a:rPr>
              <a:t> có gì </a:t>
            </a:r>
            <a:r>
              <a:rPr lang="en-US" sz="2000" b="1" dirty="0" err="1">
                <a:latin typeface="Times New Roman" panose="02020603050405020304" pitchFamily="18" charset="0"/>
                <a:cs typeface="Times New Roman" panose="02020603050405020304" pitchFamily="18" charset="0"/>
              </a:rPr>
              <a:t>giống</a:t>
            </a:r>
            <a:r>
              <a:rPr lang="vi-VN" sz="2000" b="1" dirty="0">
                <a:latin typeface="Times New Roman" panose="02020603050405020304" pitchFamily="18" charset="0"/>
                <a:cs typeface="Times New Roman" panose="02020603050405020304" pitchFamily="18" charset="0"/>
              </a:rPr>
              <a:t> và khác nhau? Tại sao </a:t>
            </a:r>
            <a:r>
              <a:rPr lang="en-US" sz="2000" b="1" dirty="0" err="1">
                <a:latin typeface="Times New Roman" panose="02020603050405020304" pitchFamily="18" charset="0"/>
                <a:cs typeface="Times New Roman" panose="02020603050405020304" pitchFamily="18" charset="0"/>
              </a:rPr>
              <a:t>nó</a:t>
            </a:r>
            <a:r>
              <a:rPr lang="vi-VN" sz="2000" b="1" dirty="0">
                <a:latin typeface="Times New Roman" panose="02020603050405020304" pitchFamily="18" charset="0"/>
                <a:cs typeface="Times New Roman" panose="02020603050405020304" pitchFamily="18" charset="0"/>
              </a:rPr>
              <a:t>i bức chân dung về Thúy Vân và </a:t>
            </a:r>
            <a:r>
              <a:rPr lang="vi-VN" sz="2000" dirty="0">
                <a:latin typeface="Times New Roman" panose="02020603050405020304" pitchFamily="18" charset="0"/>
                <a:cs typeface="Times New Roman" panose="02020603050405020304" pitchFamily="18" charset="0"/>
              </a:rPr>
              <a:t>Thúy Kiều</a:t>
            </a:r>
            <a:r>
              <a:rPr lang="vi-VN" sz="2000" b="1" dirty="0">
                <a:latin typeface="Times New Roman" panose="02020603050405020304" pitchFamily="18" charset="0"/>
                <a:cs typeface="Times New Roman" panose="02020603050405020304" pitchFamily="18" charset="0"/>
              </a:rPr>
              <a:t> là những bức chân dung dự báo về số phận?</a:t>
            </a:r>
            <a:endParaRPr lang="en-US"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 Mây thua nước tóc, tuyết nhường màu da”</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t>
            </a:r>
          </a:p>
          <a:p>
            <a:r>
              <a:rPr lang="vi-VN" sz="2000" dirty="0">
                <a:latin typeface="Times New Roman" panose="02020603050405020304" pitchFamily="18" charset="0"/>
                <a:cs typeface="Times New Roman" panose="02020603050405020304" pitchFamily="18" charset="0"/>
              </a:rPr>
              <a:t>Hoa ghen thua thắm, </a:t>
            </a:r>
            <a:r>
              <a:rPr lang="en-US" sz="2000" dirty="0">
                <a:latin typeface="Times New Roman" panose="02020603050405020304" pitchFamily="18" charset="0"/>
                <a:cs typeface="Times New Roman" panose="02020603050405020304" pitchFamily="18" charset="0"/>
              </a:rPr>
              <a:t>l</a:t>
            </a:r>
            <a:r>
              <a:rPr lang="vi-VN" sz="2000" dirty="0">
                <a:latin typeface="Times New Roman" panose="02020603050405020304" pitchFamily="18" charset="0"/>
                <a:cs typeface="Times New Roman" panose="02020603050405020304" pitchFamily="18" charset="0"/>
              </a:rPr>
              <a:t>iễu hờn kém xanh” </a:t>
            </a:r>
            <a:endParaRPr lang="en-US" sz="20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437605" y="1854926"/>
            <a:ext cx="11090365" cy="4708981"/>
          </a:xfrm>
          <a:prstGeom prst="rect">
            <a:avLst/>
          </a:prstGeom>
          <a:noFill/>
          <a:ln w="38100">
            <a:solidFill>
              <a:schemeClr val="tx1"/>
            </a:solidFill>
          </a:ln>
        </p:spPr>
        <p:txBody>
          <a:bodyPr wrap="square" rtlCol="0">
            <a:spAutoFit/>
          </a:bodyPr>
          <a:lstStyle/>
          <a:p>
            <a:r>
              <a:rPr lang="en-US" sz="2000" b="1" dirty="0">
                <a:latin typeface="Times New Roman" panose="02020603050405020304" pitchFamily="18" charset="0"/>
                <a:cs typeface="Times New Roman" panose="02020603050405020304" pitchFamily="18" charset="0"/>
              </a:rPr>
              <a:t>1.</a:t>
            </a:r>
            <a:r>
              <a:rPr lang="vi-VN" sz="2000" b="1" dirty="0">
                <a:latin typeface="Times New Roman" panose="02020603050405020304" pitchFamily="18" charset="0"/>
                <a:cs typeface="Times New Roman" panose="02020603050405020304" pitchFamily="18" charset="0"/>
              </a:rPr>
              <a:t> Giống nhau:</a:t>
            </a:r>
            <a:endParaRPr lang="en-US" sz="2000" dirty="0">
              <a:latin typeface="Times New Roman" panose="02020603050405020304" pitchFamily="18" charset="0"/>
              <a:cs typeface="Times New Roman" panose="02020603050405020304" pitchFamily="18" charset="0"/>
            </a:endParaRPr>
          </a:p>
          <a:p>
            <a:pPr marL="285750" indent="-285750">
              <a:buFontTx/>
              <a:buChar char="-"/>
            </a:pPr>
            <a:r>
              <a:rPr lang="vi-VN" sz="2000" dirty="0" smtClean="0">
                <a:latin typeface="Times New Roman" panose="02020603050405020304" pitchFamily="18" charset="0"/>
                <a:cs typeface="Times New Roman" panose="02020603050405020304" pitchFamily="18" charset="0"/>
              </a:rPr>
              <a:t>Đều </a:t>
            </a:r>
            <a:r>
              <a:rPr lang="vi-VN" sz="2000" dirty="0">
                <a:latin typeface="Times New Roman" panose="02020603050405020304" pitchFamily="18" charset="0"/>
                <a:cs typeface="Times New Roman" panose="02020603050405020304" pitchFamily="18" charset="0"/>
              </a:rPr>
              <a:t>sử dụng biện pháp nghệ thuật ước l</a:t>
            </a:r>
            <a:r>
              <a:rPr lang="en-US" sz="2000" dirty="0" smtClean="0">
                <a:latin typeface="Times New Roman" panose="02020603050405020304" pitchFamily="18" charset="0"/>
                <a:cs typeface="Times New Roman" panose="02020603050405020304" pitchFamily="18" charset="0"/>
              </a:rPr>
              <a:t>ệ,</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ti</a:t>
            </a:r>
            <a:r>
              <a:rPr lang="en-US" sz="2000" dirty="0">
                <a:latin typeface="Times New Roman" panose="02020603050405020304" pitchFamily="18" charset="0"/>
                <a:cs typeface="Times New Roman" panose="02020603050405020304" pitchFamily="18" charset="0"/>
              </a:rPr>
              <a:t>ể</a:t>
            </a:r>
            <a:r>
              <a:rPr lang="vi-VN" sz="2000" dirty="0">
                <a:latin typeface="Times New Roman" panose="02020603050405020304" pitchFamily="18" charset="0"/>
                <a:cs typeface="Times New Roman" panose="02020603050405020304" pitchFamily="18" charset="0"/>
              </a:rPr>
              <a:t>u </a:t>
            </a:r>
            <a:r>
              <a:rPr lang="vi-VN" sz="2000" dirty="0" smtClean="0">
                <a:latin typeface="Times New Roman" panose="02020603050405020304" pitchFamily="18" charset="0"/>
                <a:cs typeface="Times New Roman" panose="02020603050405020304" pitchFamily="18" charset="0"/>
              </a:rPr>
              <a:t>đ</a:t>
            </a:r>
            <a:r>
              <a:rPr lang="en-US" sz="2000" dirty="0" err="1" smtClean="0">
                <a:latin typeface="Times New Roman" panose="02020603050405020304" pitchFamily="18" charset="0"/>
                <a:cs typeface="Times New Roman" panose="02020603050405020304" pitchFamily="18" charset="0"/>
              </a:rPr>
              <a:t>ối</a:t>
            </a:r>
            <a:r>
              <a:rPr lang="en-US" sz="2000" dirty="0" smtClean="0">
                <a:latin typeface="Times New Roman" panose="02020603050405020304" pitchFamily="18" charset="0"/>
                <a:cs typeface="Times New Roman" panose="02020603050405020304" pitchFamily="18" charset="0"/>
              </a:rPr>
              <a:t>, </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nghệ thuật nhân hóa</a:t>
            </a:r>
            <a:r>
              <a:rPr lang="en-US" sz="2000" dirty="0">
                <a:latin typeface="Times New Roman" panose="02020603050405020304" pitchFamily="18" charset="0"/>
                <a:cs typeface="Times New Roman" panose="02020603050405020304" pitchFamily="18" charset="0"/>
              </a:rPr>
              <a:t>.</a:t>
            </a:r>
          </a:p>
          <a:p>
            <a:pPr algn="ctr"/>
            <a:r>
              <a:rPr lang="en-US" sz="2000" dirty="0" smtClean="0">
                <a:latin typeface="Times New Roman" panose="02020603050405020304" pitchFamily="18" charset="0"/>
                <a:cs typeface="Times New Roman" panose="02020603050405020304" pitchFamily="18" charset="0"/>
              </a:rPr>
              <a:t>=&gt; </a:t>
            </a:r>
            <a:r>
              <a:rPr lang="vi-VN" sz="2000" dirty="0" smtClean="0">
                <a:latin typeface="Times New Roman" panose="02020603050405020304" pitchFamily="18" charset="0"/>
                <a:cs typeface="Times New Roman" panose="02020603050405020304" pitchFamily="18" charset="0"/>
              </a:rPr>
              <a:t>gợi </a:t>
            </a:r>
            <a:r>
              <a:rPr lang="vi-VN" sz="2000" dirty="0">
                <a:latin typeface="Times New Roman" panose="02020603050405020304" pitchFamily="18" charset="0"/>
                <a:cs typeface="Times New Roman" panose="02020603050405020304" pitchFamily="18" charset="0"/>
              </a:rPr>
              <a:t>ra vẻ đẹp của những </a:t>
            </a:r>
            <a:r>
              <a:rPr lang="en-US" sz="2000" dirty="0" err="1">
                <a:latin typeface="Times New Roman" panose="02020603050405020304" pitchFamily="18" charset="0"/>
                <a:cs typeface="Times New Roman" panose="02020603050405020304" pitchFamily="18" charset="0"/>
              </a:rPr>
              <a:t>tr</a:t>
            </a:r>
            <a:r>
              <a:rPr lang="vi-VN" sz="2000" dirty="0">
                <a:latin typeface="Times New Roman" panose="02020603050405020304" pitchFamily="18" charset="0"/>
                <a:cs typeface="Times New Roman" panose="02020603050405020304" pitchFamily="18" charset="0"/>
              </a:rPr>
              <a:t>ang </a:t>
            </a:r>
            <a:r>
              <a:rPr lang="en-US" sz="2000" dirty="0" err="1">
                <a:latin typeface="Times New Roman" panose="02020603050405020304" pitchFamily="18" charset="0"/>
                <a:cs typeface="Times New Roman" panose="02020603050405020304" pitchFamily="18" charset="0"/>
              </a:rPr>
              <a:t>giai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tuyệt sắc</a:t>
            </a:r>
            <a:endParaRPr lang="en-US" sz="2000" dirty="0">
              <a:latin typeface="Times New Roman" panose="02020603050405020304" pitchFamily="18" charset="0"/>
              <a:cs typeface="Times New Roman" panose="02020603050405020304" pitchFamily="18" charset="0"/>
            </a:endParaRPr>
          </a:p>
          <a:p>
            <a:r>
              <a:rPr lang="vi-VN"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a:t>
            </a:r>
            <a:r>
              <a:rPr lang="vi-VN" sz="2000" dirty="0" smtClean="0">
                <a:latin typeface="Times New Roman" panose="02020603050405020304" pitchFamily="18" charset="0"/>
                <a:cs typeface="Times New Roman" panose="02020603050405020304" pitchFamily="18" charset="0"/>
              </a:rPr>
              <a:t>Hai </a:t>
            </a:r>
            <a:r>
              <a:rPr lang="vi-VN" sz="2000" dirty="0">
                <a:latin typeface="Times New Roman" panose="02020603050405020304" pitchFamily="18" charset="0"/>
                <a:cs typeface="Times New Roman" panose="02020603050405020304" pitchFamily="18" charset="0"/>
              </a:rPr>
              <a:t>bức chân dung đều có chức n</a:t>
            </a:r>
            <a:r>
              <a:rPr lang="en-US" sz="2000" dirty="0">
                <a:latin typeface="Times New Roman" panose="02020603050405020304" pitchFamily="18" charset="0"/>
                <a:cs typeface="Times New Roman" panose="02020603050405020304" pitchFamily="18" charset="0"/>
              </a:rPr>
              <a:t>ă</a:t>
            </a:r>
            <a:r>
              <a:rPr lang="vi-VN" sz="2000" dirty="0">
                <a:latin typeface="Times New Roman" panose="02020603050405020304" pitchFamily="18" charset="0"/>
                <a:cs typeface="Times New Roman" panose="02020603050405020304" pitchFamily="18" charset="0"/>
              </a:rPr>
              <a:t>ng dự báo s</a:t>
            </a:r>
            <a:r>
              <a:rPr lang="en-US" sz="2000" dirty="0">
                <a:latin typeface="Times New Roman" panose="02020603050405020304" pitchFamily="18" charset="0"/>
                <a:cs typeface="Times New Roman" panose="02020603050405020304" pitchFamily="18" charset="0"/>
              </a:rPr>
              <a:t>ố</a:t>
            </a:r>
            <a:r>
              <a:rPr lang="vi-VN" sz="2000" dirty="0">
                <a:latin typeface="Times New Roman" panose="02020603050405020304" pitchFamily="18" charset="0"/>
                <a:cs typeface="Times New Roman" panose="02020603050405020304" pitchFamily="18" charset="0"/>
              </a:rPr>
              <a:t> phận</a:t>
            </a:r>
            <a:endParaRPr lang="en-US" sz="2000" dirty="0">
              <a:latin typeface="Times New Roman" panose="02020603050405020304" pitchFamily="18" charset="0"/>
              <a:cs typeface="Times New Roman" panose="02020603050405020304" pitchFamily="18" charset="0"/>
            </a:endParaRPr>
          </a:p>
          <a:p>
            <a:r>
              <a:rPr lang="vi-VN" sz="2000" b="1" dirty="0">
                <a:latin typeface="Times New Roman" panose="02020603050405020304" pitchFamily="18" charset="0"/>
                <a:cs typeface="Times New Roman" panose="02020603050405020304" pitchFamily="18" charset="0"/>
              </a:rPr>
              <a:t>2. Khác nhau:</a:t>
            </a:r>
            <a:endParaRPr lang="en-US" sz="2000" dirty="0">
              <a:latin typeface="Times New Roman" panose="02020603050405020304" pitchFamily="18" charset="0"/>
              <a:cs typeface="Times New Roman" panose="02020603050405020304" pitchFamily="18" charset="0"/>
            </a:endParaRPr>
          </a:p>
          <a:p>
            <a:pPr marL="285750" indent="-285750">
              <a:buFontTx/>
              <a:buChar char="-"/>
            </a:pPr>
            <a:r>
              <a:rPr lang="en-US" sz="2000" dirty="0" smtClean="0">
                <a:latin typeface="Times New Roman" panose="02020603050405020304" pitchFamily="18" charset="0"/>
                <a:cs typeface="Times New Roman" panose="02020603050405020304" pitchFamily="18" charset="0"/>
              </a:rPr>
              <a:t> </a:t>
            </a:r>
            <a:r>
              <a:rPr lang="vi-VN" sz="2000" dirty="0" smtClean="0">
                <a:latin typeface="Times New Roman" panose="02020603050405020304" pitchFamily="18" charset="0"/>
                <a:cs typeface="Times New Roman" panose="02020603050405020304" pitchFamily="18" charset="0"/>
              </a:rPr>
              <a:t>khác </a:t>
            </a:r>
            <a:r>
              <a:rPr lang="vi-VN" sz="2000" dirty="0">
                <a:latin typeface="Times New Roman" panose="02020603050405020304" pitchFamily="18" charset="0"/>
                <a:cs typeface="Times New Roman" panose="02020603050405020304" pitchFamily="18" charset="0"/>
              </a:rPr>
              <a:t>nhau ở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dùng</a:t>
            </a:r>
            <a:r>
              <a:rPr lang="vi-VN" sz="2000" dirty="0">
                <a:latin typeface="Times New Roman" panose="02020603050405020304" pitchFamily="18" charset="0"/>
                <a:cs typeface="Times New Roman" panose="02020603050405020304" pitchFamily="18" charset="0"/>
              </a:rPr>
              <a:t> t</a:t>
            </a:r>
            <a:r>
              <a:rPr lang="en-US" sz="2000" dirty="0">
                <a:latin typeface="Times New Roman" panose="02020603050405020304" pitchFamily="18" charset="0"/>
                <a:cs typeface="Times New Roman" panose="02020603050405020304" pitchFamily="18" charset="0"/>
              </a:rPr>
              <a:t>ừ</a:t>
            </a:r>
            <a:r>
              <a:rPr lang="vi-VN" sz="2000" dirty="0">
                <a:latin typeface="Times New Roman" panose="02020603050405020304" pitchFamily="18" charset="0"/>
                <a:cs typeface="Times New Roman" panose="02020603050405020304" pitchFamily="18" charset="0"/>
              </a:rPr>
              <a:t>: thua, nhường; hờn, </a:t>
            </a:r>
            <a:r>
              <a:rPr lang="vi-VN" sz="2000" dirty="0" smtClean="0">
                <a:latin typeface="Times New Roman" panose="02020603050405020304" pitchFamily="18" charset="0"/>
                <a:cs typeface="Times New Roman" panose="02020603050405020304" pitchFamily="18" charset="0"/>
              </a:rPr>
              <a:t>ghen</a:t>
            </a:r>
            <a:endParaRPr lang="en-US" sz="2000" dirty="0" smtClean="0">
              <a:latin typeface="Times New Roman" panose="02020603050405020304" pitchFamily="18" charset="0"/>
              <a:cs typeface="Times New Roman" panose="02020603050405020304" pitchFamily="18" charset="0"/>
            </a:endParaRPr>
          </a:p>
          <a:p>
            <a:pPr marL="285750" indent="-285750">
              <a:buFontTx/>
              <a:buChar char="-"/>
            </a:pP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khác nhau ở những dự báo tương lai cho từng nhân v</a:t>
            </a:r>
            <a:r>
              <a:rPr lang="en-US" sz="2000" dirty="0" err="1">
                <a:latin typeface="Times New Roman" panose="02020603050405020304" pitchFamily="18" charset="0"/>
                <a:cs typeface="Times New Roman" panose="02020603050405020304" pitchFamily="18" charset="0"/>
              </a:rPr>
              <a:t>ật</a:t>
            </a:r>
            <a:r>
              <a:rPr lang="en-US" sz="2000" dirty="0">
                <a:latin typeface="Times New Roman" panose="02020603050405020304" pitchFamily="18" charset="0"/>
                <a:cs typeface="Times New Roman" panose="02020603050405020304" pitchFamily="18" charset="0"/>
              </a:rPr>
              <a:t>.</a:t>
            </a:r>
          </a:p>
          <a:p>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Tả về vẻ đẹp TV, ND viết: “ Mây thua nước tóc, tuyết nhường màu da”</a:t>
            </a:r>
            <a:endParaRPr lang="en-US"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ND dùng từ “thua”, “nhường” để miêu tả vẻ đẹp của TV. vẻ đẹp của Vân tạo sự hòa hợp, êm đềm với xung quanh “Mây thua nước tóc, tuyết nhường màu da” nên nàng sẽ có cuộc đời bình lặng, suôn sẻ </a:t>
            </a:r>
            <a:endParaRPr lang="en-US"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 Khi miêu tả vẻ </a:t>
            </a:r>
            <a:r>
              <a:rPr lang="en-US" sz="2000" dirty="0">
                <a:latin typeface="Times New Roman" panose="02020603050405020304" pitchFamily="18" charset="0"/>
                <a:cs typeface="Times New Roman" panose="02020603050405020304" pitchFamily="18" charset="0"/>
              </a:rPr>
              <a:t>đ</a:t>
            </a:r>
            <a:r>
              <a:rPr lang="vi-VN" sz="2000" dirty="0">
                <a:latin typeface="Times New Roman" panose="02020603050405020304" pitchFamily="18" charset="0"/>
                <a:cs typeface="Times New Roman" panose="02020603050405020304" pitchFamily="18" charset="0"/>
              </a:rPr>
              <a:t>ẹp của TK, ND lại viết: “ Hoa ghen thua thắm, liễu hờn kém xanh”.</a:t>
            </a:r>
            <a:endParaRPr lang="en-US"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Vẻ đẹp của Kiều </a:t>
            </a:r>
            <a:r>
              <a:rPr lang="vi-VN" sz="2000" dirty="0" smtClean="0">
                <a:latin typeface="Times New Roman" panose="02020603050405020304" pitchFamily="18" charset="0"/>
                <a:cs typeface="Times New Roman" panose="02020603050405020304" pitchFamily="18" charset="0"/>
              </a:rPr>
              <a:t>khiến </a:t>
            </a:r>
            <a:r>
              <a:rPr lang="vi-VN" sz="2000" dirty="0">
                <a:latin typeface="Times New Roman" panose="02020603050405020304" pitchFamily="18" charset="0"/>
                <a:cs typeface="Times New Roman" panose="02020603050405020304" pitchFamily="18" charset="0"/>
              </a:rPr>
              <a:t>cho </a:t>
            </a:r>
            <a:r>
              <a:rPr lang="en-US" sz="2000" dirty="0" err="1" smtClean="0">
                <a:latin typeface="Times New Roman" panose="02020603050405020304" pitchFamily="18" charset="0"/>
                <a:cs typeface="Times New Roman" panose="02020603050405020304" pitchFamily="18" charset="0"/>
              </a:rPr>
              <a:t>hoa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phải</a:t>
            </a:r>
            <a:r>
              <a:rPr lang="en-US" sz="2000" dirty="0" smtClean="0">
                <a:latin typeface="Times New Roman" panose="02020603050405020304" pitchFamily="18" charset="0"/>
                <a:cs typeface="Times New Roman" panose="02020603050405020304" pitchFamily="18" charset="0"/>
              </a:rPr>
              <a:t> </a:t>
            </a:r>
            <a:r>
              <a:rPr lang="vi-VN"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t>
            </a:r>
            <a:r>
              <a:rPr lang="vi-VN" sz="2000" dirty="0" smtClean="0">
                <a:latin typeface="Times New Roman" panose="02020603050405020304" pitchFamily="18" charset="0"/>
                <a:cs typeface="Times New Roman" panose="02020603050405020304" pitchFamily="18" charset="0"/>
              </a:rPr>
              <a:t>ghen</a:t>
            </a:r>
            <a:r>
              <a:rPr lang="en-US" sz="2000" dirty="0" smtClean="0">
                <a:latin typeface="Times New Roman" panose="02020603050405020304" pitchFamily="18" charset="0"/>
                <a:cs typeface="Times New Roman" panose="02020603050405020304" pitchFamily="18" charset="0"/>
              </a:rPr>
              <a:t>”, </a:t>
            </a:r>
            <a:r>
              <a:rPr lang="vi-VN" sz="2000" dirty="0" smtClean="0">
                <a:latin typeface="Times New Roman" panose="02020603050405020304" pitchFamily="18" charset="0"/>
                <a:cs typeface="Times New Roman" panose="02020603050405020304" pitchFamily="18" charset="0"/>
              </a:rPr>
              <a:t>liễu </a:t>
            </a:r>
            <a:r>
              <a:rPr lang="vi-VN" sz="2000" dirty="0">
                <a:latin typeface="Times New Roman" panose="02020603050405020304" pitchFamily="18" charset="0"/>
                <a:cs typeface="Times New Roman" panose="02020603050405020304" pitchFamily="18" charset="0"/>
              </a:rPr>
              <a:t>phải </a:t>
            </a:r>
            <a:r>
              <a:rPr lang="en-US" sz="2000" dirty="0" smtClean="0">
                <a:latin typeface="Times New Roman" panose="02020603050405020304" pitchFamily="18" charset="0"/>
                <a:cs typeface="Times New Roman" panose="02020603050405020304" pitchFamily="18" charset="0"/>
              </a:rPr>
              <a:t>“</a:t>
            </a:r>
            <a:r>
              <a:rPr lang="vi-VN" sz="2000" dirty="0" smtClean="0">
                <a:latin typeface="Times New Roman" panose="02020603050405020304" pitchFamily="18" charset="0"/>
                <a:cs typeface="Times New Roman" panose="02020603050405020304" pitchFamily="18" charset="0"/>
              </a:rPr>
              <a:t>hờn</a:t>
            </a:r>
            <a:r>
              <a:rPr lang="en-US" sz="2000" dirty="0" smtClean="0">
                <a:latin typeface="Times New Roman" panose="02020603050405020304" pitchFamily="18" charset="0"/>
                <a:cs typeface="Times New Roman" panose="02020603050405020304" pitchFamily="18" charset="0"/>
              </a:rPr>
              <a:t>”- </a:t>
            </a:r>
            <a:r>
              <a:rPr lang="vi-VN" sz="2000" dirty="0" smtClean="0">
                <a:latin typeface="Times New Roman" panose="02020603050405020304" pitchFamily="18" charset="0"/>
                <a:cs typeface="Times New Roman" panose="02020603050405020304" pitchFamily="18" charset="0"/>
              </a:rPr>
              <a:t>một </a:t>
            </a:r>
            <a:r>
              <a:rPr lang="vi-VN" sz="2000" dirty="0">
                <a:latin typeface="Times New Roman" panose="02020603050405020304" pitchFamily="18" charset="0"/>
                <a:cs typeface="Times New Roman" panose="02020603050405020304" pitchFamily="18" charset="0"/>
              </a:rPr>
              <a:t>nhan sắc hoàn mĩ khiến thiên nhiên, tạo </a:t>
            </a:r>
            <a:r>
              <a:rPr lang="en-US" sz="2000" dirty="0" err="1">
                <a:latin typeface="Times New Roman" panose="02020603050405020304" pitchFamily="18" charset="0"/>
                <a:cs typeface="Times New Roman" panose="02020603050405020304" pitchFamily="18" charset="0"/>
              </a:rPr>
              <a:t>hóa</a:t>
            </a:r>
            <a:r>
              <a:rPr lang="vi-VN" sz="2000" dirty="0">
                <a:latin typeface="Times New Roman" panose="02020603050405020304" pitchFamily="18" charset="0"/>
                <a:cs typeface="Times New Roman" panose="02020603050405020304" pitchFamily="18" charset="0"/>
              </a:rPr>
              <a:t> phải hờn ghen đố </a:t>
            </a:r>
            <a:r>
              <a:rPr lang="vi-VN" sz="2000" dirty="0" smtClean="0">
                <a:latin typeface="Times New Roman" panose="02020603050405020304" pitchFamily="18" charset="0"/>
                <a:cs typeface="Times New Roman" panose="02020603050405020304" pitchFamily="18" charset="0"/>
              </a:rPr>
              <a:t>kị</a:t>
            </a:r>
            <a:r>
              <a:rPr lang="en-US" sz="2000" dirty="0" smtClean="0">
                <a:latin typeface="Times New Roman" panose="02020603050405020304" pitchFamily="18" charset="0"/>
                <a:cs typeface="Times New Roman" panose="02020603050405020304" pitchFamily="18" charset="0"/>
              </a:rPr>
              <a:t> - </a:t>
            </a:r>
            <a:r>
              <a:rPr lang="vi-VN" sz="2000" dirty="0" smtClean="0">
                <a:latin typeface="Times New Roman" panose="02020603050405020304" pitchFamily="18" charset="0"/>
                <a:cs typeface="Times New Roman" panose="02020603050405020304" pitchFamily="18" charset="0"/>
              </a:rPr>
              <a:t>chắc </a:t>
            </a:r>
            <a:r>
              <a:rPr lang="vi-VN" sz="2000" dirty="0">
                <a:latin typeface="Times New Roman" panose="02020603050405020304" pitchFamily="18" charset="0"/>
                <a:cs typeface="Times New Roman" panose="02020603050405020304" pitchFamily="18" charset="0"/>
              </a:rPr>
              <a:t>hẳn </a:t>
            </a:r>
            <a:r>
              <a:rPr lang="en-US" sz="2000" dirty="0" err="1" smtClean="0">
                <a:latin typeface="Times New Roman" panose="02020603050405020304" pitchFamily="18" charset="0"/>
                <a:cs typeface="Times New Roman" panose="02020603050405020304" pitchFamily="18" charset="0"/>
              </a:rPr>
              <a:t>nàng</a:t>
            </a:r>
            <a:r>
              <a:rPr lang="en-US" sz="2000" dirty="0" smtClean="0">
                <a:latin typeface="Times New Roman" panose="02020603050405020304" pitchFamily="18" charset="0"/>
                <a:cs typeface="Times New Roman" panose="02020603050405020304" pitchFamily="18" charset="0"/>
              </a:rPr>
              <a:t> </a:t>
            </a:r>
            <a:r>
              <a:rPr lang="vi-VN" sz="2000" dirty="0" smtClean="0">
                <a:latin typeface="Times New Roman" panose="02020603050405020304" pitchFamily="18" charset="0"/>
                <a:cs typeface="Times New Roman" panose="02020603050405020304" pitchFamily="18" charset="0"/>
              </a:rPr>
              <a:t>sẽ </a:t>
            </a:r>
            <a:r>
              <a:rPr lang="vi-VN" sz="2000" dirty="0">
                <a:latin typeface="Times New Roman" panose="02020603050405020304" pitchFamily="18" charset="0"/>
                <a:cs typeface="Times New Roman" panose="02020603050405020304" pitchFamily="18" charset="0"/>
              </a:rPr>
              <a:t>gặp không ít sóng gió, tai ương, éo le, đau khổ trong cuộc đời</a:t>
            </a:r>
            <a:r>
              <a:rPr lang="en-US" sz="2000" dirty="0">
                <a:latin typeface="Times New Roman" panose="02020603050405020304" pitchFamily="18" charset="0"/>
                <a:cs typeface="Times New Roman" panose="02020603050405020304" pitchFamily="18" charset="0"/>
              </a:rPr>
              <a:t>.</a:t>
            </a:r>
          </a:p>
          <a:p>
            <a:r>
              <a:rPr lang="vi-VN" sz="2000" dirty="0">
                <a:latin typeface="Times New Roman" panose="02020603050405020304" pitchFamily="18" charset="0"/>
                <a:cs typeface="Times New Roman" panose="02020603050405020304" pitchFamily="18" charset="0"/>
              </a:rPr>
              <a:t>=&gt; Nghệ thuật sử dụng ngôn từ của ND rất </a:t>
            </a:r>
            <a:r>
              <a:rPr lang="en-US" sz="2000" dirty="0" err="1">
                <a:latin typeface="Times New Roman" panose="02020603050405020304" pitchFamily="18" charset="0"/>
                <a:cs typeface="Times New Roman" panose="02020603050405020304" pitchFamily="18" charset="0"/>
              </a:rPr>
              <a:t>tinh</a:t>
            </a:r>
            <a:r>
              <a:rPr lang="vi-VN" sz="2000" dirty="0">
                <a:latin typeface="Times New Roman" panose="02020603050405020304" pitchFamily="18" charset="0"/>
                <a:cs typeface="Times New Roman" panose="02020603050405020304" pitchFamily="18" charset="0"/>
              </a:rPr>
              <a:t> luyện, chọn lọc, đặc sắc. Cách nhìn, cách tả của đại thi hào Nguyễn D</a:t>
            </a:r>
            <a:r>
              <a:rPr lang="en-US" sz="2000" dirty="0">
                <a:latin typeface="Times New Roman" panose="02020603050405020304" pitchFamily="18" charset="0"/>
                <a:cs typeface="Times New Roman" panose="02020603050405020304" pitchFamily="18" charset="0"/>
              </a:rPr>
              <a:t>u</a:t>
            </a:r>
            <a:r>
              <a:rPr lang="vi-VN" sz="2000" dirty="0">
                <a:latin typeface="Times New Roman" panose="02020603050405020304" pitchFamily="18" charset="0"/>
                <a:cs typeface="Times New Roman" panose="02020603050405020304" pitchFamily="18" charset="0"/>
              </a:rPr>
              <a:t> đã dự báo về tương lai, số phận nhân </a:t>
            </a:r>
            <a:r>
              <a:rPr lang="vi-VN" sz="2000" dirty="0" smtClean="0">
                <a:latin typeface="Times New Roman" panose="02020603050405020304" pitchFamily="18" charset="0"/>
                <a:cs typeface="Times New Roman" panose="02020603050405020304" pitchFamily="18" charset="0"/>
              </a:rPr>
              <a:t>vật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6168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 y="1258780"/>
            <a:ext cx="10593977"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Bài</a:t>
            </a:r>
            <a:r>
              <a:rPr lang="en-US" sz="2400" dirty="0" smtClean="0">
                <a:latin typeface="Times New Roman" panose="02020603050405020304" pitchFamily="18" charset="0"/>
                <a:cs typeface="Times New Roman" panose="02020603050405020304" pitchFamily="18" charset="0"/>
              </a:rPr>
              <a:t> 3. </a:t>
            </a:r>
            <a:r>
              <a:rPr lang="en-US" sz="2400" dirty="0" err="1" smtClean="0">
                <a:latin typeface="Times New Roman" panose="02020603050405020304" pitchFamily="18" charset="0"/>
                <a:cs typeface="Times New Roman" panose="02020603050405020304" pitchFamily="18" charset="0"/>
              </a:rPr>
              <a:t>Em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hiểu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thế</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nào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nghệ</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thuật</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t>
            </a:r>
            <a:r>
              <a:rPr lang="en-US" sz="2400" dirty="0" err="1" smtClean="0">
                <a:latin typeface="Times New Roman" panose="02020603050405020304" pitchFamily="18" charset="0"/>
                <a:cs typeface="Times New Roman" panose="02020603050405020304" pitchFamily="18" charset="0"/>
              </a:rPr>
              <a:t>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cảnh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ngụ</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tình</a:t>
            </a:r>
            <a:r>
              <a:rPr lang="en-US" sz="2400" dirty="0" smtClean="0">
                <a:latin typeface="Times New Roman" panose="02020603050405020304" pitchFamily="18" charset="0"/>
                <a:cs typeface="Times New Roman" panose="02020603050405020304" pitchFamily="18" charset="0"/>
              </a:rPr>
              <a:t>? Cho </a:t>
            </a:r>
            <a:r>
              <a:rPr lang="en-US" sz="2400" dirty="0" err="1" smtClean="0">
                <a:latin typeface="Times New Roman" panose="02020603050405020304" pitchFamily="18" charset="0"/>
                <a:cs typeface="Times New Roman" panose="02020603050405020304" pitchFamily="18" charset="0"/>
              </a:rPr>
              <a:t>ví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truyện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Kiều</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849085" y="2207623"/>
            <a:ext cx="9953897" cy="1938992"/>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Tả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cảnh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ngụ</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tình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cảnh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thiên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nhiên</a:t>
            </a:r>
            <a:r>
              <a:rPr lang="en-US" sz="2400" dirty="0" smtClean="0">
                <a:latin typeface="Times New Roman" panose="02020603050405020304" pitchFamily="18" charset="0"/>
                <a:cs typeface="Times New Roman" panose="02020603050405020304" pitchFamily="18" charset="0"/>
              </a:rPr>
              <a:t> qua </a:t>
            </a:r>
            <a:r>
              <a:rPr lang="en-US" sz="2400" dirty="0" err="1" smtClean="0">
                <a:latin typeface="Times New Roman" panose="02020603050405020304" pitchFamily="18" charset="0"/>
                <a:cs typeface="Times New Roman" panose="02020603050405020304" pitchFamily="18" charset="0"/>
              </a:rPr>
              <a:t>đó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nói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tâm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con </a:t>
            </a:r>
            <a:r>
              <a:rPr lang="en-US" sz="2400" dirty="0" err="1" smtClean="0">
                <a:latin typeface="Times New Roman" panose="02020603050405020304" pitchFamily="18" charset="0"/>
                <a:cs typeface="Times New Roman" panose="02020603050405020304" pitchFamily="18" charset="0"/>
              </a:rPr>
              <a:t>người</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VD: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đoạn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trích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Kiều</a:t>
            </a:r>
            <a:r>
              <a:rPr lang="en-US" sz="2400" dirty="0" smtClean="0">
                <a:latin typeface="Times New Roman" panose="02020603050405020304" pitchFamily="18" charset="0"/>
                <a:cs typeface="Times New Roman" panose="02020603050405020304" pitchFamily="18" charset="0"/>
              </a:rPr>
              <a:t> ở </a:t>
            </a:r>
            <a:r>
              <a:rPr lang="en-US" sz="2400" dirty="0" err="1" smtClean="0">
                <a:latin typeface="Times New Roman" panose="02020603050405020304" pitchFamily="18" charset="0"/>
                <a:cs typeface="Times New Roman" panose="02020603050405020304" pitchFamily="18" charset="0"/>
              </a:rPr>
              <a:t>lầu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Bích</a:t>
            </a:r>
            <a:r>
              <a:rPr lang="en-US" sz="2400" dirty="0" smtClean="0">
                <a:latin typeface="Times New Roman" panose="02020603050405020304" pitchFamily="18" charset="0"/>
                <a:cs typeface="Times New Roman" panose="02020603050405020304" pitchFamily="18" charset="0"/>
              </a:rPr>
              <a:t>” qua </a:t>
            </a:r>
            <a:r>
              <a:rPr lang="en-US" sz="2400" dirty="0" err="1" smtClean="0">
                <a:latin typeface="Times New Roman" panose="02020603050405020304" pitchFamily="18" charset="0"/>
                <a:cs typeface="Times New Roman" panose="02020603050405020304" pitchFamily="18" charset="0"/>
              </a:rPr>
              <a:t>việc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miêu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âm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thanh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tiếng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sóng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ầm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ầm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vây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quanh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Kiều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ngồi</a:t>
            </a:r>
            <a:r>
              <a:rPr lang="en-US" sz="2400" dirty="0" smtClean="0">
                <a:latin typeface="Times New Roman" panose="02020603050405020304" pitchFamily="18" charset="0"/>
                <a:cs typeface="Times New Roman" panose="02020603050405020304" pitchFamily="18" charset="0"/>
              </a:rPr>
              <a:t> qua </a:t>
            </a:r>
            <a:r>
              <a:rPr lang="en-US" sz="2400" dirty="0" err="1" smtClean="0">
                <a:latin typeface="Times New Roman" panose="02020603050405020304" pitchFamily="18" charset="0"/>
                <a:cs typeface="Times New Roman" panose="02020603050405020304" pitchFamily="18" charset="0"/>
              </a:rPr>
              <a:t>đó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báo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những</a:t>
            </a:r>
            <a:r>
              <a:rPr lang="en-US" sz="2400" dirty="0" smtClean="0">
                <a:latin typeface="Times New Roman" panose="02020603050405020304" pitchFamily="18" charset="0"/>
                <a:cs typeface="Times New Roman" panose="02020603050405020304" pitchFamily="18" charset="0"/>
              </a:rPr>
              <a:t> tai </a:t>
            </a:r>
            <a:r>
              <a:rPr lang="en-US" sz="2400" dirty="0" err="1" smtClean="0">
                <a:latin typeface="Times New Roman" panose="02020603050405020304" pitchFamily="18" charset="0"/>
                <a:cs typeface="Times New Roman" panose="02020603050405020304" pitchFamily="18" charset="0"/>
              </a:rPr>
              <a:t>ương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bất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trắc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Kiều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sắp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đối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mặt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diễn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tâm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trạng</a:t>
            </a:r>
            <a:r>
              <a:rPr lang="en-US" sz="2400" dirty="0" smtClean="0">
                <a:latin typeface="Times New Roman" panose="02020603050405020304" pitchFamily="18" charset="0"/>
                <a:cs typeface="Times New Roman" panose="02020603050405020304" pitchFamily="18" charset="0"/>
              </a:rPr>
              <a:t> lo </a:t>
            </a:r>
            <a:r>
              <a:rPr lang="en-US" sz="2400" dirty="0" err="1" smtClean="0">
                <a:latin typeface="Times New Roman" panose="02020603050405020304" pitchFamily="18" charset="0"/>
                <a:cs typeface="Times New Roman" panose="02020603050405020304" pitchFamily="18" charset="0"/>
              </a:rPr>
              <a:t>lắng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nàng</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1057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9114" y="27226"/>
            <a:ext cx="6322423" cy="400110"/>
          </a:xfrm>
          <a:prstGeom prst="rect">
            <a:avLst/>
          </a:prstGeom>
          <a:noFill/>
        </p:spPr>
        <p:txBody>
          <a:bodyPr wrap="square" rtlCol="0">
            <a:spAutoFit/>
          </a:bodyPr>
          <a:lstStyle/>
          <a:p>
            <a:r>
              <a:rPr lang="en-US" sz="2000" dirty="0" err="1" smtClean="0"/>
              <a:t>Bài</a:t>
            </a:r>
            <a:r>
              <a:rPr lang="en-US" sz="2000" dirty="0" smtClean="0"/>
              <a:t> 4</a:t>
            </a:r>
            <a:r>
              <a:rPr lang="en-US" dirty="0" smtClean="0"/>
              <a:t>.</a:t>
            </a:r>
            <a:endParaRPr lang="en-US" dirty="0"/>
          </a:p>
        </p:txBody>
      </p:sp>
      <p:sp>
        <p:nvSpPr>
          <p:cNvPr id="6" name="TextBox 5"/>
          <p:cNvSpPr txBox="1"/>
          <p:nvPr/>
        </p:nvSpPr>
        <p:spPr>
          <a:xfrm>
            <a:off x="535577" y="1787324"/>
            <a:ext cx="11159118" cy="4524315"/>
          </a:xfrm>
          <a:prstGeom prst="rect">
            <a:avLst/>
          </a:prstGeom>
          <a:noFill/>
          <a:ln w="28575">
            <a:solidFill>
              <a:schemeClr val="tx1"/>
            </a:solidFill>
          </a:ln>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nhớ</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nhớ</a:t>
            </a:r>
            <a:r>
              <a:rPr lang="en-US" sz="2400" dirty="0">
                <a:latin typeface="Times New Roman" panose="02020603050405020304" pitchFamily="18" charset="0"/>
                <a:cs typeface="Times New Roman" panose="02020603050405020304" pitchFamily="18" charset="0"/>
              </a:rPr>
              <a:t> cha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xót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"Tưởng" </a:t>
            </a:r>
            <a:r>
              <a:rPr lang="en-US" sz="2400" dirty="0">
                <a:latin typeface="Times New Roman" panose="02020603050405020304" pitchFamily="18" charset="0"/>
                <a:cs typeface="Times New Roman" panose="02020603050405020304" pitchFamily="18" charset="0"/>
              </a:rPr>
              <a:t>k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là hồi tưởng; là nhớ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ngộ</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lầu</a:t>
            </a:r>
            <a:r>
              <a:rPr lang="en-US" sz="2400" dirty="0">
                <a:latin typeface="Times New Roman" panose="02020603050405020304" pitchFamily="18" charset="0"/>
                <a:cs typeface="Times New Roman" panose="02020603050405020304" pitchFamily="18" charset="0"/>
              </a:rPr>
              <a:t> NB, K </a:t>
            </a:r>
            <a:r>
              <a:rPr lang="en-US" sz="2400" dirty="0" err="1">
                <a:latin typeface="Times New Roman" panose="02020603050405020304" pitchFamily="18" charset="0"/>
                <a:cs typeface="Times New Roman" panose="02020603050405020304" pitchFamily="18" charset="0"/>
              </a:rPr>
              <a:t>nhớ</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KT. </a:t>
            </a:r>
            <a:r>
              <a:rPr lang="en-US" sz="2400" dirty="0" err="1">
                <a:latin typeface="Times New Roman" panose="02020603050405020304" pitchFamily="18" charset="0"/>
                <a:cs typeface="Times New Roman" panose="02020603050405020304" pitchFamily="18" charset="0"/>
              </a:rPr>
              <a:t>Nàng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nhớ</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về những k/n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của mối tình đầu , khi hai người cùng nâng chén rượu thề nguyền dưới trăng.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còn</a:t>
            </a:r>
            <a:r>
              <a:rPr lang="vi-VN" sz="2400" dirty="0">
                <a:latin typeface="Times New Roman" panose="02020603050405020304" pitchFamily="18" charset="0"/>
                <a:cs typeface="Times New Roman" panose="02020603050405020304" pitchFamily="18" charset="0"/>
              </a:rPr>
              <a:t> tưởng tượng về sự khắc khoải trông chờ của Kim Trọng khi trở lại vườn Thuý..=&gt; Kiều là người tình chung thủy.</a:t>
            </a:r>
            <a:br>
              <a:rPr lang="vi-VN" sz="2400" dirty="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Nhớ </a:t>
            </a:r>
            <a:r>
              <a:rPr lang="vi-VN" sz="2400" dirty="0">
                <a:latin typeface="Times New Roman" panose="02020603050405020304" pitchFamily="18" charset="0"/>
                <a:cs typeface="Times New Roman" panose="02020603050405020304" pitchFamily="18" charset="0"/>
              </a:rPr>
              <a:t>về cha mẹ Nguyễn Du dùng từ "xót". </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Xót</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đây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xót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thương</a:t>
            </a:r>
            <a:r>
              <a:rPr lang="en-US" sz="2400" dirty="0">
                <a:latin typeface="Times New Roman" panose="02020603050405020304" pitchFamily="18" charset="0"/>
                <a:cs typeface="Times New Roman" panose="02020603050405020304" pitchFamily="18" charset="0"/>
              </a:rPr>
              <a:t> cha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đêm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tựa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mong</a:t>
            </a:r>
            <a:r>
              <a:rPr lang="en-US" sz="2400" dirty="0">
                <a:latin typeface="Times New Roman" panose="02020603050405020304" pitchFamily="18" charset="0"/>
                <a:cs typeface="Times New Roman" panose="02020603050405020304" pitchFamily="18" charset="0"/>
              </a:rPr>
              <a:t> tin </a:t>
            </a:r>
            <a:r>
              <a:rPr lang="en-US" sz="2400" dirty="0" err="1">
                <a:latin typeface="Times New Roman" panose="02020603050405020304" pitchFamily="18" charset="0"/>
                <a:cs typeface="Times New Roman" panose="02020603050405020304" pitchFamily="18" charset="0"/>
              </a:rPr>
              <a:t>nàng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uổng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thể  </a:t>
            </a:r>
            <a:r>
              <a:rPr lang="en-US" sz="2400" dirty="0" err="1">
                <a:latin typeface="Times New Roman" panose="02020603050405020304" pitchFamily="18" charset="0"/>
                <a:cs typeface="Times New Roman" panose="02020603050405020304" pitchFamily="18" charset="0"/>
              </a:rPr>
              <a:t>trực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sóc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dưỡng</a:t>
            </a:r>
            <a:r>
              <a:rPr lang="en-US" sz="2400" dirty="0">
                <a:latin typeface="Times New Roman" panose="02020603050405020304" pitchFamily="18" charset="0"/>
                <a:cs typeface="Times New Roman" panose="02020603050405020304" pitchFamily="18" charset="0"/>
              </a:rPr>
              <a:t> cha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=&gt; </a:t>
            </a:r>
            <a:r>
              <a:rPr lang="en-US" sz="2400" dirty="0" err="1">
                <a:latin typeface="Times New Roman" panose="02020603050405020304" pitchFamily="18" charset="0"/>
                <a:cs typeface="Times New Roman" panose="02020603050405020304" pitchFamily="18" charset="0"/>
              </a:rPr>
              <a:t>cô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hiếu thảo.</a:t>
            </a:r>
            <a:endParaRPr lang="en-US"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Cùng là nỗi nhớ nhưng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mang  sắc thái khác nhau. </a:t>
            </a:r>
            <a:r>
              <a:rPr lang="en-US" sz="2400" dirty="0">
                <a:latin typeface="Times New Roman" panose="02020603050405020304" pitchFamily="18" charset="0"/>
                <a:cs typeface="Times New Roman" panose="02020603050405020304" pitchFamily="18" charset="0"/>
              </a:rPr>
              <a:t>=&gt; </a:t>
            </a:r>
            <a:r>
              <a:rPr lang="vi-VN" sz="2400" dirty="0">
                <a:latin typeface="Times New Roman" panose="02020603050405020304" pitchFamily="18" charset="0"/>
                <a:cs typeface="Times New Roman" panose="02020603050405020304" pitchFamily="18" charset="0"/>
              </a:rPr>
              <a:t>sự tinh tế của Nguyễn Du trong cách dùng từ. </a:t>
            </a:r>
            <a:endParaRPr lang="en-US" sz="24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1032882" y="-23331"/>
            <a:ext cx="10816046" cy="1938992"/>
          </a:xfrm>
          <a:prstGeom prst="rect">
            <a:avLst/>
          </a:prstGeom>
          <a:noFill/>
        </p:spPr>
        <p:txBody>
          <a:bodyPr wrap="square" rtlCol="0">
            <a:spAutoFit/>
          </a:bodyPr>
          <a:lstStyle/>
          <a:p>
            <a:r>
              <a:rPr lang="vi-VN" sz="2400" dirty="0" smtClean="0">
                <a:latin typeface="Times New Roman" panose="02020603050405020304" pitchFamily="18" charset="0"/>
                <a:cs typeface="Times New Roman" panose="02020603050405020304" pitchFamily="18" charset="0"/>
              </a:rPr>
              <a:t>a</a:t>
            </a:r>
            <a:r>
              <a:rPr lang="vi-VN" sz="2400" dirty="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Chép</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chính </a:t>
            </a:r>
            <a:r>
              <a:rPr lang="vi-VN" sz="2400" dirty="0">
                <a:latin typeface="Times New Roman" panose="02020603050405020304" pitchFamily="18" charset="0"/>
                <a:cs typeface="Times New Roman" panose="02020603050405020304" pitchFamily="18" charset="0"/>
              </a:rPr>
              <a:t>xác đoạn thơ: "T</a:t>
            </a:r>
            <a:r>
              <a:rPr lang="en-US" sz="2400" dirty="0">
                <a:latin typeface="Times New Roman" panose="02020603050405020304" pitchFamily="18" charset="0"/>
                <a:cs typeface="Times New Roman" panose="02020603050405020304" pitchFamily="18" charset="0"/>
              </a:rPr>
              <a:t>ư</a:t>
            </a:r>
            <a:r>
              <a:rPr lang="vi-VN" sz="2400" dirty="0">
                <a:latin typeface="Times New Roman" panose="02020603050405020304" pitchFamily="18" charset="0"/>
                <a:cs typeface="Times New Roman" panose="02020603050405020304" pitchFamily="18" charset="0"/>
              </a:rPr>
              <a:t>ởng người... vừa ng</a:t>
            </a:r>
            <a:r>
              <a:rPr lang="en-US" sz="2400" dirty="0" err="1">
                <a:latin typeface="Times New Roman" panose="02020603050405020304" pitchFamily="18" charset="0"/>
                <a:cs typeface="Times New Roman" panose="02020603050405020304" pitchFamily="18" charset="0"/>
              </a:rPr>
              <a:t>ườ</a:t>
            </a:r>
            <a:r>
              <a:rPr lang="vi-VN" sz="2400" dirty="0">
                <a:latin typeface="Times New Roman" panose="02020603050405020304" pitchFamily="18" charset="0"/>
                <a:cs typeface="Times New Roman" panose="02020603050405020304" pitchFamily="18" charset="0"/>
              </a:rPr>
              <a:t>i ôm "</a:t>
            </a:r>
            <a:endParaRPr lang="en-US"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b. Giải nghĩa từ và cụm từ sau:</a:t>
            </a:r>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chén đồng</a:t>
            </a:r>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t>
            </a:r>
            <a:r>
              <a:rPr lang="vi-VN" sz="2400" dirty="0">
                <a:latin typeface="Times New Roman" panose="02020603050405020304" pitchFamily="18" charset="0"/>
                <a:cs typeface="Times New Roman" panose="02020603050405020304" pitchFamily="18" charset="0"/>
              </a:rPr>
              <a:t>ạt nồng ấp lạnh</a:t>
            </a:r>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r>
              <a:rPr lang="en-US" sz="2400" dirty="0" err="1">
                <a:latin typeface="Times New Roman" panose="02020603050405020304" pitchFamily="18" charset="0"/>
                <a:cs typeface="Times New Roman" panose="02020603050405020304" pitchFamily="18" charset="0"/>
              </a:rPr>
              <a:t>c.Tại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nhớ</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nhớ</a:t>
            </a:r>
            <a:r>
              <a:rPr lang="en-US" sz="2400" dirty="0">
                <a:latin typeface="Times New Roman" panose="02020603050405020304" pitchFamily="18" charset="0"/>
                <a:cs typeface="Times New Roman" panose="02020603050405020304" pitchFamily="18" charset="0"/>
              </a:rPr>
              <a:t> cha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xót</a:t>
            </a:r>
            <a:r>
              <a:rPr lang="en-US" sz="2400" dirty="0">
                <a:latin typeface="Times New Roman" panose="02020603050405020304" pitchFamily="18" charset="0"/>
                <a:cs typeface="Times New Roman" panose="02020603050405020304" pitchFamily="18" charset="0"/>
              </a:rPr>
              <a:t>”?</a:t>
            </a:r>
          </a:p>
          <a:p>
            <a:endParaRPr lang="en-US" sz="2400" dirty="0"/>
          </a:p>
        </p:txBody>
      </p:sp>
    </p:spTree>
    <p:extLst>
      <p:ext uri="{BB962C8B-B14F-4D97-AF65-F5344CB8AC3E}">
        <p14:creationId xmlns:p14="http://schemas.microsoft.com/office/powerpoint/2010/main" val="36462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472</TotalTime>
  <Words>916</Words>
  <Application>Microsoft Office PowerPoint</Application>
  <PresentationFormat>Custom</PresentationFormat>
  <Paragraphs>87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Nghị luận về một đoạn thơ, bài thơ là trình bày nhận xét, đánh giá của mình về đoạn thơ, bài thơ ấy.</dc:title>
  <dc:creator>Windows User</dc:creator>
  <cp:lastModifiedBy>admin</cp:lastModifiedBy>
  <cp:revision>30</cp:revision>
  <dcterms:created xsi:type="dcterms:W3CDTF">2020-04-10T03:21:18Z</dcterms:created>
  <dcterms:modified xsi:type="dcterms:W3CDTF">2020-04-26T13:07:58Z</dcterms:modified>
</cp:coreProperties>
</file>