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88" r:id="rId4"/>
    <p:sldId id="261" r:id="rId5"/>
    <p:sldId id="262" r:id="rId6"/>
    <p:sldId id="263" r:id="rId7"/>
    <p:sldId id="264" r:id="rId8"/>
    <p:sldId id="266" r:id="rId9"/>
    <p:sldId id="267" r:id="rId10"/>
    <p:sldId id="283" r:id="rId11"/>
    <p:sldId id="287" r:id="rId12"/>
    <p:sldId id="269" r:id="rId13"/>
    <p:sldId id="270" r:id="rId14"/>
    <p:sldId id="271" r:id="rId15"/>
    <p:sldId id="272" r:id="rId16"/>
    <p:sldId id="273" r:id="rId17"/>
    <p:sldId id="286" r:id="rId18"/>
    <p:sldId id="275" r:id="rId19"/>
    <p:sldId id="276" r:id="rId20"/>
    <p:sldId id="277" r:id="rId21"/>
    <p:sldId id="278" r:id="rId22"/>
    <p:sldId id="284" r:id="rId23"/>
    <p:sldId id="281" r:id="rId24"/>
    <p:sldId id="294" r:id="rId25"/>
    <p:sldId id="295" r:id="rId26"/>
    <p:sldId id="296" r:id="rId27"/>
    <p:sldId id="297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CCFFCC"/>
    <a:srgbClr val="FFCCCC"/>
    <a:srgbClr val="7FF192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FB2B1-4CBE-4C64-95BB-599094BDB57E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7943-9289-438D-AB27-17B375A68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29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806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sxđ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9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sxđ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8141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978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787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085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sxđ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8175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09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384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267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94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758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rrAa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321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53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0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41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50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493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551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aadd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0866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77943-9289-438D-AB27-17B375A68C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596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0467-E3D3-46B7-A8A5-7357469DF8C6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3227-4503-4AEE-842E-8CD4D5BE2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O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610799">
            <a:off x="-156155" y="2011364"/>
            <a:ext cx="34290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WordArt 3"/>
          <p:cNvSpPr>
            <a:spLocks noChangeArrowheads="1" noChangeShapeType="1" noTextEdit="1"/>
          </p:cNvSpPr>
          <p:nvPr/>
        </p:nvSpPr>
        <p:spPr bwMode="auto">
          <a:xfrm rot="-1294192">
            <a:off x="762000" y="2655888"/>
            <a:ext cx="22256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6660000" scaled="1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666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6660000" scaled="1"/>
                </a:gra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666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08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102" y="3840162"/>
            <a:ext cx="3429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-7620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FIREWRK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482" y="4228790"/>
            <a:ext cx="2471738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imag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6168" y="4876800"/>
            <a:ext cx="13763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imag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5257800"/>
            <a:ext cx="13763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mag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4876800"/>
            <a:ext cx="13763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9" name="WordArt 11"/>
          <p:cNvSpPr>
            <a:spLocks noChangeArrowheads="1" noChangeShapeType="1" noTextEdit="1"/>
          </p:cNvSpPr>
          <p:nvPr/>
        </p:nvSpPr>
        <p:spPr bwMode="auto">
          <a:xfrm>
            <a:off x="799585" y="457200"/>
            <a:ext cx="81534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gỏng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609600"/>
            <a:ext cx="37281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romanUcPeriod" startAt="2"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76962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152400"/>
            <a:ext cx="8686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6" descr="Buc%20tranh%20cua%20em%20gai%20t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35052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76800"/>
            <a:ext cx="3581400" cy="19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419600" y="14478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495800" y="55626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72000" y="34290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1219200"/>
            <a:ext cx="2743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3276600"/>
            <a:ext cx="2667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5181600"/>
            <a:ext cx="2743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" grpId="0" animBg="1"/>
      <p:bldP spid="6" grpId="0" animBg="1"/>
      <p:bldP spid="6" grpId="1" animBg="1"/>
      <p:bldP spid="7" grpId="0" animBg="1"/>
      <p:bldP spid="8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94" y="44532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606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229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9812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438400"/>
            <a:ext cx="4027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lockchain-for-babies-hoc-vien-cong-nghe-sophia-khoa-hoc-blockchain-p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" y="3962400"/>
            <a:ext cx="4038600" cy="28956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395" y="3985161"/>
            <a:ext cx="2667000" cy="2895600"/>
          </a:xfrm>
          <a:prstGeom prst="rect">
            <a:avLst/>
          </a:prstGeom>
        </p:spPr>
      </p:pic>
      <p:pic>
        <p:nvPicPr>
          <p:cNvPr id="9" name="Picture 8" descr="giadinh001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95" y="3945094"/>
            <a:ext cx="2209800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2971800"/>
            <a:ext cx="6869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5800" y="2590800"/>
            <a:ext cx="4572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85800" y="3124200"/>
            <a:ext cx="4572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3" grpId="0"/>
      <p:bldP spid="4" grpId="0"/>
      <p:bldP spid="5" grpId="0"/>
      <p:bldP spid="6" grpId="0"/>
      <p:bldP spid="10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685800"/>
            <a:ext cx="756168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5939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519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20980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3581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3400" y="25908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0480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1000" y="3886200"/>
            <a:ext cx="3810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1000" y="3200400"/>
            <a:ext cx="381000" cy="2286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" grpId="0"/>
      <p:bldP spid="3" grpId="0"/>
      <p:bldP spid="4" grpId="0"/>
      <p:bldP spid="5" grpId="0"/>
      <p:bldP spid="6" grpId="0"/>
      <p:bldP spid="10" grpId="0"/>
      <p:bldP spid="12" grpId="0"/>
      <p:bldP spid="13" grpId="0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0"/>
            <a:ext cx="5107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5052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419600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19200"/>
            <a:ext cx="33528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685800"/>
            <a:ext cx="8229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057400" y="762000"/>
            <a:ext cx="609600" cy="3048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4419600" y="762000"/>
            <a:ext cx="609600" cy="3048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6629400" y="762000"/>
            <a:ext cx="609600" cy="3048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  <p:bldP spid="4" grpId="0"/>
      <p:bldP spid="5" grpId="0"/>
      <p:bldP spid="6" grpId="0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990600"/>
          <a:ext cx="73914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</a:tr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14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228600"/>
            <a:ext cx="7315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4478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44780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9800" y="12954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3622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9530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2362200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6576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48768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048000"/>
            <a:ext cx="205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6576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685800"/>
            <a:ext cx="4953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Wave 17"/>
          <p:cNvSpPr/>
          <p:nvPr/>
        </p:nvSpPr>
        <p:spPr>
          <a:xfrm>
            <a:off x="1143000" y="2209800"/>
            <a:ext cx="6477000" cy="18288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Wave 18"/>
          <p:cNvSpPr/>
          <p:nvPr/>
        </p:nvSpPr>
        <p:spPr>
          <a:xfrm>
            <a:off x="1219200" y="3886200"/>
            <a:ext cx="6400800" cy="18288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7620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7620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26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25908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32004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6" descr="Buc%20tranh%20cua%20em%20gai%20t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2286000"/>
            <a:ext cx="3124200" cy="1981200"/>
          </a:xfrm>
          <a:prstGeom prst="rect">
            <a:avLst/>
          </a:prstGeom>
        </p:spPr>
      </p:pic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33528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905000" y="2590800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73380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46482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4800" y="4724400"/>
            <a:ext cx="4572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4800" y="3810000"/>
            <a:ext cx="457200" cy="381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" grpId="0"/>
      <p:bldP spid="3" grpId="0"/>
      <p:bldP spid="4" grpId="0"/>
      <p:bldP spid="5" grpId="0"/>
      <p:bldP spid="6" grpId="0"/>
      <p:bldP spid="10" grpId="0"/>
      <p:bldP spid="12" grpId="0"/>
      <p:bldP spid="13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>
          <a:xfrm>
            <a:off x="0" y="-64072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4191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2895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524000"/>
            <a:ext cx="335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362200"/>
            <a:ext cx="2895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ngợm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438400"/>
            <a:ext cx="3429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429000"/>
            <a:ext cx="2895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3505200"/>
            <a:ext cx="3505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419600"/>
            <a:ext cx="28956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4419600"/>
            <a:ext cx="3581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5638800"/>
            <a:ext cx="5410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810000" y="1524000"/>
            <a:ext cx="978408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10000" y="2514600"/>
            <a:ext cx="978408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810000" y="3581400"/>
            <a:ext cx="978408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783126" y="-93414"/>
            <a:ext cx="528935" cy="255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2"/>
            <a:endCxn id="4" idx="0"/>
          </p:cNvCxnSpPr>
          <p:nvPr/>
        </p:nvCxnSpPr>
        <p:spPr>
          <a:xfrm rot="16200000" flipH="1">
            <a:off x="5393383" y="-16818"/>
            <a:ext cx="605135" cy="2476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2"/>
            <a:endCxn id="5" idx="0"/>
          </p:cNvCxnSpPr>
          <p:nvPr/>
        </p:nvCxnSpPr>
        <p:spPr>
          <a:xfrm rot="5400000">
            <a:off x="1678633" y="2135832"/>
            <a:ext cx="45273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2"/>
            <a:endCxn id="7" idx="0"/>
          </p:cNvCxnSpPr>
          <p:nvPr/>
        </p:nvCxnSpPr>
        <p:spPr>
          <a:xfrm rot="5400000">
            <a:off x="1602433" y="3126432"/>
            <a:ext cx="60513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9" idx="0"/>
          </p:cNvCxnSpPr>
          <p:nvPr/>
        </p:nvCxnSpPr>
        <p:spPr>
          <a:xfrm rot="5400000">
            <a:off x="1640533" y="4155132"/>
            <a:ext cx="52893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2"/>
            <a:endCxn id="11" idx="0"/>
          </p:cNvCxnSpPr>
          <p:nvPr/>
        </p:nvCxnSpPr>
        <p:spPr>
          <a:xfrm rot="16200000" flipH="1">
            <a:off x="2764483" y="4021782"/>
            <a:ext cx="757535" cy="2476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  <a:endCxn id="11" idx="0"/>
          </p:cNvCxnSpPr>
          <p:nvPr/>
        </p:nvCxnSpPr>
        <p:spPr>
          <a:xfrm rot="5400000">
            <a:off x="5336233" y="3926532"/>
            <a:ext cx="757535" cy="2667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2"/>
            <a:endCxn id="8" idx="0"/>
          </p:cNvCxnSpPr>
          <p:nvPr/>
        </p:nvCxnSpPr>
        <p:spPr>
          <a:xfrm rot="16200000" flipH="1">
            <a:off x="6688783" y="3183582"/>
            <a:ext cx="605135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2"/>
            <a:endCxn id="10" idx="0"/>
          </p:cNvCxnSpPr>
          <p:nvPr/>
        </p:nvCxnSpPr>
        <p:spPr>
          <a:xfrm rot="16200000" flipH="1">
            <a:off x="6803083" y="4174182"/>
            <a:ext cx="452735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" idx="2"/>
            <a:endCxn id="6" idx="0"/>
          </p:cNvCxnSpPr>
          <p:nvPr/>
        </p:nvCxnSpPr>
        <p:spPr>
          <a:xfrm rot="16200000" flipH="1">
            <a:off x="6726883" y="2192982"/>
            <a:ext cx="452735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85" grpId="6" animBg="1"/>
      <p:bldP spid="85" grpId="7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57" name="WordArt 5"/>
          <p:cNvSpPr>
            <a:spLocks noChangeArrowheads="1" noChangeShapeType="1" noTextEdit="1"/>
          </p:cNvSpPr>
          <p:nvPr/>
        </p:nvSpPr>
        <p:spPr bwMode="auto">
          <a:xfrm>
            <a:off x="0" y="1066800"/>
            <a:ext cx="8686800" cy="3048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00FFFF"/>
              </a:extrusionClr>
            </a:sp3d>
          </a:bodyPr>
          <a:lstStyle/>
          <a:p>
            <a:pPr algn="ctr"/>
            <a:r>
              <a:rPr lang="pt-BR" sz="9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Bức tranh của em gái tôi</a:t>
            </a:r>
            <a:endParaRPr lang="en-US" sz="9600" b="1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19812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85-86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60" name="Picture 8" descr="Buc%20tranh%20cua%20em%20gai%20t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86200"/>
            <a:ext cx="5257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91200" y="4114800"/>
            <a:ext cx="3124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5957" grpId="1" animBg="1"/>
      <p:bldP spid="125957" grpId="2" animBg="1"/>
      <p:bldP spid="125958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2761" y="251868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286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TỔNG KẾT: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837471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086" y="3823751"/>
            <a:ext cx="7086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8580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1143000"/>
            <a:ext cx="71628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81200" y="762000"/>
            <a:ext cx="50292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BÀI HỌC CUỘC SỐNG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9218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218"/>
            <a:ext cx="8686800" cy="944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3" descr="_Anh20em20tra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407748"/>
            <a:ext cx="3505200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ANd9GcRkgRu-dpARJuueKuphPNJzRF1o9QrHi4eOIPBsMbi39lbvUM41ZQ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10886" y="5856768"/>
            <a:ext cx="4019050" cy="984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dở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đần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6019800"/>
            <a:ext cx="2895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7" descr="ANd9GcRoYsD7BOfUwm7axnFrJQIAa4_QQaX9qLsjeqbFhNI5YCF39JF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354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ANd9GcRWrKkEsKkHfq5CAWM0mmjdfdiFOLPEHX32cf1a70RWGZ8_y-q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636931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495800" y="4797977"/>
            <a:ext cx="448071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9" grpId="0" animBg="1"/>
      <p:bldP spid="9" grpId="1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086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000" dirty="0" smtClean="0"/>
              <a:t>                   </a:t>
            </a:r>
            <a:br>
              <a:rPr lang="en-US" sz="2000" dirty="0" smtClean="0"/>
            </a:br>
            <a:r>
              <a:rPr lang="en-US" sz="3600" b="1" dirty="0" smtClean="0"/>
              <a:t>HƯỚNG DẪN HỌC BÀI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09600"/>
            <a:ext cx="7924800" cy="6248400"/>
            <a:chOff x="5760" y="-144"/>
            <a:chExt cx="4752" cy="4128"/>
          </a:xfrm>
        </p:grpSpPr>
        <p:sp>
          <p:nvSpPr>
            <p:cNvPr id="22534" name="AutoShape 5"/>
            <p:cNvSpPr>
              <a:spLocks noChangeArrowheads="1"/>
            </p:cNvSpPr>
            <p:nvPr/>
          </p:nvSpPr>
          <p:spPr bwMode="auto">
            <a:xfrm>
              <a:off x="5760" y="1104"/>
              <a:ext cx="4752" cy="288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CC00"/>
                </a:gs>
                <a:gs pos="50000">
                  <a:srgbClr val="FFFFCC"/>
                </a:gs>
                <a:gs pos="100000">
                  <a:srgbClr val="00CC00"/>
                </a:gs>
              </a:gsLst>
              <a:lin ang="5400000" scaled="1"/>
            </a:gra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3333FF"/>
                </a:solidFill>
                <a:latin typeface="Times New Roman" pitchFamily="18" charset="0"/>
              </a:endParaRPr>
            </a:p>
            <a:p>
              <a:pPr>
                <a:buFontTx/>
                <a:buBlip>
                  <a:blip r:embed="rId2"/>
                </a:buBlip>
              </a:pPr>
              <a:endParaRPr lang="en-US" sz="3000">
                <a:solidFill>
                  <a:srgbClr val="3333FF"/>
                </a:solidFill>
              </a:endParaRPr>
            </a:p>
            <a:p>
              <a:endParaRPr lang="en-US" sz="3000">
                <a:solidFill>
                  <a:srgbClr val="3333FF"/>
                </a:solidFill>
              </a:endParaRPr>
            </a:p>
          </p:txBody>
        </p:sp>
        <p:pic>
          <p:nvPicPr>
            <p:cNvPr id="22535" name="Picture 6" descr="TWEETY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8" y="-144"/>
              <a:ext cx="1824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6" name="Line 7"/>
            <p:cNvSpPr>
              <a:spLocks noChangeShapeType="1"/>
            </p:cNvSpPr>
            <p:nvPr/>
          </p:nvSpPr>
          <p:spPr bwMode="auto">
            <a:xfrm flipV="1">
              <a:off x="6000" y="624"/>
              <a:ext cx="2016" cy="816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8"/>
            <p:cNvSpPr>
              <a:spLocks noChangeShapeType="1"/>
            </p:cNvSpPr>
            <p:nvPr/>
          </p:nvSpPr>
          <p:spPr bwMode="auto">
            <a:xfrm flipH="1" flipV="1">
              <a:off x="8016" y="624"/>
              <a:ext cx="2304" cy="672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990600" y="4038600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35.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953000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LUYỆN TẬP THÊM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524000"/>
            <a:ext cx="89154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vi-VN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Câu 1.</a:t>
            </a:r>
            <a:r>
              <a:rPr lang="vi-VN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 Nhân vật chính trong truyện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“</a:t>
            </a:r>
            <a:r>
              <a:rPr lang="vi-VN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Bức tranh của em gái tôi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”</a:t>
            </a:r>
            <a:r>
              <a:rPr lang="vi-VN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A. Người em gái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B. Người em gái, anh trai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C. Bé Quỳnh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D. Người anh trai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vi-VN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Câu 2.</a:t>
            </a:r>
            <a:r>
              <a:rPr lang="vi-VN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 Lý do nào cho thấy anh trai là nhân vật trung tâm trong truyện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 “B</a:t>
            </a:r>
            <a:r>
              <a:rPr lang="vi-VN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ức tranh của em gái tôi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”</a:t>
            </a:r>
            <a:r>
              <a:rPr lang="vi-VN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A. Người anh trai là người kể lại câu chuyện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..</a:t>
            </a:r>
            <a:endParaRPr lang="vi-VN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B. Qua người anh để ca ngợi tài năng của cô em gái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C. Truyện tập trung miêu tả quá trình </a:t>
            </a:r>
            <a:r>
              <a:rPr lang="en-US" sz="2000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nhận thức ra thiếu sót của người anh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D. Truyện kể về người anh, cô em có tài hội họa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vi-VN" dirty="0" smtClean="0">
              <a:latin typeface="+mj-lt"/>
            </a:endParaRPr>
          </a:p>
          <a:p>
            <a:endParaRPr lang="vi-VN" dirty="0" smtClean="0">
              <a:latin typeface="+mj-lt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0"/>
          <p:cNvSpPr txBox="1">
            <a:spLocks/>
          </p:cNvSpPr>
          <p:nvPr/>
        </p:nvSpPr>
        <p:spPr>
          <a:xfrm>
            <a:off x="304800" y="838200"/>
            <a:ext cx="22098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nghiệm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3.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Truyện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 tranh của em gái tôi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 sử dụng chủ yếu phương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biểu đạt gì?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Miêu tả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Tự sự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Biểu cảm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Tự sự kết hợp với miêu tả và biểu cảm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4.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Truyện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 tranh của em gái tôi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sử dụng lời kể của ai?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Lời người anh, ngôi thứ nhất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Lời người em, ngôi thứ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Lời tác giả, ngôi thứ ba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Lời người dẫn truyện, ngôi thứ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5.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Dòng nào diễn đạt đúng thái độ người anh khi thoạt đầu thấy cô em gái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chế màu vẽ?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Bực bội, khó chịu vì em gái hay lục lọi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Kẻ cả, cho là em nghịch ngợm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Lấy làm lạ, bí mật theo dõi em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Ngăn cản không cho em nghịch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latin typeface="+mj-lt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6.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Khi tài năng của cô em được phát hiện, người anh có thái độ ra sao?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Chê bai, không thèm quan tâm tranh của em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Ghét bỏ, luôn luôn mắng em vô cớ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Buồn bã, khó chịu, gắt gỏng, không còn thân với em như trước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Vui mừng vì em có tài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7.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Trình tự diễn biến tâm trạng của người anh khi xem bức tranh em gái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 mình?</a:t>
            </a: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Hãnh diện, tự hào, xấu hổ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Ngạc nhiên, xấu hổ, hãnh diện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Tức tối, xấu hổ, h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 diện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Ngỡ ngàng, hãnh diện, xấu hổ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8.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Vì sao người anh thấy xấu hổ khi nhìn thấy bức tranh em gái vẽ mình?</a:t>
            </a: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Em gái mình vẽ không đẹp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Em gái mình vẽ đẹp hơn bình thường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Em gái mình vẽ bằng tâm hồn trong sáng, nhân hậu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Em gái vẽ sai về mình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9.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Nhận xét không đúng về nhân vật Kiều Phương?</a:t>
            </a: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Hồn nhiên, hiếu động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Tài hội họa hiếm có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Tình cảm trong sáng nhân hậu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600"/>
              </a:spcBef>
            </a:pP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Không quan tâm đến anh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 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Nhận xét nào sau đây không thể hiện đúng bài học từ truyện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"Bức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 của em gái tôi"?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A. 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 vượt qua sự mặc cảm tự ti trước tài năng của người khác.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 . Trân trọng và vui mừng trước những thành công của người khác.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Nhân hậu ,độ lượng sẽ giúp mình vượt qua tính ích kỉ cá nhân.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Biết xấu hổ khi mình thua kém người khác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53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35).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495800"/>
            <a:ext cx="1981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228600"/>
            <a:ext cx="7391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335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1752600"/>
            <a:ext cx="335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3352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6- 8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2895600"/>
            <a:ext cx="3352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886200"/>
            <a:ext cx="3352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886200"/>
            <a:ext cx="3352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5029200"/>
            <a:ext cx="3352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2" idx="2"/>
            <a:endCxn id="3" idx="0"/>
          </p:cNvCxnSpPr>
          <p:nvPr/>
        </p:nvCxnSpPr>
        <p:spPr>
          <a:xfrm rot="5400000">
            <a:off x="2987249" y="205948"/>
            <a:ext cx="693003" cy="2400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  <a:endCxn id="4" idx="0"/>
          </p:cNvCxnSpPr>
          <p:nvPr/>
        </p:nvCxnSpPr>
        <p:spPr>
          <a:xfrm rot="16200000" flipH="1">
            <a:off x="5463749" y="129748"/>
            <a:ext cx="693003" cy="2552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2"/>
            <a:endCxn id="5" idx="0"/>
          </p:cNvCxnSpPr>
          <p:nvPr/>
        </p:nvCxnSpPr>
        <p:spPr>
          <a:xfrm rot="5400000">
            <a:off x="1792933" y="2554932"/>
            <a:ext cx="68133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7" idx="0"/>
          </p:cNvCxnSpPr>
          <p:nvPr/>
        </p:nvCxnSpPr>
        <p:spPr>
          <a:xfrm rot="5400000">
            <a:off x="1869133" y="3621732"/>
            <a:ext cx="52893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8" idx="0"/>
          </p:cNvCxnSpPr>
          <p:nvPr/>
        </p:nvCxnSpPr>
        <p:spPr>
          <a:xfrm rot="5400000">
            <a:off x="6898333" y="3621732"/>
            <a:ext cx="52893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6822133" y="4688532"/>
            <a:ext cx="68133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2"/>
          </p:cNvCxnSpPr>
          <p:nvPr/>
        </p:nvCxnSpPr>
        <p:spPr>
          <a:xfrm rot="5400000">
            <a:off x="6784033" y="2516832"/>
            <a:ext cx="60513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 TRANH CỦA EM GÁI TÔI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00200"/>
            <a:ext cx="385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HIỂU CHUNG: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1761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667000"/>
            <a:ext cx="44196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9/9/1959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ta%20duy%20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423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25461">
            <a:off x="436192" y="3238874"/>
            <a:ext cx="962345" cy="142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Truyen_Vua_Thieu_Nhi_19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309757">
            <a:off x="804863" y="2811463"/>
            <a:ext cx="10620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GIABIETBONGTOI%20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87284">
            <a:off x="1342147" y="2239080"/>
            <a:ext cx="116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aj12435612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61267">
            <a:off x="2133600" y="1828800"/>
            <a:ext cx="1285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1707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198103">
            <a:off x="2667000" y="1752600"/>
            <a:ext cx="114617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ta-duy-anh_B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25685">
            <a:off x="3352800" y="1600200"/>
            <a:ext cx="1149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small_44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364241">
            <a:off x="4038600" y="1600200"/>
            <a:ext cx="11033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1600200"/>
            <a:ext cx="9906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1215757597_tro%20dua%20so%20pha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75304">
            <a:off x="5410200" y="1828800"/>
            <a:ext cx="10842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taDuyAnhBaDaoKy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862884">
            <a:off x="6335080" y="2097234"/>
            <a:ext cx="11176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94038">
            <a:off x="7113588" y="2514600"/>
            <a:ext cx="11160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4800" y="457200"/>
            <a:ext cx="8610600" cy="488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MỘT SỐ TÁC PHẨM CỦA TẠ DUY ANH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4800600"/>
            <a:ext cx="9144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(2008);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1992);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1993), Con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 (1999),…</a:t>
            </a:r>
          </a:p>
        </p:txBody>
      </p:sp>
      <p:pic>
        <p:nvPicPr>
          <p:cNvPr id="6159" name="Picture 15" descr="1319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3057522">
            <a:off x="7767620" y="2961294"/>
            <a:ext cx="894283" cy="152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2971799" cy="3276600"/>
          </a:xfrm>
          <a:prstGeom prst="rect">
            <a:avLst/>
          </a:prstGeom>
        </p:spPr>
      </p:pic>
      <p:pic>
        <p:nvPicPr>
          <p:cNvPr id="5" name="Picture 4" descr="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81000"/>
            <a:ext cx="2514600" cy="3276600"/>
          </a:xfrm>
          <a:prstGeom prst="rect">
            <a:avLst/>
          </a:prstGeom>
        </p:spPr>
      </p:pic>
      <p:pic>
        <p:nvPicPr>
          <p:cNvPr id="6" name="Picture 5" descr="18741288._UY424_SS424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533400"/>
            <a:ext cx="2590800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14800"/>
            <a:ext cx="91440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609600"/>
            <a:ext cx="2204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2057400"/>
            <a:ext cx="7010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ma”.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</a:p>
          <a:p>
            <a:pPr marL="514350" indent="-51435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505200"/>
            <a:ext cx="3581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191000"/>
            <a:ext cx="7162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”,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57800" y="24384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28600" y="2133600"/>
            <a:ext cx="4191000" cy="289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Cho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724400" y="914400"/>
            <a:ext cx="4191000" cy="8925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4724400" y="2133600"/>
            <a:ext cx="4191000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ca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49" name="Line 18"/>
          <p:cNvSpPr>
            <a:spLocks noChangeShapeType="1"/>
          </p:cNvSpPr>
          <p:nvPr/>
        </p:nvSpPr>
        <p:spPr bwMode="auto">
          <a:xfrm>
            <a:off x="4572000" y="685800"/>
            <a:ext cx="0" cy="609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914400"/>
            <a:ext cx="4114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”).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077200" y="2590800"/>
            <a:ext cx="685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2971800"/>
            <a:ext cx="381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 animBg="1"/>
      <p:bldP spid="72719" grpId="0" animBg="1"/>
      <p:bldP spid="72720" grpId="0" animBg="1"/>
      <p:bldP spid="1024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762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BỐ CỤC VĂN BẢN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600200"/>
            <a:ext cx="7620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=&gt;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200400"/>
            <a:ext cx="7620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=&gt;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876800"/>
            <a:ext cx="7620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60198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28600" y="114300"/>
            <a:ext cx="28194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CỐT TRUYỆN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0" y="1143000"/>
            <a:ext cx="16906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486400" y="2438400"/>
            <a:ext cx="16002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48201" y="44196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819400" y="4343400"/>
            <a:ext cx="1828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19113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/>
      <p:bldP spid="64518" grpId="0"/>
      <p:bldP spid="64519" grpId="0"/>
      <p:bldP spid="645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1431</Words>
  <Application>Microsoft Office PowerPoint</Application>
  <PresentationFormat>On-screen Show (4:3)</PresentationFormat>
  <Paragraphs>242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BỐ CỤC VĂN BẢN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Những câu ca dao, tục ngữ nói về tình cảm anh em trong gia đình:</vt:lpstr>
      <vt:lpstr>                    HƯỚNG DẪN HỌC BÀI   </vt:lpstr>
      <vt:lpstr>LUYỆN TẬP THÊM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Laptop88 Long Bien</cp:lastModifiedBy>
  <cp:revision>117</cp:revision>
  <dcterms:created xsi:type="dcterms:W3CDTF">2020-04-01T15:48:18Z</dcterms:created>
  <dcterms:modified xsi:type="dcterms:W3CDTF">2021-02-18T08:47:37Z</dcterms:modified>
</cp:coreProperties>
</file>