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4660"/>
  </p:normalViewPr>
  <p:slideViewPr>
    <p:cSldViewPr>
      <p:cViewPr varScale="1">
        <p:scale>
          <a:sx n="68" d="100"/>
          <a:sy n="68" d="100"/>
        </p:scale>
        <p:origin x="-148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F551D8-2E5A-4960-95C6-377FCA5657D2}" type="datetimeFigureOut">
              <a:rPr lang="vi-VN" smtClean="0"/>
              <a:t>12/09/2021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09CBB3-929F-4F5B-9BA2-AB09D08700F1}" type="slidenum">
              <a:rPr lang="vi-VN" smtClean="0"/>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43000" y="685800"/>
            <a:ext cx="4572000" cy="3429000"/>
          </a:xfrm>
          <a:noFill/>
          <a:ln>
            <a:headEnd/>
            <a:tailEnd/>
          </a:ln>
        </p:spPr>
      </p:sp>
      <p:sp>
        <p:nvSpPr>
          <p:cNvPr id="34819" name="Notes Placeholder 2"/>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ko-KR" altLang="en-US" smtClean="0"/>
          </a:p>
        </p:txBody>
      </p:sp>
      <p:sp>
        <p:nvSpPr>
          <p:cNvPr id="34820" name="Slide Number Placeholder 3"/>
          <p:cNvSpPr>
            <a:spLocks noGrp="1"/>
          </p:cNvSpPr>
          <p:nvPr>
            <p:ph type="sldNum" sz="quarter" idx="4294967295"/>
          </p:nvPr>
        </p:nvSpPr>
        <p:spPr bwMode="auto">
          <a:xfrm>
            <a:off x="0" y="0"/>
            <a:ext cx="0" cy="0"/>
          </a:xfrm>
          <a:prstGeom prst="rect">
            <a:avLst/>
          </a:prstGeom>
          <a:noFill/>
          <a:ln>
            <a:miter lim="800000"/>
            <a:headEnd/>
            <a:tailEnd/>
          </a:ln>
        </p:spPr>
        <p:txBody>
          <a:bodyPr/>
          <a:lstStyle/>
          <a:p>
            <a:fld id="{B5F1D3E0-FD55-48BB-8F26-EF9E02C47DEC}" type="slidenum">
              <a:rPr lang="ko-KR" altLang="en-US"/>
              <a:pPr/>
              <a:t>2</a:t>
            </a:fld>
            <a:endParaRPr lang="ko-K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asic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0" y="164639"/>
            <a:ext cx="9144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smtClean="0"/>
              <a:t>Edit Master text styles</a:t>
            </a:r>
          </a:p>
        </p:txBody>
      </p:sp>
      <p:sp>
        <p:nvSpPr>
          <p:cNvPr id="11" name="Text Placeholder 9"/>
          <p:cNvSpPr>
            <a:spLocks noGrp="1"/>
          </p:cNvSpPr>
          <p:nvPr>
            <p:ph type="body" sz="quarter" idx="11"/>
          </p:nvPr>
        </p:nvSpPr>
        <p:spPr>
          <a:xfrm>
            <a:off x="0" y="932724"/>
            <a:ext cx="9144000" cy="384043"/>
          </a:xfrm>
          <a:prstGeom prst="rect">
            <a:avLst/>
          </a:prstGeom>
        </p:spPr>
        <p:txBody>
          <a:bodyPr anchor="ctr"/>
          <a:lstStyle>
            <a:lvl1pPr marL="0" indent="0" algn="ctr">
              <a:buNone/>
              <a:defRPr sz="1600" b="0" baseline="0">
                <a:solidFill>
                  <a:schemeClr val="bg1"/>
                </a:solidFill>
                <a:latin typeface="+mn-lt"/>
                <a:cs typeface="Arial" pitchFamily="34" charset="0"/>
              </a:defRPr>
            </a:lvl1pPr>
          </a:lstStyle>
          <a:p>
            <a:pPr lvl="0"/>
            <a:r>
              <a:rPr lang="en-US" altLang="ko-KR" smtClean="0"/>
              <a:t>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End Slide Layout">
    <p:bg>
      <p:bgPr>
        <a:solidFill>
          <a:srgbClr val="57A7BD"/>
        </a:solidFill>
        <a:effectLst/>
      </p:bgPr>
    </p:bg>
    <p:spTree>
      <p:nvGrpSpPr>
        <p:cNvPr id="1" name=""/>
        <p:cNvGrpSpPr/>
        <p:nvPr/>
      </p:nvGrpSpPr>
      <p:grpSpPr>
        <a:xfrm>
          <a:off x="0" y="0"/>
          <a:ext cx="0" cy="0"/>
          <a:chOff x="0" y="0"/>
          <a:chExt cx="0" cy="0"/>
        </a:xfrm>
      </p:grpSpPr>
      <p:sp>
        <p:nvSpPr>
          <p:cNvPr id="4" name="Rounded Rectangle 3"/>
          <p:cNvSpPr/>
          <p:nvPr userDrawn="1"/>
        </p:nvSpPr>
        <p:spPr>
          <a:xfrm rot="2539017">
            <a:off x="-150019" y="417513"/>
            <a:ext cx="1310879" cy="368300"/>
          </a:xfrm>
          <a:custGeom>
            <a:avLst/>
            <a:gdLst/>
            <a:ahLst/>
            <a:cxnLst/>
            <a:rect l="l" t="t" r="r" b="b"/>
            <a:pathLst>
              <a:path w="1311499" h="276834">
                <a:moveTo>
                  <a:pt x="0" y="168822"/>
                </a:moveTo>
                <a:lnTo>
                  <a:pt x="1257493" y="168822"/>
                </a:lnTo>
                <a:cubicBezTo>
                  <a:pt x="1287320" y="168822"/>
                  <a:pt x="1311499" y="193001"/>
                  <a:pt x="1311499" y="222828"/>
                </a:cubicBezTo>
                <a:cubicBezTo>
                  <a:pt x="1311499" y="252655"/>
                  <a:pt x="1287320" y="276834"/>
                  <a:pt x="1257493" y="276834"/>
                </a:cubicBezTo>
                <a:lnTo>
                  <a:pt x="98341" y="276834"/>
                </a:lnTo>
                <a:close/>
                <a:moveTo>
                  <a:pt x="13263" y="108012"/>
                </a:moveTo>
                <a:lnTo>
                  <a:pt x="131896" y="0"/>
                </a:lnTo>
                <a:lnTo>
                  <a:pt x="990679" y="0"/>
                </a:lnTo>
                <a:cubicBezTo>
                  <a:pt x="1020506" y="0"/>
                  <a:pt x="1044685" y="24179"/>
                  <a:pt x="1044685" y="54006"/>
                </a:cubicBezTo>
                <a:cubicBezTo>
                  <a:pt x="1044685" y="83833"/>
                  <a:pt x="1020506" y="108012"/>
                  <a:pt x="990679" y="108012"/>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dirty="0"/>
          </a:p>
        </p:txBody>
      </p:sp>
      <p:sp>
        <p:nvSpPr>
          <p:cNvPr id="5" name="Rounded Rectangle 7"/>
          <p:cNvSpPr/>
          <p:nvPr userDrawn="1"/>
        </p:nvSpPr>
        <p:spPr>
          <a:xfrm rot="2539017">
            <a:off x="7980760" y="6073775"/>
            <a:ext cx="1314450" cy="368300"/>
          </a:xfrm>
          <a:custGeom>
            <a:avLst/>
            <a:gdLst/>
            <a:ahLst/>
            <a:cxnLst/>
            <a:rect l="l" t="t" r="r" b="b"/>
            <a:pathLst>
              <a:path w="1313980" h="276835">
                <a:moveTo>
                  <a:pt x="282631" y="184641"/>
                </a:moveTo>
                <a:cubicBezTo>
                  <a:pt x="292404" y="174868"/>
                  <a:pt x="305907" y="168823"/>
                  <a:pt x="320820" y="168822"/>
                </a:cubicBezTo>
                <a:lnTo>
                  <a:pt x="1281494" y="168822"/>
                </a:lnTo>
                <a:lnTo>
                  <a:pt x="1162861" y="276834"/>
                </a:lnTo>
                <a:lnTo>
                  <a:pt x="320820" y="276835"/>
                </a:lnTo>
                <a:cubicBezTo>
                  <a:pt x="290992" y="276835"/>
                  <a:pt x="266814" y="252656"/>
                  <a:pt x="266814" y="222829"/>
                </a:cubicBezTo>
                <a:cubicBezTo>
                  <a:pt x="266814" y="207915"/>
                  <a:pt x="272859" y="194413"/>
                  <a:pt x="282631" y="184641"/>
                </a:cubicBezTo>
                <a:close/>
                <a:moveTo>
                  <a:pt x="15817" y="15819"/>
                </a:moveTo>
                <a:cubicBezTo>
                  <a:pt x="25590" y="6046"/>
                  <a:pt x="39091" y="1"/>
                  <a:pt x="54005" y="1"/>
                </a:cubicBezTo>
                <a:lnTo>
                  <a:pt x="1215638" y="0"/>
                </a:lnTo>
                <a:lnTo>
                  <a:pt x="1313980" y="108013"/>
                </a:lnTo>
                <a:lnTo>
                  <a:pt x="54005" y="108013"/>
                </a:lnTo>
                <a:cubicBezTo>
                  <a:pt x="24178" y="108013"/>
                  <a:pt x="0" y="83834"/>
                  <a:pt x="0" y="54007"/>
                </a:cubicBezTo>
                <a:cubicBezTo>
                  <a:pt x="0" y="39093"/>
                  <a:pt x="6044" y="25592"/>
                  <a:pt x="15817" y="15819"/>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dirty="0"/>
          </a:p>
        </p:txBody>
      </p:sp>
      <p:grpSp>
        <p:nvGrpSpPr>
          <p:cNvPr id="2" name="Group 8"/>
          <p:cNvGrpSpPr>
            <a:grpSpLocks/>
          </p:cNvGrpSpPr>
          <p:nvPr userDrawn="1"/>
        </p:nvGrpSpPr>
        <p:grpSpPr bwMode="auto">
          <a:xfrm>
            <a:off x="2690813" y="425450"/>
            <a:ext cx="4379119" cy="5924550"/>
            <a:chOff x="2987824" y="255370"/>
            <a:chExt cx="3658591" cy="3712633"/>
          </a:xfrm>
        </p:grpSpPr>
        <p:sp>
          <p:nvSpPr>
            <p:cNvPr id="7" name="Rounded Rectangle 7"/>
            <p:cNvSpPr/>
            <p:nvPr userDrawn="1"/>
          </p:nvSpPr>
          <p:spPr>
            <a:xfrm rot="2743412">
              <a:off x="2569975" y="839338"/>
              <a:ext cx="1479284" cy="311348"/>
            </a:xfrm>
            <a:custGeom>
              <a:avLst/>
              <a:gdLst/>
              <a:ahLst/>
              <a:cxnLst/>
              <a:rect l="l" t="t" r="r" b="b"/>
              <a:pathLst>
                <a:path w="1313980" h="276835">
                  <a:moveTo>
                    <a:pt x="282631" y="184641"/>
                  </a:moveTo>
                  <a:cubicBezTo>
                    <a:pt x="292404" y="174868"/>
                    <a:pt x="305907" y="168823"/>
                    <a:pt x="320820" y="168822"/>
                  </a:cubicBezTo>
                  <a:lnTo>
                    <a:pt x="1281494" y="168822"/>
                  </a:lnTo>
                  <a:lnTo>
                    <a:pt x="1162861" y="276834"/>
                  </a:lnTo>
                  <a:lnTo>
                    <a:pt x="320820" y="276835"/>
                  </a:lnTo>
                  <a:cubicBezTo>
                    <a:pt x="290992" y="276835"/>
                    <a:pt x="266814" y="252656"/>
                    <a:pt x="266814" y="222829"/>
                  </a:cubicBezTo>
                  <a:cubicBezTo>
                    <a:pt x="266814" y="207915"/>
                    <a:pt x="272859" y="194413"/>
                    <a:pt x="282631" y="184641"/>
                  </a:cubicBezTo>
                  <a:close/>
                  <a:moveTo>
                    <a:pt x="15817" y="15819"/>
                  </a:moveTo>
                  <a:cubicBezTo>
                    <a:pt x="25590" y="6046"/>
                    <a:pt x="39091" y="1"/>
                    <a:pt x="54005" y="1"/>
                  </a:cubicBezTo>
                  <a:lnTo>
                    <a:pt x="1215638" y="0"/>
                  </a:lnTo>
                  <a:lnTo>
                    <a:pt x="1313980" y="108013"/>
                  </a:lnTo>
                  <a:lnTo>
                    <a:pt x="54005" y="108013"/>
                  </a:lnTo>
                  <a:cubicBezTo>
                    <a:pt x="24178" y="108013"/>
                    <a:pt x="0" y="83834"/>
                    <a:pt x="0" y="54007"/>
                  </a:cubicBezTo>
                  <a:cubicBezTo>
                    <a:pt x="0" y="39093"/>
                    <a:pt x="6044" y="25592"/>
                    <a:pt x="15817" y="15819"/>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dirty="0"/>
            </a:p>
          </p:txBody>
        </p:sp>
        <p:sp>
          <p:nvSpPr>
            <p:cNvPr id="8" name="Rounded Rectangle 3"/>
            <p:cNvSpPr/>
            <p:nvPr userDrawn="1"/>
          </p:nvSpPr>
          <p:spPr>
            <a:xfrm rot="2588287">
              <a:off x="4910624" y="3206973"/>
              <a:ext cx="1477163" cy="312371"/>
            </a:xfrm>
            <a:custGeom>
              <a:avLst/>
              <a:gdLst/>
              <a:ahLst/>
              <a:cxnLst/>
              <a:rect l="l" t="t" r="r" b="b"/>
              <a:pathLst>
                <a:path w="1311499" h="276834">
                  <a:moveTo>
                    <a:pt x="0" y="168822"/>
                  </a:moveTo>
                  <a:lnTo>
                    <a:pt x="1257493" y="168822"/>
                  </a:lnTo>
                  <a:cubicBezTo>
                    <a:pt x="1287320" y="168822"/>
                    <a:pt x="1311499" y="193001"/>
                    <a:pt x="1311499" y="222828"/>
                  </a:cubicBezTo>
                  <a:cubicBezTo>
                    <a:pt x="1311499" y="252655"/>
                    <a:pt x="1287320" y="276834"/>
                    <a:pt x="1257493" y="276834"/>
                  </a:cubicBezTo>
                  <a:lnTo>
                    <a:pt x="98341" y="276834"/>
                  </a:lnTo>
                  <a:close/>
                  <a:moveTo>
                    <a:pt x="13263" y="108012"/>
                  </a:moveTo>
                  <a:lnTo>
                    <a:pt x="131896" y="0"/>
                  </a:lnTo>
                  <a:lnTo>
                    <a:pt x="990679" y="0"/>
                  </a:lnTo>
                  <a:cubicBezTo>
                    <a:pt x="1020506" y="0"/>
                    <a:pt x="1044685" y="24179"/>
                    <a:pt x="1044685" y="54006"/>
                  </a:cubicBezTo>
                  <a:cubicBezTo>
                    <a:pt x="1044685" y="83833"/>
                    <a:pt x="1020506" y="108012"/>
                    <a:pt x="990679" y="108012"/>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dirty="0"/>
            </a:p>
          </p:txBody>
        </p:sp>
        <p:grpSp>
          <p:nvGrpSpPr>
            <p:cNvPr id="3" name="Group 11"/>
            <p:cNvGrpSpPr>
              <a:grpSpLocks/>
            </p:cNvGrpSpPr>
            <p:nvPr userDrawn="1"/>
          </p:nvGrpSpPr>
          <p:grpSpPr bwMode="auto">
            <a:xfrm>
              <a:off x="2987824" y="302237"/>
              <a:ext cx="3658591" cy="3665766"/>
              <a:chOff x="894913" y="1065128"/>
              <a:chExt cx="2420639" cy="2425386"/>
            </a:xfrm>
          </p:grpSpPr>
          <p:pic>
            <p:nvPicPr>
              <p:cNvPr id="13" name="Picture 13" descr="G:\002-KIMS BUSINESS\007-02-Googleslidesppt\02-GSppt-Contents-Kim\20170429\02-\item02.png"/>
              <p:cNvPicPr>
                <a:picLocks noChangeAspect="1" noChangeArrowheads="1"/>
              </p:cNvPicPr>
              <p:nvPr/>
            </p:nvPicPr>
            <p:blipFill>
              <a:blip r:embed="rId2" cstate="print"/>
              <a:srcRect/>
              <a:stretch>
                <a:fillRect/>
              </a:stretch>
            </p:blipFill>
            <p:spPr bwMode="auto">
              <a:xfrm rot="5004758">
                <a:off x="963129" y="1820488"/>
                <a:ext cx="1630218" cy="1709834"/>
              </a:xfrm>
              <a:prstGeom prst="rect">
                <a:avLst/>
              </a:prstGeom>
              <a:noFill/>
              <a:ln w="9525">
                <a:noFill/>
                <a:miter lim="800000"/>
                <a:headEnd/>
                <a:tailEnd/>
              </a:ln>
            </p:spPr>
          </p:pic>
          <p:pic>
            <p:nvPicPr>
              <p:cNvPr id="14" name="Picture 4" descr="G:\002-KIMS BUSINESS\007-02-Googleslidesppt\02-GSppt-Contents-Kim\20170429\02-\item02.png"/>
              <p:cNvPicPr>
                <a:picLocks noChangeAspect="1" noChangeArrowheads="1"/>
              </p:cNvPicPr>
              <p:nvPr/>
            </p:nvPicPr>
            <p:blipFill>
              <a:blip r:embed="rId3" cstate="print"/>
              <a:srcRect/>
              <a:stretch>
                <a:fillRect/>
              </a:stretch>
            </p:blipFill>
            <p:spPr bwMode="auto">
              <a:xfrm rot="-3030977">
                <a:off x="1645526" y="1354124"/>
                <a:ext cx="1630218" cy="1709834"/>
              </a:xfrm>
              <a:prstGeom prst="rect">
                <a:avLst/>
              </a:prstGeom>
              <a:noFill/>
              <a:ln w="9525">
                <a:noFill/>
                <a:miter lim="800000"/>
                <a:headEnd/>
                <a:tailEnd/>
              </a:ln>
            </p:spPr>
          </p:pic>
          <p:sp>
            <p:nvSpPr>
              <p:cNvPr id="15" name="Oval 14"/>
              <p:cNvSpPr/>
              <p:nvPr/>
            </p:nvSpPr>
            <p:spPr>
              <a:xfrm>
                <a:off x="1115390" y="1539615"/>
                <a:ext cx="1617050" cy="16171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dirty="0"/>
              </a:p>
            </p:txBody>
          </p:sp>
          <p:pic>
            <p:nvPicPr>
              <p:cNvPr id="16" name="Picture 4" descr="G:\002-KIMS BUSINESS\007-02-Googleslidesppt\02-GSppt-Contents-Kim\20170429\02-\item02.png"/>
              <p:cNvPicPr>
                <a:picLocks noChangeAspect="1" noChangeArrowheads="1"/>
              </p:cNvPicPr>
              <p:nvPr/>
            </p:nvPicPr>
            <p:blipFill>
              <a:blip r:embed="rId2" cstate="print"/>
              <a:srcRect/>
              <a:stretch>
                <a:fillRect/>
              </a:stretch>
            </p:blipFill>
            <p:spPr bwMode="auto">
              <a:xfrm rot="-8124767">
                <a:off x="894913" y="1065128"/>
                <a:ext cx="1630218" cy="1709834"/>
              </a:xfrm>
              <a:prstGeom prst="rect">
                <a:avLst/>
              </a:prstGeom>
              <a:noFill/>
              <a:ln w="9525">
                <a:noFill/>
                <a:miter lim="800000"/>
                <a:headEnd/>
                <a:tailEnd/>
              </a:ln>
            </p:spPr>
          </p:pic>
        </p:grpSp>
        <p:sp>
          <p:nvSpPr>
            <p:cNvPr id="12" name="Oval 11"/>
            <p:cNvSpPr/>
            <p:nvPr userDrawn="1"/>
          </p:nvSpPr>
          <p:spPr>
            <a:xfrm>
              <a:off x="3452360" y="1155674"/>
              <a:ext cx="2188390" cy="2187588"/>
            </a:xfrm>
            <a:prstGeom prst="ellipse">
              <a:avLst/>
            </a:prstGeom>
            <a:noFill/>
            <a:ln w="158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dirty="0"/>
            </a:p>
          </p:txBody>
        </p:sp>
      </p:grpSp>
      <p:sp>
        <p:nvSpPr>
          <p:cNvPr id="10" name="Text Placeholder 9"/>
          <p:cNvSpPr>
            <a:spLocks noGrp="1"/>
          </p:cNvSpPr>
          <p:nvPr>
            <p:ph type="body" sz="quarter" idx="10"/>
          </p:nvPr>
        </p:nvSpPr>
        <p:spPr>
          <a:xfrm>
            <a:off x="3392289" y="3044958"/>
            <a:ext cx="2359424" cy="768084"/>
          </a:xfrm>
          <a:prstGeom prst="rect">
            <a:avLst/>
          </a:prstGeom>
        </p:spPr>
        <p:txBody>
          <a:bodyPr anchor="ctr"/>
          <a:lstStyle>
            <a:lvl1pPr marL="0" indent="0" algn="ctr">
              <a:buNone/>
              <a:defRPr sz="4800" b="1" baseline="0">
                <a:solidFill>
                  <a:schemeClr val="accent1"/>
                </a:solidFill>
                <a:latin typeface="+mj-lt"/>
                <a:cs typeface="Arial" pitchFamily="34" charset="0"/>
              </a:defRPr>
            </a:lvl1pPr>
          </a:lstStyle>
          <a:p>
            <a:pPr lvl="0"/>
            <a:r>
              <a:rPr lang="en-US" altLang="ko-KR" smtClean="0"/>
              <a:t>Edit Master text styles</a:t>
            </a:r>
          </a:p>
        </p:txBody>
      </p:sp>
      <p:sp>
        <p:nvSpPr>
          <p:cNvPr id="11" name="Text Placeholder 9"/>
          <p:cNvSpPr>
            <a:spLocks noGrp="1"/>
          </p:cNvSpPr>
          <p:nvPr>
            <p:ph type="body" sz="quarter" idx="11"/>
          </p:nvPr>
        </p:nvSpPr>
        <p:spPr>
          <a:xfrm>
            <a:off x="3392140" y="3813043"/>
            <a:ext cx="2359424" cy="768087"/>
          </a:xfrm>
          <a:prstGeom prst="rect">
            <a:avLst/>
          </a:prstGeom>
        </p:spPr>
        <p:txBody>
          <a:bodyPr anchor="ctr"/>
          <a:lstStyle>
            <a:lvl1pPr marL="0" indent="0" algn="ctr">
              <a:buNone/>
              <a:defRPr sz="1867" b="0" baseline="0">
                <a:solidFill>
                  <a:schemeClr val="accent1"/>
                </a:solidFill>
                <a:latin typeface="+mn-lt"/>
                <a:cs typeface="Arial" pitchFamily="34" charset="0"/>
              </a:defRPr>
            </a:lvl1pPr>
          </a:lstStyle>
          <a:p>
            <a:pPr lvl="0"/>
            <a:r>
              <a:rPr lang="en-US" altLang="ko-KR" smtClean="0"/>
              <a:t>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Powerpoint đẹp tạo nên một Slide chuyên nghiệp"/>
          <p:cNvPicPr>
            <a:picLocks noChangeAspect="1" noChangeArrowheads="1"/>
          </p:cNvPicPr>
          <p:nvPr/>
        </p:nvPicPr>
        <p:blipFill>
          <a:blip r:embed="rId2" cstate="print"/>
          <a:srcRect/>
          <a:stretch>
            <a:fillRect/>
          </a:stretch>
        </p:blipFill>
        <p:spPr bwMode="auto">
          <a:xfrm>
            <a:off x="0" y="0"/>
            <a:ext cx="9144000" cy="6954838"/>
          </a:xfrm>
          <a:prstGeom prst="rect">
            <a:avLst/>
          </a:prstGeom>
          <a:noFill/>
          <a:ln w="9525">
            <a:noFill/>
            <a:miter lim="800000"/>
            <a:headEnd/>
            <a:tailEnd/>
          </a:ln>
        </p:spPr>
      </p:pic>
      <p:sp>
        <p:nvSpPr>
          <p:cNvPr id="4" name="TextBox 3"/>
          <p:cNvSpPr txBox="1">
            <a:spLocks noChangeArrowheads="1"/>
          </p:cNvSpPr>
          <p:nvPr/>
        </p:nvSpPr>
        <p:spPr bwMode="auto">
          <a:xfrm>
            <a:off x="322660" y="1966913"/>
            <a:ext cx="8623697" cy="1846659"/>
          </a:xfrm>
          <a:prstGeom prst="rect">
            <a:avLst/>
          </a:prstGeom>
          <a:noFill/>
          <a:ln w="9525">
            <a:noFill/>
            <a:miter lim="800000"/>
            <a:headEnd/>
            <a:tailEnd/>
          </a:ln>
        </p:spPr>
        <p:txBody>
          <a:bodyPr>
            <a:spAutoFit/>
          </a:bodyPr>
          <a:lstStyle/>
          <a:p>
            <a:pPr algn="ctr">
              <a:lnSpc>
                <a:spcPct val="150000"/>
              </a:lnSpc>
            </a:pPr>
            <a:r>
              <a:rPr lang="en-US" altLang="en-US" sz="3200" b="1" dirty="0">
                <a:solidFill>
                  <a:srgbClr val="FF0000"/>
                </a:solidFill>
                <a:latin typeface="Times New Roman" pitchFamily="18" charset="0"/>
                <a:cs typeface="Times New Roman" pitchFamily="18" charset="0"/>
              </a:rPr>
              <a:t>CHÀO MỪNG CÁC EM ĐẾN VỚI TIẾT HỌC </a:t>
            </a:r>
          </a:p>
          <a:p>
            <a:pPr algn="ctr">
              <a:lnSpc>
                <a:spcPct val="150000"/>
              </a:lnSpc>
            </a:pPr>
            <a:r>
              <a:rPr lang="en-US" altLang="en-US" sz="3200" b="1" dirty="0">
                <a:solidFill>
                  <a:srgbClr val="FF0000"/>
                </a:solidFill>
                <a:latin typeface="Times New Roman" pitchFamily="18" charset="0"/>
                <a:cs typeface="Times New Roman" pitchFamily="18" charset="0"/>
              </a:rPr>
              <a:t>GIÁO DỤC CÔNG DÂN 6</a:t>
            </a:r>
          </a:p>
          <a:p>
            <a:pPr algn="ct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60735" y="1187450"/>
          <a:ext cx="8655845" cy="2970686"/>
        </p:xfrm>
        <a:graphic>
          <a:graphicData uri="http://schemas.openxmlformats.org/drawingml/2006/table">
            <a:tbl>
              <a:tblPr firstRow="1" bandRow="1">
                <a:tableStyleId>{5C22544A-7EE6-4342-B048-85BDC9FD1C3A}</a:tableStyleId>
              </a:tblPr>
              <a:tblGrid>
                <a:gridCol w="496472">
                  <a:extLst>
                    <a:ext uri="{9D8B030D-6E8A-4147-A177-3AD203B41FA5}"/>
                  </a:extLst>
                </a:gridCol>
                <a:gridCol w="2741376">
                  <a:extLst>
                    <a:ext uri="{9D8B030D-6E8A-4147-A177-3AD203B41FA5}"/>
                  </a:extLst>
                </a:gridCol>
                <a:gridCol w="2633449">
                  <a:extLst>
                    <a:ext uri="{9D8B030D-6E8A-4147-A177-3AD203B41FA5}"/>
                  </a:extLst>
                </a:gridCol>
                <a:gridCol w="2784548">
                  <a:extLst>
                    <a:ext uri="{9D8B030D-6E8A-4147-A177-3AD203B41FA5}"/>
                  </a:extLst>
                </a:gridCol>
              </a:tblGrid>
              <a:tr h="662385">
                <a:tc>
                  <a:txBody>
                    <a:bodyPr/>
                    <a:lstStyle/>
                    <a:p>
                      <a:pPr algn="ctr"/>
                      <a:r>
                        <a:rPr lang="en-US" sz="2400" dirty="0" smtClean="0">
                          <a:solidFill>
                            <a:schemeClr val="tx1"/>
                          </a:solidFill>
                          <a:latin typeface="Times New Roman" pitchFamily="18" charset="0"/>
                          <a:cs typeface="Times New Roman" pitchFamily="18" charset="0"/>
                        </a:rPr>
                        <a:t>TT</a:t>
                      </a:r>
                      <a:endParaRPr lang="en-US" sz="2400" dirty="0">
                        <a:solidFill>
                          <a:schemeClr val="tx1"/>
                        </a:solidFill>
                        <a:latin typeface="Times New Roman" pitchFamily="18" charset="0"/>
                        <a:cs typeface="Times New Roman" pitchFamily="18" charset="0"/>
                      </a:endParaRPr>
                    </a:p>
                  </a:txBody>
                  <a:tcPr marL="68582" marR="68582" marT="45719" marB="45719"/>
                </a:tc>
                <a:tc>
                  <a:txBody>
                    <a:bodyPr/>
                    <a:lstStyle/>
                    <a:p>
                      <a:pPr algn="ctr"/>
                      <a:r>
                        <a:rPr lang="en-US" sz="2400" dirty="0" err="1" smtClean="0">
                          <a:solidFill>
                            <a:schemeClr val="tx1"/>
                          </a:solidFill>
                          <a:latin typeface="Times New Roman" pitchFamily="18" charset="0"/>
                          <a:cs typeface="Times New Roman" pitchFamily="18" charset="0"/>
                        </a:rPr>
                        <a:t>Lĩn</a:t>
                      </a:r>
                      <a:r>
                        <a:rPr lang="en-US" sz="2400" baseline="0" dirty="0" err="1" smtClean="0">
                          <a:solidFill>
                            <a:schemeClr val="tx1"/>
                          </a:solidFill>
                          <a:latin typeface="Times New Roman" pitchFamily="18" charset="0"/>
                          <a:cs typeface="Times New Roman" pitchFamily="18" charset="0"/>
                        </a:rPr>
                        <a:t>h</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vực</a:t>
                      </a:r>
                      <a:endParaRPr lang="en-US" sz="2400" dirty="0">
                        <a:solidFill>
                          <a:schemeClr val="tx1"/>
                        </a:solidFill>
                        <a:latin typeface="Times New Roman" pitchFamily="18" charset="0"/>
                        <a:cs typeface="Times New Roman" pitchFamily="18" charset="0"/>
                      </a:endParaRPr>
                    </a:p>
                  </a:txBody>
                  <a:tcPr marL="68582" marR="68582" marT="45719" marB="45719"/>
                </a:tc>
                <a:tc>
                  <a:txBody>
                    <a:bodyPr/>
                    <a:lstStyle/>
                    <a:p>
                      <a:pPr algn="ctr"/>
                      <a:r>
                        <a:rPr lang="en-US" sz="2400" dirty="0" err="1" smtClean="0">
                          <a:solidFill>
                            <a:schemeClr val="tx1"/>
                          </a:solidFill>
                          <a:latin typeface="Times New Roman" pitchFamily="18" charset="0"/>
                          <a:cs typeface="Times New Roman" pitchFamily="18" charset="0"/>
                        </a:rPr>
                        <a:t>Biểu</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hiện</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của</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tự</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lập</a:t>
                      </a:r>
                      <a:endParaRPr lang="en-US" sz="2400" dirty="0">
                        <a:solidFill>
                          <a:schemeClr val="tx1"/>
                        </a:solidFill>
                        <a:latin typeface="Times New Roman" pitchFamily="18" charset="0"/>
                        <a:cs typeface="Times New Roman" pitchFamily="18" charset="0"/>
                      </a:endParaRPr>
                    </a:p>
                  </a:txBody>
                  <a:tcPr marL="68582" marR="68582" marT="45719" marB="45719"/>
                </a:tc>
                <a:tc>
                  <a:txBody>
                    <a:bodyPr/>
                    <a:lstStyle/>
                    <a:p>
                      <a:pPr algn="ctr"/>
                      <a:r>
                        <a:rPr lang="en-US" sz="2400" dirty="0" err="1" smtClean="0">
                          <a:solidFill>
                            <a:schemeClr val="tx1"/>
                          </a:solidFill>
                          <a:latin typeface="Times New Roman" pitchFamily="18" charset="0"/>
                          <a:cs typeface="Times New Roman" pitchFamily="18" charset="0"/>
                        </a:rPr>
                        <a:t>Biểu</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hiện</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trái</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với</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tự</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lập</a:t>
                      </a:r>
                      <a:endParaRPr lang="en-US" sz="2400" dirty="0">
                        <a:solidFill>
                          <a:schemeClr val="tx1"/>
                        </a:solidFill>
                        <a:latin typeface="Times New Roman" pitchFamily="18" charset="0"/>
                        <a:cs typeface="Times New Roman" pitchFamily="18" charset="0"/>
                      </a:endParaRPr>
                    </a:p>
                  </a:txBody>
                  <a:tcPr marL="68582" marR="68582" marT="45719" marB="45719"/>
                </a:tc>
                <a:extLst>
                  <a:ext uri="{0D108BD9-81ED-4DB2-BD59-A6C34878D82A}"/>
                </a:extLst>
              </a:tr>
              <a:tr h="662385">
                <a:tc>
                  <a:txBody>
                    <a:bodyPr/>
                    <a:lstStyle/>
                    <a:p>
                      <a:pPr algn="ctr"/>
                      <a:r>
                        <a:rPr lang="en-US" sz="2400" dirty="0" smtClean="0">
                          <a:solidFill>
                            <a:schemeClr val="tx1"/>
                          </a:solidFill>
                          <a:latin typeface="Times New Roman" pitchFamily="18" charset="0"/>
                          <a:cs typeface="Times New Roman" pitchFamily="18" charset="0"/>
                        </a:rPr>
                        <a:t>1</a:t>
                      </a:r>
                      <a:endParaRPr lang="en-US" sz="2400" dirty="0">
                        <a:solidFill>
                          <a:schemeClr val="tx1"/>
                        </a:solidFill>
                        <a:latin typeface="Times New Roman" pitchFamily="18" charset="0"/>
                        <a:cs typeface="Times New Roman" pitchFamily="18" charset="0"/>
                      </a:endParaRPr>
                    </a:p>
                  </a:txBody>
                  <a:tcPr marL="68582" marR="68582" marT="45719" marB="45719"/>
                </a:tc>
                <a:tc>
                  <a:txBody>
                    <a:bodyPr/>
                    <a:lstStyle/>
                    <a:p>
                      <a:r>
                        <a:rPr lang="en-US" sz="2400" dirty="0" err="1" smtClean="0">
                          <a:solidFill>
                            <a:schemeClr val="tx1"/>
                          </a:solidFill>
                          <a:latin typeface="Times New Roman" pitchFamily="18" charset="0"/>
                          <a:cs typeface="Times New Roman" pitchFamily="18" charset="0"/>
                        </a:rPr>
                        <a:t>Trong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sinh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hoạt</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hàng</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ngày</a:t>
                      </a:r>
                      <a:endParaRPr lang="en-US" sz="2400" dirty="0">
                        <a:solidFill>
                          <a:schemeClr val="tx1"/>
                        </a:solidFill>
                        <a:latin typeface="Times New Roman" pitchFamily="18" charset="0"/>
                        <a:cs typeface="Times New Roman" pitchFamily="18" charset="0"/>
                      </a:endParaRPr>
                    </a:p>
                  </a:txBody>
                  <a:tcPr marL="68582" marR="68582" marT="45719" marB="45719"/>
                </a:tc>
                <a:tc>
                  <a:txBody>
                    <a:bodyPr/>
                    <a:lstStyle/>
                    <a:p>
                      <a:endParaRPr lang="en-US" sz="2400" dirty="0">
                        <a:solidFill>
                          <a:schemeClr val="tx1"/>
                        </a:solidFill>
                        <a:latin typeface="Times New Roman" pitchFamily="18" charset="0"/>
                        <a:cs typeface="Times New Roman" pitchFamily="18" charset="0"/>
                      </a:endParaRPr>
                    </a:p>
                  </a:txBody>
                  <a:tcPr marL="68582" marR="68582" marT="45719" marB="45719"/>
                </a:tc>
                <a:tc>
                  <a:txBody>
                    <a:bodyPr/>
                    <a:lstStyle/>
                    <a:p>
                      <a:endParaRPr lang="en-US" sz="2400" dirty="0">
                        <a:solidFill>
                          <a:schemeClr val="tx1"/>
                        </a:solidFill>
                        <a:latin typeface="Times New Roman" pitchFamily="18" charset="0"/>
                        <a:cs typeface="Times New Roman" pitchFamily="18" charset="0"/>
                      </a:endParaRPr>
                    </a:p>
                  </a:txBody>
                  <a:tcPr marL="68582" marR="68582" marT="45719" marB="45719"/>
                </a:tc>
                <a:extLst>
                  <a:ext uri="{0D108BD9-81ED-4DB2-BD59-A6C34878D82A}"/>
                </a:extLst>
              </a:tr>
              <a:tr h="662385">
                <a:tc>
                  <a:txBody>
                    <a:bodyPr/>
                    <a:lstStyle/>
                    <a:p>
                      <a:pPr algn="ctr"/>
                      <a:r>
                        <a:rPr lang="en-US" sz="2400" dirty="0" smtClean="0">
                          <a:solidFill>
                            <a:schemeClr val="tx1"/>
                          </a:solidFill>
                          <a:latin typeface="Times New Roman" pitchFamily="18" charset="0"/>
                          <a:cs typeface="Times New Roman" pitchFamily="18" charset="0"/>
                        </a:rPr>
                        <a:t>2</a:t>
                      </a:r>
                      <a:endParaRPr lang="en-US" sz="2400" dirty="0">
                        <a:solidFill>
                          <a:schemeClr val="tx1"/>
                        </a:solidFill>
                        <a:latin typeface="Times New Roman" pitchFamily="18" charset="0"/>
                        <a:cs typeface="Times New Roman" pitchFamily="18" charset="0"/>
                      </a:endParaRPr>
                    </a:p>
                  </a:txBody>
                  <a:tcPr marL="68582" marR="68582" marT="45719" marB="45719"/>
                </a:tc>
                <a:tc>
                  <a:txBody>
                    <a:bodyPr/>
                    <a:lstStyle/>
                    <a:p>
                      <a:r>
                        <a:rPr lang="en-US" sz="2400" dirty="0" err="1" smtClean="0">
                          <a:solidFill>
                            <a:schemeClr val="tx1"/>
                          </a:solidFill>
                          <a:latin typeface="Times New Roman" pitchFamily="18" charset="0"/>
                          <a:cs typeface="Times New Roman" pitchFamily="18" charset="0"/>
                        </a:rPr>
                        <a:t>Trong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tập</a:t>
                      </a:r>
                      <a:endParaRPr lang="en-US" sz="2400" dirty="0">
                        <a:solidFill>
                          <a:schemeClr val="tx1"/>
                        </a:solidFill>
                        <a:latin typeface="Times New Roman" pitchFamily="18" charset="0"/>
                        <a:cs typeface="Times New Roman" pitchFamily="18" charset="0"/>
                      </a:endParaRPr>
                    </a:p>
                  </a:txBody>
                  <a:tcPr marL="68582" marR="68582" marT="45719" marB="45719"/>
                </a:tc>
                <a:tc>
                  <a:txBody>
                    <a:bodyPr/>
                    <a:lstStyle/>
                    <a:p>
                      <a:endParaRPr lang="en-US" sz="2400" dirty="0">
                        <a:solidFill>
                          <a:schemeClr val="tx1"/>
                        </a:solidFill>
                        <a:latin typeface="Times New Roman" pitchFamily="18" charset="0"/>
                        <a:cs typeface="Times New Roman" pitchFamily="18" charset="0"/>
                      </a:endParaRPr>
                    </a:p>
                  </a:txBody>
                  <a:tcPr marL="68582" marR="68582" marT="45719" marB="45719"/>
                </a:tc>
                <a:tc>
                  <a:txBody>
                    <a:bodyPr/>
                    <a:lstStyle/>
                    <a:p>
                      <a:endParaRPr lang="en-US" sz="2400" dirty="0">
                        <a:solidFill>
                          <a:schemeClr val="tx1"/>
                        </a:solidFill>
                        <a:latin typeface="Times New Roman" pitchFamily="18" charset="0"/>
                        <a:cs typeface="Times New Roman" pitchFamily="18" charset="0"/>
                      </a:endParaRPr>
                    </a:p>
                  </a:txBody>
                  <a:tcPr marL="68582" marR="68582" marT="45719" marB="45719"/>
                </a:tc>
                <a:extLst>
                  <a:ext uri="{0D108BD9-81ED-4DB2-BD59-A6C34878D82A}"/>
                </a:extLst>
              </a:tr>
              <a:tr h="662385">
                <a:tc>
                  <a:txBody>
                    <a:bodyPr/>
                    <a:lstStyle/>
                    <a:p>
                      <a:pPr algn="ctr"/>
                      <a:r>
                        <a:rPr lang="en-US" sz="2400" dirty="0" smtClean="0">
                          <a:solidFill>
                            <a:schemeClr val="tx1"/>
                          </a:solidFill>
                          <a:latin typeface="Times New Roman" pitchFamily="18" charset="0"/>
                          <a:cs typeface="Times New Roman" pitchFamily="18" charset="0"/>
                        </a:rPr>
                        <a:t>3</a:t>
                      </a:r>
                      <a:endParaRPr lang="en-US" sz="2400" dirty="0">
                        <a:solidFill>
                          <a:schemeClr val="tx1"/>
                        </a:solidFill>
                        <a:latin typeface="Times New Roman" pitchFamily="18" charset="0"/>
                        <a:cs typeface="Times New Roman" pitchFamily="18" charset="0"/>
                      </a:endParaRPr>
                    </a:p>
                  </a:txBody>
                  <a:tcPr marL="68582" marR="68582" marT="45719" marB="45719"/>
                </a:tc>
                <a:tc>
                  <a:txBody>
                    <a:bodyPr/>
                    <a:lstStyle/>
                    <a:p>
                      <a:r>
                        <a:rPr lang="en-US" sz="2400" dirty="0" err="1" smtClean="0">
                          <a:solidFill>
                            <a:schemeClr val="tx1"/>
                          </a:solidFill>
                          <a:latin typeface="Times New Roman" pitchFamily="18" charset="0"/>
                          <a:cs typeface="Times New Roman" pitchFamily="18" charset="0"/>
                        </a:rPr>
                        <a:t>Trong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lao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động</a:t>
                      </a:r>
                      <a:endParaRPr lang="en-US" sz="2400" dirty="0">
                        <a:solidFill>
                          <a:schemeClr val="tx1"/>
                        </a:solidFill>
                        <a:latin typeface="Times New Roman" pitchFamily="18" charset="0"/>
                        <a:cs typeface="Times New Roman" pitchFamily="18" charset="0"/>
                      </a:endParaRPr>
                    </a:p>
                  </a:txBody>
                  <a:tcPr marL="68582" marR="68582" marT="45719" marB="45719"/>
                </a:tc>
                <a:tc>
                  <a:txBody>
                    <a:bodyPr/>
                    <a:lstStyle/>
                    <a:p>
                      <a:endParaRPr lang="en-US" sz="2400" dirty="0">
                        <a:solidFill>
                          <a:schemeClr val="tx1"/>
                        </a:solidFill>
                        <a:latin typeface="Times New Roman" pitchFamily="18" charset="0"/>
                        <a:cs typeface="Times New Roman" pitchFamily="18" charset="0"/>
                      </a:endParaRPr>
                    </a:p>
                  </a:txBody>
                  <a:tcPr marL="68582" marR="68582" marT="45719" marB="45719"/>
                </a:tc>
                <a:tc>
                  <a:txBody>
                    <a:bodyPr/>
                    <a:lstStyle/>
                    <a:p>
                      <a:endParaRPr lang="en-US" sz="2400" dirty="0">
                        <a:solidFill>
                          <a:schemeClr val="tx1"/>
                        </a:solidFill>
                        <a:latin typeface="Times New Roman" pitchFamily="18" charset="0"/>
                        <a:cs typeface="Times New Roman" pitchFamily="18" charset="0"/>
                      </a:endParaRPr>
                    </a:p>
                  </a:txBody>
                  <a:tcPr marL="68582" marR="68582" marT="45719" marB="45719"/>
                </a:tc>
                <a:extLst>
                  <a:ext uri="{0D108BD9-81ED-4DB2-BD59-A6C34878D82A}"/>
                </a:extLst>
              </a:tr>
            </a:tbl>
          </a:graphicData>
        </a:graphic>
      </p:graphicFrame>
      <p:sp>
        <p:nvSpPr>
          <p:cNvPr id="17437" name="TextBox 3"/>
          <p:cNvSpPr txBox="1">
            <a:spLocks noChangeArrowheads="1"/>
          </p:cNvSpPr>
          <p:nvPr/>
        </p:nvSpPr>
        <p:spPr bwMode="auto">
          <a:xfrm>
            <a:off x="160735" y="306388"/>
            <a:ext cx="4806553" cy="461962"/>
          </a:xfrm>
          <a:prstGeom prst="rect">
            <a:avLst/>
          </a:prstGeom>
          <a:noFill/>
          <a:ln w="9525">
            <a:noFill/>
            <a:miter lim="800000"/>
            <a:headEnd/>
            <a:tailEnd/>
          </a:ln>
        </p:spPr>
        <p:txBody>
          <a:bodyPr>
            <a:spAutoFit/>
          </a:bodyPr>
          <a:lstStyle/>
          <a:p>
            <a:r>
              <a:rPr lang="en-US" altLang="en-US" sz="2400" dirty="0">
                <a:solidFill>
                  <a:srgbClr val="FF0000"/>
                </a:solidFill>
                <a:latin typeface="Times New Roman" pitchFamily="18" charset="0"/>
                <a:cs typeface="Times New Roman" pitchFamily="18" charset="0"/>
              </a:rPr>
              <a:t>b. Biểu hiện</a:t>
            </a:r>
            <a:endParaRPr lang="en-US" altLang="en-US" dirty="0">
              <a:solidFill>
                <a:srgbClr val="FF0000"/>
              </a:solidFill>
              <a:latin typeface="Times New Roman" pitchFamily="18" charset="0"/>
              <a:cs typeface="Times New Roman" pitchFamily="18" charset="0"/>
            </a:endParaRPr>
          </a:p>
        </p:txBody>
      </p:sp>
      <p:sp>
        <p:nvSpPr>
          <p:cNvPr id="17442" name="TextBox 9"/>
          <p:cNvSpPr txBox="1">
            <a:spLocks noChangeArrowheads="1"/>
          </p:cNvSpPr>
          <p:nvPr/>
        </p:nvSpPr>
        <p:spPr bwMode="auto">
          <a:xfrm>
            <a:off x="962026" y="4783139"/>
            <a:ext cx="6423422" cy="830997"/>
          </a:xfrm>
          <a:prstGeom prst="rect">
            <a:avLst/>
          </a:prstGeom>
          <a:noFill/>
          <a:ln w="9525">
            <a:noFill/>
            <a:miter lim="800000"/>
            <a:headEnd/>
            <a:tailEnd/>
          </a:ln>
        </p:spPr>
        <p:txBody>
          <a:bodyPr>
            <a:spAutoFit/>
          </a:bodyPr>
          <a:lstStyle/>
          <a:p>
            <a:pPr algn="ctr"/>
            <a:r>
              <a:rPr lang="en-US" altLang="en-US" sz="2400" b="1" dirty="0">
                <a:solidFill>
                  <a:srgbClr val="FF0000"/>
                </a:solidFill>
                <a:latin typeface="Times New Roman" pitchFamily="18" charset="0"/>
                <a:cs typeface="Times New Roman" pitchFamily="18" charset="0"/>
              </a:rPr>
              <a:t>Em hãy liệt kê các biểu hiện của </a:t>
            </a:r>
            <a:r>
              <a:rPr lang="en-US" altLang="en-US" sz="2400" b="1" dirty="0" smtClean="0">
                <a:solidFill>
                  <a:srgbClr val="FF0000"/>
                </a:solidFill>
                <a:latin typeface="Times New Roman" pitchFamily="18" charset="0"/>
                <a:cs typeface="Times New Roman" pitchFamily="18" charset="0"/>
              </a:rPr>
              <a:t>tính </a:t>
            </a:r>
            <a:r>
              <a:rPr lang="en-US" altLang="en-US" sz="2400" b="1" dirty="0">
                <a:solidFill>
                  <a:srgbClr val="FF0000"/>
                </a:solidFill>
                <a:latin typeface="Times New Roman" pitchFamily="18" charset="0"/>
                <a:cs typeface="Times New Roman" pitchFamily="18" charset="0"/>
              </a:rPr>
              <a:t>tự lập và trái với tự lập vào bảng trên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437"/>
                                        </p:tgtEl>
                                        <p:attrNameLst>
                                          <p:attrName>style.visibility</p:attrName>
                                        </p:attrNameLst>
                                      </p:cBhvr>
                                      <p:to>
                                        <p:strVal val="visible"/>
                                      </p:to>
                                    </p:set>
                                    <p:anim calcmode="lin" valueType="num">
                                      <p:cBhvr>
                                        <p:cTn id="7" dur="1000" fill="hold"/>
                                        <p:tgtEl>
                                          <p:spTgt spid="17437"/>
                                        </p:tgtEl>
                                        <p:attrNameLst>
                                          <p:attrName>ppt_w</p:attrName>
                                        </p:attrNameLst>
                                      </p:cBhvr>
                                      <p:tavLst>
                                        <p:tav tm="0">
                                          <p:val>
                                            <p:fltVal val="0"/>
                                          </p:val>
                                        </p:tav>
                                        <p:tav tm="100000">
                                          <p:val>
                                            <p:strVal val="#ppt_w"/>
                                          </p:val>
                                        </p:tav>
                                      </p:tavLst>
                                    </p:anim>
                                    <p:anim calcmode="lin" valueType="num">
                                      <p:cBhvr>
                                        <p:cTn id="8" dur="1000" fill="hold"/>
                                        <p:tgtEl>
                                          <p:spTgt spid="17437"/>
                                        </p:tgtEl>
                                        <p:attrNameLst>
                                          <p:attrName>ppt_h</p:attrName>
                                        </p:attrNameLst>
                                      </p:cBhvr>
                                      <p:tavLst>
                                        <p:tav tm="0">
                                          <p:val>
                                            <p:fltVal val="0"/>
                                          </p:val>
                                        </p:tav>
                                        <p:tav tm="100000">
                                          <p:val>
                                            <p:strVal val="#ppt_h"/>
                                          </p:val>
                                        </p:tav>
                                      </p:tavLst>
                                    </p:anim>
                                    <p:anim calcmode="lin" valueType="num">
                                      <p:cBhvr>
                                        <p:cTn id="9" dur="1000" fill="hold"/>
                                        <p:tgtEl>
                                          <p:spTgt spid="17437"/>
                                        </p:tgtEl>
                                        <p:attrNameLst>
                                          <p:attrName>style.rotation</p:attrName>
                                        </p:attrNameLst>
                                      </p:cBhvr>
                                      <p:tavLst>
                                        <p:tav tm="0">
                                          <p:val>
                                            <p:fltVal val="90"/>
                                          </p:val>
                                        </p:tav>
                                        <p:tav tm="100000">
                                          <p:val>
                                            <p:fltVal val="0"/>
                                          </p:val>
                                        </p:tav>
                                      </p:tavLst>
                                    </p:anim>
                                    <p:animEffect transition="in" filter="fade">
                                      <p:cBhvr>
                                        <p:cTn id="10" dur="1000"/>
                                        <p:tgtEl>
                                          <p:spTgt spid="1743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7442"/>
                                        </p:tgtEl>
                                        <p:attrNameLst>
                                          <p:attrName>style.visibility</p:attrName>
                                        </p:attrNameLst>
                                      </p:cBhvr>
                                      <p:to>
                                        <p:strVal val="visible"/>
                                      </p:to>
                                    </p:set>
                                    <p:animEffect transition="in" filter="fade">
                                      <p:cBhvr>
                                        <p:cTn id="20" dur="1000"/>
                                        <p:tgtEl>
                                          <p:spTgt spid="17442"/>
                                        </p:tgtEl>
                                      </p:cBhvr>
                                    </p:animEffect>
                                    <p:anim calcmode="lin" valueType="num">
                                      <p:cBhvr>
                                        <p:cTn id="21" dur="1000" fill="hold"/>
                                        <p:tgtEl>
                                          <p:spTgt spid="17442"/>
                                        </p:tgtEl>
                                        <p:attrNameLst>
                                          <p:attrName>ppt_x</p:attrName>
                                        </p:attrNameLst>
                                      </p:cBhvr>
                                      <p:tavLst>
                                        <p:tav tm="0">
                                          <p:val>
                                            <p:strVal val="#ppt_x"/>
                                          </p:val>
                                        </p:tav>
                                        <p:tav tm="100000">
                                          <p:val>
                                            <p:strVal val="#ppt_x"/>
                                          </p:val>
                                        </p:tav>
                                      </p:tavLst>
                                    </p:anim>
                                    <p:anim calcmode="lin" valueType="num">
                                      <p:cBhvr>
                                        <p:cTn id="22" dur="1000" fill="hold"/>
                                        <p:tgtEl>
                                          <p:spTgt spid="174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7" grpId="0"/>
      <p:bldP spid="174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ình ảnh Powerpoint - - Tổng hợp hình ảnh dành cho Powerpoint đẹp nhất -  VNReview Tin mới nhất"/>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459" name="TextBox 4"/>
          <p:cNvSpPr txBox="1">
            <a:spLocks noChangeArrowheads="1"/>
          </p:cNvSpPr>
          <p:nvPr/>
        </p:nvSpPr>
        <p:spPr bwMode="auto">
          <a:xfrm>
            <a:off x="176212" y="263526"/>
            <a:ext cx="6578204" cy="461963"/>
          </a:xfrm>
          <a:prstGeom prst="rect">
            <a:avLst/>
          </a:prstGeom>
          <a:noFill/>
          <a:ln w="9525">
            <a:noFill/>
            <a:miter lim="800000"/>
            <a:headEnd/>
            <a:tailEnd/>
          </a:ln>
        </p:spPr>
        <p:txBody>
          <a:bodyPr>
            <a:spAutoFit/>
          </a:bodyPr>
          <a:lstStyle/>
          <a:p>
            <a:r>
              <a:rPr lang="en-US" altLang="en-US" sz="2400" dirty="0">
                <a:solidFill>
                  <a:srgbClr val="C00000"/>
                </a:solidFill>
                <a:latin typeface="Times New Roman" pitchFamily="18" charset="0"/>
                <a:cs typeface="Times New Roman" pitchFamily="18" charset="0"/>
              </a:rPr>
              <a:t>b, Biểu hiện</a:t>
            </a:r>
          </a:p>
        </p:txBody>
      </p:sp>
      <p:graphicFrame>
        <p:nvGraphicFramePr>
          <p:cNvPr id="6" name="Table 5"/>
          <p:cNvGraphicFramePr>
            <a:graphicFrameLocks noGrp="1"/>
          </p:cNvGraphicFramePr>
          <p:nvPr/>
        </p:nvGraphicFramePr>
        <p:xfrm>
          <a:off x="533400" y="1295400"/>
          <a:ext cx="8042252" cy="3791291"/>
        </p:xfrm>
        <a:graphic>
          <a:graphicData uri="http://schemas.openxmlformats.org/drawingml/2006/table">
            <a:tbl>
              <a:tblPr firstRow="1" bandRow="1">
                <a:tableStyleId>{0660B408-B3CF-4A94-85FC-2B1E0A45F4A2}</a:tableStyleId>
              </a:tblPr>
              <a:tblGrid>
                <a:gridCol w="685799">
                  <a:extLst>
                    <a:ext uri="{9D8B030D-6E8A-4147-A177-3AD203B41FA5}"/>
                  </a:extLst>
                </a:gridCol>
                <a:gridCol w="1752600">
                  <a:extLst>
                    <a:ext uri="{9D8B030D-6E8A-4147-A177-3AD203B41FA5}"/>
                  </a:extLst>
                </a:gridCol>
                <a:gridCol w="2714349">
                  <a:extLst>
                    <a:ext uri="{9D8B030D-6E8A-4147-A177-3AD203B41FA5}"/>
                  </a:extLst>
                </a:gridCol>
                <a:gridCol w="2889504">
                  <a:extLst>
                    <a:ext uri="{9D8B030D-6E8A-4147-A177-3AD203B41FA5}"/>
                  </a:extLst>
                </a:gridCol>
              </a:tblGrid>
              <a:tr h="0">
                <a:tc>
                  <a:txBody>
                    <a:bodyPr/>
                    <a:lstStyle/>
                    <a:p>
                      <a:pPr algn="ctr"/>
                      <a:r>
                        <a:rPr lang="en-US" sz="2400" dirty="0" smtClean="0">
                          <a:latin typeface="Times New Roman" pitchFamily="18" charset="0"/>
                          <a:cs typeface="Times New Roman" pitchFamily="18" charset="0"/>
                        </a:rPr>
                        <a:t>TT</a:t>
                      </a:r>
                      <a:endParaRPr lang="en-US" sz="2400" dirty="0">
                        <a:solidFill>
                          <a:schemeClr val="tx1"/>
                        </a:solidFill>
                        <a:latin typeface="Times New Roman" pitchFamily="18" charset="0"/>
                        <a:cs typeface="Times New Roman" pitchFamily="18" charset="0"/>
                      </a:endParaRPr>
                    </a:p>
                  </a:txBody>
                  <a:tcPr marL="68582" marR="68582"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smtClean="0">
                          <a:latin typeface="Times New Roman" pitchFamily="18" charset="0"/>
                          <a:cs typeface="Times New Roman" pitchFamily="18" charset="0"/>
                        </a:rPr>
                        <a:t>Lĩnh</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vực</a:t>
                      </a:r>
                      <a:endParaRPr lang="en-US" sz="2400" dirty="0">
                        <a:solidFill>
                          <a:schemeClr val="tx1"/>
                        </a:solidFill>
                        <a:latin typeface="Times New Roman" pitchFamily="18" charset="0"/>
                        <a:cs typeface="Times New Roman" pitchFamily="18" charset="0"/>
                      </a:endParaRPr>
                    </a:p>
                  </a:txBody>
                  <a:tcPr marL="68582" marR="68582"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smtClean="0">
                          <a:latin typeface="Times New Roman" pitchFamily="18" charset="0"/>
                          <a:cs typeface="Times New Roman" pitchFamily="18" charset="0"/>
                        </a:rPr>
                        <a:t>Biểu</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hiện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của</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tự</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lập</a:t>
                      </a:r>
                      <a:endParaRPr lang="en-US" sz="2400" dirty="0">
                        <a:solidFill>
                          <a:schemeClr val="tx1"/>
                        </a:solidFill>
                        <a:latin typeface="Times New Roman" pitchFamily="18" charset="0"/>
                        <a:cs typeface="Times New Roman" pitchFamily="18" charset="0"/>
                      </a:endParaRPr>
                    </a:p>
                  </a:txBody>
                  <a:tcPr marL="68582" marR="68582"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smtClean="0">
                          <a:latin typeface="Times New Roman" pitchFamily="18" charset="0"/>
                          <a:cs typeface="Times New Roman" pitchFamily="18" charset="0"/>
                        </a:rPr>
                        <a:t>Biểu</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hiện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trái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với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tự</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lập</a:t>
                      </a:r>
                      <a:endParaRPr lang="en-US" sz="2400" dirty="0">
                        <a:solidFill>
                          <a:schemeClr val="tx1"/>
                        </a:solidFill>
                        <a:latin typeface="Times New Roman" pitchFamily="18" charset="0"/>
                        <a:cs typeface="Times New Roman" pitchFamily="18" charset="0"/>
                      </a:endParaRPr>
                    </a:p>
                  </a:txBody>
                  <a:tcPr marL="68582" marR="68582"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823020">
                <a:tc>
                  <a:txBody>
                    <a:bodyPr/>
                    <a:lstStyle/>
                    <a:p>
                      <a:pPr algn="ctr"/>
                      <a:r>
                        <a:rPr lang="en-US" sz="2400" dirty="0" smtClean="0">
                          <a:latin typeface="Times New Roman" pitchFamily="18" charset="0"/>
                          <a:cs typeface="Times New Roman" pitchFamily="18" charset="0"/>
                        </a:rPr>
                        <a:t>1</a:t>
                      </a:r>
                      <a:endParaRPr lang="en-US" sz="2400" dirty="0">
                        <a:solidFill>
                          <a:schemeClr val="tx1"/>
                        </a:solidFill>
                        <a:latin typeface="Times New Roman" pitchFamily="18" charset="0"/>
                        <a:cs typeface="Times New Roman" pitchFamily="18" charset="0"/>
                      </a:endParaRPr>
                    </a:p>
                  </a:txBody>
                  <a:tcPr marL="68582" marR="68582"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hoạt</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hàng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ngày</a:t>
                      </a:r>
                      <a:endParaRPr lang="en-US" sz="2400" dirty="0">
                        <a:solidFill>
                          <a:schemeClr val="tx1"/>
                        </a:solidFill>
                        <a:latin typeface="Times New Roman" pitchFamily="18" charset="0"/>
                        <a:cs typeface="Times New Roman" pitchFamily="18" charset="0"/>
                      </a:endParaRPr>
                    </a:p>
                  </a:txBody>
                  <a:tcPr marL="68582" marR="68582"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5000"/>
                        </a:lnSpc>
                        <a:spcAft>
                          <a:spcPts val="0"/>
                        </a:spcAft>
                      </a:pPr>
                      <a:r>
                        <a:rPr lang="en-US" sz="2400" dirty="0">
                          <a:latin typeface="Times New Roman" pitchFamily="18" charset="0"/>
                          <a:ea typeface="Calibri"/>
                          <a:cs typeface="Times New Roman" pitchFamily="18" charset="0"/>
                        </a:rPr>
                        <a:t>Tự gấp chăn màn</a:t>
                      </a:r>
                      <a:endParaRPr lang="vi-VN" sz="2400" dirty="0">
                        <a:latin typeface="Times New Roman" pitchFamily="18" charset="0"/>
                        <a:ea typeface="Calibri"/>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5000"/>
                        </a:lnSpc>
                        <a:spcAft>
                          <a:spcPts val="0"/>
                        </a:spcAft>
                      </a:pPr>
                      <a:r>
                        <a:rPr lang="en-US" sz="2400" dirty="0">
                          <a:latin typeface="Times New Roman" pitchFamily="18" charset="0"/>
                          <a:ea typeface="Calibri"/>
                          <a:cs typeface="Times New Roman" pitchFamily="18" charset="0"/>
                        </a:rPr>
                        <a:t>Bố mẹ gấp hộ</a:t>
                      </a:r>
                      <a:endParaRPr lang="vi-VN" sz="2400" dirty="0">
                        <a:latin typeface="Times New Roman" pitchFamily="18" charset="0"/>
                        <a:ea typeface="Calibri"/>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759580">
                <a:tc>
                  <a:txBody>
                    <a:bodyPr/>
                    <a:lstStyle/>
                    <a:p>
                      <a:pPr algn="ctr"/>
                      <a:r>
                        <a:rPr lang="en-US" sz="2400" dirty="0" smtClean="0">
                          <a:latin typeface="Times New Roman" pitchFamily="18" charset="0"/>
                          <a:cs typeface="Times New Roman" pitchFamily="18" charset="0"/>
                        </a:rPr>
                        <a:t>2</a:t>
                      </a:r>
                      <a:endParaRPr lang="en-US" sz="2400" dirty="0">
                        <a:solidFill>
                          <a:schemeClr val="tx1"/>
                        </a:solidFill>
                        <a:latin typeface="Times New Roman" pitchFamily="18" charset="0"/>
                        <a:cs typeface="Times New Roman" pitchFamily="18" charset="0"/>
                      </a:endParaRPr>
                    </a:p>
                  </a:txBody>
                  <a:tcPr marL="68582" marR="68582"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tập</a:t>
                      </a:r>
                      <a:endParaRPr lang="en-US" sz="2400" dirty="0">
                        <a:solidFill>
                          <a:schemeClr val="tx1"/>
                        </a:solidFill>
                        <a:latin typeface="Times New Roman" pitchFamily="18" charset="0"/>
                        <a:cs typeface="Times New Roman" pitchFamily="18" charset="0"/>
                      </a:endParaRPr>
                    </a:p>
                  </a:txBody>
                  <a:tcPr marL="68582" marR="68582"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5000"/>
                        </a:lnSpc>
                        <a:spcAft>
                          <a:spcPts val="0"/>
                        </a:spcAft>
                      </a:pPr>
                      <a:r>
                        <a:rPr lang="en-US" sz="2400" dirty="0">
                          <a:latin typeface="Times New Roman" pitchFamily="18" charset="0"/>
                          <a:ea typeface="Calibri"/>
                          <a:cs typeface="Times New Roman" pitchFamily="18" charset="0"/>
                        </a:rPr>
                        <a:t>Tự giác học bài</a:t>
                      </a:r>
                      <a:endParaRPr lang="vi-VN" sz="2400" dirty="0">
                        <a:latin typeface="Times New Roman" pitchFamily="18" charset="0"/>
                        <a:ea typeface="Calibri"/>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5000"/>
                        </a:lnSpc>
                        <a:spcAft>
                          <a:spcPts val="0"/>
                        </a:spcAft>
                      </a:pPr>
                      <a:r>
                        <a:rPr lang="en-US" sz="2400" dirty="0">
                          <a:latin typeface="Times New Roman" pitchFamily="18" charset="0"/>
                          <a:ea typeface="Calibri"/>
                          <a:cs typeface="Times New Roman" pitchFamily="18" charset="0"/>
                        </a:rPr>
                        <a:t>Bố mẹ nhắc nhở</a:t>
                      </a:r>
                      <a:endParaRPr lang="vi-VN" sz="2400" dirty="0">
                        <a:latin typeface="Times New Roman" pitchFamily="18" charset="0"/>
                        <a:ea typeface="Calibri"/>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956603">
                <a:tc>
                  <a:txBody>
                    <a:bodyPr/>
                    <a:lstStyle/>
                    <a:p>
                      <a:pPr algn="ctr"/>
                      <a:r>
                        <a:rPr lang="en-US" sz="2400" dirty="0" smtClean="0">
                          <a:latin typeface="Times New Roman" pitchFamily="18" charset="0"/>
                          <a:cs typeface="Times New Roman" pitchFamily="18" charset="0"/>
                        </a:rPr>
                        <a:t>3</a:t>
                      </a:r>
                      <a:endParaRPr lang="en-US" sz="2400" dirty="0">
                        <a:solidFill>
                          <a:schemeClr val="tx1"/>
                        </a:solidFill>
                        <a:latin typeface="Times New Roman" pitchFamily="18" charset="0"/>
                        <a:cs typeface="Times New Roman" pitchFamily="18" charset="0"/>
                      </a:endParaRPr>
                    </a:p>
                  </a:txBody>
                  <a:tcPr marL="68582" marR="68582"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endParaRPr lang="en-US" sz="2400" dirty="0">
                        <a:solidFill>
                          <a:schemeClr val="tx1"/>
                        </a:solidFill>
                        <a:latin typeface="Times New Roman" pitchFamily="18" charset="0"/>
                        <a:cs typeface="Times New Roman" pitchFamily="18" charset="0"/>
                      </a:endParaRPr>
                    </a:p>
                  </a:txBody>
                  <a:tcPr marL="68582" marR="68582"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5000"/>
                        </a:lnSpc>
                        <a:spcAft>
                          <a:spcPts val="0"/>
                        </a:spcAft>
                      </a:pPr>
                      <a:r>
                        <a:rPr lang="en-US" sz="2400" dirty="0">
                          <a:latin typeface="Times New Roman" pitchFamily="18" charset="0"/>
                          <a:ea typeface="Calibri"/>
                          <a:cs typeface="Times New Roman" pitchFamily="18" charset="0"/>
                        </a:rPr>
                        <a:t>Tự tưới cây</a:t>
                      </a:r>
                      <a:endParaRPr lang="vi-VN" sz="2400" dirty="0">
                        <a:latin typeface="Times New Roman" pitchFamily="18" charset="0"/>
                        <a:ea typeface="Calibri"/>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5000"/>
                        </a:lnSpc>
                        <a:spcAft>
                          <a:spcPts val="0"/>
                        </a:spcAft>
                      </a:pPr>
                      <a:r>
                        <a:rPr lang="en-US" sz="2400" dirty="0">
                          <a:latin typeface="Times New Roman" pitchFamily="18" charset="0"/>
                          <a:ea typeface="Calibri"/>
                          <a:cs typeface="Times New Roman" pitchFamily="18" charset="0"/>
                        </a:rPr>
                        <a:t>Chờ bạn làm cùng</a:t>
                      </a:r>
                      <a:endParaRPr lang="vi-VN" sz="2400" dirty="0">
                        <a:latin typeface="Times New Roman" pitchFamily="18" charset="0"/>
                        <a:ea typeface="Calibri"/>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ircle(in)">
                                      <p:cBhvr>
                                        <p:cTn id="7" dur="20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Χαριτωμένο πλαίσιο παιδιών κινούμενων σχεδίων Διανυσματική απεικόνιση -  εικονογραφία από babylonia, arroyos: 35469013"/>
          <p:cNvPicPr>
            <a:picLocks noChangeAspect="1" noChangeArrowheads="1"/>
          </p:cNvPicPr>
          <p:nvPr/>
        </p:nvPicPr>
        <p:blipFill>
          <a:blip r:embed="rId2" cstate="print"/>
          <a:srcRect b="7137"/>
          <a:stretch>
            <a:fillRect/>
          </a:stretch>
        </p:blipFill>
        <p:spPr bwMode="auto">
          <a:xfrm>
            <a:off x="0" y="0"/>
            <a:ext cx="9448800" cy="6858000"/>
          </a:xfrm>
          <a:prstGeom prst="rect">
            <a:avLst/>
          </a:prstGeom>
          <a:noFill/>
          <a:ln w="9525">
            <a:noFill/>
            <a:miter lim="800000"/>
            <a:headEnd/>
            <a:tailEnd/>
          </a:ln>
        </p:spPr>
      </p:pic>
      <p:sp>
        <p:nvSpPr>
          <p:cNvPr id="20483" name="TextBox 4"/>
          <p:cNvSpPr txBox="1">
            <a:spLocks noChangeArrowheads="1"/>
          </p:cNvSpPr>
          <p:nvPr/>
        </p:nvSpPr>
        <p:spPr bwMode="auto">
          <a:xfrm>
            <a:off x="1524000" y="1143000"/>
            <a:ext cx="5562600" cy="5262979"/>
          </a:xfrm>
          <a:prstGeom prst="rect">
            <a:avLst/>
          </a:prstGeom>
          <a:noFill/>
          <a:ln w="9525">
            <a:noFill/>
            <a:miter lim="800000"/>
            <a:headEnd/>
            <a:tailEnd/>
          </a:ln>
        </p:spPr>
        <p:txBody>
          <a:bodyPr wrap="square">
            <a:spAutoFit/>
          </a:bodyPr>
          <a:lstStyle/>
          <a:p>
            <a:r>
              <a:rPr lang="en-US" altLang="en-US" sz="2800" b="1" dirty="0">
                <a:solidFill>
                  <a:srgbClr val="FF0000"/>
                </a:solidFill>
                <a:latin typeface="Amazone" pitchFamily="66" charset="-93"/>
              </a:rPr>
              <a:t>* </a:t>
            </a:r>
            <a:r>
              <a:rPr lang="en-US" altLang="en-US" sz="2800" b="1" dirty="0">
                <a:solidFill>
                  <a:srgbClr val="FF0000"/>
                </a:solidFill>
                <a:latin typeface="Times New Roman" pitchFamily="18" charset="0"/>
                <a:cs typeface="Times New Roman" pitchFamily="18" charset="0"/>
              </a:rPr>
              <a:t>Biểu hiện của tự lập</a:t>
            </a:r>
          </a:p>
          <a:p>
            <a:r>
              <a:rPr lang="en-US" altLang="en-US" sz="2800" dirty="0">
                <a:latin typeface="Times New Roman" pitchFamily="18" charset="0"/>
                <a:cs typeface="Times New Roman" pitchFamily="18" charset="0"/>
              </a:rPr>
              <a:t>- Tự tin, tự làm lấy việc của mình.</a:t>
            </a:r>
          </a:p>
          <a:p>
            <a:r>
              <a:rPr lang="en-US" altLang="en-US" sz="2800" dirty="0">
                <a:latin typeface="Times New Roman" pitchFamily="18" charset="0"/>
                <a:cs typeface="Times New Roman" pitchFamily="18" charset="0"/>
              </a:rPr>
              <a:t>- Bản lĩnh, tự mình tìm cách vượt qua khó khăn.</a:t>
            </a:r>
          </a:p>
          <a:p>
            <a:r>
              <a:rPr lang="en-US" altLang="en-US" sz="2800" dirty="0">
                <a:latin typeface="Times New Roman" pitchFamily="18" charset="0"/>
                <a:cs typeface="Times New Roman" pitchFamily="18" charset="0"/>
              </a:rPr>
              <a:t>- Có ý chí nỗ lực phấn đấu, kiên trì, bền bỉ thực hiện kế hoạch đã đề ra.</a:t>
            </a:r>
          </a:p>
          <a:p>
            <a:r>
              <a:rPr lang="en-US" altLang="en-US" sz="2800" b="1" dirty="0">
                <a:solidFill>
                  <a:srgbClr val="FF0000"/>
                </a:solidFill>
                <a:latin typeface="Times New Roman" pitchFamily="18" charset="0"/>
                <a:cs typeface="Times New Roman" pitchFamily="18" charset="0"/>
              </a:rPr>
              <a:t>* Biểu hiện trái với tự lập</a:t>
            </a:r>
          </a:p>
          <a:p>
            <a:r>
              <a:rPr lang="en-US" altLang="en-US" sz="2800" dirty="0">
                <a:latin typeface="Times New Roman" pitchFamily="18" charset="0"/>
                <a:cs typeface="Times New Roman" pitchFamily="18" charset="0"/>
              </a:rPr>
              <a:t>- Ỷ lại, dựa dẫm vào người khác.</a:t>
            </a:r>
          </a:p>
          <a:p>
            <a:r>
              <a:rPr lang="en-US" altLang="en-US" sz="2800" dirty="0">
                <a:latin typeface="Times New Roman" pitchFamily="18" charset="0"/>
                <a:cs typeface="Times New Roman" pitchFamily="18" charset="0"/>
              </a:rPr>
              <a:t>- Trông chờ vào may rủi.</a:t>
            </a:r>
          </a:p>
          <a:p>
            <a:r>
              <a:rPr lang="en-US" altLang="en-US" sz="2800" dirty="0">
                <a:latin typeface="Times New Roman" pitchFamily="18" charset="0"/>
                <a:cs typeface="Times New Roman" pitchFamily="18" charset="0"/>
              </a:rPr>
              <a:t>- Sống biệt lập, chỉ biết đến mình, không cần quan hệ, không nhờ ai giúp đỡ việc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circle(in)">
                                      <p:cBhvr>
                                        <p:cTn id="7" dur="2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imple Kids Border Clipart Kids Frame Vector by Sbego On Vectorstock | Clip  art borders, Kids frames, Drawing for kids"/>
          <p:cNvPicPr>
            <a:picLocks noChangeAspect="1" noChangeArrowheads="1"/>
          </p:cNvPicPr>
          <p:nvPr/>
        </p:nvPicPr>
        <p:blipFill>
          <a:blip r:embed="rId2" cstate="print"/>
          <a:srcRect l="-114" t="7677" b="10707"/>
          <a:stretch>
            <a:fillRect/>
          </a:stretch>
        </p:blipFill>
        <p:spPr bwMode="auto">
          <a:xfrm>
            <a:off x="0" y="528638"/>
            <a:ext cx="9144000" cy="6481762"/>
          </a:xfrm>
          <a:prstGeom prst="rect">
            <a:avLst/>
          </a:prstGeom>
          <a:noFill/>
          <a:ln w="9525">
            <a:noFill/>
            <a:miter lim="800000"/>
            <a:headEnd/>
            <a:tailEnd/>
          </a:ln>
        </p:spPr>
      </p:pic>
      <p:sp>
        <p:nvSpPr>
          <p:cNvPr id="21507" name="TextBox 3"/>
          <p:cNvSpPr txBox="1">
            <a:spLocks noChangeArrowheads="1"/>
          </p:cNvSpPr>
          <p:nvPr/>
        </p:nvSpPr>
        <p:spPr bwMode="auto">
          <a:xfrm>
            <a:off x="0" y="0"/>
            <a:ext cx="8967788" cy="460375"/>
          </a:xfrm>
          <a:prstGeom prst="rect">
            <a:avLst/>
          </a:prstGeom>
          <a:noFill/>
          <a:ln w="9525">
            <a:noFill/>
            <a:miter lim="800000"/>
            <a:headEnd/>
            <a:tailEnd/>
          </a:ln>
        </p:spPr>
        <p:txBody>
          <a:bodyPr>
            <a:spAutoFit/>
          </a:bodyPr>
          <a:lstStyle/>
          <a:p>
            <a:pPr algn="ctr"/>
            <a:r>
              <a:rPr lang="en-US" altLang="en-US" sz="2400" b="1" dirty="0">
                <a:solidFill>
                  <a:srgbClr val="FF0000"/>
                </a:solidFill>
              </a:rPr>
              <a:t>3. Ý nghĩa của tính tự lập</a:t>
            </a:r>
          </a:p>
        </p:txBody>
      </p:sp>
      <p:sp>
        <p:nvSpPr>
          <p:cNvPr id="21508" name="TextBox 4"/>
          <p:cNvSpPr txBox="1">
            <a:spLocks noChangeArrowheads="1"/>
          </p:cNvSpPr>
          <p:nvPr/>
        </p:nvSpPr>
        <p:spPr bwMode="auto">
          <a:xfrm>
            <a:off x="1981200" y="304800"/>
            <a:ext cx="5638800" cy="6677263"/>
          </a:xfrm>
          <a:prstGeom prst="rect">
            <a:avLst/>
          </a:prstGeom>
          <a:noFill/>
          <a:ln w="9525">
            <a:noFill/>
            <a:miter lim="800000"/>
            <a:headEnd/>
            <a:tailEnd/>
          </a:ln>
        </p:spPr>
        <p:txBody>
          <a:bodyPr wrap="square">
            <a:spAutoFit/>
          </a:bodyPr>
          <a:lstStyle/>
          <a:p>
            <a:r>
              <a:rPr lang="en-US" altLang="en-US" sz="2200" dirty="0">
                <a:solidFill>
                  <a:srgbClr val="FF0000"/>
                </a:solidFill>
                <a:latin typeface="Times New Roman" pitchFamily="18" charset="0"/>
                <a:cs typeface="Times New Roman" pitchFamily="18" charset="0"/>
              </a:rPr>
              <a:t>a. Đọc thông tin và trả lời câu hỏi:</a:t>
            </a:r>
          </a:p>
          <a:p>
            <a:r>
              <a:rPr lang="en-US" altLang="en-US" sz="2200" dirty="0">
                <a:latin typeface="Times New Roman" pitchFamily="18" charset="0"/>
                <a:cs typeface="Times New Roman" pitchFamily="18" charset="0"/>
              </a:rPr>
              <a:t>Long là học sinh giỏi môn Toán và các môn khác như Văn, Hoá, Sinh, Tiếng Anh. Năm lớp 12, Long đã đạt giải nhất môn Toán trong kì thi học sinh giỏi cấp Tỉnh.</a:t>
            </a:r>
          </a:p>
          <a:p>
            <a:r>
              <a:rPr lang="en-US" altLang="en-US" sz="2200" dirty="0">
                <a:latin typeface="Times New Roman" pitchFamily="18" charset="0"/>
                <a:cs typeface="Times New Roman" pitchFamily="18" charset="0"/>
              </a:rPr>
              <a:t>Từ năm lớp 10, Long đã chủ động xin ba mẹ cho đi làm them ở một quán cà phê. Vì xót con, mẹ Long ngăn cản, sợ con đi làm gặp những tình huống không hay.</a:t>
            </a:r>
          </a:p>
          <a:p>
            <a:r>
              <a:rPr lang="en-US" altLang="en-US" sz="2200" dirty="0">
                <a:latin typeface="Times New Roman" pitchFamily="18" charset="0"/>
                <a:cs typeface="Times New Roman" pitchFamily="18" charset="0"/>
              </a:rPr>
              <a:t>Sau khi đã thuyết phục mẹ đồng ý, Long thấy mình có thời gian rảnh rỗi nên đi làm them để trải nghiệm. Nhờ đó, Long có một khoản tiền nho nhỏ mua sách vơ và những món đồ mình yêu thích mà không phải xin tiền ba mẹ.</a:t>
            </a:r>
          </a:p>
          <a:p>
            <a:r>
              <a:rPr lang="en-US" altLang="en-US" sz="2200" dirty="0">
                <a:latin typeface="Times New Roman" pitchFamily="18" charset="0"/>
                <a:cs typeface="Times New Roman" pitchFamily="18" charset="0"/>
              </a:rPr>
              <a:t>Theo Long, tinh thần tự lập trong mỗi người rất quan trọng. Nó không chỉ giúp bạn trẻ tự chủ, bản lĩnh trong cuộc sống, mà còn là cách để giảm bớt gánh nặng cho ba mẹ</a:t>
            </a:r>
            <a:r>
              <a:rPr lang="en-US" altLang="en-US" sz="2200" dirty="0" smtClean="0">
                <a:latin typeface="Times New Roman" pitchFamily="18" charset="0"/>
                <a:cs typeface="Times New Roman" pitchFamily="18" charset="0"/>
              </a:rPr>
              <a:t>.</a:t>
            </a:r>
          </a:p>
          <a:p>
            <a:endParaRPr lang="en-US" altLang="en-US" sz="2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circle(in)">
                                      <p:cBhvr>
                                        <p:cTn id="7" dur="20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1508">
                                            <p:txEl>
                                              <p:pRg st="0" end="0"/>
                                            </p:txEl>
                                          </p:spTgt>
                                        </p:tgtEl>
                                        <p:attrNameLst>
                                          <p:attrName>style.visibility</p:attrName>
                                        </p:attrNameLst>
                                      </p:cBhvr>
                                      <p:to>
                                        <p:strVal val="visible"/>
                                      </p:to>
                                    </p:set>
                                    <p:animEffect transition="in" filter="circle(in)">
                                      <p:cBhvr>
                                        <p:cTn id="12" dur="2000"/>
                                        <p:tgtEl>
                                          <p:spTgt spid="2150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1508">
                                            <p:txEl>
                                              <p:pRg st="1" end="1"/>
                                            </p:txEl>
                                          </p:spTgt>
                                        </p:tgtEl>
                                        <p:attrNameLst>
                                          <p:attrName>style.visibility</p:attrName>
                                        </p:attrNameLst>
                                      </p:cBhvr>
                                      <p:to>
                                        <p:strVal val="visible"/>
                                      </p:to>
                                    </p:set>
                                    <p:animEffect transition="in" filter="barn(inVertical)">
                                      <p:cBhvr>
                                        <p:cTn id="17" dur="500"/>
                                        <p:tgtEl>
                                          <p:spTgt spid="21508">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1508">
                                            <p:txEl>
                                              <p:pRg st="2" end="2"/>
                                            </p:txEl>
                                          </p:spTgt>
                                        </p:tgtEl>
                                        <p:attrNameLst>
                                          <p:attrName>style.visibility</p:attrName>
                                        </p:attrNameLst>
                                      </p:cBhvr>
                                      <p:to>
                                        <p:strVal val="visible"/>
                                      </p:to>
                                    </p:set>
                                    <p:animEffect transition="in" filter="barn(inVertical)">
                                      <p:cBhvr>
                                        <p:cTn id="20" dur="500"/>
                                        <p:tgtEl>
                                          <p:spTgt spid="21508">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1508">
                                            <p:txEl>
                                              <p:pRg st="3" end="3"/>
                                            </p:txEl>
                                          </p:spTgt>
                                        </p:tgtEl>
                                        <p:attrNameLst>
                                          <p:attrName>style.visibility</p:attrName>
                                        </p:attrNameLst>
                                      </p:cBhvr>
                                      <p:to>
                                        <p:strVal val="visible"/>
                                      </p:to>
                                    </p:set>
                                    <p:animEffect transition="in" filter="barn(inVertical)">
                                      <p:cBhvr>
                                        <p:cTn id="23" dur="500"/>
                                        <p:tgtEl>
                                          <p:spTgt spid="21508">
                                            <p:txEl>
                                              <p:pRg st="3" end="3"/>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1508">
                                            <p:txEl>
                                              <p:pRg st="4" end="4"/>
                                            </p:txEl>
                                          </p:spTgt>
                                        </p:tgtEl>
                                        <p:attrNameLst>
                                          <p:attrName>style.visibility</p:attrName>
                                        </p:attrNameLst>
                                      </p:cBhvr>
                                      <p:to>
                                        <p:strVal val="visible"/>
                                      </p:to>
                                    </p:set>
                                    <p:animEffect transition="in" filter="barn(inVertical)">
                                      <p:cBhvr>
                                        <p:cTn id="26" dur="500"/>
                                        <p:tgtEl>
                                          <p:spTgt spid="2150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ải hình ảnh ngo nghinh 245aded917efd80 tại kho hình nền, ảnh đẹp  khoanh24.com"/>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31" name="TextBox 1"/>
          <p:cNvSpPr txBox="1">
            <a:spLocks noChangeArrowheads="1"/>
          </p:cNvSpPr>
          <p:nvPr/>
        </p:nvSpPr>
        <p:spPr bwMode="auto">
          <a:xfrm>
            <a:off x="582216" y="858838"/>
            <a:ext cx="7741444" cy="3719288"/>
          </a:xfrm>
          <a:prstGeom prst="rect">
            <a:avLst/>
          </a:prstGeom>
          <a:noFill/>
          <a:ln w="9525">
            <a:noFill/>
            <a:miter lim="800000"/>
            <a:headEnd/>
            <a:tailEnd/>
          </a:ln>
        </p:spPr>
        <p:txBody>
          <a:bodyPr>
            <a:spAutoFit/>
          </a:bodyPr>
          <a:lstStyle/>
          <a:p>
            <a:endParaRPr lang="en-US" altLang="en-US" sz="2400" dirty="0"/>
          </a:p>
          <a:p>
            <a:pPr>
              <a:lnSpc>
                <a:spcPct val="150000"/>
              </a:lnSpc>
            </a:pPr>
            <a:r>
              <a:rPr lang="en-US" altLang="en-US" sz="2400" dirty="0">
                <a:latin typeface="Times New Roman" pitchFamily="18" charset="0"/>
                <a:cs typeface="Times New Roman" pitchFamily="18" charset="0"/>
              </a:rPr>
              <a:t>a. Em có suy nghĩ gì qua thông tin trên?</a:t>
            </a:r>
          </a:p>
          <a:p>
            <a:pPr>
              <a:lnSpc>
                <a:spcPct val="150000"/>
              </a:lnSpc>
            </a:pPr>
            <a:r>
              <a:rPr lang="en-US" altLang="en-US" sz="2400" dirty="0">
                <a:latin typeface="Times New Roman" pitchFamily="18" charset="0"/>
                <a:cs typeface="Times New Roman" pitchFamily="18" charset="0"/>
              </a:rPr>
              <a:t>b. Vì sao anh Long có thể mua sách vở và những món đồ mình yêu thích mà không cần phải xin tiền ba mẹ?</a:t>
            </a:r>
          </a:p>
          <a:p>
            <a:pPr>
              <a:lnSpc>
                <a:spcPct val="150000"/>
              </a:lnSpc>
            </a:pPr>
            <a:r>
              <a:rPr lang="en-US" altLang="en-US" sz="2400" dirty="0">
                <a:latin typeface="Times New Roman" pitchFamily="18" charset="0"/>
                <a:cs typeface="Times New Roman" pitchFamily="18" charset="0"/>
              </a:rPr>
              <a:t>c. Có ý kiến cho rằng, người tự lập là người không cần sự giúp đỡ từ người khác. Em có đồng tình với quan điểm trên không? Vì sao?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circle(in)">
                                      <p:cBhvr>
                                        <p:cTn id="7" dur="2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Vẽ hoạt hình, khung phim hoạt hình trẻ em dễ thương, trẻ em, khu vực, nghệ  thuật png | PNGEgg"/>
          <p:cNvPicPr>
            <a:picLocks noChangeAspect="1" noChangeArrowheads="1"/>
          </p:cNvPicPr>
          <p:nvPr/>
        </p:nvPicPr>
        <p:blipFill>
          <a:blip r:embed="rId2" cstate="print"/>
          <a:srcRect/>
          <a:stretch>
            <a:fillRect/>
          </a:stretch>
        </p:blipFill>
        <p:spPr bwMode="auto">
          <a:xfrm>
            <a:off x="0" y="0"/>
            <a:ext cx="9144000" cy="6888163"/>
          </a:xfrm>
          <a:prstGeom prst="rect">
            <a:avLst/>
          </a:prstGeom>
          <a:noFill/>
          <a:ln w="9525">
            <a:noFill/>
            <a:miter lim="800000"/>
            <a:headEnd/>
            <a:tailEnd/>
          </a:ln>
        </p:spPr>
      </p:pic>
      <p:sp>
        <p:nvSpPr>
          <p:cNvPr id="23555" name="Rectangle 1"/>
          <p:cNvSpPr>
            <a:spLocks noChangeArrowheads="1"/>
          </p:cNvSpPr>
          <p:nvPr/>
        </p:nvSpPr>
        <p:spPr bwMode="auto">
          <a:xfrm>
            <a:off x="1153716" y="3443289"/>
            <a:ext cx="7533084" cy="2031325"/>
          </a:xfrm>
          <a:prstGeom prst="rect">
            <a:avLst/>
          </a:prstGeom>
          <a:noFill/>
          <a:ln w="9525">
            <a:noFill/>
            <a:miter lim="800000"/>
            <a:headEnd/>
            <a:tailEnd/>
          </a:ln>
        </p:spPr>
        <p:txBody>
          <a:bodyPr>
            <a:spAutoFit/>
          </a:bodyPr>
          <a:lstStyle/>
          <a:p>
            <a:pPr>
              <a:lnSpc>
                <a:spcPct val="150000"/>
              </a:lnSpc>
            </a:pPr>
            <a:r>
              <a:rPr lang="en-US" sz="2800" dirty="0">
                <a:latin typeface="Times New Roman" pitchFamily="18" charset="0"/>
                <a:cs typeface="Times New Roman" pitchFamily="18" charset="0"/>
              </a:rPr>
              <a:t>a, Long là người sống tự lập</a:t>
            </a:r>
            <a:endParaRPr lang="vi-VN" sz="2800" dirty="0">
              <a:latin typeface="Times New Roman" pitchFamily="18" charset="0"/>
              <a:cs typeface="Times New Roman" pitchFamily="18" charset="0"/>
            </a:endParaRPr>
          </a:p>
          <a:p>
            <a:pPr>
              <a:lnSpc>
                <a:spcPct val="150000"/>
              </a:lnSpc>
            </a:pPr>
            <a:r>
              <a:rPr lang="en-US" sz="2800" dirty="0">
                <a:latin typeface="Times New Roman" pitchFamily="18" charset="0"/>
                <a:cs typeface="Times New Roman" pitchFamily="18" charset="0"/>
              </a:rPr>
              <a:t>b, Long tự mình đi làm và dành tiền mua sách vở</a:t>
            </a:r>
            <a:endParaRPr lang="vi-VN" sz="2800" dirty="0">
              <a:latin typeface="Times New Roman" pitchFamily="18" charset="0"/>
              <a:cs typeface="Times New Roman" pitchFamily="18" charset="0"/>
            </a:endParaRPr>
          </a:p>
          <a:p>
            <a:pPr>
              <a:lnSpc>
                <a:spcPct val="150000"/>
              </a:lnSpc>
            </a:pPr>
            <a:r>
              <a:rPr lang="en-US" sz="2800" dirty="0">
                <a:latin typeface="Times New Roman" pitchFamily="18" charset="0"/>
                <a:cs typeface="Times New Roman" pitchFamily="18" charset="0"/>
              </a:rPr>
              <a:t>c,  Không vì như vậy là chúng ta đang sống biệt lập</a:t>
            </a:r>
            <a:endParaRPr lang="vi-VN"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0"/>
                                        <p:tgtEl>
                                          <p:spTgt spid="23555">
                                            <p:txEl>
                                              <p:pRg st="0" end="0"/>
                                            </p:txEl>
                                          </p:spTgt>
                                        </p:tgtEl>
                                      </p:cBhvr>
                                    </p:animEffect>
                                    <p:anim calcmode="lin" valueType="num">
                                      <p:cBhvr>
                                        <p:cTn id="8" dur="10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5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555">
                                            <p:txEl>
                                              <p:pRg st="1" end="1"/>
                                            </p:txEl>
                                          </p:spTgt>
                                        </p:tgtEl>
                                        <p:attrNameLst>
                                          <p:attrName>style.visibility</p:attrName>
                                        </p:attrNameLst>
                                      </p:cBhvr>
                                      <p:to>
                                        <p:strVal val="visible"/>
                                      </p:to>
                                    </p:set>
                                    <p:animEffect transition="in" filter="fade">
                                      <p:cBhvr>
                                        <p:cTn id="14" dur="1000"/>
                                        <p:tgtEl>
                                          <p:spTgt spid="23555">
                                            <p:txEl>
                                              <p:pRg st="1" end="1"/>
                                            </p:txEl>
                                          </p:spTgt>
                                        </p:tgtEl>
                                      </p:cBhvr>
                                    </p:animEffect>
                                    <p:anim calcmode="lin" valueType="num">
                                      <p:cBhvr>
                                        <p:cTn id="15" dur="10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5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555">
                                            <p:txEl>
                                              <p:pRg st="2" end="2"/>
                                            </p:txEl>
                                          </p:spTgt>
                                        </p:tgtEl>
                                        <p:attrNameLst>
                                          <p:attrName>style.visibility</p:attrName>
                                        </p:attrNameLst>
                                      </p:cBhvr>
                                      <p:to>
                                        <p:strVal val="visible"/>
                                      </p:to>
                                    </p:set>
                                    <p:animEffect transition="in" filter="fade">
                                      <p:cBhvr>
                                        <p:cTn id="21" dur="1000"/>
                                        <p:tgtEl>
                                          <p:spTgt spid="23555">
                                            <p:txEl>
                                              <p:pRg st="2" end="2"/>
                                            </p:txEl>
                                          </p:spTgt>
                                        </p:tgtEl>
                                      </p:cBhvr>
                                    </p:animEffect>
                                    <p:anim calcmode="lin" valueType="num">
                                      <p:cBhvr>
                                        <p:cTn id="22" dur="10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55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ình ảnh Vẽ Tay đơn Giản Màu Vẽ Bàn Chải đơn Giản Phù Hợp Với Phong Cách  Người đàn ông Hạnh Phúc Trẻ Em Văn Bản Biên Giới, Bọn Trẻ, Vẽ Tay,"/>
          <p:cNvPicPr>
            <a:picLocks noChangeAspect="1" noChangeArrowheads="1"/>
          </p:cNvPicPr>
          <p:nvPr/>
        </p:nvPicPr>
        <p:blipFill>
          <a:blip r:embed="rId2" cstate="print"/>
          <a:srcRect l="8716" t="24986" r="9355" b="23300"/>
          <a:stretch>
            <a:fillRect/>
          </a:stretch>
        </p:blipFill>
        <p:spPr bwMode="auto">
          <a:xfrm>
            <a:off x="0" y="744539"/>
            <a:ext cx="4332685" cy="3648075"/>
          </a:xfrm>
          <a:prstGeom prst="rect">
            <a:avLst/>
          </a:prstGeom>
          <a:noFill/>
          <a:ln w="9525">
            <a:noFill/>
            <a:miter lim="800000"/>
            <a:headEnd/>
            <a:tailEnd/>
          </a:ln>
        </p:spPr>
      </p:pic>
      <p:sp>
        <p:nvSpPr>
          <p:cNvPr id="24579" name="Rectangle 3"/>
          <p:cNvSpPr>
            <a:spLocks noChangeArrowheads="1"/>
          </p:cNvSpPr>
          <p:nvPr/>
        </p:nvSpPr>
        <p:spPr bwMode="auto">
          <a:xfrm>
            <a:off x="738188" y="2484438"/>
            <a:ext cx="3137297" cy="1569660"/>
          </a:xfrm>
          <a:prstGeom prst="rect">
            <a:avLst/>
          </a:prstGeom>
          <a:noFill/>
          <a:ln w="9525">
            <a:noFill/>
            <a:miter lim="800000"/>
            <a:headEnd/>
            <a:tailEnd/>
          </a:ln>
        </p:spPr>
        <p:txBody>
          <a:bodyPr>
            <a:spAutoFit/>
          </a:bodyPr>
          <a:lstStyle/>
          <a:p>
            <a:r>
              <a:rPr lang="en-US" altLang="en-US" sz="2400" dirty="0" smtClean="0">
                <a:solidFill>
                  <a:srgbClr val="FF0000"/>
                </a:solidFill>
              </a:rPr>
              <a:t>Ý </a:t>
            </a:r>
            <a:r>
              <a:rPr lang="en-US" altLang="en-US" sz="2400" dirty="0">
                <a:solidFill>
                  <a:srgbClr val="FF0000"/>
                </a:solidFill>
              </a:rPr>
              <a:t>nghĩa của tự lập đối với kết quả học tập và làm việc của bản thân, cá nhân</a:t>
            </a:r>
            <a:r>
              <a:rPr lang="en-US" altLang="en-US" sz="2400" dirty="0" smtClean="0">
                <a:solidFill>
                  <a:srgbClr val="FF0000"/>
                </a:solidFill>
              </a:rPr>
              <a:t>.?</a:t>
            </a:r>
            <a:endParaRPr lang="en-US" altLang="en-US" sz="2400" dirty="0">
              <a:solidFill>
                <a:srgbClr val="FF0000"/>
              </a:solidFill>
            </a:endParaRPr>
          </a:p>
        </p:txBody>
      </p:sp>
      <p:pic>
        <p:nvPicPr>
          <p:cNvPr id="24580" name="Picture 4" descr="Gambar Sempadan Dialog Hari Kanak Kanak, Anak Clipart, Anak, Kotak Dialog  PNG dan PSD untuk Muat turun Percuma"/>
          <p:cNvPicPr>
            <a:picLocks noChangeAspect="1" noChangeArrowheads="1"/>
          </p:cNvPicPr>
          <p:nvPr/>
        </p:nvPicPr>
        <p:blipFill>
          <a:blip r:embed="rId3" cstate="print"/>
          <a:srcRect l="4500" t="10722" r="1863" b="16096"/>
          <a:stretch>
            <a:fillRect/>
          </a:stretch>
        </p:blipFill>
        <p:spPr bwMode="auto">
          <a:xfrm>
            <a:off x="4748213" y="744539"/>
            <a:ext cx="4146947" cy="3648075"/>
          </a:xfrm>
          <a:prstGeom prst="rect">
            <a:avLst/>
          </a:prstGeom>
          <a:noFill/>
          <a:ln w="9525">
            <a:noFill/>
            <a:miter lim="800000"/>
            <a:headEnd/>
            <a:tailEnd/>
          </a:ln>
        </p:spPr>
      </p:pic>
      <p:sp>
        <p:nvSpPr>
          <p:cNvPr id="24581" name="Rectangle 4"/>
          <p:cNvSpPr>
            <a:spLocks noChangeArrowheads="1"/>
          </p:cNvSpPr>
          <p:nvPr/>
        </p:nvSpPr>
        <p:spPr bwMode="auto">
          <a:xfrm>
            <a:off x="5589985" y="2568576"/>
            <a:ext cx="2868215" cy="830263"/>
          </a:xfrm>
          <a:prstGeom prst="rect">
            <a:avLst/>
          </a:prstGeom>
          <a:noFill/>
          <a:ln w="9525">
            <a:noFill/>
            <a:miter lim="800000"/>
            <a:headEnd/>
            <a:tailEnd/>
          </a:ln>
        </p:spPr>
        <p:txBody>
          <a:bodyPr>
            <a:spAutoFit/>
          </a:bodyPr>
          <a:lstStyle/>
          <a:p>
            <a:r>
              <a:rPr lang="en-US" altLang="en-US" sz="2400">
                <a:solidFill>
                  <a:srgbClr val="FF0000"/>
                </a:solidFill>
              </a:rPr>
              <a:t>Ý nghĩa của tự lập đối với mỗi gia đình.</a:t>
            </a:r>
          </a:p>
        </p:txBody>
      </p:sp>
      <p:pic>
        <p:nvPicPr>
          <p:cNvPr id="24582" name="Picture 6" descr="Crianças De Fronteira Dos Desenhos Animados, Clipart De Crianças, Desenho  Animado, Criança Imagem PNG e PSD Para Download Gratuito"/>
          <p:cNvPicPr>
            <a:picLocks noChangeAspect="1" noChangeArrowheads="1"/>
          </p:cNvPicPr>
          <p:nvPr/>
        </p:nvPicPr>
        <p:blipFill>
          <a:blip r:embed="rId4" cstate="print"/>
          <a:srcRect t="22313" b="36549"/>
          <a:stretch>
            <a:fillRect/>
          </a:stretch>
        </p:blipFill>
        <p:spPr bwMode="auto">
          <a:xfrm>
            <a:off x="2046685" y="4338638"/>
            <a:ext cx="4572000" cy="2506662"/>
          </a:xfrm>
          <a:prstGeom prst="rect">
            <a:avLst/>
          </a:prstGeom>
          <a:noFill/>
          <a:ln w="9525">
            <a:noFill/>
            <a:miter lim="800000"/>
            <a:headEnd/>
            <a:tailEnd/>
          </a:ln>
        </p:spPr>
      </p:pic>
      <p:sp>
        <p:nvSpPr>
          <p:cNvPr id="24584" name="Rectangle 6"/>
          <p:cNvSpPr>
            <a:spLocks noChangeArrowheads="1"/>
          </p:cNvSpPr>
          <p:nvPr/>
        </p:nvSpPr>
        <p:spPr bwMode="auto">
          <a:xfrm>
            <a:off x="2391966" y="5662613"/>
            <a:ext cx="3800475" cy="830997"/>
          </a:xfrm>
          <a:prstGeom prst="rect">
            <a:avLst/>
          </a:prstGeom>
          <a:noFill/>
          <a:ln w="9525">
            <a:noFill/>
            <a:miter lim="800000"/>
            <a:headEnd/>
            <a:tailEnd/>
          </a:ln>
        </p:spPr>
        <p:txBody>
          <a:bodyPr>
            <a:spAutoFit/>
          </a:bodyPr>
          <a:lstStyle/>
          <a:p>
            <a:r>
              <a:rPr lang="en-US" altLang="en-US" sz="2400">
                <a:solidFill>
                  <a:srgbClr val="FF0000"/>
                </a:solidFill>
              </a:rPr>
              <a:t>Ý nghĩa của tự lập đối với xã hội.</a:t>
            </a:r>
          </a:p>
        </p:txBody>
      </p:sp>
      <p:sp>
        <p:nvSpPr>
          <p:cNvPr id="8" name="Rectangle 7"/>
          <p:cNvSpPr/>
          <p:nvPr/>
        </p:nvSpPr>
        <p:spPr>
          <a:xfrm>
            <a:off x="3276600" y="228600"/>
            <a:ext cx="25908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Times New Roman" pitchFamily="18" charset="0"/>
                <a:cs typeface="Times New Roman" pitchFamily="18" charset="0"/>
              </a:rPr>
              <a:t>Em hãy cho biết:</a:t>
            </a:r>
            <a:endParaRPr lang="vi-VN"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ppt_x"/>
                                          </p:val>
                                        </p:tav>
                                        <p:tav tm="100000">
                                          <p:val>
                                            <p:strVal val="#ppt_x"/>
                                          </p:val>
                                        </p:tav>
                                      </p:tavLst>
                                    </p:anim>
                                    <p:anim calcmode="lin" valueType="num">
                                      <p:cBhvr additive="base">
                                        <p:cTn id="8" dur="500" fill="hold"/>
                                        <p:tgtEl>
                                          <p:spTgt spid="2457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579"/>
                                        </p:tgtEl>
                                        <p:attrNameLst>
                                          <p:attrName>style.visibility</p:attrName>
                                        </p:attrNameLst>
                                      </p:cBhvr>
                                      <p:to>
                                        <p:strVal val="visible"/>
                                      </p:to>
                                    </p:set>
                                    <p:anim calcmode="lin" valueType="num">
                                      <p:cBhvr additive="base">
                                        <p:cTn id="11" dur="500" fill="hold"/>
                                        <p:tgtEl>
                                          <p:spTgt spid="24579"/>
                                        </p:tgtEl>
                                        <p:attrNameLst>
                                          <p:attrName>ppt_x</p:attrName>
                                        </p:attrNameLst>
                                      </p:cBhvr>
                                      <p:tavLst>
                                        <p:tav tm="0">
                                          <p:val>
                                            <p:strVal val="#ppt_x"/>
                                          </p:val>
                                        </p:tav>
                                        <p:tav tm="100000">
                                          <p:val>
                                            <p:strVal val="#ppt_x"/>
                                          </p:val>
                                        </p:tav>
                                      </p:tavLst>
                                    </p:anim>
                                    <p:anim calcmode="lin" valueType="num">
                                      <p:cBhvr additive="base">
                                        <p:cTn id="12" dur="500" fill="hold"/>
                                        <p:tgtEl>
                                          <p:spTgt spid="24579"/>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4580"/>
                                        </p:tgtEl>
                                        <p:attrNameLst>
                                          <p:attrName>style.visibility</p:attrName>
                                        </p:attrNameLst>
                                      </p:cBhvr>
                                      <p:to>
                                        <p:strVal val="visible"/>
                                      </p:to>
                                    </p:set>
                                    <p:anim calcmode="lin" valueType="num">
                                      <p:cBhvr additive="base">
                                        <p:cTn id="17" dur="500" fill="hold"/>
                                        <p:tgtEl>
                                          <p:spTgt spid="24580"/>
                                        </p:tgtEl>
                                        <p:attrNameLst>
                                          <p:attrName>ppt_x</p:attrName>
                                        </p:attrNameLst>
                                      </p:cBhvr>
                                      <p:tavLst>
                                        <p:tav tm="0">
                                          <p:val>
                                            <p:strVal val="#ppt_x"/>
                                          </p:val>
                                        </p:tav>
                                        <p:tav tm="100000">
                                          <p:val>
                                            <p:strVal val="#ppt_x"/>
                                          </p:val>
                                        </p:tav>
                                      </p:tavLst>
                                    </p:anim>
                                    <p:anim calcmode="lin" valueType="num">
                                      <p:cBhvr additive="base">
                                        <p:cTn id="18" dur="500" fill="hold"/>
                                        <p:tgtEl>
                                          <p:spTgt spid="2458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581"/>
                                        </p:tgtEl>
                                        <p:attrNameLst>
                                          <p:attrName>style.visibility</p:attrName>
                                        </p:attrNameLst>
                                      </p:cBhvr>
                                      <p:to>
                                        <p:strVal val="visible"/>
                                      </p:to>
                                    </p:set>
                                    <p:anim calcmode="lin" valueType="num">
                                      <p:cBhvr additive="base">
                                        <p:cTn id="21" dur="500" fill="hold"/>
                                        <p:tgtEl>
                                          <p:spTgt spid="24581"/>
                                        </p:tgtEl>
                                        <p:attrNameLst>
                                          <p:attrName>ppt_x</p:attrName>
                                        </p:attrNameLst>
                                      </p:cBhvr>
                                      <p:tavLst>
                                        <p:tav tm="0">
                                          <p:val>
                                            <p:strVal val="#ppt_x"/>
                                          </p:val>
                                        </p:tav>
                                        <p:tav tm="100000">
                                          <p:val>
                                            <p:strVal val="#ppt_x"/>
                                          </p:val>
                                        </p:tav>
                                      </p:tavLst>
                                    </p:anim>
                                    <p:anim calcmode="lin" valueType="num">
                                      <p:cBhvr additive="base">
                                        <p:cTn id="22" dur="500" fill="hold"/>
                                        <p:tgtEl>
                                          <p:spTgt spid="24581"/>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584"/>
                                        </p:tgtEl>
                                        <p:attrNameLst>
                                          <p:attrName>style.visibility</p:attrName>
                                        </p:attrNameLst>
                                      </p:cBhvr>
                                      <p:to>
                                        <p:strVal val="visible"/>
                                      </p:to>
                                    </p:set>
                                    <p:anim calcmode="lin" valueType="num">
                                      <p:cBhvr additive="base">
                                        <p:cTn id="27" dur="500" fill="hold"/>
                                        <p:tgtEl>
                                          <p:spTgt spid="24584"/>
                                        </p:tgtEl>
                                        <p:attrNameLst>
                                          <p:attrName>ppt_x</p:attrName>
                                        </p:attrNameLst>
                                      </p:cBhvr>
                                      <p:tavLst>
                                        <p:tav tm="0">
                                          <p:val>
                                            <p:strVal val="#ppt_x"/>
                                          </p:val>
                                        </p:tav>
                                        <p:tav tm="100000">
                                          <p:val>
                                            <p:strVal val="#ppt_x"/>
                                          </p:val>
                                        </p:tav>
                                      </p:tavLst>
                                    </p:anim>
                                    <p:anim calcmode="lin" valueType="num">
                                      <p:cBhvr additive="base">
                                        <p:cTn id="28" dur="500" fill="hold"/>
                                        <p:tgtEl>
                                          <p:spTgt spid="2458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4582"/>
                                        </p:tgtEl>
                                        <p:attrNameLst>
                                          <p:attrName>style.visibility</p:attrName>
                                        </p:attrNameLst>
                                      </p:cBhvr>
                                      <p:to>
                                        <p:strVal val="visible"/>
                                      </p:to>
                                    </p:set>
                                    <p:anim calcmode="lin" valueType="num">
                                      <p:cBhvr additive="base">
                                        <p:cTn id="31" dur="500" fill="hold"/>
                                        <p:tgtEl>
                                          <p:spTgt spid="24582"/>
                                        </p:tgtEl>
                                        <p:attrNameLst>
                                          <p:attrName>ppt_x</p:attrName>
                                        </p:attrNameLst>
                                      </p:cBhvr>
                                      <p:tavLst>
                                        <p:tav tm="0">
                                          <p:val>
                                            <p:strVal val="#ppt_x"/>
                                          </p:val>
                                        </p:tav>
                                        <p:tav tm="100000">
                                          <p:val>
                                            <p:strVal val="#ppt_x"/>
                                          </p:val>
                                        </p:tav>
                                      </p:tavLst>
                                    </p:anim>
                                    <p:anim calcmode="lin" valueType="num">
                                      <p:cBhvr additive="base">
                                        <p:cTn id="32"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1" grpId="0"/>
      <p:bldP spid="2458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ình nền trắng, background trắng nghệ thuật - VNLife"/>
          <p:cNvPicPr>
            <a:picLocks noChangeAspect="1" noChangeArrowheads="1"/>
          </p:cNvPicPr>
          <p:nvPr/>
        </p:nvPicPr>
        <p:blipFill>
          <a:blip r:embed="rId2" cstate="print"/>
          <a:srcRect/>
          <a:stretch>
            <a:fillRect/>
          </a:stretch>
        </p:blipFill>
        <p:spPr bwMode="auto">
          <a:xfrm>
            <a:off x="0" y="0"/>
            <a:ext cx="9144000" cy="6884988"/>
          </a:xfrm>
          <a:prstGeom prst="rect">
            <a:avLst/>
          </a:prstGeom>
          <a:noFill/>
          <a:ln w="9525">
            <a:noFill/>
            <a:miter lim="800000"/>
            <a:headEnd/>
            <a:tailEnd/>
          </a:ln>
        </p:spPr>
      </p:pic>
      <p:sp>
        <p:nvSpPr>
          <p:cNvPr id="5" name="Rounded Rectangle 4"/>
          <p:cNvSpPr/>
          <p:nvPr/>
        </p:nvSpPr>
        <p:spPr>
          <a:xfrm>
            <a:off x="2519363" y="192089"/>
            <a:ext cx="4302919" cy="131603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rPr>
              <a:t>Ý </a:t>
            </a:r>
            <a:r>
              <a:rPr lang="en-US" sz="2800" b="1" dirty="0" err="1">
                <a:solidFill>
                  <a:srgbClr val="FF0000"/>
                </a:solidFill>
              </a:rPr>
              <a:t>nghĩa</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tự</a:t>
            </a:r>
            <a:r>
              <a:rPr lang="en-US" sz="2800" b="1" dirty="0">
                <a:solidFill>
                  <a:srgbClr val="FF0000"/>
                </a:solidFill>
              </a:rPr>
              <a:t> </a:t>
            </a:r>
            <a:r>
              <a:rPr lang="en-US" sz="2800" b="1" dirty="0" err="1">
                <a:solidFill>
                  <a:srgbClr val="FF0000"/>
                </a:solidFill>
              </a:rPr>
              <a:t>lập</a:t>
            </a:r>
            <a:endParaRPr lang="en-US" sz="2800" b="1" dirty="0">
              <a:solidFill>
                <a:srgbClr val="FF0000"/>
              </a:solidFill>
            </a:endParaRPr>
          </a:p>
        </p:txBody>
      </p:sp>
      <p:sp>
        <p:nvSpPr>
          <p:cNvPr id="6" name="Rounded Rectangle 5"/>
          <p:cNvSpPr/>
          <p:nvPr/>
        </p:nvSpPr>
        <p:spPr>
          <a:xfrm>
            <a:off x="182167" y="1981200"/>
            <a:ext cx="2734865" cy="70008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latin typeface="Times New Roman" pitchFamily="18" charset="0"/>
                <a:cs typeface="Times New Roman" pitchFamily="18" charset="0"/>
              </a:rPr>
              <a:t>Đối với bản thân</a:t>
            </a:r>
            <a:r>
              <a:rPr lang="en-US" sz="2400" dirty="0" smtClean="0">
                <a:solidFill>
                  <a:schemeClr val="tx1"/>
                </a:solidFill>
                <a:latin typeface="Times New Roman" pitchFamily="18" charset="0"/>
                <a:cs typeface="Times New Roman" pitchFamily="18" charset="0"/>
              </a:rPr>
              <a:t>,</a:t>
            </a:r>
          </a:p>
          <a:p>
            <a:pPr algn="ctr">
              <a:defRPr/>
            </a:pPr>
            <a:r>
              <a:rPr lang="en-US" sz="2400" dirty="0" smtClean="0">
                <a:solidFill>
                  <a:schemeClr val="tx1"/>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cá nhân</a:t>
            </a:r>
          </a:p>
        </p:txBody>
      </p:sp>
      <p:sp>
        <p:nvSpPr>
          <p:cNvPr id="7" name="Rounded Rectangle 6"/>
          <p:cNvSpPr/>
          <p:nvPr/>
        </p:nvSpPr>
        <p:spPr>
          <a:xfrm>
            <a:off x="3283744" y="2141538"/>
            <a:ext cx="2774156" cy="5588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latin typeface="Times New Roman" pitchFamily="18" charset="0"/>
                <a:cs typeface="Times New Roman" pitchFamily="18" charset="0"/>
              </a:rPr>
              <a:t>Đối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với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đình</a:t>
            </a:r>
            <a:endParaRPr lang="en-US" sz="2400" dirty="0">
              <a:solidFill>
                <a:schemeClr val="tx1"/>
              </a:solidFill>
              <a:latin typeface="Times New Roman" pitchFamily="18" charset="0"/>
              <a:cs typeface="Times New Roman" pitchFamily="18" charset="0"/>
            </a:endParaRPr>
          </a:p>
        </p:txBody>
      </p:sp>
      <p:sp>
        <p:nvSpPr>
          <p:cNvPr id="8" name="Rounded Rectangle 7"/>
          <p:cNvSpPr/>
          <p:nvPr/>
        </p:nvSpPr>
        <p:spPr>
          <a:xfrm>
            <a:off x="6248400" y="2133600"/>
            <a:ext cx="2452688" cy="53975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latin typeface="Times New Roman" pitchFamily="18" charset="0"/>
                <a:cs typeface="Times New Roman" pitchFamily="18" charset="0"/>
              </a:rPr>
              <a:t>Đối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với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xã</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hội</a:t>
            </a:r>
            <a:endParaRPr lang="en-US" sz="2400" dirty="0">
              <a:solidFill>
                <a:schemeClr val="tx1"/>
              </a:solidFill>
              <a:latin typeface="Times New Roman" pitchFamily="18" charset="0"/>
              <a:cs typeface="Times New Roman" pitchFamily="18" charset="0"/>
            </a:endParaRPr>
          </a:p>
        </p:txBody>
      </p:sp>
      <p:sp>
        <p:nvSpPr>
          <p:cNvPr id="9" name="Rounded Rectangle 8"/>
          <p:cNvSpPr/>
          <p:nvPr/>
        </p:nvSpPr>
        <p:spPr>
          <a:xfrm>
            <a:off x="0" y="3519489"/>
            <a:ext cx="3018235" cy="339248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Giải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quyết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công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việc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hiệu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quả</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thành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công</a:t>
            </a:r>
            <a:r>
              <a:rPr lang="en-US" sz="2400" dirty="0">
                <a:solidFill>
                  <a:prstClr val="black"/>
                </a:solidFill>
                <a:latin typeface="Times New Roman" pitchFamily="18" charset="0"/>
                <a:cs typeface="Times New Roman" pitchFamily="18" charset="0"/>
              </a:rPr>
              <a:t>.</a:t>
            </a:r>
          </a:p>
          <a:p>
            <a:pPr>
              <a:defRPr/>
            </a:pP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Được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mọi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người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kính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trọng</a:t>
            </a:r>
            <a:r>
              <a:rPr lang="en-US" sz="2400" dirty="0">
                <a:solidFill>
                  <a:prstClr val="black"/>
                </a:solidFill>
                <a:latin typeface="Times New Roman" pitchFamily="18" charset="0"/>
                <a:cs typeface="Times New Roman" pitchFamily="18" charset="0"/>
              </a:rPr>
              <a:t>.</a:t>
            </a:r>
          </a:p>
          <a:p>
            <a:pPr>
              <a:defRPr/>
            </a:pP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Có</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thêm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kinh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nghiệm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sống</a:t>
            </a:r>
            <a:r>
              <a:rPr lang="en-US" sz="2400" dirty="0">
                <a:solidFill>
                  <a:prstClr val="black"/>
                </a:solidFill>
                <a:latin typeface="Times New Roman" pitchFamily="18" charset="0"/>
                <a:cs typeface="Times New Roman" pitchFamily="18" charset="0"/>
              </a:rPr>
              <a:t>.</a:t>
            </a:r>
          </a:p>
          <a:p>
            <a:pPr>
              <a:defRPr/>
            </a:pP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Tự</a:t>
            </a:r>
            <a:r>
              <a:rPr lang="en-US" sz="2400" dirty="0">
                <a:solidFill>
                  <a:prstClr val="black"/>
                </a:solidFill>
                <a:latin typeface="Times New Roman" pitchFamily="18" charset="0"/>
                <a:cs typeface="Times New Roman" pitchFamily="18" charset="0"/>
              </a:rPr>
              <a:t> tin, </a:t>
            </a:r>
            <a:r>
              <a:rPr lang="en-US" sz="2400" dirty="0" err="1">
                <a:solidFill>
                  <a:prstClr val="black"/>
                </a:solidFill>
                <a:latin typeface="Times New Roman" pitchFamily="18" charset="0"/>
                <a:cs typeface="Times New Roman" pitchFamily="18" charset="0"/>
              </a:rPr>
              <a:t>bản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lĩnh</a:t>
            </a:r>
            <a:r>
              <a:rPr lang="en-US" sz="2400" dirty="0">
                <a:solidFill>
                  <a:prstClr val="black"/>
                </a:solidFill>
                <a:latin typeface="Times New Roman" pitchFamily="18" charset="0"/>
                <a:cs typeface="Times New Roman" pitchFamily="18" charset="0"/>
              </a:rPr>
              <a:t>.</a:t>
            </a:r>
          </a:p>
          <a:p>
            <a:pPr>
              <a:defRPr/>
            </a:pP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Làm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chủ</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cuộc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sống</a:t>
            </a:r>
            <a:r>
              <a:rPr lang="en-US" sz="2400" dirty="0">
                <a:solidFill>
                  <a:prstClr val="black"/>
                </a:solidFill>
                <a:latin typeface="Times New Roman" pitchFamily="18" charset="0"/>
                <a:cs typeface="Times New Roman" pitchFamily="18" charset="0"/>
              </a:rPr>
              <a:t>.</a:t>
            </a:r>
          </a:p>
        </p:txBody>
      </p:sp>
      <p:sp>
        <p:nvSpPr>
          <p:cNvPr id="10" name="Rounded Rectangle 9"/>
          <p:cNvSpPr/>
          <p:nvPr/>
        </p:nvSpPr>
        <p:spPr>
          <a:xfrm>
            <a:off x="3286126" y="3548064"/>
            <a:ext cx="2774156" cy="333692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chemeClr val="tx1"/>
                </a:solidFill>
                <a:latin typeface="Times New Roman" pitchFamily="18" charset="0"/>
                <a:cs typeface="Times New Roman" pitchFamily="18" charset="0"/>
              </a:rPr>
              <a:t>- Cha </a:t>
            </a:r>
            <a:r>
              <a:rPr lang="en-US" sz="2400" dirty="0" err="1">
                <a:solidFill>
                  <a:schemeClr val="tx1"/>
                </a:solidFill>
                <a:latin typeface="Times New Roman" pitchFamily="18" charset="0"/>
                <a:cs typeface="Times New Roman" pitchFamily="18" charset="0"/>
              </a:rPr>
              <a:t>mẹ</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hạnh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phúc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vì</a:t>
            </a:r>
            <a:r>
              <a:rPr lang="en-US" sz="2400" dirty="0">
                <a:solidFill>
                  <a:schemeClr val="tx1"/>
                </a:solidFill>
                <a:latin typeface="Times New Roman" pitchFamily="18" charset="0"/>
                <a:cs typeface="Times New Roman" pitchFamily="18" charset="0"/>
              </a:rPr>
              <a:t> con </a:t>
            </a:r>
            <a:r>
              <a:rPr lang="en-US" sz="2400" dirty="0" err="1">
                <a:solidFill>
                  <a:schemeClr val="tx1"/>
                </a:solidFill>
                <a:latin typeface="Times New Roman" pitchFamily="18" charset="0"/>
                <a:cs typeface="Times New Roman" pitchFamily="18" charset="0"/>
              </a:rPr>
              <a:t>cái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tự</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lập</a:t>
            </a:r>
            <a:r>
              <a:rPr lang="en-US" sz="2400" dirty="0">
                <a:solidFill>
                  <a:schemeClr val="tx1"/>
                </a:solidFill>
                <a:latin typeface="Times New Roman" pitchFamily="18" charset="0"/>
                <a:cs typeface="Times New Roman" pitchFamily="18" charset="0"/>
              </a:rPr>
              <a:t>.</a:t>
            </a:r>
          </a:p>
          <a:p>
            <a:pPr>
              <a:defRPr/>
            </a:pP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Mọi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thành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viên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đều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yên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tâm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mỗi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cá</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nhân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đều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tự</a:t>
            </a:r>
            <a:r>
              <a:rPr lang="en-US" sz="2400" dirty="0">
                <a:solidFill>
                  <a:schemeClr val="tx1"/>
                </a:solidFill>
                <a:latin typeface="Times New Roman" pitchFamily="18" charset="0"/>
                <a:cs typeface="Times New Roman" pitchFamily="18" charset="0"/>
              </a:rPr>
              <a:t> lo </a:t>
            </a:r>
            <a:r>
              <a:rPr lang="en-US" sz="2400" dirty="0" err="1">
                <a:solidFill>
                  <a:schemeClr val="tx1"/>
                </a:solidFill>
                <a:latin typeface="Times New Roman" pitchFamily="18" charset="0"/>
                <a:cs typeface="Times New Roman" pitchFamily="18" charset="0"/>
              </a:rPr>
              <a:t>được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bản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thân</a:t>
            </a:r>
            <a:r>
              <a:rPr lang="en-US" sz="2400" dirty="0">
                <a:solidFill>
                  <a:schemeClr val="tx1"/>
                </a:solidFill>
                <a:latin typeface="Times New Roman" pitchFamily="18" charset="0"/>
                <a:cs typeface="Times New Roman" pitchFamily="18" charset="0"/>
              </a:rPr>
              <a:t>.</a:t>
            </a:r>
          </a:p>
        </p:txBody>
      </p:sp>
      <p:sp>
        <p:nvSpPr>
          <p:cNvPr id="11" name="Rounded Rectangle 10"/>
          <p:cNvSpPr/>
          <p:nvPr/>
        </p:nvSpPr>
        <p:spPr>
          <a:xfrm>
            <a:off x="6329363" y="3508376"/>
            <a:ext cx="2556272" cy="337661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Góp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phần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phát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triển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xã</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hội</a:t>
            </a:r>
            <a:endParaRPr lang="en-US" sz="2400" dirty="0">
              <a:solidFill>
                <a:schemeClr val="tx1"/>
              </a:solidFill>
              <a:latin typeface="Times New Roman" pitchFamily="18" charset="0"/>
              <a:cs typeface="Times New Roman" pitchFamily="18" charset="0"/>
            </a:endParaRPr>
          </a:p>
        </p:txBody>
      </p:sp>
      <p:sp>
        <p:nvSpPr>
          <p:cNvPr id="12" name="Down Arrow 11"/>
          <p:cNvSpPr/>
          <p:nvPr/>
        </p:nvSpPr>
        <p:spPr>
          <a:xfrm rot="2524904">
            <a:off x="2683669" y="1508126"/>
            <a:ext cx="391716" cy="741363"/>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own Arrow 12"/>
          <p:cNvSpPr/>
          <p:nvPr/>
        </p:nvSpPr>
        <p:spPr>
          <a:xfrm>
            <a:off x="4276725" y="1528763"/>
            <a:ext cx="529829" cy="568325"/>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Down Arrow 13"/>
          <p:cNvSpPr/>
          <p:nvPr/>
        </p:nvSpPr>
        <p:spPr>
          <a:xfrm rot="19161750">
            <a:off x="6259116" y="1476375"/>
            <a:ext cx="311944" cy="730250"/>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Down Arrow 14"/>
          <p:cNvSpPr/>
          <p:nvPr/>
        </p:nvSpPr>
        <p:spPr>
          <a:xfrm>
            <a:off x="4239816" y="2700339"/>
            <a:ext cx="654844" cy="858837"/>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Down Arrow 15"/>
          <p:cNvSpPr/>
          <p:nvPr/>
        </p:nvSpPr>
        <p:spPr>
          <a:xfrm>
            <a:off x="1220392" y="2700338"/>
            <a:ext cx="706040" cy="819150"/>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Down Arrow 16"/>
          <p:cNvSpPr/>
          <p:nvPr/>
        </p:nvSpPr>
        <p:spPr>
          <a:xfrm>
            <a:off x="7083028" y="2679700"/>
            <a:ext cx="736997" cy="858838"/>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cartoon,campus,book,learn,knowledge,matchman,magnifier,school,textbox,hand  painted,brief stro… in 2021 | Happy new year text, Powerpoint presentation  design, School poster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6627" name="TextBox 2"/>
          <p:cNvSpPr txBox="1">
            <a:spLocks noChangeArrowheads="1"/>
          </p:cNvSpPr>
          <p:nvPr/>
        </p:nvSpPr>
        <p:spPr bwMode="auto">
          <a:xfrm>
            <a:off x="1039416" y="249238"/>
            <a:ext cx="7148513" cy="584200"/>
          </a:xfrm>
          <a:prstGeom prst="rect">
            <a:avLst/>
          </a:prstGeom>
          <a:noFill/>
          <a:ln w="9525">
            <a:noFill/>
            <a:miter lim="800000"/>
            <a:headEnd/>
            <a:tailEnd/>
          </a:ln>
        </p:spPr>
        <p:txBody>
          <a:bodyPr>
            <a:spAutoFit/>
          </a:bodyPr>
          <a:lstStyle/>
          <a:p>
            <a:pPr algn="ctr"/>
            <a:r>
              <a:rPr lang="en-US" altLang="en-US" sz="3200">
                <a:solidFill>
                  <a:srgbClr val="FF0000"/>
                </a:solidFill>
              </a:rPr>
              <a:t>Cách rèn luyện</a:t>
            </a:r>
            <a:r>
              <a:rPr lang="en-US" altLang="en-US"/>
              <a:t>.</a:t>
            </a:r>
          </a:p>
        </p:txBody>
      </p:sp>
      <p:sp>
        <p:nvSpPr>
          <p:cNvPr id="26628" name="TextBox 3"/>
          <p:cNvSpPr txBox="1">
            <a:spLocks noChangeArrowheads="1"/>
          </p:cNvSpPr>
          <p:nvPr/>
        </p:nvSpPr>
        <p:spPr bwMode="auto">
          <a:xfrm>
            <a:off x="1173957" y="3602038"/>
            <a:ext cx="6609160" cy="1200329"/>
          </a:xfrm>
          <a:prstGeom prst="rect">
            <a:avLst/>
          </a:prstGeom>
          <a:noFill/>
          <a:ln w="9525">
            <a:noFill/>
            <a:miter lim="800000"/>
            <a:headEnd/>
            <a:tailEnd/>
          </a:ln>
        </p:spPr>
        <p:txBody>
          <a:bodyPr>
            <a:spAutoFit/>
          </a:bodyPr>
          <a:lstStyle/>
          <a:p>
            <a:r>
              <a:rPr lang="en-US" altLang="en-US" sz="2400" dirty="0">
                <a:latin typeface="Times New Roman" pitchFamily="18" charset="0"/>
                <a:cs typeface="Times New Roman" pitchFamily="18" charset="0"/>
              </a:rPr>
              <a:t>- Chủ động làm việc, </a:t>
            </a:r>
          </a:p>
          <a:p>
            <a:r>
              <a:rPr lang="en-US" altLang="en-US" sz="2400" dirty="0">
                <a:latin typeface="Times New Roman" pitchFamily="18" charset="0"/>
                <a:cs typeface="Times New Roman" pitchFamily="18" charset="0"/>
              </a:rPr>
              <a:t>- Tự tin vào bản thân.</a:t>
            </a:r>
          </a:p>
          <a:p>
            <a:r>
              <a:rPr lang="en-US" altLang="en-US" sz="2400" dirty="0">
                <a:latin typeface="Times New Roman" pitchFamily="18" charset="0"/>
                <a:cs typeface="Times New Roman" pitchFamily="18" charset="0"/>
              </a:rPr>
              <a:t>- Cố gắng, kiên trì và quyết tâm thực hiện công việc</a:t>
            </a:r>
            <a:r>
              <a:rPr lang="en-US" altLang="en-US" sz="240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barn(inVertical)">
                                      <p:cBhvr>
                                        <p:cTn id="7" dur="500"/>
                                        <p:tgtEl>
                                          <p:spTgt spid="26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6628">
                                            <p:txEl>
                                              <p:pRg st="0" end="0"/>
                                            </p:txEl>
                                          </p:spTgt>
                                        </p:tgtEl>
                                        <p:attrNameLst>
                                          <p:attrName>style.visibility</p:attrName>
                                        </p:attrNameLst>
                                      </p:cBhvr>
                                      <p:to>
                                        <p:strVal val="visible"/>
                                      </p:to>
                                    </p:set>
                                    <p:animEffect transition="in" filter="barn(inVertical)">
                                      <p:cBhvr>
                                        <p:cTn id="12" dur="500"/>
                                        <p:tgtEl>
                                          <p:spTgt spid="26628">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6628">
                                            <p:txEl>
                                              <p:pRg st="1" end="1"/>
                                            </p:txEl>
                                          </p:spTgt>
                                        </p:tgtEl>
                                        <p:attrNameLst>
                                          <p:attrName>style.visibility</p:attrName>
                                        </p:attrNameLst>
                                      </p:cBhvr>
                                      <p:to>
                                        <p:strVal val="visible"/>
                                      </p:to>
                                    </p:set>
                                    <p:animEffect transition="in" filter="barn(inVertical)">
                                      <p:cBhvr>
                                        <p:cTn id="15" dur="500"/>
                                        <p:tgtEl>
                                          <p:spTgt spid="26628">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6628">
                                            <p:txEl>
                                              <p:pRg st="2" end="2"/>
                                            </p:txEl>
                                          </p:spTgt>
                                        </p:tgtEl>
                                        <p:attrNameLst>
                                          <p:attrName>style.visibility</p:attrName>
                                        </p:attrNameLst>
                                      </p:cBhvr>
                                      <p:to>
                                        <p:strVal val="visible"/>
                                      </p:to>
                                    </p:set>
                                    <p:animEffect transition="in" filter="barn(inVertical)">
                                      <p:cBhvr>
                                        <p:cTn id="18" dur="500"/>
                                        <p:tgtEl>
                                          <p:spTgt spid="266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Group of kids and frame stock vector. Illustration of legs - 35468904"/>
          <p:cNvPicPr>
            <a:picLocks noChangeAspect="1" noChangeArrowheads="1"/>
          </p:cNvPicPr>
          <p:nvPr/>
        </p:nvPicPr>
        <p:blipFill>
          <a:blip r:embed="rId2" cstate="print"/>
          <a:srcRect b="9012"/>
          <a:stretch>
            <a:fillRect/>
          </a:stretch>
        </p:blipFill>
        <p:spPr bwMode="auto">
          <a:xfrm>
            <a:off x="0" y="0"/>
            <a:ext cx="9144000" cy="6858000"/>
          </a:xfrm>
          <a:prstGeom prst="rect">
            <a:avLst/>
          </a:prstGeom>
          <a:noFill/>
          <a:ln w="9525">
            <a:noFill/>
            <a:miter lim="800000"/>
            <a:headEnd/>
            <a:tailEnd/>
          </a:ln>
        </p:spPr>
      </p:pic>
      <p:sp>
        <p:nvSpPr>
          <p:cNvPr id="27651" name="TextBox 1"/>
          <p:cNvSpPr txBox="1">
            <a:spLocks noChangeArrowheads="1"/>
          </p:cNvSpPr>
          <p:nvPr/>
        </p:nvSpPr>
        <p:spPr bwMode="auto">
          <a:xfrm>
            <a:off x="1610916" y="1011238"/>
            <a:ext cx="5766197" cy="5786199"/>
          </a:xfrm>
          <a:prstGeom prst="rect">
            <a:avLst/>
          </a:prstGeom>
          <a:noFill/>
          <a:ln w="9525">
            <a:noFill/>
            <a:miter lim="800000"/>
            <a:headEnd/>
            <a:tailEnd/>
          </a:ln>
        </p:spPr>
        <p:txBody>
          <a:bodyPr>
            <a:spAutoFit/>
          </a:bodyPr>
          <a:lstStyle/>
          <a:p>
            <a:r>
              <a:rPr lang="en-US" altLang="en-US" sz="3200" b="1">
                <a:solidFill>
                  <a:srgbClr val="002060"/>
                </a:solidFill>
                <a:latin typeface="Amazone" pitchFamily="66" charset="-93"/>
              </a:rPr>
              <a:t>Ý nghĩa</a:t>
            </a:r>
            <a:r>
              <a:rPr lang="en-US" altLang="en-US" sz="3200">
                <a:solidFill>
                  <a:srgbClr val="FF0000"/>
                </a:solidFill>
                <a:latin typeface="Amazone" pitchFamily="66" charset="-93"/>
              </a:rPr>
              <a:t>: Tự lập là một trong những đức tính tốt của con người, giúp chúng ta tự làm chủ được suy nghĩ và tự chịu trách nhiệm trước những việc mình làm.</a:t>
            </a:r>
          </a:p>
          <a:p>
            <a:r>
              <a:rPr lang="en-US" altLang="en-US" sz="3200" b="1">
                <a:solidFill>
                  <a:srgbClr val="002060"/>
                </a:solidFill>
                <a:latin typeface="Amazone" pitchFamily="66" charset="-93"/>
              </a:rPr>
              <a:t>Cách rèn luyện:  </a:t>
            </a:r>
          </a:p>
          <a:p>
            <a:r>
              <a:rPr lang="en-US" altLang="en-US" sz="3200">
                <a:solidFill>
                  <a:srgbClr val="FF0000"/>
                </a:solidFill>
                <a:latin typeface="Amazone" pitchFamily="66" charset="-93"/>
              </a:rPr>
              <a:t>- Chủ động làm việc, từ lúc còn nhỏ, từ những việc nhỏ.</a:t>
            </a:r>
          </a:p>
          <a:p>
            <a:r>
              <a:rPr lang="en-US" altLang="en-US" sz="3200">
                <a:solidFill>
                  <a:srgbClr val="FF0000"/>
                </a:solidFill>
                <a:latin typeface="Amazone" pitchFamily="66" charset="-93"/>
              </a:rPr>
              <a:t>- Tự tin vào bản thân.</a:t>
            </a:r>
          </a:p>
          <a:p>
            <a:r>
              <a:rPr lang="en-US" altLang="en-US" sz="3200">
                <a:solidFill>
                  <a:srgbClr val="FF0000"/>
                </a:solidFill>
                <a:latin typeface="Amazone" pitchFamily="66" charset="-93"/>
              </a:rPr>
              <a:t>- Cố gắng, kiên trì và quyết tâm thực hiện công việc.</a:t>
            </a:r>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fade">
                                      <p:cBhvr>
                                        <p:cTn id="7" dur="1000"/>
                                        <p:tgtEl>
                                          <p:spTgt spid="27651"/>
                                        </p:tgtEl>
                                      </p:cBhvr>
                                    </p:animEffect>
                                    <p:anim calcmode="lin" valueType="num">
                                      <p:cBhvr>
                                        <p:cTn id="8" dur="1000" fill="hold"/>
                                        <p:tgtEl>
                                          <p:spTgt spid="27651"/>
                                        </p:tgtEl>
                                        <p:attrNameLst>
                                          <p:attrName>ppt_x</p:attrName>
                                        </p:attrNameLst>
                                      </p:cBhvr>
                                      <p:tavLst>
                                        <p:tav tm="0">
                                          <p:val>
                                            <p:strVal val="#ppt_x"/>
                                          </p:val>
                                        </p:tav>
                                        <p:tav tm="100000">
                                          <p:val>
                                            <p:strVal val="#ppt_x"/>
                                          </p:val>
                                        </p:tav>
                                      </p:tavLst>
                                    </p:anim>
                                    <p:anim calcmode="lin" valueType="num">
                                      <p:cBhvr>
                                        <p:cTn id="9" dur="1000" fill="hold"/>
                                        <p:tgtEl>
                                          <p:spTgt spid="276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1"/>
          <p:cNvSpPr>
            <a:spLocks noGrp="1"/>
          </p:cNvSpPr>
          <p:nvPr>
            <p:ph type="body" sz="quarter" idx="10"/>
          </p:nvPr>
        </p:nvSpPr>
        <p:spPr>
          <a:xfrm>
            <a:off x="2890837" y="1809750"/>
            <a:ext cx="3652838" cy="768350"/>
          </a:xfrm>
        </p:spPr>
        <p:txBody>
          <a:bodyPr>
            <a:normAutofit fontScale="92500"/>
          </a:bodyPr>
          <a:lstStyle/>
          <a:p>
            <a:pPr eaLnBrk="1" hangingPunct="1"/>
            <a:r>
              <a:rPr lang="en-US" altLang="ko-KR" b="1" smtClean="0">
                <a:solidFill>
                  <a:srgbClr val="FF0000"/>
                </a:solidFill>
                <a:latin typeface="Calibri" pitchFamily="34" charset="0"/>
              </a:rPr>
              <a:t>BÀI 5: TỰ LẬP</a:t>
            </a:r>
            <a:endParaRPr lang="ko-KR" altLang="en-US" b="1" dirty="0" smtClean="0">
              <a:solidFill>
                <a:srgbClr val="FF0000"/>
              </a:solidFill>
              <a:latin typeface="Calibri" pitchFamily="34" charset="0"/>
            </a:endParaRPr>
          </a:p>
        </p:txBody>
      </p:sp>
      <p:pic>
        <p:nvPicPr>
          <p:cNvPr id="7171" name="Picture 2" descr="Tách nền Bé trai quét dọn - Free.Vector6.com"/>
          <p:cNvPicPr>
            <a:picLocks noChangeAspect="1" noChangeArrowheads="1"/>
          </p:cNvPicPr>
          <p:nvPr/>
        </p:nvPicPr>
        <p:blipFill>
          <a:blip r:embed="rId3" cstate="print"/>
          <a:srcRect/>
          <a:stretch>
            <a:fillRect/>
          </a:stretch>
        </p:blipFill>
        <p:spPr bwMode="auto">
          <a:xfrm>
            <a:off x="5493544" y="2960688"/>
            <a:ext cx="1708547" cy="1820862"/>
          </a:xfrm>
          <a:prstGeom prst="rect">
            <a:avLst/>
          </a:prstGeom>
          <a:noFill/>
          <a:ln w="9525">
            <a:noFill/>
            <a:miter lim="800000"/>
            <a:headEnd/>
            <a:tailEnd/>
          </a:ln>
        </p:spPr>
      </p:pic>
      <p:pic>
        <p:nvPicPr>
          <p:cNvPr id="7172" name="Picture 4" descr="Gợi ý giúp trẻ rối loạn phổ tự kỷ tập trung trong các hoạt động"/>
          <p:cNvPicPr>
            <a:picLocks noChangeAspect="1" noChangeArrowheads="1"/>
          </p:cNvPicPr>
          <p:nvPr/>
        </p:nvPicPr>
        <p:blipFill>
          <a:blip r:embed="rId4" cstate="print"/>
          <a:srcRect/>
          <a:stretch>
            <a:fillRect/>
          </a:stretch>
        </p:blipFill>
        <p:spPr bwMode="auto">
          <a:xfrm>
            <a:off x="1560910" y="2941638"/>
            <a:ext cx="1889522" cy="1839912"/>
          </a:xfrm>
          <a:prstGeom prst="rect">
            <a:avLst/>
          </a:prstGeom>
          <a:noFill/>
          <a:ln w="9525">
            <a:noFill/>
            <a:miter lim="800000"/>
            <a:headEnd/>
            <a:tailEnd/>
          </a:ln>
        </p:spPr>
      </p:pic>
      <p:pic>
        <p:nvPicPr>
          <p:cNvPr id="7173" name="Picture 6" descr="Thơ: Bé tập đi xe đạp (Chủ đề: Giao thông)"/>
          <p:cNvPicPr>
            <a:picLocks noChangeAspect="1" noChangeArrowheads="1"/>
          </p:cNvPicPr>
          <p:nvPr/>
        </p:nvPicPr>
        <p:blipFill>
          <a:blip r:embed="rId5" cstate="print"/>
          <a:srcRect/>
          <a:stretch>
            <a:fillRect/>
          </a:stretch>
        </p:blipFill>
        <p:spPr bwMode="auto">
          <a:xfrm>
            <a:off x="3367088" y="2941638"/>
            <a:ext cx="2209800" cy="2074862"/>
          </a:xfrm>
          <a:prstGeom prst="rect">
            <a:avLst/>
          </a:prstGeom>
          <a:noFill/>
          <a:ln w="9525">
            <a:noFill/>
            <a:miter lim="800000"/>
            <a:headEnd/>
            <a:tailEnd/>
          </a:ln>
        </p:spPr>
      </p:pic>
      <p:pic>
        <p:nvPicPr>
          <p:cNvPr id="7174" name="Picture 8" descr="Hình ảnh Ngày Lễ Ngày Nghỉ Lễ Tạ ơn Mẹ Bằng Tay, Hình ảnh Hoạt Hình, Giặt  Quần áo Không, Lễ Hội Vector và PNG với nền trong suốt để tải xuống"/>
          <p:cNvPicPr>
            <a:picLocks noChangeAspect="1" noChangeArrowheads="1"/>
          </p:cNvPicPr>
          <p:nvPr/>
        </p:nvPicPr>
        <p:blipFill>
          <a:blip r:embed="rId6" cstate="print"/>
          <a:srcRect/>
          <a:stretch>
            <a:fillRect/>
          </a:stretch>
        </p:blipFill>
        <p:spPr bwMode="auto">
          <a:xfrm>
            <a:off x="6348413" y="871539"/>
            <a:ext cx="1858566" cy="2052637"/>
          </a:xfrm>
          <a:prstGeom prst="rect">
            <a:avLst/>
          </a:prstGeom>
          <a:noFill/>
          <a:ln w="9525">
            <a:noFill/>
            <a:miter lim="800000"/>
            <a:headEnd/>
            <a:tailEnd/>
          </a:ln>
        </p:spPr>
      </p:pic>
      <p:pic>
        <p:nvPicPr>
          <p:cNvPr id="7175" name="Picture 10" descr="GIÚP MẸ"/>
          <p:cNvPicPr>
            <a:picLocks noChangeAspect="1" noChangeArrowheads="1"/>
          </p:cNvPicPr>
          <p:nvPr/>
        </p:nvPicPr>
        <p:blipFill>
          <a:blip r:embed="rId7" cstate="print"/>
          <a:srcRect/>
          <a:stretch>
            <a:fillRect/>
          </a:stretch>
        </p:blipFill>
        <p:spPr bwMode="auto">
          <a:xfrm>
            <a:off x="997744" y="1039813"/>
            <a:ext cx="1893094" cy="187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Kho hình nền powerpoint đơn giản và đẹp nhất cho slide của bạ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23" name="TextBox 1"/>
          <p:cNvSpPr txBox="1">
            <a:spLocks noChangeArrowheads="1"/>
          </p:cNvSpPr>
          <p:nvPr/>
        </p:nvSpPr>
        <p:spPr bwMode="auto">
          <a:xfrm>
            <a:off x="83344" y="222250"/>
            <a:ext cx="7928372" cy="1323439"/>
          </a:xfrm>
          <a:prstGeom prst="rect">
            <a:avLst/>
          </a:prstGeom>
          <a:noFill/>
          <a:ln w="9525">
            <a:noFill/>
            <a:miter lim="800000"/>
            <a:headEnd/>
            <a:tailEnd/>
          </a:ln>
        </p:spPr>
        <p:txBody>
          <a:bodyPr>
            <a:spAutoFit/>
          </a:bodyPr>
          <a:lstStyle/>
          <a:p>
            <a:pPr algn="ctr"/>
            <a:r>
              <a:rPr lang="en-US" altLang="en-US" sz="3200" b="1">
                <a:solidFill>
                  <a:srgbClr val="C00000"/>
                </a:solidFill>
              </a:rPr>
              <a:t>Luyện tập:</a:t>
            </a:r>
          </a:p>
          <a:p>
            <a:r>
              <a:rPr lang="en-US" altLang="en-US" sz="2400" b="1">
                <a:solidFill>
                  <a:srgbClr val="C00000"/>
                </a:solidFill>
              </a:rPr>
              <a:t>Bài 1: </a:t>
            </a:r>
            <a:r>
              <a:rPr lang="en-US" altLang="en-US" sz="2400">
                <a:solidFill>
                  <a:srgbClr val="C00000"/>
                </a:solidFill>
              </a:rPr>
              <a:t>Em đồng tình hay không đồng tình với các ý kiến dưới đây? Vì sao?</a:t>
            </a:r>
          </a:p>
        </p:txBody>
      </p:sp>
      <p:graphicFrame>
        <p:nvGraphicFramePr>
          <p:cNvPr id="3" name="Table 2"/>
          <p:cNvGraphicFramePr>
            <a:graphicFrameLocks noGrp="1"/>
          </p:cNvGraphicFramePr>
          <p:nvPr/>
        </p:nvGraphicFramePr>
        <p:xfrm>
          <a:off x="225029" y="1574801"/>
          <a:ext cx="8202216" cy="3744915"/>
        </p:xfrm>
        <a:graphic>
          <a:graphicData uri="http://schemas.openxmlformats.org/drawingml/2006/table">
            <a:tbl>
              <a:tblPr firstRow="1" bandRow="1">
                <a:tableStyleId>{21E4AEA4-8DFA-4A89-87EB-49C32662AFE0}</a:tableStyleId>
              </a:tblPr>
              <a:tblGrid>
                <a:gridCol w="7121519">
                  <a:extLst>
                    <a:ext uri="{9D8B030D-6E8A-4147-A177-3AD203B41FA5}"/>
                  </a:extLst>
                </a:gridCol>
                <a:gridCol w="1080697">
                  <a:extLst>
                    <a:ext uri="{9D8B030D-6E8A-4147-A177-3AD203B41FA5}"/>
                  </a:extLst>
                </a:gridCol>
              </a:tblGrid>
              <a:tr h="748983">
                <a:tc>
                  <a:txBody>
                    <a:bodyPr/>
                    <a:lstStyle/>
                    <a:p>
                      <a:r>
                        <a:rPr lang="en-US" sz="2400" b="0" dirty="0" smtClean="0">
                          <a:solidFill>
                            <a:schemeClr val="tx1"/>
                          </a:solidFill>
                        </a:rPr>
                        <a:t>A. </a:t>
                      </a:r>
                      <a:r>
                        <a:rPr lang="en-US" sz="2400" b="0" dirty="0" err="1" smtClean="0">
                          <a:solidFill>
                            <a:schemeClr val="tx1"/>
                          </a:solidFill>
                        </a:rPr>
                        <a:t>Tính</a:t>
                      </a:r>
                      <a:r>
                        <a:rPr lang="en-US" sz="2400" b="0" baseline="0" dirty="0" smtClean="0">
                          <a:solidFill>
                            <a:schemeClr val="tx1"/>
                          </a:solidFill>
                        </a:rPr>
                        <a:t> </a:t>
                      </a:r>
                      <a:r>
                        <a:rPr lang="en-US" sz="2400" b="0" baseline="0" dirty="0" err="1" smtClean="0">
                          <a:solidFill>
                            <a:schemeClr val="tx1"/>
                          </a:solidFill>
                        </a:rPr>
                        <a:t>tự</a:t>
                      </a:r>
                      <a:r>
                        <a:rPr lang="en-US" sz="2400" b="0" baseline="0" dirty="0" smtClean="0">
                          <a:solidFill>
                            <a:schemeClr val="tx1"/>
                          </a:solidFill>
                        </a:rPr>
                        <a:t> </a:t>
                      </a:r>
                      <a:r>
                        <a:rPr lang="en-US" sz="2400" b="0" baseline="0" dirty="0" err="1" smtClean="0">
                          <a:solidFill>
                            <a:schemeClr val="tx1"/>
                          </a:solidFill>
                        </a:rPr>
                        <a:t>lập</a:t>
                      </a:r>
                      <a:r>
                        <a:rPr lang="en-US" sz="2400" b="0" baseline="0" dirty="0" smtClean="0">
                          <a:solidFill>
                            <a:schemeClr val="tx1"/>
                          </a:solidFill>
                        </a:rPr>
                        <a:t> </a:t>
                      </a:r>
                      <a:r>
                        <a:rPr lang="en-US" sz="2400" b="0" baseline="0" dirty="0" err="1" smtClean="0">
                          <a:solidFill>
                            <a:schemeClr val="tx1"/>
                          </a:solidFill>
                        </a:rPr>
                        <a:t>không</a:t>
                      </a:r>
                      <a:r>
                        <a:rPr lang="en-US" sz="2400" b="0" baseline="0" dirty="0" smtClean="0">
                          <a:solidFill>
                            <a:schemeClr val="tx1"/>
                          </a:solidFill>
                        </a:rPr>
                        <a:t> </a:t>
                      </a:r>
                      <a:r>
                        <a:rPr lang="en-US" sz="2400" b="0" baseline="0" dirty="0" err="1" smtClean="0">
                          <a:solidFill>
                            <a:schemeClr val="tx1"/>
                          </a:solidFill>
                        </a:rPr>
                        <a:t>tự</a:t>
                      </a:r>
                      <a:r>
                        <a:rPr lang="en-US" sz="2400" b="0" baseline="0" dirty="0" smtClean="0">
                          <a:solidFill>
                            <a:schemeClr val="tx1"/>
                          </a:solidFill>
                        </a:rPr>
                        <a:t> </a:t>
                      </a:r>
                      <a:r>
                        <a:rPr lang="en-US" sz="2400" b="0" baseline="0" dirty="0" err="1" smtClean="0">
                          <a:solidFill>
                            <a:schemeClr val="tx1"/>
                          </a:solidFill>
                        </a:rPr>
                        <a:t>nhiên</a:t>
                      </a:r>
                      <a:r>
                        <a:rPr lang="en-US" sz="2400" b="0" baseline="0" dirty="0" smtClean="0">
                          <a:solidFill>
                            <a:schemeClr val="tx1"/>
                          </a:solidFill>
                        </a:rPr>
                        <a:t> </a:t>
                      </a:r>
                      <a:r>
                        <a:rPr lang="en-US" sz="2400" b="0" baseline="0" dirty="0" err="1" smtClean="0">
                          <a:solidFill>
                            <a:schemeClr val="tx1"/>
                          </a:solidFill>
                        </a:rPr>
                        <a:t>mà</a:t>
                      </a:r>
                      <a:r>
                        <a:rPr lang="en-US" sz="2400" b="0" baseline="0" dirty="0" smtClean="0">
                          <a:solidFill>
                            <a:schemeClr val="tx1"/>
                          </a:solidFill>
                        </a:rPr>
                        <a:t> </a:t>
                      </a:r>
                      <a:r>
                        <a:rPr lang="en-US" sz="2400" b="0" baseline="0" dirty="0" err="1" smtClean="0">
                          <a:solidFill>
                            <a:schemeClr val="tx1"/>
                          </a:solidFill>
                        </a:rPr>
                        <a:t>có</a:t>
                      </a:r>
                      <a:r>
                        <a:rPr lang="en-US" sz="2400" b="0" baseline="0" dirty="0" smtClean="0">
                          <a:solidFill>
                            <a:schemeClr val="tx1"/>
                          </a:solidFill>
                        </a:rPr>
                        <a:t>.</a:t>
                      </a:r>
                      <a:endParaRPr lang="en-US" sz="2400" b="0" dirty="0">
                        <a:solidFill>
                          <a:schemeClr val="tx1"/>
                        </a:solidFill>
                      </a:endParaRPr>
                    </a:p>
                  </a:txBody>
                  <a:tcPr marL="68583" marR="68583"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en-US" sz="2400" dirty="0">
                        <a:solidFill>
                          <a:schemeClr val="tx1"/>
                        </a:solidFill>
                      </a:endParaRPr>
                    </a:p>
                  </a:txBody>
                  <a:tcPr marL="68583" marR="68583"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extLst>
              </a:tr>
              <a:tr h="748983">
                <a:tc>
                  <a:txBody>
                    <a:bodyPr/>
                    <a:lstStyle/>
                    <a:p>
                      <a:r>
                        <a:rPr lang="en-US" sz="2400" dirty="0" smtClean="0">
                          <a:solidFill>
                            <a:schemeClr val="tx1"/>
                          </a:solidFill>
                        </a:rPr>
                        <a:t>B. </a:t>
                      </a:r>
                      <a:r>
                        <a:rPr lang="en-US" sz="2400" dirty="0" err="1" smtClean="0">
                          <a:solidFill>
                            <a:schemeClr val="tx1"/>
                          </a:solidFill>
                        </a:rPr>
                        <a:t>Chỉ</a:t>
                      </a:r>
                      <a:r>
                        <a:rPr lang="en-US" sz="2400" baseline="0" dirty="0" smtClean="0">
                          <a:solidFill>
                            <a:schemeClr val="tx1"/>
                          </a:solidFill>
                        </a:rPr>
                        <a:t> </a:t>
                      </a:r>
                      <a:r>
                        <a:rPr lang="en-US" sz="2400" baseline="0" dirty="0" err="1" smtClean="0">
                          <a:solidFill>
                            <a:schemeClr val="tx1"/>
                          </a:solidFill>
                        </a:rPr>
                        <a:t>có</a:t>
                      </a:r>
                      <a:r>
                        <a:rPr lang="en-US" sz="2400" baseline="0" dirty="0" smtClean="0">
                          <a:solidFill>
                            <a:schemeClr val="tx1"/>
                          </a:solidFill>
                        </a:rPr>
                        <a:t> con </a:t>
                      </a:r>
                      <a:r>
                        <a:rPr lang="en-US" sz="2400" baseline="0" dirty="0" err="1" smtClean="0">
                          <a:solidFill>
                            <a:schemeClr val="tx1"/>
                          </a:solidFill>
                        </a:rPr>
                        <a:t>nhà</a:t>
                      </a:r>
                      <a:r>
                        <a:rPr lang="en-US" sz="2400" baseline="0" dirty="0" smtClean="0">
                          <a:solidFill>
                            <a:schemeClr val="tx1"/>
                          </a:solidFill>
                        </a:rPr>
                        <a:t> </a:t>
                      </a:r>
                      <a:r>
                        <a:rPr lang="en-US" sz="2400" baseline="0" dirty="0" err="1" smtClean="0">
                          <a:solidFill>
                            <a:schemeClr val="tx1"/>
                          </a:solidFill>
                        </a:rPr>
                        <a:t>nghèo</a:t>
                      </a:r>
                      <a:r>
                        <a:rPr lang="en-US" sz="2400" baseline="0" dirty="0" smtClean="0">
                          <a:solidFill>
                            <a:schemeClr val="tx1"/>
                          </a:solidFill>
                        </a:rPr>
                        <a:t> </a:t>
                      </a:r>
                      <a:r>
                        <a:rPr lang="en-US" sz="2400" baseline="0" dirty="0" err="1" smtClean="0">
                          <a:solidFill>
                            <a:schemeClr val="tx1"/>
                          </a:solidFill>
                        </a:rPr>
                        <a:t>mới</a:t>
                      </a:r>
                      <a:r>
                        <a:rPr lang="en-US" sz="2400" baseline="0" dirty="0" smtClean="0">
                          <a:solidFill>
                            <a:schemeClr val="tx1"/>
                          </a:solidFill>
                        </a:rPr>
                        <a:t> </a:t>
                      </a:r>
                      <a:r>
                        <a:rPr lang="en-US" sz="2400" baseline="0" dirty="0" err="1" smtClean="0">
                          <a:solidFill>
                            <a:schemeClr val="tx1"/>
                          </a:solidFill>
                        </a:rPr>
                        <a:t>cần</a:t>
                      </a:r>
                      <a:r>
                        <a:rPr lang="en-US" sz="2400" baseline="0" dirty="0" smtClean="0">
                          <a:solidFill>
                            <a:schemeClr val="tx1"/>
                          </a:solidFill>
                        </a:rPr>
                        <a:t> </a:t>
                      </a:r>
                      <a:r>
                        <a:rPr lang="en-US" sz="2400" baseline="0" dirty="0" err="1" smtClean="0">
                          <a:solidFill>
                            <a:schemeClr val="tx1"/>
                          </a:solidFill>
                        </a:rPr>
                        <a:t>sống</a:t>
                      </a:r>
                      <a:r>
                        <a:rPr lang="en-US" sz="2400" baseline="0" dirty="0" smtClean="0">
                          <a:solidFill>
                            <a:schemeClr val="tx1"/>
                          </a:solidFill>
                        </a:rPr>
                        <a:t> </a:t>
                      </a:r>
                      <a:r>
                        <a:rPr lang="en-US" sz="2400" baseline="0" dirty="0" err="1" smtClean="0">
                          <a:solidFill>
                            <a:schemeClr val="tx1"/>
                          </a:solidFill>
                        </a:rPr>
                        <a:t>tự</a:t>
                      </a:r>
                      <a:r>
                        <a:rPr lang="en-US" sz="2400" baseline="0" dirty="0" smtClean="0">
                          <a:solidFill>
                            <a:schemeClr val="tx1"/>
                          </a:solidFill>
                        </a:rPr>
                        <a:t> </a:t>
                      </a:r>
                      <a:r>
                        <a:rPr lang="en-US" sz="2400" baseline="0" dirty="0" err="1" smtClean="0">
                          <a:solidFill>
                            <a:schemeClr val="tx1"/>
                          </a:solidFill>
                        </a:rPr>
                        <a:t>lập</a:t>
                      </a:r>
                      <a:r>
                        <a:rPr lang="en-US" sz="2400" baseline="0" dirty="0" smtClean="0">
                          <a:solidFill>
                            <a:schemeClr val="tx1"/>
                          </a:solidFill>
                        </a:rPr>
                        <a:t>.</a:t>
                      </a:r>
                      <a:endParaRPr lang="en-US" sz="2400" dirty="0">
                        <a:solidFill>
                          <a:schemeClr val="tx1"/>
                        </a:solidFill>
                      </a:endParaRPr>
                    </a:p>
                  </a:txBody>
                  <a:tcPr marL="68583" marR="68583"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a:solidFill>
                          <a:schemeClr val="tx1"/>
                        </a:solidFill>
                      </a:endParaRPr>
                    </a:p>
                  </a:txBody>
                  <a:tcPr marL="68583" marR="68583"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r h="748983">
                <a:tc>
                  <a:txBody>
                    <a:bodyPr/>
                    <a:lstStyle/>
                    <a:p>
                      <a:r>
                        <a:rPr lang="en-US" sz="2400" dirty="0" smtClean="0">
                          <a:solidFill>
                            <a:schemeClr val="tx1"/>
                          </a:solidFill>
                        </a:rPr>
                        <a:t>C. </a:t>
                      </a:r>
                      <a:r>
                        <a:rPr lang="en-US" sz="2400" dirty="0" err="1" smtClean="0">
                          <a:solidFill>
                            <a:schemeClr val="tx1"/>
                          </a:solidFill>
                        </a:rPr>
                        <a:t>Học</a:t>
                      </a:r>
                      <a:r>
                        <a:rPr lang="en-US" sz="2400" baseline="0" dirty="0" smtClean="0">
                          <a:solidFill>
                            <a:schemeClr val="tx1"/>
                          </a:solidFill>
                        </a:rPr>
                        <a:t> </a:t>
                      </a:r>
                      <a:r>
                        <a:rPr lang="en-US" sz="2400" baseline="0" dirty="0" err="1" smtClean="0">
                          <a:solidFill>
                            <a:schemeClr val="tx1"/>
                          </a:solidFill>
                        </a:rPr>
                        <a:t>cách</a:t>
                      </a:r>
                      <a:r>
                        <a:rPr lang="en-US" sz="2400" baseline="0" dirty="0" smtClean="0">
                          <a:solidFill>
                            <a:schemeClr val="tx1"/>
                          </a:solidFill>
                        </a:rPr>
                        <a:t> </a:t>
                      </a:r>
                      <a:r>
                        <a:rPr lang="en-US" sz="2400" baseline="0" dirty="0" err="1" smtClean="0">
                          <a:solidFill>
                            <a:schemeClr val="tx1"/>
                          </a:solidFill>
                        </a:rPr>
                        <a:t>sống</a:t>
                      </a:r>
                      <a:r>
                        <a:rPr lang="en-US" sz="2400" baseline="0" dirty="0" smtClean="0">
                          <a:solidFill>
                            <a:schemeClr val="tx1"/>
                          </a:solidFill>
                        </a:rPr>
                        <a:t> </a:t>
                      </a:r>
                      <a:r>
                        <a:rPr lang="en-US" sz="2400" baseline="0" dirty="0" err="1" smtClean="0">
                          <a:solidFill>
                            <a:schemeClr val="tx1"/>
                          </a:solidFill>
                        </a:rPr>
                        <a:t>tự</a:t>
                      </a:r>
                      <a:r>
                        <a:rPr lang="en-US" sz="2400" baseline="0" dirty="0" smtClean="0">
                          <a:solidFill>
                            <a:schemeClr val="tx1"/>
                          </a:solidFill>
                        </a:rPr>
                        <a:t> </a:t>
                      </a:r>
                      <a:r>
                        <a:rPr lang="en-US" sz="2400" baseline="0" dirty="0" err="1" smtClean="0">
                          <a:solidFill>
                            <a:schemeClr val="tx1"/>
                          </a:solidFill>
                        </a:rPr>
                        <a:t>lập</a:t>
                      </a:r>
                      <a:r>
                        <a:rPr lang="en-US" sz="2400" baseline="0" dirty="0" smtClean="0">
                          <a:solidFill>
                            <a:schemeClr val="tx1"/>
                          </a:solidFill>
                        </a:rPr>
                        <a:t> </a:t>
                      </a:r>
                      <a:r>
                        <a:rPr lang="en-US" sz="2400" baseline="0" dirty="0" err="1" smtClean="0">
                          <a:solidFill>
                            <a:schemeClr val="tx1"/>
                          </a:solidFill>
                        </a:rPr>
                        <a:t>để</a:t>
                      </a:r>
                      <a:r>
                        <a:rPr lang="en-US" sz="2400" baseline="0" dirty="0" smtClean="0">
                          <a:solidFill>
                            <a:schemeClr val="tx1"/>
                          </a:solidFill>
                        </a:rPr>
                        <a:t> </a:t>
                      </a:r>
                      <a:r>
                        <a:rPr lang="en-US" sz="2400" baseline="0" dirty="0" err="1" smtClean="0">
                          <a:solidFill>
                            <a:schemeClr val="tx1"/>
                          </a:solidFill>
                        </a:rPr>
                        <a:t>trưởng</a:t>
                      </a:r>
                      <a:r>
                        <a:rPr lang="en-US" sz="2400" baseline="0" dirty="0" smtClean="0">
                          <a:solidFill>
                            <a:schemeClr val="tx1"/>
                          </a:solidFill>
                        </a:rPr>
                        <a:t> </a:t>
                      </a:r>
                      <a:r>
                        <a:rPr lang="en-US" sz="2400" baseline="0" dirty="0" err="1" smtClean="0">
                          <a:solidFill>
                            <a:schemeClr val="tx1"/>
                          </a:solidFill>
                        </a:rPr>
                        <a:t>thành</a:t>
                      </a:r>
                      <a:r>
                        <a:rPr lang="en-US" sz="2400" baseline="0" dirty="0" smtClean="0">
                          <a:solidFill>
                            <a:schemeClr val="tx1"/>
                          </a:solidFill>
                        </a:rPr>
                        <a:t>.</a:t>
                      </a:r>
                      <a:endParaRPr lang="en-US" sz="2400" dirty="0">
                        <a:solidFill>
                          <a:schemeClr val="tx1"/>
                        </a:solidFill>
                      </a:endParaRPr>
                    </a:p>
                  </a:txBody>
                  <a:tcPr marL="68583" marR="68583"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solidFill>
                          <a:schemeClr val="tx1"/>
                        </a:solidFill>
                      </a:endParaRPr>
                    </a:p>
                  </a:txBody>
                  <a:tcPr marL="68583" marR="68583"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r h="748983">
                <a:tc>
                  <a:txBody>
                    <a:bodyPr/>
                    <a:lstStyle/>
                    <a:p>
                      <a:r>
                        <a:rPr lang="en-US" sz="2400" dirty="0" smtClean="0">
                          <a:solidFill>
                            <a:schemeClr val="tx1"/>
                          </a:solidFill>
                        </a:rPr>
                        <a:t>D. </a:t>
                      </a:r>
                      <a:r>
                        <a:rPr lang="en-US" sz="2400" dirty="0" err="1" smtClean="0">
                          <a:solidFill>
                            <a:schemeClr val="tx1"/>
                          </a:solidFill>
                        </a:rPr>
                        <a:t>Nên</a:t>
                      </a:r>
                      <a:r>
                        <a:rPr lang="en-US" sz="2400" baseline="0" dirty="0" smtClean="0">
                          <a:solidFill>
                            <a:schemeClr val="tx1"/>
                          </a:solidFill>
                        </a:rPr>
                        <a:t> </a:t>
                      </a:r>
                      <a:r>
                        <a:rPr lang="en-US" sz="2400" baseline="0" dirty="0" err="1" smtClean="0">
                          <a:solidFill>
                            <a:schemeClr val="tx1"/>
                          </a:solidFill>
                        </a:rPr>
                        <a:t>tự</a:t>
                      </a:r>
                      <a:r>
                        <a:rPr lang="en-US" sz="2400" baseline="0" dirty="0" smtClean="0">
                          <a:solidFill>
                            <a:schemeClr val="tx1"/>
                          </a:solidFill>
                        </a:rPr>
                        <a:t> </a:t>
                      </a:r>
                      <a:r>
                        <a:rPr lang="en-US" sz="2400" baseline="0" dirty="0" err="1" smtClean="0">
                          <a:solidFill>
                            <a:schemeClr val="tx1"/>
                          </a:solidFill>
                        </a:rPr>
                        <a:t>lập</a:t>
                      </a:r>
                      <a:r>
                        <a:rPr lang="en-US" sz="2400" baseline="0" dirty="0" smtClean="0">
                          <a:solidFill>
                            <a:schemeClr val="tx1"/>
                          </a:solidFill>
                        </a:rPr>
                        <a:t> </a:t>
                      </a:r>
                      <a:r>
                        <a:rPr lang="en-US" sz="2400" baseline="0" dirty="0" err="1" smtClean="0">
                          <a:solidFill>
                            <a:schemeClr val="tx1"/>
                          </a:solidFill>
                        </a:rPr>
                        <a:t>càng</a:t>
                      </a:r>
                      <a:r>
                        <a:rPr lang="en-US" sz="2400" baseline="0" dirty="0" smtClean="0">
                          <a:solidFill>
                            <a:schemeClr val="tx1"/>
                          </a:solidFill>
                        </a:rPr>
                        <a:t> </a:t>
                      </a:r>
                      <a:r>
                        <a:rPr lang="en-US" sz="2400" baseline="0" dirty="0" err="1" smtClean="0">
                          <a:solidFill>
                            <a:schemeClr val="tx1"/>
                          </a:solidFill>
                        </a:rPr>
                        <a:t>sớm</a:t>
                      </a:r>
                      <a:r>
                        <a:rPr lang="en-US" sz="2400" baseline="0" dirty="0" smtClean="0">
                          <a:solidFill>
                            <a:schemeClr val="tx1"/>
                          </a:solidFill>
                        </a:rPr>
                        <a:t> </a:t>
                      </a:r>
                      <a:r>
                        <a:rPr lang="en-US" sz="2400" baseline="0" dirty="0" err="1" smtClean="0">
                          <a:solidFill>
                            <a:schemeClr val="tx1"/>
                          </a:solidFill>
                        </a:rPr>
                        <a:t>càng</a:t>
                      </a:r>
                      <a:r>
                        <a:rPr lang="en-US" sz="2400" baseline="0" dirty="0" smtClean="0">
                          <a:solidFill>
                            <a:schemeClr val="tx1"/>
                          </a:solidFill>
                        </a:rPr>
                        <a:t> </a:t>
                      </a:r>
                      <a:r>
                        <a:rPr lang="en-US" sz="2400" baseline="0" dirty="0" err="1" smtClean="0">
                          <a:solidFill>
                            <a:schemeClr val="tx1"/>
                          </a:solidFill>
                        </a:rPr>
                        <a:t>tốt</a:t>
                      </a:r>
                      <a:r>
                        <a:rPr lang="en-US" sz="2400" baseline="0" dirty="0" smtClean="0">
                          <a:solidFill>
                            <a:schemeClr val="tx1"/>
                          </a:solidFill>
                        </a:rPr>
                        <a:t>.</a:t>
                      </a:r>
                      <a:endParaRPr lang="en-US" sz="2400" dirty="0">
                        <a:solidFill>
                          <a:schemeClr val="tx1"/>
                        </a:solidFill>
                      </a:endParaRPr>
                    </a:p>
                  </a:txBody>
                  <a:tcPr marL="68583" marR="68583"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solidFill>
                          <a:schemeClr val="tx1"/>
                        </a:solidFill>
                      </a:endParaRPr>
                    </a:p>
                  </a:txBody>
                  <a:tcPr marL="68583" marR="68583"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r h="748983">
                <a:tc>
                  <a:txBody>
                    <a:bodyPr/>
                    <a:lstStyle/>
                    <a:p>
                      <a:r>
                        <a:rPr lang="en-US" sz="2400" dirty="0" smtClean="0">
                          <a:solidFill>
                            <a:schemeClr val="tx1"/>
                          </a:solidFill>
                        </a:rPr>
                        <a:t>E. </a:t>
                      </a:r>
                      <a:r>
                        <a:rPr lang="en-US" sz="2400" dirty="0" err="1" smtClean="0">
                          <a:solidFill>
                            <a:schemeClr val="tx1"/>
                          </a:solidFill>
                        </a:rPr>
                        <a:t>Tự</a:t>
                      </a:r>
                      <a:r>
                        <a:rPr lang="en-US" sz="2400" baseline="0" dirty="0" smtClean="0">
                          <a:solidFill>
                            <a:schemeClr val="tx1"/>
                          </a:solidFill>
                        </a:rPr>
                        <a:t> </a:t>
                      </a:r>
                      <a:r>
                        <a:rPr lang="en-US" sz="2400" baseline="0" dirty="0" err="1" smtClean="0">
                          <a:solidFill>
                            <a:schemeClr val="tx1"/>
                          </a:solidFill>
                        </a:rPr>
                        <a:t>lập</a:t>
                      </a:r>
                      <a:r>
                        <a:rPr lang="en-US" sz="2400" baseline="0" dirty="0" smtClean="0">
                          <a:solidFill>
                            <a:schemeClr val="tx1"/>
                          </a:solidFill>
                        </a:rPr>
                        <a:t> </a:t>
                      </a:r>
                      <a:r>
                        <a:rPr lang="en-US" sz="2400" baseline="0" dirty="0" err="1" smtClean="0">
                          <a:solidFill>
                            <a:schemeClr val="tx1"/>
                          </a:solidFill>
                        </a:rPr>
                        <a:t>sẽ</a:t>
                      </a:r>
                      <a:r>
                        <a:rPr lang="en-US" sz="2400" baseline="0" dirty="0" smtClean="0">
                          <a:solidFill>
                            <a:schemeClr val="tx1"/>
                          </a:solidFill>
                        </a:rPr>
                        <a:t> </a:t>
                      </a:r>
                      <a:r>
                        <a:rPr lang="en-US" sz="2400" baseline="0" dirty="0" err="1" smtClean="0">
                          <a:solidFill>
                            <a:schemeClr val="tx1"/>
                          </a:solidFill>
                        </a:rPr>
                        <a:t>dễ</a:t>
                      </a:r>
                      <a:r>
                        <a:rPr lang="en-US" sz="2400" baseline="0" dirty="0" smtClean="0">
                          <a:solidFill>
                            <a:schemeClr val="tx1"/>
                          </a:solidFill>
                        </a:rPr>
                        <a:t> </a:t>
                      </a:r>
                      <a:r>
                        <a:rPr lang="en-US" sz="2400" baseline="0" dirty="0" err="1" smtClean="0">
                          <a:solidFill>
                            <a:schemeClr val="tx1"/>
                          </a:solidFill>
                        </a:rPr>
                        <a:t>trở</a:t>
                      </a:r>
                      <a:r>
                        <a:rPr lang="en-US" sz="2400" baseline="0" dirty="0" smtClean="0">
                          <a:solidFill>
                            <a:schemeClr val="tx1"/>
                          </a:solidFill>
                        </a:rPr>
                        <a:t> </a:t>
                      </a:r>
                      <a:r>
                        <a:rPr lang="en-US" sz="2400" baseline="0" dirty="0" err="1" smtClean="0">
                          <a:solidFill>
                            <a:schemeClr val="tx1"/>
                          </a:solidFill>
                        </a:rPr>
                        <a:t>thành</a:t>
                      </a:r>
                      <a:r>
                        <a:rPr lang="en-US" sz="2400" baseline="0" dirty="0" smtClean="0">
                          <a:solidFill>
                            <a:schemeClr val="tx1"/>
                          </a:solidFill>
                        </a:rPr>
                        <a:t> </a:t>
                      </a:r>
                      <a:r>
                        <a:rPr lang="en-US" sz="2400" baseline="0" dirty="0" err="1" smtClean="0">
                          <a:solidFill>
                            <a:schemeClr val="tx1"/>
                          </a:solidFill>
                        </a:rPr>
                        <a:t>người</a:t>
                      </a:r>
                      <a:r>
                        <a:rPr lang="en-US" sz="2400" baseline="0" dirty="0" smtClean="0">
                          <a:solidFill>
                            <a:schemeClr val="tx1"/>
                          </a:solidFill>
                        </a:rPr>
                        <a:t> </a:t>
                      </a:r>
                      <a:r>
                        <a:rPr lang="en-US" sz="2400" baseline="0" dirty="0" err="1" smtClean="0">
                          <a:solidFill>
                            <a:schemeClr val="tx1"/>
                          </a:solidFill>
                        </a:rPr>
                        <a:t>ích</a:t>
                      </a:r>
                      <a:r>
                        <a:rPr lang="en-US" sz="2400" baseline="0" dirty="0" smtClean="0">
                          <a:solidFill>
                            <a:schemeClr val="tx1"/>
                          </a:solidFill>
                        </a:rPr>
                        <a:t> </a:t>
                      </a:r>
                      <a:r>
                        <a:rPr lang="en-US" sz="2400" baseline="0" dirty="0" err="1" smtClean="0">
                          <a:solidFill>
                            <a:schemeClr val="tx1"/>
                          </a:solidFill>
                        </a:rPr>
                        <a:t>kỉ</a:t>
                      </a:r>
                      <a:r>
                        <a:rPr lang="en-US" sz="2400" baseline="0" dirty="0" smtClean="0">
                          <a:solidFill>
                            <a:schemeClr val="tx1"/>
                          </a:solidFill>
                        </a:rPr>
                        <a:t>, </a:t>
                      </a:r>
                      <a:r>
                        <a:rPr lang="en-US" sz="2400" baseline="0" dirty="0" err="1" smtClean="0">
                          <a:solidFill>
                            <a:schemeClr val="tx1"/>
                          </a:solidFill>
                        </a:rPr>
                        <a:t>độc</a:t>
                      </a:r>
                      <a:r>
                        <a:rPr lang="en-US" sz="2400" baseline="0" dirty="0" smtClean="0">
                          <a:solidFill>
                            <a:schemeClr val="tx1"/>
                          </a:solidFill>
                        </a:rPr>
                        <a:t> </a:t>
                      </a:r>
                      <a:r>
                        <a:rPr lang="en-US" sz="2400" baseline="0" dirty="0" err="1" smtClean="0">
                          <a:solidFill>
                            <a:schemeClr val="tx1"/>
                          </a:solidFill>
                        </a:rPr>
                        <a:t>đoán</a:t>
                      </a:r>
                      <a:r>
                        <a:rPr lang="en-US" sz="2400" baseline="0" dirty="0" smtClean="0">
                          <a:solidFill>
                            <a:schemeClr val="tx1"/>
                          </a:solidFill>
                        </a:rPr>
                        <a:t>.</a:t>
                      </a:r>
                      <a:endParaRPr lang="en-US" sz="2400" dirty="0">
                        <a:solidFill>
                          <a:schemeClr val="tx1"/>
                        </a:solidFill>
                      </a:endParaRPr>
                    </a:p>
                  </a:txBody>
                  <a:tcPr marL="68583" marR="68583"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solidFill>
                          <a:schemeClr val="tx1"/>
                        </a:solidFill>
                      </a:endParaRPr>
                    </a:p>
                  </a:txBody>
                  <a:tcPr marL="68583" marR="68583"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bl>
          </a:graphicData>
        </a:graphic>
      </p:graphicFrame>
      <p:sp>
        <p:nvSpPr>
          <p:cNvPr id="4" name="Rectangle 3"/>
          <p:cNvSpPr/>
          <p:nvPr/>
        </p:nvSpPr>
        <p:spPr>
          <a:xfrm>
            <a:off x="7429500" y="1703389"/>
            <a:ext cx="914400" cy="441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45" name="Picture 8"/>
          <p:cNvPicPr>
            <a:picLocks noChangeAspect="1"/>
          </p:cNvPicPr>
          <p:nvPr/>
        </p:nvPicPr>
        <p:blipFill>
          <a:blip r:embed="rId3" cstate="print"/>
          <a:srcRect/>
          <a:stretch>
            <a:fillRect/>
          </a:stretch>
        </p:blipFill>
        <p:spPr bwMode="auto">
          <a:xfrm>
            <a:off x="7686675" y="3975101"/>
            <a:ext cx="384572" cy="512763"/>
          </a:xfrm>
          <a:prstGeom prst="rect">
            <a:avLst/>
          </a:prstGeom>
          <a:noFill/>
          <a:ln w="9525">
            <a:noFill/>
            <a:miter lim="800000"/>
            <a:headEnd/>
            <a:tailEnd/>
          </a:ln>
        </p:spPr>
      </p:pic>
      <p:pic>
        <p:nvPicPr>
          <p:cNvPr id="30746" name="Picture 9"/>
          <p:cNvPicPr>
            <a:picLocks noChangeAspect="1"/>
          </p:cNvPicPr>
          <p:nvPr/>
        </p:nvPicPr>
        <p:blipFill>
          <a:blip r:embed="rId3" cstate="print"/>
          <a:srcRect/>
          <a:stretch>
            <a:fillRect/>
          </a:stretch>
        </p:blipFill>
        <p:spPr bwMode="auto">
          <a:xfrm>
            <a:off x="7686675" y="3206751"/>
            <a:ext cx="384572" cy="512763"/>
          </a:xfrm>
          <a:prstGeom prst="rect">
            <a:avLst/>
          </a:prstGeom>
          <a:noFill/>
          <a:ln w="9525">
            <a:noFill/>
            <a:miter lim="800000"/>
            <a:headEnd/>
            <a:tailEnd/>
          </a:ln>
        </p:spPr>
      </p:pic>
      <p:pic>
        <p:nvPicPr>
          <p:cNvPr id="30747" name="Picture 10"/>
          <p:cNvPicPr>
            <a:picLocks noChangeAspect="1"/>
          </p:cNvPicPr>
          <p:nvPr/>
        </p:nvPicPr>
        <p:blipFill>
          <a:blip r:embed="rId3" cstate="print"/>
          <a:srcRect/>
          <a:stretch>
            <a:fillRect/>
          </a:stretch>
        </p:blipFill>
        <p:spPr bwMode="auto">
          <a:xfrm>
            <a:off x="7686675" y="1703388"/>
            <a:ext cx="384572" cy="512762"/>
          </a:xfrm>
          <a:prstGeom prst="rect">
            <a:avLst/>
          </a:prstGeom>
          <a:noFill/>
          <a:ln w="9525">
            <a:noFill/>
            <a:miter lim="800000"/>
            <a:headEnd/>
            <a:tailEnd/>
          </a:ln>
        </p:spPr>
      </p:pic>
      <p:sp>
        <p:nvSpPr>
          <p:cNvPr id="12" name="Rectangle 11"/>
          <p:cNvSpPr/>
          <p:nvPr/>
        </p:nvSpPr>
        <p:spPr>
          <a:xfrm>
            <a:off x="7686675" y="2535238"/>
            <a:ext cx="384572" cy="442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solidFill>
                  <a:srgbClr val="FF0000"/>
                </a:solidFill>
              </a:rPr>
              <a:t>x</a:t>
            </a:r>
          </a:p>
        </p:txBody>
      </p:sp>
      <p:sp>
        <p:nvSpPr>
          <p:cNvPr id="13" name="Rectangle 12"/>
          <p:cNvSpPr/>
          <p:nvPr/>
        </p:nvSpPr>
        <p:spPr>
          <a:xfrm>
            <a:off x="7686675" y="4710114"/>
            <a:ext cx="384572" cy="517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solidFill>
                  <a:srgbClr val="FF0000"/>
                </a:solidFill>
              </a:rPr>
              <a:t>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1000"/>
                                        <p:tgtEl>
                                          <p:spTgt spid="30723">
                                            <p:txEl>
                                              <p:pRg st="0" end="0"/>
                                            </p:txEl>
                                          </p:spTgt>
                                        </p:tgtEl>
                                      </p:cBhvr>
                                    </p:animEffect>
                                    <p:anim calcmode="lin" valueType="num">
                                      <p:cBhvr>
                                        <p:cTn id="8"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Effect transition="in" filter="barn(inVertical)">
                                      <p:cBhvr>
                                        <p:cTn id="14" dur="500"/>
                                        <p:tgtEl>
                                          <p:spTgt spid="3072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30747"/>
                                        </p:tgtEl>
                                        <p:attrNameLst>
                                          <p:attrName>style.visibility</p:attrName>
                                        </p:attrNameLst>
                                      </p:cBhvr>
                                      <p:to>
                                        <p:strVal val="visible"/>
                                      </p:to>
                                    </p:set>
                                    <p:animEffect transition="in" filter="fade">
                                      <p:cBhvr>
                                        <p:cTn id="26" dur="1000"/>
                                        <p:tgtEl>
                                          <p:spTgt spid="30747"/>
                                        </p:tgtEl>
                                      </p:cBhvr>
                                    </p:animEffect>
                                    <p:anim calcmode="lin" valueType="num">
                                      <p:cBhvr>
                                        <p:cTn id="27" dur="1000" fill="hold"/>
                                        <p:tgtEl>
                                          <p:spTgt spid="30747"/>
                                        </p:tgtEl>
                                        <p:attrNameLst>
                                          <p:attrName>ppt_x</p:attrName>
                                        </p:attrNameLst>
                                      </p:cBhvr>
                                      <p:tavLst>
                                        <p:tav tm="0">
                                          <p:val>
                                            <p:strVal val="#ppt_x"/>
                                          </p:val>
                                        </p:tav>
                                        <p:tav tm="100000">
                                          <p:val>
                                            <p:strVal val="#ppt_x"/>
                                          </p:val>
                                        </p:tav>
                                      </p:tavLst>
                                    </p:anim>
                                    <p:anim calcmode="lin" valueType="num">
                                      <p:cBhvr>
                                        <p:cTn id="28" dur="1000" fill="hold"/>
                                        <p:tgtEl>
                                          <p:spTgt spid="30747"/>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30746"/>
                                        </p:tgtEl>
                                        <p:attrNameLst>
                                          <p:attrName>style.visibility</p:attrName>
                                        </p:attrNameLst>
                                      </p:cBhvr>
                                      <p:to>
                                        <p:strVal val="visible"/>
                                      </p:to>
                                    </p:set>
                                    <p:animEffect transition="in" filter="fade">
                                      <p:cBhvr>
                                        <p:cTn id="40" dur="1000"/>
                                        <p:tgtEl>
                                          <p:spTgt spid="30746"/>
                                        </p:tgtEl>
                                      </p:cBhvr>
                                    </p:animEffect>
                                    <p:anim calcmode="lin" valueType="num">
                                      <p:cBhvr>
                                        <p:cTn id="41" dur="1000" fill="hold"/>
                                        <p:tgtEl>
                                          <p:spTgt spid="30746"/>
                                        </p:tgtEl>
                                        <p:attrNameLst>
                                          <p:attrName>ppt_x</p:attrName>
                                        </p:attrNameLst>
                                      </p:cBhvr>
                                      <p:tavLst>
                                        <p:tav tm="0">
                                          <p:val>
                                            <p:strVal val="#ppt_x"/>
                                          </p:val>
                                        </p:tav>
                                        <p:tav tm="100000">
                                          <p:val>
                                            <p:strVal val="#ppt_x"/>
                                          </p:val>
                                        </p:tav>
                                      </p:tavLst>
                                    </p:anim>
                                    <p:anim calcmode="lin" valueType="num">
                                      <p:cBhvr>
                                        <p:cTn id="42" dur="1000" fill="hold"/>
                                        <p:tgtEl>
                                          <p:spTgt spid="30746"/>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30745"/>
                                        </p:tgtEl>
                                        <p:attrNameLst>
                                          <p:attrName>style.visibility</p:attrName>
                                        </p:attrNameLst>
                                      </p:cBhvr>
                                      <p:to>
                                        <p:strVal val="visible"/>
                                      </p:to>
                                    </p:set>
                                    <p:animEffect transition="in" filter="fade">
                                      <p:cBhvr>
                                        <p:cTn id="47" dur="1000"/>
                                        <p:tgtEl>
                                          <p:spTgt spid="30745"/>
                                        </p:tgtEl>
                                      </p:cBhvr>
                                    </p:animEffect>
                                    <p:anim calcmode="lin" valueType="num">
                                      <p:cBhvr>
                                        <p:cTn id="48" dur="1000" fill="hold"/>
                                        <p:tgtEl>
                                          <p:spTgt spid="30745"/>
                                        </p:tgtEl>
                                        <p:attrNameLst>
                                          <p:attrName>ppt_x</p:attrName>
                                        </p:attrNameLst>
                                      </p:cBhvr>
                                      <p:tavLst>
                                        <p:tav tm="0">
                                          <p:val>
                                            <p:strVal val="#ppt_x"/>
                                          </p:val>
                                        </p:tav>
                                        <p:tav tm="100000">
                                          <p:val>
                                            <p:strVal val="#ppt_x"/>
                                          </p:val>
                                        </p:tav>
                                      </p:tavLst>
                                    </p:anim>
                                    <p:anim calcmode="lin" valueType="num">
                                      <p:cBhvr>
                                        <p:cTn id="49" dur="1000" fill="hold"/>
                                        <p:tgtEl>
                                          <p:spTgt spid="30745"/>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ình ảnh Khung ảnh Thỏ Khung Khung Khung, Khung ảnh Thỏ, Củ Cải Tươi, Phim  Hoạt Hình Minh Họa miễn phí tải tập tin PNG PSDComment và Vector"/>
          <p:cNvPicPr>
            <a:picLocks noChangeAspect="1" noChangeArrowheads="1"/>
          </p:cNvPicPr>
          <p:nvPr/>
        </p:nvPicPr>
        <p:blipFill>
          <a:blip r:embed="rId2" cstate="print"/>
          <a:srcRect/>
          <a:stretch>
            <a:fillRect/>
          </a:stretch>
        </p:blipFill>
        <p:spPr bwMode="auto">
          <a:xfrm>
            <a:off x="0" y="19050"/>
            <a:ext cx="9216629" cy="6732588"/>
          </a:xfrm>
          <a:prstGeom prst="rect">
            <a:avLst/>
          </a:prstGeom>
          <a:noFill/>
          <a:ln w="9525">
            <a:solidFill>
              <a:srgbClr val="FF0000"/>
            </a:solidFill>
            <a:miter lim="800000"/>
            <a:headEnd/>
            <a:tailEnd/>
          </a:ln>
        </p:spPr>
      </p:pic>
      <p:sp>
        <p:nvSpPr>
          <p:cNvPr id="31747" name="TextBox 3"/>
          <p:cNvSpPr txBox="1">
            <a:spLocks noChangeArrowheads="1"/>
          </p:cNvSpPr>
          <p:nvPr/>
        </p:nvSpPr>
        <p:spPr bwMode="auto">
          <a:xfrm>
            <a:off x="0" y="193676"/>
            <a:ext cx="1890713" cy="523875"/>
          </a:xfrm>
          <a:prstGeom prst="rect">
            <a:avLst/>
          </a:prstGeom>
          <a:noFill/>
          <a:ln w="9525">
            <a:noFill/>
            <a:miter lim="800000"/>
            <a:headEnd/>
            <a:tailEnd/>
          </a:ln>
        </p:spPr>
        <p:txBody>
          <a:bodyPr>
            <a:spAutoFit/>
          </a:bodyPr>
          <a:lstStyle/>
          <a:p>
            <a:r>
              <a:rPr lang="en-US" altLang="en-US" sz="2800" b="1">
                <a:solidFill>
                  <a:srgbClr val="FF0000"/>
                </a:solidFill>
              </a:rPr>
              <a:t>Bài 2:</a:t>
            </a:r>
          </a:p>
        </p:txBody>
      </p:sp>
      <p:sp>
        <p:nvSpPr>
          <p:cNvPr id="31748" name="TextBox 4"/>
          <p:cNvSpPr txBox="1">
            <a:spLocks noChangeArrowheads="1"/>
          </p:cNvSpPr>
          <p:nvPr/>
        </p:nvSpPr>
        <p:spPr bwMode="auto">
          <a:xfrm>
            <a:off x="2244329" y="717550"/>
            <a:ext cx="6380559" cy="1384300"/>
          </a:xfrm>
          <a:prstGeom prst="rect">
            <a:avLst/>
          </a:prstGeom>
          <a:noFill/>
          <a:ln w="9525">
            <a:noFill/>
            <a:miter lim="800000"/>
            <a:headEnd/>
            <a:tailEnd/>
          </a:ln>
        </p:spPr>
        <p:txBody>
          <a:bodyPr>
            <a:spAutoFit/>
          </a:bodyPr>
          <a:lstStyle/>
          <a:p>
            <a:r>
              <a:rPr lang="en-US" altLang="en-US" sz="2800" i="1"/>
              <a:t>Em hãy kể lại những việc làm của bản thân không thể hiện tính tự lập trong cuộc sống và nêu cách khắc phục.</a:t>
            </a:r>
          </a:p>
        </p:txBody>
      </p:sp>
      <p:sp>
        <p:nvSpPr>
          <p:cNvPr id="31749" name="Rectangle 5"/>
          <p:cNvSpPr>
            <a:spLocks noChangeArrowheads="1"/>
          </p:cNvSpPr>
          <p:nvPr/>
        </p:nvSpPr>
        <p:spPr bwMode="auto">
          <a:xfrm>
            <a:off x="727473" y="4000500"/>
            <a:ext cx="5984081" cy="1816100"/>
          </a:xfrm>
          <a:prstGeom prst="rect">
            <a:avLst/>
          </a:prstGeom>
          <a:noFill/>
          <a:ln w="9525">
            <a:noFill/>
            <a:miter lim="800000"/>
            <a:headEnd/>
            <a:tailEnd/>
          </a:ln>
        </p:spPr>
        <p:txBody>
          <a:bodyPr>
            <a:spAutoFit/>
          </a:bodyPr>
          <a:lstStyle/>
          <a:p>
            <a:r>
              <a:rPr lang="en-US" sz="2800"/>
              <a:t>- Bố mẹ nhắc giờ học</a:t>
            </a:r>
            <a:endParaRPr lang="vi-VN" sz="2800"/>
          </a:p>
          <a:p>
            <a:r>
              <a:rPr lang="en-US" sz="2800"/>
              <a:t>- Bố mẹ nhắc quét nhà…</a:t>
            </a:r>
            <a:endParaRPr lang="vi-VN" sz="2800"/>
          </a:p>
          <a:p>
            <a:r>
              <a:rPr lang="en-US" sz="2800"/>
              <a:t>*Khắc phục: Lập kế hoạch cụ thể chi tiết cho từng việc trong ngày, trong tuần</a:t>
            </a:r>
            <a:endParaRPr lang="vi-VN" sz="2800"/>
          </a:p>
        </p:txBody>
      </p:sp>
      <p:sp>
        <p:nvSpPr>
          <p:cNvPr id="2" name="TextBox 1"/>
          <p:cNvSpPr txBox="1">
            <a:spLocks noChangeArrowheads="1"/>
          </p:cNvSpPr>
          <p:nvPr/>
        </p:nvSpPr>
        <p:spPr bwMode="auto">
          <a:xfrm>
            <a:off x="2026444" y="3478214"/>
            <a:ext cx="4093369" cy="522287"/>
          </a:xfrm>
          <a:prstGeom prst="rect">
            <a:avLst/>
          </a:prstGeom>
          <a:noFill/>
          <a:ln w="9525">
            <a:noFill/>
            <a:miter lim="800000"/>
            <a:headEnd/>
            <a:tailEnd/>
          </a:ln>
        </p:spPr>
        <p:txBody>
          <a:bodyPr>
            <a:spAutoFit/>
          </a:bodyPr>
          <a:lstStyle/>
          <a:p>
            <a:pPr algn="ctr"/>
            <a:r>
              <a:rPr lang="en-US" altLang="en-US" sz="2800" b="1">
                <a:solidFill>
                  <a:srgbClr val="FF0000"/>
                </a:solidFill>
              </a:rPr>
              <a:t>VD:</a:t>
            </a:r>
          </a:p>
        </p:txBody>
      </p:sp>
      <p:pic>
        <p:nvPicPr>
          <p:cNvPr id="31752" name="Picture 8" descr="Bộ sưu tập tranh vẽ cô giáo và học sinh"/>
          <p:cNvPicPr>
            <a:picLocks noChangeAspect="1" noChangeArrowheads="1"/>
          </p:cNvPicPr>
          <p:nvPr/>
        </p:nvPicPr>
        <p:blipFill>
          <a:blip r:embed="rId3" cstate="print"/>
          <a:srcRect/>
          <a:stretch>
            <a:fillRect/>
          </a:stretch>
        </p:blipFill>
        <p:spPr bwMode="auto">
          <a:xfrm>
            <a:off x="5482829" y="2814639"/>
            <a:ext cx="2334815" cy="1590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barn(inVertical)">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1748">
                                            <p:txEl>
                                              <p:pRg st="0" end="0"/>
                                            </p:txEl>
                                          </p:spTgt>
                                        </p:tgtEl>
                                        <p:attrNameLst>
                                          <p:attrName>style.visibility</p:attrName>
                                        </p:attrNameLst>
                                      </p:cBhvr>
                                      <p:to>
                                        <p:strVal val="visible"/>
                                      </p:to>
                                    </p:set>
                                    <p:animEffect transition="in" filter="fade">
                                      <p:cBhvr>
                                        <p:cTn id="12" dur="1000"/>
                                        <p:tgtEl>
                                          <p:spTgt spid="31748">
                                            <p:txEl>
                                              <p:pRg st="0" end="0"/>
                                            </p:txEl>
                                          </p:spTgt>
                                        </p:tgtEl>
                                      </p:cBhvr>
                                    </p:animEffect>
                                    <p:anim calcmode="lin" valueType="num">
                                      <p:cBhvr>
                                        <p:cTn id="13" dur="1000" fill="hold"/>
                                        <p:tgtEl>
                                          <p:spTgt spid="3174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17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31752"/>
                                        </p:tgtEl>
                                        <p:attrNameLst>
                                          <p:attrName>style.visibility</p:attrName>
                                        </p:attrNameLst>
                                      </p:cBhvr>
                                      <p:to>
                                        <p:strVal val="visible"/>
                                      </p:to>
                                    </p:set>
                                    <p:animEffect transition="in" filter="fade">
                                      <p:cBhvr>
                                        <p:cTn id="19" dur="1000"/>
                                        <p:tgtEl>
                                          <p:spTgt spid="31752"/>
                                        </p:tgtEl>
                                      </p:cBhvr>
                                    </p:animEffect>
                                    <p:anim calcmode="lin" valueType="num">
                                      <p:cBhvr>
                                        <p:cTn id="20" dur="1000" fill="hold"/>
                                        <p:tgtEl>
                                          <p:spTgt spid="31752"/>
                                        </p:tgtEl>
                                        <p:attrNameLst>
                                          <p:attrName>ppt_x</p:attrName>
                                        </p:attrNameLst>
                                      </p:cBhvr>
                                      <p:tavLst>
                                        <p:tav tm="0">
                                          <p:val>
                                            <p:strVal val="#ppt_x"/>
                                          </p:val>
                                        </p:tav>
                                        <p:tav tm="100000">
                                          <p:val>
                                            <p:strVal val="#ppt_x"/>
                                          </p:val>
                                        </p:tav>
                                      </p:tavLst>
                                    </p:anim>
                                    <p:anim calcmode="lin" valueType="num">
                                      <p:cBhvr>
                                        <p:cTn id="21" dur="1000" fill="hold"/>
                                        <p:tgtEl>
                                          <p:spTgt spid="31752"/>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fade">
                                      <p:cBhvr>
                                        <p:cTn id="26" dur="1000"/>
                                        <p:tgtEl>
                                          <p:spTgt spid="2">
                                            <p:txEl>
                                              <p:pRg st="0" end="0"/>
                                            </p:txEl>
                                          </p:spTgt>
                                        </p:tgtEl>
                                      </p:cBhvr>
                                    </p:animEffect>
                                    <p:anim calcmode="lin" valueType="num">
                                      <p:cBhvr>
                                        <p:cTn id="2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1749"/>
                                        </p:tgtEl>
                                        <p:attrNameLst>
                                          <p:attrName>style.visibility</p:attrName>
                                        </p:attrNameLst>
                                      </p:cBhvr>
                                      <p:to>
                                        <p:strVal val="visible"/>
                                      </p:to>
                                    </p:set>
                                    <p:animEffect transition="in" filter="fade">
                                      <p:cBhvr>
                                        <p:cTn id="31" dur="1000"/>
                                        <p:tgtEl>
                                          <p:spTgt spid="31749"/>
                                        </p:tgtEl>
                                      </p:cBhvr>
                                    </p:animEffect>
                                    <p:anim calcmode="lin" valueType="num">
                                      <p:cBhvr>
                                        <p:cTn id="32" dur="1000" fill="hold"/>
                                        <p:tgtEl>
                                          <p:spTgt spid="31749"/>
                                        </p:tgtEl>
                                        <p:attrNameLst>
                                          <p:attrName>ppt_x</p:attrName>
                                        </p:attrNameLst>
                                      </p:cBhvr>
                                      <p:tavLst>
                                        <p:tav tm="0">
                                          <p:val>
                                            <p:strVal val="#ppt_x"/>
                                          </p:val>
                                        </p:tav>
                                        <p:tav tm="100000">
                                          <p:val>
                                            <p:strVal val="#ppt_x"/>
                                          </p:val>
                                        </p:tav>
                                      </p:tavLst>
                                    </p:anim>
                                    <p:anim calcmode="lin" valueType="num">
                                      <p:cBhvr>
                                        <p:cTn id="33" dur="1000" fill="hold"/>
                                        <p:tgtEl>
                                          <p:spTgt spid="317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ình ảnh Khung ảnh Thỏ Khung Khung Khung, Khung ảnh Thỏ, Củ Cải Tươi, Phim  Hoạt Hình Minh Họa miễn phí tải tập tin PNG PSDComment và Vector"/>
          <p:cNvPicPr>
            <a:picLocks noChangeAspect="1" noChangeArrowheads="1"/>
          </p:cNvPicPr>
          <p:nvPr/>
        </p:nvPicPr>
        <p:blipFill>
          <a:blip r:embed="rId2" cstate="print"/>
          <a:srcRect/>
          <a:stretch>
            <a:fillRect/>
          </a:stretch>
        </p:blipFill>
        <p:spPr bwMode="auto">
          <a:xfrm>
            <a:off x="0" y="19050"/>
            <a:ext cx="9216629" cy="6732588"/>
          </a:xfrm>
          <a:prstGeom prst="rect">
            <a:avLst/>
          </a:prstGeom>
          <a:noFill/>
          <a:ln w="9525">
            <a:solidFill>
              <a:srgbClr val="FF0000"/>
            </a:solidFill>
            <a:miter lim="800000"/>
            <a:headEnd/>
            <a:tailEnd/>
          </a:ln>
        </p:spPr>
      </p:pic>
      <p:sp>
        <p:nvSpPr>
          <p:cNvPr id="31747" name="TextBox 3"/>
          <p:cNvSpPr txBox="1">
            <a:spLocks noChangeArrowheads="1"/>
          </p:cNvSpPr>
          <p:nvPr/>
        </p:nvSpPr>
        <p:spPr bwMode="auto">
          <a:xfrm>
            <a:off x="0" y="193676"/>
            <a:ext cx="1890713" cy="523875"/>
          </a:xfrm>
          <a:prstGeom prst="rect">
            <a:avLst/>
          </a:prstGeom>
          <a:noFill/>
          <a:ln w="9525">
            <a:noFill/>
            <a:miter lim="800000"/>
            <a:headEnd/>
            <a:tailEnd/>
          </a:ln>
        </p:spPr>
        <p:txBody>
          <a:bodyPr>
            <a:spAutoFit/>
          </a:bodyPr>
          <a:lstStyle/>
          <a:p>
            <a:r>
              <a:rPr lang="en-US" altLang="en-US" sz="2800" b="1">
                <a:solidFill>
                  <a:srgbClr val="FF0000"/>
                </a:solidFill>
              </a:rPr>
              <a:t>Bài 3:</a:t>
            </a:r>
          </a:p>
        </p:txBody>
      </p:sp>
      <p:sp>
        <p:nvSpPr>
          <p:cNvPr id="31748" name="TextBox 4"/>
          <p:cNvSpPr txBox="1">
            <a:spLocks noChangeArrowheads="1"/>
          </p:cNvSpPr>
          <p:nvPr/>
        </p:nvSpPr>
        <p:spPr bwMode="auto">
          <a:xfrm>
            <a:off x="2244329" y="717550"/>
            <a:ext cx="6380559" cy="2246769"/>
          </a:xfrm>
          <a:prstGeom prst="rect">
            <a:avLst/>
          </a:prstGeom>
          <a:noFill/>
          <a:ln w="9525">
            <a:noFill/>
            <a:miter lim="800000"/>
            <a:headEnd/>
            <a:tailEnd/>
          </a:ln>
        </p:spPr>
        <p:txBody>
          <a:bodyPr>
            <a:spAutoFit/>
          </a:bodyPr>
          <a:lstStyle/>
          <a:p>
            <a:r>
              <a:rPr lang="en-US" altLang="en-US" sz="2800" i="1"/>
              <a:t>Trong giờ kiểm tra Toán, gặp bài khó, Nam loay hoay mãi vẫn chưa giải được. Thấy sắp hết giờ mà bạn vẫn chưa làm xong bài, Dũng ngồi bên cạnh đưa bài đã giải cho Nam chép.</a:t>
            </a:r>
          </a:p>
        </p:txBody>
      </p:sp>
      <p:sp>
        <p:nvSpPr>
          <p:cNvPr id="31749" name="Rectangle 5"/>
          <p:cNvSpPr>
            <a:spLocks noChangeArrowheads="1"/>
          </p:cNvSpPr>
          <p:nvPr/>
        </p:nvSpPr>
        <p:spPr bwMode="auto">
          <a:xfrm>
            <a:off x="727473" y="4000500"/>
            <a:ext cx="5984081" cy="2246769"/>
          </a:xfrm>
          <a:prstGeom prst="rect">
            <a:avLst/>
          </a:prstGeom>
          <a:noFill/>
          <a:ln w="9525">
            <a:noFill/>
            <a:miter lim="800000"/>
            <a:headEnd/>
            <a:tailEnd/>
          </a:ln>
        </p:spPr>
        <p:txBody>
          <a:bodyPr>
            <a:spAutoFit/>
          </a:bodyPr>
          <a:lstStyle/>
          <a:p>
            <a:pPr algn="ctr"/>
            <a:r>
              <a:rPr lang="en-US" altLang="en-US" sz="2800">
                <a:latin typeface="Times New Roman" pitchFamily="18" charset="0"/>
                <a:cs typeface="Times New Roman" pitchFamily="18" charset="0"/>
              </a:rPr>
              <a:t>Xử lý tình huống</a:t>
            </a:r>
          </a:p>
          <a:p>
            <a:pPr algn="just"/>
            <a:r>
              <a:rPr lang="en-US" altLang="en-US" sz="2800">
                <a:latin typeface="Times New Roman" pitchFamily="18" charset="0"/>
                <a:cs typeface="Times New Roman" pitchFamily="18" charset="0"/>
              </a:rPr>
              <a:t>a. Em có nhận xét gì về việc làm của Nam và Dũng?</a:t>
            </a:r>
            <a:endParaRPr lang="en-US" altLang="en-US" sz="2800">
              <a:latin typeface=".VnTime" pitchFamily="34" charset="0"/>
              <a:cs typeface="Times New Roman" pitchFamily="18" charset="0"/>
            </a:endParaRPr>
          </a:p>
          <a:p>
            <a:pPr algn="just"/>
            <a:r>
              <a:rPr lang="en-US" altLang="en-US" sz="2800">
                <a:latin typeface="Times New Roman" pitchFamily="18" charset="0"/>
                <a:cs typeface="Times New Roman" pitchFamily="18" charset="0"/>
              </a:rPr>
              <a:t>b. Nếu là Nam, em sẽ làm gì? Vì sao?</a:t>
            </a:r>
            <a:endParaRPr lang="en-US" altLang="en-US" sz="2800">
              <a:latin typeface=".VnTime" pitchFamily="34" charset="0"/>
              <a:cs typeface="Times New Roman" pitchFamily="18" charset="0"/>
            </a:endParaRPr>
          </a:p>
          <a:p>
            <a:pPr algn="just"/>
            <a:r>
              <a:rPr lang="en-US" altLang="en-US" sz="2800">
                <a:latin typeface="Times New Roman" pitchFamily="18" charset="0"/>
                <a:cs typeface="Times New Roman" pitchFamily="18" charset="0"/>
              </a:rPr>
              <a:t>c. Nếu là Dũng, em sẽ làm gì? Vì sao?</a:t>
            </a:r>
            <a:endParaRPr lang="en-US" altLang="en-US" sz="2800">
              <a:latin typeface=".VnTime" pitchFamily="34" charset="0"/>
              <a:cs typeface="Times New Roman" pitchFamily="18" charset="0"/>
            </a:endParaRPr>
          </a:p>
        </p:txBody>
      </p:sp>
      <p:sp>
        <p:nvSpPr>
          <p:cNvPr id="2" name="TextBox 1"/>
          <p:cNvSpPr txBox="1">
            <a:spLocks noChangeArrowheads="1"/>
          </p:cNvSpPr>
          <p:nvPr/>
        </p:nvSpPr>
        <p:spPr bwMode="auto">
          <a:xfrm>
            <a:off x="2026444" y="3478214"/>
            <a:ext cx="4093369" cy="522287"/>
          </a:xfrm>
          <a:prstGeom prst="rect">
            <a:avLst/>
          </a:prstGeom>
          <a:noFill/>
          <a:ln w="9525">
            <a:noFill/>
            <a:miter lim="800000"/>
            <a:headEnd/>
            <a:tailEnd/>
          </a:ln>
        </p:spPr>
        <p:txBody>
          <a:bodyPr>
            <a:spAutoFit/>
          </a:bodyPr>
          <a:lstStyle/>
          <a:p>
            <a:pPr algn="ctr"/>
            <a:r>
              <a:rPr lang="en-US" altLang="en-US" sz="2800" b="1">
                <a:solidFill>
                  <a:srgbClr val="FF0000"/>
                </a:solidFill>
              </a:rPr>
              <a:t>TRÒ CHƠI SẮM VAI</a:t>
            </a:r>
          </a:p>
        </p:txBody>
      </p:sp>
      <p:pic>
        <p:nvPicPr>
          <p:cNvPr id="31752" name="Picture 8" descr="Bộ sưu tập tranh vẽ cô giáo và học sinh"/>
          <p:cNvPicPr>
            <a:picLocks noChangeAspect="1" noChangeArrowheads="1"/>
          </p:cNvPicPr>
          <p:nvPr/>
        </p:nvPicPr>
        <p:blipFill>
          <a:blip r:embed="rId3" cstate="print"/>
          <a:srcRect/>
          <a:stretch>
            <a:fillRect/>
          </a:stretch>
        </p:blipFill>
        <p:spPr bwMode="auto">
          <a:xfrm>
            <a:off x="5482829" y="2814639"/>
            <a:ext cx="2334815" cy="1590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barn(inVertical)">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1748">
                                            <p:txEl>
                                              <p:pRg st="0" end="0"/>
                                            </p:txEl>
                                          </p:spTgt>
                                        </p:tgtEl>
                                        <p:attrNameLst>
                                          <p:attrName>style.visibility</p:attrName>
                                        </p:attrNameLst>
                                      </p:cBhvr>
                                      <p:to>
                                        <p:strVal val="visible"/>
                                      </p:to>
                                    </p:set>
                                    <p:animEffect transition="in" filter="fade">
                                      <p:cBhvr>
                                        <p:cTn id="12" dur="1000"/>
                                        <p:tgtEl>
                                          <p:spTgt spid="31748">
                                            <p:txEl>
                                              <p:pRg st="0" end="0"/>
                                            </p:txEl>
                                          </p:spTgt>
                                        </p:tgtEl>
                                      </p:cBhvr>
                                    </p:animEffect>
                                    <p:anim calcmode="lin" valueType="num">
                                      <p:cBhvr>
                                        <p:cTn id="13" dur="1000" fill="hold"/>
                                        <p:tgtEl>
                                          <p:spTgt spid="3174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17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31752"/>
                                        </p:tgtEl>
                                        <p:attrNameLst>
                                          <p:attrName>style.visibility</p:attrName>
                                        </p:attrNameLst>
                                      </p:cBhvr>
                                      <p:to>
                                        <p:strVal val="visible"/>
                                      </p:to>
                                    </p:set>
                                    <p:animEffect transition="in" filter="fade">
                                      <p:cBhvr>
                                        <p:cTn id="19" dur="1000"/>
                                        <p:tgtEl>
                                          <p:spTgt spid="31752"/>
                                        </p:tgtEl>
                                      </p:cBhvr>
                                    </p:animEffect>
                                    <p:anim calcmode="lin" valueType="num">
                                      <p:cBhvr>
                                        <p:cTn id="20" dur="1000" fill="hold"/>
                                        <p:tgtEl>
                                          <p:spTgt spid="31752"/>
                                        </p:tgtEl>
                                        <p:attrNameLst>
                                          <p:attrName>ppt_x</p:attrName>
                                        </p:attrNameLst>
                                      </p:cBhvr>
                                      <p:tavLst>
                                        <p:tav tm="0">
                                          <p:val>
                                            <p:strVal val="#ppt_x"/>
                                          </p:val>
                                        </p:tav>
                                        <p:tav tm="100000">
                                          <p:val>
                                            <p:strVal val="#ppt_x"/>
                                          </p:val>
                                        </p:tav>
                                      </p:tavLst>
                                    </p:anim>
                                    <p:anim calcmode="lin" valueType="num">
                                      <p:cBhvr>
                                        <p:cTn id="21" dur="1000" fill="hold"/>
                                        <p:tgtEl>
                                          <p:spTgt spid="31752"/>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fade">
                                      <p:cBhvr>
                                        <p:cTn id="26" dur="1000"/>
                                        <p:tgtEl>
                                          <p:spTgt spid="2">
                                            <p:txEl>
                                              <p:pRg st="0" end="0"/>
                                            </p:txEl>
                                          </p:spTgt>
                                        </p:tgtEl>
                                      </p:cBhvr>
                                    </p:animEffect>
                                    <p:anim calcmode="lin" valueType="num">
                                      <p:cBhvr>
                                        <p:cTn id="2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1749"/>
                                        </p:tgtEl>
                                        <p:attrNameLst>
                                          <p:attrName>style.visibility</p:attrName>
                                        </p:attrNameLst>
                                      </p:cBhvr>
                                      <p:to>
                                        <p:strVal val="visible"/>
                                      </p:to>
                                    </p:set>
                                    <p:animEffect transition="in" filter="fade">
                                      <p:cBhvr>
                                        <p:cTn id="31" dur="1000"/>
                                        <p:tgtEl>
                                          <p:spTgt spid="31749"/>
                                        </p:tgtEl>
                                      </p:cBhvr>
                                    </p:animEffect>
                                    <p:anim calcmode="lin" valueType="num">
                                      <p:cBhvr>
                                        <p:cTn id="32" dur="1000" fill="hold"/>
                                        <p:tgtEl>
                                          <p:spTgt spid="31749"/>
                                        </p:tgtEl>
                                        <p:attrNameLst>
                                          <p:attrName>ppt_x</p:attrName>
                                        </p:attrNameLst>
                                      </p:cBhvr>
                                      <p:tavLst>
                                        <p:tav tm="0">
                                          <p:val>
                                            <p:strVal val="#ppt_x"/>
                                          </p:val>
                                        </p:tav>
                                        <p:tav tm="100000">
                                          <p:val>
                                            <p:strVal val="#ppt_x"/>
                                          </p:val>
                                        </p:tav>
                                      </p:tavLst>
                                    </p:anim>
                                    <p:anim calcmode="lin" valueType="num">
                                      <p:cBhvr>
                                        <p:cTn id="33" dur="1000" fill="hold"/>
                                        <p:tgtEl>
                                          <p:spTgt spid="317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Children Border Wallpaper Creationz - School Frames Clipart Png , Free  Transparent Clipart - ClipartKey"/>
          <p:cNvPicPr>
            <a:picLocks noChangeAspect="1" noChangeArrowheads="1"/>
          </p:cNvPicPr>
          <p:nvPr/>
        </p:nvPicPr>
        <p:blipFill>
          <a:blip r:embed="rId2" cstate="print"/>
          <a:srcRect/>
          <a:stretch>
            <a:fillRect/>
          </a:stretch>
        </p:blipFill>
        <p:spPr bwMode="auto">
          <a:xfrm>
            <a:off x="0" y="-609600"/>
            <a:ext cx="9144000" cy="7162800"/>
          </a:xfrm>
          <a:prstGeom prst="rect">
            <a:avLst/>
          </a:prstGeom>
          <a:noFill/>
          <a:ln w="9525">
            <a:noFill/>
            <a:miter lim="800000"/>
            <a:headEnd/>
            <a:tailEnd/>
          </a:ln>
        </p:spPr>
      </p:pic>
      <p:sp>
        <p:nvSpPr>
          <p:cNvPr id="32771" name="TextBox 1"/>
          <p:cNvSpPr txBox="1">
            <a:spLocks noChangeArrowheads="1"/>
          </p:cNvSpPr>
          <p:nvPr/>
        </p:nvSpPr>
        <p:spPr bwMode="auto">
          <a:xfrm>
            <a:off x="1524000" y="1371600"/>
            <a:ext cx="5849540" cy="5262979"/>
          </a:xfrm>
          <a:prstGeom prst="rect">
            <a:avLst/>
          </a:prstGeom>
          <a:noFill/>
          <a:ln w="9525">
            <a:noFill/>
            <a:miter lim="800000"/>
            <a:headEnd/>
            <a:tailEnd/>
          </a:ln>
        </p:spPr>
        <p:txBody>
          <a:bodyPr wrap="square">
            <a:spAutoFit/>
          </a:bodyPr>
          <a:lstStyle/>
          <a:p>
            <a:r>
              <a:rPr lang="en-US" altLang="en-US" sz="2400" dirty="0">
                <a:latin typeface="Times New Roman" pitchFamily="18" charset="0"/>
                <a:cs typeface="Times New Roman" pitchFamily="18" charset="0"/>
              </a:rPr>
              <a:t>a. Việc làm của Nam và Dũng đều chưa đúng, Nam chưa tự giác, tự lập trong học tập; còn Dũng muốn giúp bạn nhưng cách giúp chưa đúng đắn.</a:t>
            </a:r>
          </a:p>
          <a:p>
            <a:r>
              <a:rPr lang="en-US" altLang="en-US" sz="2400" dirty="0">
                <a:latin typeface="Times New Roman" pitchFamily="18" charset="0"/>
                <a:cs typeface="Times New Roman" pitchFamily="18" charset="0"/>
              </a:rPr>
              <a:t>b. Nếu là Nam em sẽ cố gắng suy nghĩ để tìm ra cách giải, hoặc nhất quyết không chép bài của bạn, coi đây là 1 bài học để lần sau cố gắng hơn trong học tập.</a:t>
            </a:r>
          </a:p>
          <a:p>
            <a:r>
              <a:rPr lang="en-US" altLang="en-US" sz="2400" dirty="0">
                <a:latin typeface="Times New Roman" pitchFamily="18" charset="0"/>
                <a:cs typeface="Times New Roman" pitchFamily="18" charset="0"/>
              </a:rPr>
              <a:t>c. Nếu là Dũng, em sẽ không cho bạn chép bài, chỉ nhắc nhở bạn nên cố gắng tập trung suy nghĩ để tìm lời giải; trường hợp hết giờ bạn chưa giải được, có thể hướng dẫn bạn cách giải trong giở ra chơi để bạn rút kinh nghiệm. </a:t>
            </a:r>
          </a:p>
        </p:txBody>
      </p:sp>
      <p:sp>
        <p:nvSpPr>
          <p:cNvPr id="2" name="TextBox 1"/>
          <p:cNvSpPr txBox="1">
            <a:spLocks noChangeArrowheads="1"/>
          </p:cNvSpPr>
          <p:nvPr/>
        </p:nvSpPr>
        <p:spPr bwMode="auto">
          <a:xfrm>
            <a:off x="2667000" y="152400"/>
            <a:ext cx="3459956" cy="461963"/>
          </a:xfrm>
          <a:prstGeom prst="rect">
            <a:avLst/>
          </a:prstGeom>
          <a:noFill/>
          <a:ln w="9525">
            <a:noFill/>
            <a:miter lim="800000"/>
            <a:headEnd/>
            <a:tailEnd/>
          </a:ln>
        </p:spPr>
        <p:txBody>
          <a:bodyPr>
            <a:spAutoFit/>
          </a:bodyPr>
          <a:lstStyle/>
          <a:p>
            <a:pPr algn="ctr"/>
            <a:r>
              <a:rPr lang="en-US" altLang="en-US" sz="2400" b="1" dirty="0">
                <a:solidFill>
                  <a:srgbClr val="FF0000"/>
                </a:solidFill>
              </a:rPr>
              <a:t>PHÂN TÍCH TÌNH HUỐNG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771"/>
                                        </p:tgtEl>
                                        <p:attrNameLst>
                                          <p:attrName>style.visibility</p:attrName>
                                        </p:attrNameLst>
                                      </p:cBhvr>
                                      <p:to>
                                        <p:strVal val="visible"/>
                                      </p:to>
                                    </p:set>
                                    <p:animEffect transition="in" filter="fade">
                                      <p:cBhvr>
                                        <p:cTn id="14" dur="1000"/>
                                        <p:tgtEl>
                                          <p:spTgt spid="32771"/>
                                        </p:tgtEl>
                                      </p:cBhvr>
                                    </p:animEffect>
                                    <p:anim calcmode="lin" valueType="num">
                                      <p:cBhvr>
                                        <p:cTn id="15" dur="1000" fill="hold"/>
                                        <p:tgtEl>
                                          <p:spTgt spid="32771"/>
                                        </p:tgtEl>
                                        <p:attrNameLst>
                                          <p:attrName>ppt_x</p:attrName>
                                        </p:attrNameLst>
                                      </p:cBhvr>
                                      <p:tavLst>
                                        <p:tav tm="0">
                                          <p:val>
                                            <p:strVal val="#ppt_x"/>
                                          </p:val>
                                        </p:tav>
                                        <p:tav tm="100000">
                                          <p:val>
                                            <p:strVal val="#ppt_x"/>
                                          </p:val>
                                        </p:tav>
                                      </p:tavLst>
                                    </p:anim>
                                    <p:anim calcmode="lin" valueType="num">
                                      <p:cBhvr>
                                        <p:cTn id="16" dur="1000" fill="hold"/>
                                        <p:tgtEl>
                                          <p:spTgt spid="327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ình nền Powerpoint đẹp tạo nên một Slide chuyên nghiệ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TextBox 3"/>
          <p:cNvSpPr txBox="1">
            <a:spLocks noChangeArrowheads="1"/>
          </p:cNvSpPr>
          <p:nvPr/>
        </p:nvSpPr>
        <p:spPr bwMode="auto">
          <a:xfrm>
            <a:off x="665560" y="679450"/>
            <a:ext cx="7854553" cy="4278094"/>
          </a:xfrm>
          <a:prstGeom prst="rect">
            <a:avLst/>
          </a:prstGeom>
          <a:noFill/>
          <a:ln w="9525">
            <a:noFill/>
            <a:miter lim="800000"/>
            <a:headEnd/>
            <a:tailEnd/>
          </a:ln>
        </p:spPr>
        <p:txBody>
          <a:bodyPr>
            <a:spAutoFit/>
          </a:bodyPr>
          <a:lstStyle/>
          <a:p>
            <a:pPr algn="ctr"/>
            <a:r>
              <a:rPr lang="en-US" altLang="en-US" sz="3200" b="1" dirty="0">
                <a:solidFill>
                  <a:srgbClr val="FF0000"/>
                </a:solidFill>
              </a:rPr>
              <a:t>VẬN DỤNG</a:t>
            </a:r>
          </a:p>
          <a:p>
            <a:endParaRPr lang="en-US" altLang="en-US" sz="2400" dirty="0"/>
          </a:p>
          <a:p>
            <a:r>
              <a:rPr lang="en-US" altLang="en-US" sz="2400" dirty="0"/>
              <a:t>1</a:t>
            </a:r>
            <a:r>
              <a:rPr lang="en-US" altLang="en-US" sz="2400" dirty="0">
                <a:latin typeface="Times New Roman" pitchFamily="18" charset="0"/>
                <a:cs typeface="Times New Roman" pitchFamily="18" charset="0"/>
              </a:rPr>
              <a:t>. Hãy lập kể hoạch rèn luyện tính tự lập của bản thân theo bảng hương dẫn dưới đây và chia sẻ cùng các bạn trong </a:t>
            </a:r>
            <a:r>
              <a:rPr lang="en-US" altLang="en-US" sz="2400" dirty="0" smtClean="0">
                <a:latin typeface="Times New Roman" pitchFamily="18" charset="0"/>
                <a:cs typeface="Times New Roman" pitchFamily="18" charset="0"/>
              </a:rPr>
              <a:t>nhóm.</a:t>
            </a:r>
            <a:endParaRPr lang="en-US" altLang="en-US" sz="2400" dirty="0">
              <a:latin typeface="Times New Roman" pitchFamily="18" charset="0"/>
              <a:cs typeface="Times New Roman" pitchFamily="18" charset="0"/>
            </a:endParaRPr>
          </a:p>
          <a:p>
            <a:endParaRPr lang="en-US" altLang="en-US" sz="2400" dirty="0">
              <a:cs typeface="Times New Roman" pitchFamily="18" charset="0"/>
            </a:endParaRPr>
          </a:p>
          <a:p>
            <a:endParaRPr lang="en-US" altLang="en-US" sz="2400" dirty="0">
              <a:cs typeface="Times New Roman" pitchFamily="18" charset="0"/>
            </a:endParaRPr>
          </a:p>
          <a:p>
            <a:endParaRPr lang="en-US" altLang="en-US" sz="2400" dirty="0">
              <a:cs typeface="Times New Roman" pitchFamily="18" charset="0"/>
            </a:endParaRPr>
          </a:p>
          <a:p>
            <a:endParaRPr lang="en-US" altLang="en-US" sz="2400" dirty="0">
              <a:cs typeface="Times New Roman" pitchFamily="18" charset="0"/>
            </a:endParaRPr>
          </a:p>
          <a:p>
            <a:endParaRPr lang="en-US" altLang="en-US" sz="2400" dirty="0">
              <a:cs typeface="Times New Roman" pitchFamily="18" charset="0"/>
            </a:endParaRPr>
          </a:p>
          <a:p>
            <a:endParaRPr lang="en-US" altLang="en-US" sz="2400" dirty="0">
              <a:cs typeface="Times New Roman" pitchFamily="18" charset="0"/>
            </a:endParaRPr>
          </a:p>
          <a:p>
            <a:endParaRPr lang="en-US" altLang="en-US" sz="2400" dirty="0"/>
          </a:p>
        </p:txBody>
      </p:sp>
      <p:graphicFrame>
        <p:nvGraphicFramePr>
          <p:cNvPr id="5" name="Table 4"/>
          <p:cNvGraphicFramePr>
            <a:graphicFrameLocks noGrp="1"/>
          </p:cNvGraphicFramePr>
          <p:nvPr/>
        </p:nvGraphicFramePr>
        <p:xfrm>
          <a:off x="914400" y="2819400"/>
          <a:ext cx="7369968" cy="1981200"/>
        </p:xfrm>
        <a:graphic>
          <a:graphicData uri="http://schemas.openxmlformats.org/drawingml/2006/table">
            <a:tbl>
              <a:tblPr firstRow="1" bandRow="1">
                <a:tableStyleId>{5C22544A-7EE6-4342-B048-85BDC9FD1C3A}</a:tableStyleId>
              </a:tblPr>
              <a:tblGrid>
                <a:gridCol w="647642">
                  <a:extLst>
                    <a:ext uri="{9D8B030D-6E8A-4147-A177-3AD203B41FA5}"/>
                  </a:extLst>
                </a:gridCol>
                <a:gridCol w="3158558">
                  <a:extLst>
                    <a:ext uri="{9D8B030D-6E8A-4147-A177-3AD203B41FA5}"/>
                  </a:extLst>
                </a:gridCol>
                <a:gridCol w="3563768">
                  <a:extLst>
                    <a:ext uri="{9D8B030D-6E8A-4147-A177-3AD203B41FA5}"/>
                  </a:extLst>
                </a:gridCol>
              </a:tblGrid>
              <a:tr h="495300">
                <a:tc>
                  <a:txBody>
                    <a:bodyPr/>
                    <a:lstStyle/>
                    <a:p>
                      <a:pPr algn="ctr"/>
                      <a:r>
                        <a:rPr lang="en-US" sz="2400" dirty="0" smtClean="0">
                          <a:solidFill>
                            <a:schemeClr val="tx1"/>
                          </a:solidFill>
                          <a:latin typeface="Times New Roman" pitchFamily="18" charset="0"/>
                          <a:cs typeface="Times New Roman" pitchFamily="18" charset="0"/>
                        </a:rPr>
                        <a:t>TT</a:t>
                      </a:r>
                      <a:endParaRPr lang="en-US" sz="2400" dirty="0">
                        <a:solidFill>
                          <a:schemeClr val="tx1"/>
                        </a:solidFill>
                        <a:latin typeface="Times New Roman" pitchFamily="18" charset="0"/>
                        <a:cs typeface="Times New Roman" pitchFamily="18" charset="0"/>
                      </a:endParaRPr>
                    </a:p>
                  </a:txBody>
                  <a:tcPr marL="68574" marR="6857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smtClean="0">
                          <a:solidFill>
                            <a:schemeClr val="tx1"/>
                          </a:solidFill>
                          <a:latin typeface="Times New Roman" pitchFamily="18" charset="0"/>
                          <a:cs typeface="Times New Roman" pitchFamily="18" charset="0"/>
                        </a:rPr>
                        <a:t>Thời</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điểm</a:t>
                      </a:r>
                      <a:endParaRPr lang="en-US" sz="2400" dirty="0">
                        <a:solidFill>
                          <a:schemeClr val="tx1"/>
                        </a:solidFill>
                        <a:latin typeface="Times New Roman" pitchFamily="18" charset="0"/>
                        <a:cs typeface="Times New Roman" pitchFamily="18" charset="0"/>
                      </a:endParaRPr>
                    </a:p>
                  </a:txBody>
                  <a:tcPr marL="68574" marR="6857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smtClean="0">
                          <a:solidFill>
                            <a:schemeClr val="tx1"/>
                          </a:solidFill>
                          <a:latin typeface="Times New Roman" pitchFamily="18" charset="0"/>
                          <a:cs typeface="Times New Roman" pitchFamily="18" charset="0"/>
                        </a:rPr>
                        <a:t>Biểu</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hiện</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tự</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lập</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của</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em</a:t>
                      </a:r>
                      <a:endParaRPr lang="en-US" sz="2400" dirty="0">
                        <a:solidFill>
                          <a:schemeClr val="tx1"/>
                        </a:solidFill>
                        <a:latin typeface="Times New Roman" pitchFamily="18" charset="0"/>
                        <a:cs typeface="Times New Roman" pitchFamily="18" charset="0"/>
                      </a:endParaRPr>
                    </a:p>
                  </a:txBody>
                  <a:tcPr marL="68574" marR="6857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495300">
                <a:tc>
                  <a:txBody>
                    <a:bodyPr/>
                    <a:lstStyle/>
                    <a:p>
                      <a:pPr algn="ctr"/>
                      <a:r>
                        <a:rPr lang="en-US" sz="2400" dirty="0" smtClean="0">
                          <a:solidFill>
                            <a:schemeClr val="tx1"/>
                          </a:solidFill>
                          <a:latin typeface="Times New Roman" pitchFamily="18" charset="0"/>
                          <a:cs typeface="Times New Roman" pitchFamily="18" charset="0"/>
                        </a:rPr>
                        <a:t>1</a:t>
                      </a:r>
                      <a:endParaRPr lang="en-US" sz="2400" dirty="0">
                        <a:solidFill>
                          <a:schemeClr val="tx1"/>
                        </a:solidFill>
                        <a:latin typeface="Times New Roman" pitchFamily="18" charset="0"/>
                        <a:cs typeface="Times New Roman" pitchFamily="18" charset="0"/>
                      </a:endParaRPr>
                    </a:p>
                  </a:txBody>
                  <a:tcPr marL="68574" marR="6857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err="1" smtClean="0">
                          <a:solidFill>
                            <a:schemeClr val="tx1"/>
                          </a:solidFill>
                          <a:latin typeface="Times New Roman" pitchFamily="18" charset="0"/>
                          <a:cs typeface="Times New Roman" pitchFamily="18" charset="0"/>
                        </a:rPr>
                        <a:t>Khi</a:t>
                      </a:r>
                      <a:r>
                        <a:rPr lang="en-US" sz="2400" dirty="0" smtClean="0">
                          <a:solidFill>
                            <a:schemeClr val="tx1"/>
                          </a:solidFill>
                          <a:latin typeface="Times New Roman" pitchFamily="18" charset="0"/>
                          <a:cs typeface="Times New Roman" pitchFamily="18" charset="0"/>
                        </a:rPr>
                        <a:t> ở</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nhà</a:t>
                      </a:r>
                      <a:endParaRPr lang="en-US" sz="2400" dirty="0">
                        <a:solidFill>
                          <a:schemeClr val="tx1"/>
                        </a:solidFill>
                        <a:latin typeface="Times New Roman" pitchFamily="18" charset="0"/>
                        <a:cs typeface="Times New Roman" pitchFamily="18" charset="0"/>
                      </a:endParaRPr>
                    </a:p>
                  </a:txBody>
                  <a:tcPr marL="68574" marR="6857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solidFill>
                          <a:schemeClr val="tx1"/>
                        </a:solidFill>
                        <a:latin typeface="Times New Roman" pitchFamily="18" charset="0"/>
                        <a:cs typeface="Times New Roman" pitchFamily="18" charset="0"/>
                      </a:endParaRPr>
                    </a:p>
                  </a:txBody>
                  <a:tcPr marL="68574" marR="6857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495300">
                <a:tc>
                  <a:txBody>
                    <a:bodyPr/>
                    <a:lstStyle/>
                    <a:p>
                      <a:pPr algn="ctr"/>
                      <a:r>
                        <a:rPr lang="en-US" sz="2400" dirty="0" smtClean="0">
                          <a:solidFill>
                            <a:schemeClr val="tx1"/>
                          </a:solidFill>
                          <a:latin typeface="Times New Roman" pitchFamily="18" charset="0"/>
                          <a:cs typeface="Times New Roman" pitchFamily="18" charset="0"/>
                        </a:rPr>
                        <a:t>2</a:t>
                      </a:r>
                      <a:endParaRPr lang="en-US" sz="2400" dirty="0">
                        <a:solidFill>
                          <a:schemeClr val="tx1"/>
                        </a:solidFill>
                        <a:latin typeface="Times New Roman" pitchFamily="18" charset="0"/>
                        <a:cs typeface="Times New Roman" pitchFamily="18" charset="0"/>
                      </a:endParaRPr>
                    </a:p>
                  </a:txBody>
                  <a:tcPr marL="68574" marR="6857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err="1" smtClean="0">
                          <a:solidFill>
                            <a:schemeClr val="tx1"/>
                          </a:solidFill>
                          <a:latin typeface="Times New Roman" pitchFamily="18" charset="0"/>
                          <a:cs typeface="Times New Roman" pitchFamily="18" charset="0"/>
                        </a:rPr>
                        <a:t>Khi</a:t>
                      </a:r>
                      <a:r>
                        <a:rPr lang="en-US" sz="2400" dirty="0" smtClean="0">
                          <a:solidFill>
                            <a:schemeClr val="tx1"/>
                          </a:solidFill>
                          <a:latin typeface="Times New Roman" pitchFamily="18" charset="0"/>
                          <a:cs typeface="Times New Roman" pitchFamily="18" charset="0"/>
                        </a:rPr>
                        <a:t> ở</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trường</a:t>
                      </a:r>
                      <a:endParaRPr lang="en-US" sz="2400" dirty="0">
                        <a:solidFill>
                          <a:schemeClr val="tx1"/>
                        </a:solidFill>
                        <a:latin typeface="Times New Roman" pitchFamily="18" charset="0"/>
                        <a:cs typeface="Times New Roman" pitchFamily="18" charset="0"/>
                      </a:endParaRPr>
                    </a:p>
                  </a:txBody>
                  <a:tcPr marL="68574" marR="6857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solidFill>
                          <a:schemeClr val="tx1"/>
                        </a:solidFill>
                        <a:latin typeface="Times New Roman" pitchFamily="18" charset="0"/>
                        <a:cs typeface="Times New Roman" pitchFamily="18" charset="0"/>
                      </a:endParaRPr>
                    </a:p>
                  </a:txBody>
                  <a:tcPr marL="68574" marR="6857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495300">
                <a:tc>
                  <a:txBody>
                    <a:bodyPr/>
                    <a:lstStyle/>
                    <a:p>
                      <a:pPr algn="ctr"/>
                      <a:r>
                        <a:rPr lang="en-US" sz="2400" dirty="0" smtClean="0">
                          <a:solidFill>
                            <a:schemeClr val="tx1"/>
                          </a:solidFill>
                          <a:latin typeface="Times New Roman" pitchFamily="18" charset="0"/>
                          <a:cs typeface="Times New Roman" pitchFamily="18" charset="0"/>
                        </a:rPr>
                        <a:t>3</a:t>
                      </a:r>
                      <a:endParaRPr lang="en-US" sz="2400" dirty="0">
                        <a:solidFill>
                          <a:schemeClr val="tx1"/>
                        </a:solidFill>
                        <a:latin typeface="Times New Roman" pitchFamily="18" charset="0"/>
                        <a:cs typeface="Times New Roman" pitchFamily="18" charset="0"/>
                      </a:endParaRPr>
                    </a:p>
                  </a:txBody>
                  <a:tcPr marL="68574" marR="6857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err="1" smtClean="0">
                          <a:solidFill>
                            <a:schemeClr val="tx1"/>
                          </a:solidFill>
                          <a:latin typeface="Times New Roman" pitchFamily="18" charset="0"/>
                          <a:cs typeface="Times New Roman" pitchFamily="18" charset="0"/>
                        </a:rPr>
                        <a:t>Khi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đi</a:t>
                      </a:r>
                      <a:r>
                        <a:rPr lang="en-US" sz="2400" baseline="0" dirty="0" smtClean="0">
                          <a:solidFill>
                            <a:schemeClr val="tx1"/>
                          </a:solidFill>
                          <a:latin typeface="Times New Roman" pitchFamily="18" charset="0"/>
                          <a:cs typeface="Times New Roman" pitchFamily="18" charset="0"/>
                        </a:rPr>
                        <a:t> du </a:t>
                      </a:r>
                      <a:r>
                        <a:rPr lang="en-US" sz="2400" baseline="0" dirty="0" err="1" smtClean="0">
                          <a:solidFill>
                            <a:schemeClr val="tx1"/>
                          </a:solidFill>
                          <a:latin typeface="Times New Roman" pitchFamily="18" charset="0"/>
                          <a:cs typeface="Times New Roman" pitchFamily="18" charset="0"/>
                        </a:rPr>
                        <a:t>lịch</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dã</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ngoại</a:t>
                      </a:r>
                      <a:endParaRPr lang="en-US" sz="2400" dirty="0">
                        <a:solidFill>
                          <a:schemeClr val="tx1"/>
                        </a:solidFill>
                        <a:latin typeface="Times New Roman" pitchFamily="18" charset="0"/>
                        <a:cs typeface="Times New Roman" pitchFamily="18" charset="0"/>
                      </a:endParaRPr>
                    </a:p>
                  </a:txBody>
                  <a:tcPr marL="68574" marR="6857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solidFill>
                          <a:schemeClr val="tx1"/>
                        </a:solidFill>
                        <a:latin typeface="Times New Roman" pitchFamily="18" charset="0"/>
                        <a:cs typeface="Times New Roman" pitchFamily="18" charset="0"/>
                      </a:endParaRPr>
                    </a:p>
                  </a:txBody>
                  <a:tcPr marL="68574" marR="6857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ình nền Powerpoint đẹp tạo nên một Slide chuyên nghiệ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TextBox 3"/>
          <p:cNvSpPr txBox="1">
            <a:spLocks noChangeArrowheads="1"/>
          </p:cNvSpPr>
          <p:nvPr/>
        </p:nvSpPr>
        <p:spPr bwMode="auto">
          <a:xfrm>
            <a:off x="665560" y="679451"/>
            <a:ext cx="7854553" cy="4278094"/>
          </a:xfrm>
          <a:prstGeom prst="rect">
            <a:avLst/>
          </a:prstGeom>
          <a:noFill/>
          <a:ln w="9525">
            <a:noFill/>
            <a:miter lim="800000"/>
            <a:headEnd/>
            <a:tailEnd/>
          </a:ln>
        </p:spPr>
        <p:txBody>
          <a:bodyPr>
            <a:spAutoFit/>
          </a:bodyPr>
          <a:lstStyle/>
          <a:p>
            <a:pPr algn="ctr"/>
            <a:r>
              <a:rPr lang="en-US" altLang="en-US" sz="3200" b="1" dirty="0">
                <a:solidFill>
                  <a:srgbClr val="FF0000"/>
                </a:solidFill>
              </a:rPr>
              <a:t>VẬN DỤNG</a:t>
            </a:r>
          </a:p>
          <a:p>
            <a:endParaRPr lang="en-US" altLang="en-US" sz="2400" dirty="0"/>
          </a:p>
          <a:p>
            <a:r>
              <a:rPr lang="en-US" altLang="en-US" sz="2400" dirty="0">
                <a:latin typeface="Times New Roman" pitchFamily="18" charset="0"/>
                <a:cs typeface="Times New Roman" pitchFamily="18" charset="0"/>
              </a:rPr>
              <a:t>1. Hãy lập kể hoạch rèn luyện tính tự lập của bản thân theo bảng hương dẫn dưới đây và chia sẻ cùng các bạn trong nhóm.</a:t>
            </a:r>
          </a:p>
          <a:p>
            <a:endParaRPr lang="en-US" altLang="en-US" sz="2400" dirty="0">
              <a:cs typeface="Times New Roman" pitchFamily="18" charset="0"/>
            </a:endParaRPr>
          </a:p>
          <a:p>
            <a:endParaRPr lang="en-US" altLang="en-US" sz="2400" dirty="0">
              <a:cs typeface="Times New Roman" pitchFamily="18" charset="0"/>
            </a:endParaRPr>
          </a:p>
          <a:p>
            <a:endParaRPr lang="en-US" altLang="en-US" sz="2400" dirty="0">
              <a:cs typeface="Times New Roman" pitchFamily="18" charset="0"/>
            </a:endParaRPr>
          </a:p>
          <a:p>
            <a:endParaRPr lang="en-US" altLang="en-US" sz="2400" dirty="0">
              <a:cs typeface="Times New Roman" pitchFamily="18" charset="0"/>
            </a:endParaRPr>
          </a:p>
          <a:p>
            <a:endParaRPr lang="en-US" altLang="en-US" sz="2400" dirty="0">
              <a:cs typeface="Times New Roman" pitchFamily="18" charset="0"/>
            </a:endParaRPr>
          </a:p>
          <a:p>
            <a:endParaRPr lang="en-US" altLang="en-US" sz="2400" dirty="0">
              <a:cs typeface="Times New Roman" pitchFamily="18" charset="0"/>
            </a:endParaRPr>
          </a:p>
          <a:p>
            <a:endParaRPr lang="en-US" altLang="en-US" sz="2400" dirty="0"/>
          </a:p>
        </p:txBody>
      </p:sp>
      <p:graphicFrame>
        <p:nvGraphicFramePr>
          <p:cNvPr id="5" name="Table 4"/>
          <p:cNvGraphicFramePr>
            <a:graphicFrameLocks noGrp="1"/>
          </p:cNvGraphicFramePr>
          <p:nvPr/>
        </p:nvGraphicFramePr>
        <p:xfrm>
          <a:off x="914400" y="3200400"/>
          <a:ext cx="7369968" cy="1981200"/>
        </p:xfrm>
        <a:graphic>
          <a:graphicData uri="http://schemas.openxmlformats.org/drawingml/2006/table">
            <a:tbl>
              <a:tblPr firstRow="1" bandRow="1">
                <a:tableStyleId>{5C22544A-7EE6-4342-B048-85BDC9FD1C3A}</a:tableStyleId>
              </a:tblPr>
              <a:tblGrid>
                <a:gridCol w="647642">
                  <a:extLst>
                    <a:ext uri="{9D8B030D-6E8A-4147-A177-3AD203B41FA5}"/>
                  </a:extLst>
                </a:gridCol>
                <a:gridCol w="3158558">
                  <a:extLst>
                    <a:ext uri="{9D8B030D-6E8A-4147-A177-3AD203B41FA5}"/>
                  </a:extLst>
                </a:gridCol>
                <a:gridCol w="3563768">
                  <a:extLst>
                    <a:ext uri="{9D8B030D-6E8A-4147-A177-3AD203B41FA5}"/>
                  </a:extLst>
                </a:gridCol>
              </a:tblGrid>
              <a:tr h="495300">
                <a:tc>
                  <a:txBody>
                    <a:bodyPr/>
                    <a:lstStyle/>
                    <a:p>
                      <a:pPr algn="ctr"/>
                      <a:r>
                        <a:rPr lang="en-US" sz="2400" dirty="0" smtClean="0">
                          <a:solidFill>
                            <a:schemeClr val="tx1"/>
                          </a:solidFill>
                        </a:rPr>
                        <a:t>TT</a:t>
                      </a:r>
                      <a:endParaRPr lang="en-US" sz="2400" dirty="0">
                        <a:solidFill>
                          <a:schemeClr val="tx1"/>
                        </a:solidFill>
                      </a:endParaRPr>
                    </a:p>
                  </a:txBody>
                  <a:tcPr marL="68574" marR="6857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smtClean="0">
                          <a:solidFill>
                            <a:schemeClr val="tx1"/>
                          </a:solidFill>
                          <a:latin typeface="Times New Roman" pitchFamily="18" charset="0"/>
                          <a:cs typeface="Times New Roman" pitchFamily="18" charset="0"/>
                        </a:rPr>
                        <a:t>Thời</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điểm</a:t>
                      </a:r>
                      <a:endParaRPr lang="en-US" sz="2400" dirty="0">
                        <a:solidFill>
                          <a:schemeClr val="tx1"/>
                        </a:solidFill>
                        <a:latin typeface="Times New Roman" pitchFamily="18" charset="0"/>
                        <a:cs typeface="Times New Roman" pitchFamily="18" charset="0"/>
                      </a:endParaRPr>
                    </a:p>
                  </a:txBody>
                  <a:tcPr marL="68574" marR="6857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smtClean="0">
                          <a:solidFill>
                            <a:schemeClr val="tx1"/>
                          </a:solidFill>
                          <a:latin typeface="Times New Roman" pitchFamily="18" charset="0"/>
                          <a:cs typeface="Times New Roman" pitchFamily="18" charset="0"/>
                        </a:rPr>
                        <a:t>Biểu</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hiện</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tự</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lập</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của</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em</a:t>
                      </a:r>
                      <a:endParaRPr lang="en-US" sz="2400" dirty="0">
                        <a:solidFill>
                          <a:schemeClr val="tx1"/>
                        </a:solidFill>
                        <a:latin typeface="Times New Roman" pitchFamily="18" charset="0"/>
                        <a:cs typeface="Times New Roman" pitchFamily="18" charset="0"/>
                      </a:endParaRPr>
                    </a:p>
                  </a:txBody>
                  <a:tcPr marL="68574" marR="6857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495300">
                <a:tc>
                  <a:txBody>
                    <a:bodyPr/>
                    <a:lstStyle/>
                    <a:p>
                      <a:pPr algn="ctr"/>
                      <a:r>
                        <a:rPr lang="en-US" sz="2400" dirty="0" smtClean="0">
                          <a:solidFill>
                            <a:schemeClr val="tx1"/>
                          </a:solidFill>
                        </a:rPr>
                        <a:t>1</a:t>
                      </a:r>
                      <a:endParaRPr lang="en-US" sz="2400" dirty="0">
                        <a:solidFill>
                          <a:schemeClr val="tx1"/>
                        </a:solidFill>
                      </a:endParaRPr>
                    </a:p>
                  </a:txBody>
                  <a:tcPr marL="68574" marR="6857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err="1" smtClean="0">
                          <a:solidFill>
                            <a:schemeClr val="tx1"/>
                          </a:solidFill>
                          <a:latin typeface="Times New Roman" pitchFamily="18" charset="0"/>
                          <a:cs typeface="Times New Roman" pitchFamily="18" charset="0"/>
                        </a:rPr>
                        <a:t>Khi</a:t>
                      </a:r>
                      <a:r>
                        <a:rPr lang="en-US" sz="2400" dirty="0" smtClean="0">
                          <a:solidFill>
                            <a:schemeClr val="tx1"/>
                          </a:solidFill>
                          <a:latin typeface="Times New Roman" pitchFamily="18" charset="0"/>
                          <a:cs typeface="Times New Roman" pitchFamily="18" charset="0"/>
                        </a:rPr>
                        <a:t> ở</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nhà</a:t>
                      </a:r>
                      <a:endParaRPr lang="en-US" sz="2400" dirty="0">
                        <a:solidFill>
                          <a:schemeClr val="tx1"/>
                        </a:solidFill>
                        <a:latin typeface="Times New Roman" pitchFamily="18" charset="0"/>
                        <a:cs typeface="Times New Roman" pitchFamily="18" charset="0"/>
                      </a:endParaRPr>
                    </a:p>
                  </a:txBody>
                  <a:tcPr marL="68574" marR="6857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5000"/>
                        </a:lnSpc>
                        <a:spcAft>
                          <a:spcPts val="0"/>
                        </a:spcAft>
                      </a:pPr>
                      <a:r>
                        <a:rPr lang="en-US" sz="2400" dirty="0" smtClean="0">
                          <a:latin typeface="Times New Roman" pitchFamily="18" charset="0"/>
                          <a:ea typeface="Calibri"/>
                          <a:cs typeface="Times New Roman" pitchFamily="18" charset="0"/>
                        </a:rPr>
                        <a:t>      Tự </a:t>
                      </a:r>
                      <a:r>
                        <a:rPr lang="en-US" sz="2400" dirty="0">
                          <a:latin typeface="Times New Roman" pitchFamily="18" charset="0"/>
                          <a:ea typeface="Calibri"/>
                          <a:cs typeface="Times New Roman" pitchFamily="18" charset="0"/>
                        </a:rPr>
                        <a:t>dọn dẹp nhà</a:t>
                      </a:r>
                      <a:endParaRPr lang="vi-VN" sz="2400" dirty="0">
                        <a:latin typeface="Times New Roman" pitchFamily="18" charset="0"/>
                        <a:ea typeface="Calibri"/>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495300">
                <a:tc>
                  <a:txBody>
                    <a:bodyPr/>
                    <a:lstStyle/>
                    <a:p>
                      <a:pPr algn="ctr"/>
                      <a:r>
                        <a:rPr lang="en-US" sz="2400" dirty="0" smtClean="0">
                          <a:solidFill>
                            <a:schemeClr val="tx1"/>
                          </a:solidFill>
                        </a:rPr>
                        <a:t>2</a:t>
                      </a:r>
                      <a:endParaRPr lang="en-US" sz="2400" dirty="0">
                        <a:solidFill>
                          <a:schemeClr val="tx1"/>
                        </a:solidFill>
                      </a:endParaRPr>
                    </a:p>
                  </a:txBody>
                  <a:tcPr marL="68574" marR="6857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err="1" smtClean="0">
                          <a:solidFill>
                            <a:schemeClr val="tx1"/>
                          </a:solidFill>
                          <a:latin typeface="Times New Roman" pitchFamily="18" charset="0"/>
                          <a:cs typeface="Times New Roman" pitchFamily="18" charset="0"/>
                        </a:rPr>
                        <a:t>Khi</a:t>
                      </a:r>
                      <a:r>
                        <a:rPr lang="en-US" sz="2400" dirty="0" smtClean="0">
                          <a:solidFill>
                            <a:schemeClr val="tx1"/>
                          </a:solidFill>
                          <a:latin typeface="Times New Roman" pitchFamily="18" charset="0"/>
                          <a:cs typeface="Times New Roman" pitchFamily="18" charset="0"/>
                        </a:rPr>
                        <a:t> ở</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trường</a:t>
                      </a:r>
                      <a:endParaRPr lang="en-US" sz="2400" dirty="0">
                        <a:solidFill>
                          <a:schemeClr val="tx1"/>
                        </a:solidFill>
                        <a:latin typeface="Times New Roman" pitchFamily="18" charset="0"/>
                        <a:cs typeface="Times New Roman" pitchFamily="18" charset="0"/>
                      </a:endParaRPr>
                    </a:p>
                  </a:txBody>
                  <a:tcPr marL="68574" marR="6857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l">
                        <a:lnSpc>
                          <a:spcPct val="125000"/>
                        </a:lnSpc>
                        <a:spcAft>
                          <a:spcPts val="0"/>
                        </a:spcAft>
                      </a:pPr>
                      <a:r>
                        <a:rPr lang="en-US" sz="2400" dirty="0">
                          <a:latin typeface="Times New Roman" pitchFamily="18" charset="0"/>
                          <a:ea typeface="Calibri"/>
                          <a:cs typeface="Times New Roman" pitchFamily="18" charset="0"/>
                        </a:rPr>
                        <a:t>Tự làm BT</a:t>
                      </a:r>
                      <a:endParaRPr lang="vi-VN" sz="2400" dirty="0">
                        <a:latin typeface="Times New Roman" pitchFamily="18" charset="0"/>
                        <a:ea typeface="Calibri"/>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495300">
                <a:tc>
                  <a:txBody>
                    <a:bodyPr/>
                    <a:lstStyle/>
                    <a:p>
                      <a:pPr algn="ctr"/>
                      <a:r>
                        <a:rPr lang="en-US" sz="2400" dirty="0" smtClean="0">
                          <a:solidFill>
                            <a:schemeClr val="tx1"/>
                          </a:solidFill>
                        </a:rPr>
                        <a:t>3</a:t>
                      </a:r>
                      <a:endParaRPr lang="en-US" sz="2400" dirty="0">
                        <a:solidFill>
                          <a:schemeClr val="tx1"/>
                        </a:solidFill>
                      </a:endParaRPr>
                    </a:p>
                  </a:txBody>
                  <a:tcPr marL="68574" marR="6857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err="1" smtClean="0">
                          <a:solidFill>
                            <a:schemeClr val="tx1"/>
                          </a:solidFill>
                          <a:latin typeface="Times New Roman" pitchFamily="18" charset="0"/>
                          <a:cs typeface="Times New Roman" pitchFamily="18" charset="0"/>
                        </a:rPr>
                        <a:t>Khi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đi</a:t>
                      </a:r>
                      <a:r>
                        <a:rPr lang="en-US" sz="2400" baseline="0" dirty="0" smtClean="0">
                          <a:solidFill>
                            <a:schemeClr val="tx1"/>
                          </a:solidFill>
                          <a:latin typeface="Times New Roman" pitchFamily="18" charset="0"/>
                          <a:cs typeface="Times New Roman" pitchFamily="18" charset="0"/>
                        </a:rPr>
                        <a:t> du </a:t>
                      </a:r>
                      <a:r>
                        <a:rPr lang="en-US" sz="2400" baseline="0" dirty="0" err="1" smtClean="0">
                          <a:solidFill>
                            <a:schemeClr val="tx1"/>
                          </a:solidFill>
                          <a:latin typeface="Times New Roman" pitchFamily="18" charset="0"/>
                          <a:cs typeface="Times New Roman" pitchFamily="18" charset="0"/>
                        </a:rPr>
                        <a:t>lịch</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dã</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ngoại</a:t>
                      </a:r>
                      <a:endParaRPr lang="en-US" sz="2400" dirty="0">
                        <a:solidFill>
                          <a:schemeClr val="tx1"/>
                        </a:solidFill>
                        <a:latin typeface="Times New Roman" pitchFamily="18" charset="0"/>
                        <a:cs typeface="Times New Roman" pitchFamily="18" charset="0"/>
                      </a:endParaRPr>
                    </a:p>
                  </a:txBody>
                  <a:tcPr marL="68574" marR="6857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l">
                        <a:lnSpc>
                          <a:spcPct val="125000"/>
                        </a:lnSpc>
                        <a:spcAft>
                          <a:spcPts val="0"/>
                        </a:spcAft>
                      </a:pPr>
                      <a:r>
                        <a:rPr lang="en-US" sz="2400" dirty="0">
                          <a:latin typeface="Times New Roman" pitchFamily="18" charset="0"/>
                          <a:ea typeface="Calibri"/>
                          <a:cs typeface="Times New Roman" pitchFamily="18" charset="0"/>
                        </a:rPr>
                        <a:t>Tự sắp xếp đồ</a:t>
                      </a:r>
                      <a:endParaRPr lang="vi-VN" sz="2400" dirty="0">
                        <a:latin typeface="Times New Roman" pitchFamily="18" charset="0"/>
                        <a:ea typeface="Calibri"/>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ình nền Powerpoint đẹp tạo nên một Slide chuyên nghiệ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TextBox 3"/>
          <p:cNvSpPr txBox="1">
            <a:spLocks noChangeArrowheads="1"/>
          </p:cNvSpPr>
          <p:nvPr/>
        </p:nvSpPr>
        <p:spPr bwMode="auto">
          <a:xfrm>
            <a:off x="665560" y="679451"/>
            <a:ext cx="7854553" cy="3046988"/>
          </a:xfrm>
          <a:prstGeom prst="rect">
            <a:avLst/>
          </a:prstGeom>
          <a:noFill/>
          <a:ln w="9525">
            <a:noFill/>
            <a:miter lim="800000"/>
            <a:headEnd/>
            <a:tailEnd/>
          </a:ln>
        </p:spPr>
        <p:txBody>
          <a:bodyPr>
            <a:spAutoFit/>
          </a:bodyPr>
          <a:lstStyle/>
          <a:p>
            <a:endParaRPr lang="en-US" altLang="en-US" sz="2400" dirty="0"/>
          </a:p>
          <a:p>
            <a:endParaRPr lang="en-US" altLang="en-US" sz="2400" dirty="0">
              <a:cs typeface="Times New Roman" pitchFamily="18" charset="0"/>
            </a:endParaRPr>
          </a:p>
          <a:p>
            <a:endParaRPr lang="en-US" altLang="en-US" sz="2400" dirty="0"/>
          </a:p>
          <a:p>
            <a:r>
              <a:rPr lang="en-US" altLang="en-US" sz="2400" dirty="0"/>
              <a:t>2</a:t>
            </a:r>
            <a:r>
              <a:rPr lang="en-US" altLang="en-US" sz="2400" dirty="0">
                <a:latin typeface="Times New Roman" pitchFamily="18" charset="0"/>
                <a:cs typeface="Times New Roman" pitchFamily="18" charset="0"/>
              </a:rPr>
              <a:t>. Em tham gia một trại hè trong 4 ngày, sống xa gia đình. Hãy viết nhật kí, liệt kê những công việc chuẩn bị của em trước chuyền đi, những việc em làm trừơng thời gian ở trại hè, thể hiện </a:t>
            </a:r>
            <a:r>
              <a:rPr lang="en-US" altLang="en-US" sz="2400" dirty="0"/>
              <a:t>tinh tự lập của em khi xa bố mẹ</a:t>
            </a:r>
          </a:p>
          <a:p>
            <a:endParaRPr lang="en-US" altLang="en-US" sz="2400" dirty="0"/>
          </a:p>
        </p:txBody>
      </p:sp>
      <p:sp>
        <p:nvSpPr>
          <p:cNvPr id="31748" name="AutoShape 2" descr="Hình ảnh Trẻ Em Làm Bài Tập Về Nhà, Clipart Bài Tập Về Nhà, Bọn Trẻ, đứa  Trẻ miễn phí tải tập tin PNG PSDComment và Vector"/>
          <p:cNvSpPr>
            <a:spLocks noChangeAspect="1" noChangeArrowheads="1"/>
          </p:cNvSpPr>
          <p:nvPr/>
        </p:nvSpPr>
        <p:spPr bwMode="auto">
          <a:xfrm>
            <a:off x="105966" y="-144463"/>
            <a:ext cx="228600" cy="304801"/>
          </a:xfrm>
          <a:prstGeom prst="rect">
            <a:avLst/>
          </a:prstGeom>
          <a:noFill/>
          <a:ln w="9525">
            <a:noFill/>
            <a:miter lim="800000"/>
            <a:headEnd/>
            <a:tailEnd/>
          </a:ln>
        </p:spPr>
        <p:txBody>
          <a:bodyPr/>
          <a:lstStyle/>
          <a:p>
            <a:endParaRPr lang="vi-VN"/>
          </a:p>
        </p:txBody>
      </p:sp>
      <p:pic>
        <p:nvPicPr>
          <p:cNvPr id="31749" name="Picture 4" descr="Hình ảnh Trẻ Em Làm Bài Tập Về Nhà, Clipart Bài Tập Về Nhà, Bọn Trẻ, đứa  Trẻ miễn phí tải tập tin PNG PSDComment và Vector"/>
          <p:cNvPicPr>
            <a:picLocks noChangeAspect="1" noChangeArrowheads="1"/>
          </p:cNvPicPr>
          <p:nvPr/>
        </p:nvPicPr>
        <p:blipFill>
          <a:blip r:embed="rId3" cstate="print"/>
          <a:srcRect/>
          <a:stretch>
            <a:fillRect/>
          </a:stretch>
        </p:blipFill>
        <p:spPr bwMode="auto">
          <a:xfrm>
            <a:off x="1213248" y="2911476"/>
            <a:ext cx="6525815" cy="3362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ình nền Powerpoint đẹ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extBox 1"/>
          <p:cNvSpPr txBox="1">
            <a:spLocks noChangeArrowheads="1"/>
          </p:cNvSpPr>
          <p:nvPr/>
        </p:nvSpPr>
        <p:spPr bwMode="auto">
          <a:xfrm>
            <a:off x="342900" y="1981201"/>
            <a:ext cx="8209360" cy="1938992"/>
          </a:xfrm>
          <a:prstGeom prst="rect">
            <a:avLst/>
          </a:prstGeom>
          <a:noFill/>
          <a:ln w="9525">
            <a:noFill/>
            <a:miter lim="800000"/>
            <a:headEnd/>
            <a:tailEnd/>
          </a:ln>
        </p:spPr>
        <p:txBody>
          <a:bodyPr>
            <a:spAutoFit/>
          </a:bodyPr>
          <a:lstStyle/>
          <a:p>
            <a:pPr algn="ctr"/>
            <a:r>
              <a:rPr lang="en-US" altLang="en-US" sz="4000" b="1">
                <a:solidFill>
                  <a:srgbClr val="FF0000"/>
                </a:solidFill>
              </a:rPr>
              <a:t>GIỜ HỌC KẾT THÚC</a:t>
            </a:r>
          </a:p>
          <a:p>
            <a:pPr algn="ctr"/>
            <a:r>
              <a:rPr lang="en-US" altLang="en-US" sz="4000" b="1">
                <a:solidFill>
                  <a:srgbClr val="FF0000"/>
                </a:solidFill>
              </a:rPr>
              <a:t>CẢM ƠN CÁC EM, CHÚC CÁC EM HỌC TỐT!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92091" y="2660650"/>
            <a:ext cx="2359819" cy="768350"/>
          </a:xfrm>
        </p:spPr>
        <p:txBody>
          <a:bodyPr rtlCol="0">
            <a:normAutofit fontScale="70000" lnSpcReduction="20000"/>
          </a:bodyPr>
          <a:lstStyle/>
          <a:p>
            <a:pPr eaLnBrk="1" fontAlgn="auto" hangingPunct="1">
              <a:spcAft>
                <a:spcPts val="0"/>
              </a:spcAft>
              <a:defRPr/>
            </a:pPr>
            <a:r>
              <a:rPr lang="en-US" altLang="ko-KR" dirty="0" smtClean="0">
                <a:solidFill>
                  <a:srgbClr val="002060"/>
                </a:solidFill>
              </a:rPr>
              <a:t>KHỞI ĐỘNG</a:t>
            </a:r>
            <a:endParaRPr lang="ko-KR" altLang="en-US" dirty="0">
              <a:solidFill>
                <a:srgbClr val="002060"/>
              </a:solidFill>
            </a:endParaRPr>
          </a:p>
        </p:txBody>
      </p:sp>
      <p:sp>
        <p:nvSpPr>
          <p:cNvPr id="3" name="Text Placeholder 2"/>
          <p:cNvSpPr>
            <a:spLocks noGrp="1"/>
          </p:cNvSpPr>
          <p:nvPr>
            <p:ph type="body" sz="quarter" idx="11"/>
          </p:nvPr>
        </p:nvSpPr>
        <p:spPr>
          <a:xfrm>
            <a:off x="1656160" y="3813175"/>
            <a:ext cx="5434013" cy="768350"/>
          </a:xfrm>
        </p:spPr>
        <p:txBody>
          <a:bodyPr>
            <a:normAutofit fontScale="85000" lnSpcReduction="20000"/>
          </a:bodyPr>
          <a:lstStyle/>
          <a:p>
            <a:r>
              <a:rPr lang="en-US" sz="2800" smtClean="0">
                <a:solidFill>
                  <a:srgbClr val="FF0000"/>
                </a:solidFill>
              </a:rPr>
              <a:t>Những việc nào em có thể tự làm ở nhà,</a:t>
            </a:r>
          </a:p>
          <a:p>
            <a:r>
              <a:rPr lang="en-US" sz="2800" smtClean="0">
                <a:solidFill>
                  <a:srgbClr val="FF0000"/>
                </a:solidFill>
              </a:rPr>
              <a:t> ở trường?</a:t>
            </a:r>
            <a:endParaRPr lang="vi-VN" sz="2800" smtClean="0">
              <a:solidFill>
                <a:srgbClr val="FF0000"/>
              </a:solidFill>
            </a:endParaRPr>
          </a:p>
        </p:txBody>
      </p:sp>
      <p:sp>
        <p:nvSpPr>
          <p:cNvPr id="8196" name="AutoShape 8" descr="Hình ảnh Cậu Bé Suy Nghĩ | Mẫu PSD và Vector &amp;amp; PNG Miễn phí Tải - Pikbest"/>
          <p:cNvSpPr>
            <a:spLocks noChangeAspect="1" noChangeArrowheads="1"/>
          </p:cNvSpPr>
          <p:nvPr/>
        </p:nvSpPr>
        <p:spPr bwMode="auto">
          <a:xfrm>
            <a:off x="105966" y="-144463"/>
            <a:ext cx="228600" cy="304801"/>
          </a:xfrm>
          <a:prstGeom prst="rect">
            <a:avLst/>
          </a:prstGeom>
          <a:noFill/>
          <a:ln w="9525">
            <a:noFill/>
            <a:miter lim="800000"/>
            <a:headEnd/>
            <a:tailEnd/>
          </a:ln>
        </p:spPr>
        <p:txBody>
          <a:bodyPr/>
          <a:lstStyle/>
          <a:p>
            <a:endParaRPr lang="vi-VN"/>
          </a:p>
        </p:txBody>
      </p:sp>
      <p:sp>
        <p:nvSpPr>
          <p:cNvPr id="8197" name="AutoShape 10" descr="Hình ảnh Cậu Bé Suy Nghĩ | Mẫu PSD và Vector &amp;amp; PNG Miễn phí Tải - Pikbest"/>
          <p:cNvSpPr>
            <a:spLocks noChangeAspect="1" noChangeArrowheads="1"/>
          </p:cNvSpPr>
          <p:nvPr/>
        </p:nvSpPr>
        <p:spPr bwMode="auto">
          <a:xfrm>
            <a:off x="105966" y="-144463"/>
            <a:ext cx="228600" cy="304801"/>
          </a:xfrm>
          <a:prstGeom prst="rect">
            <a:avLst/>
          </a:prstGeom>
          <a:noFill/>
          <a:ln w="9525">
            <a:noFill/>
            <a:miter lim="800000"/>
            <a:headEnd/>
            <a:tailEnd/>
          </a:ln>
        </p:spPr>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360安全浏览器下载\六一\Nipic_2531170_60e991fb751d3f8f\Nipic_2531170_20140501162158900000 [转换].png"/>
          <p:cNvPicPr>
            <a:picLocks noChangeAspect="1" noChangeArrowheads="1"/>
          </p:cNvPicPr>
          <p:nvPr/>
        </p:nvPicPr>
        <p:blipFill>
          <a:blip r:embed="rId2" cstate="print"/>
          <a:srcRect/>
          <a:stretch>
            <a:fillRect/>
          </a:stretch>
        </p:blipFill>
        <p:spPr bwMode="auto">
          <a:xfrm>
            <a:off x="2109788" y="977900"/>
            <a:ext cx="5154216" cy="5016500"/>
          </a:xfrm>
          <a:prstGeom prst="rect">
            <a:avLst/>
          </a:prstGeom>
          <a:noFill/>
          <a:ln w="9525">
            <a:noFill/>
            <a:miter lim="800000"/>
            <a:headEnd/>
            <a:tailEnd/>
          </a:ln>
        </p:spPr>
      </p:pic>
      <p:sp>
        <p:nvSpPr>
          <p:cNvPr id="18" name="Rectangle 189"/>
          <p:cNvSpPr>
            <a:spLocks noChangeArrowheads="1"/>
          </p:cNvSpPr>
          <p:nvPr/>
        </p:nvSpPr>
        <p:spPr bwMode="auto">
          <a:xfrm>
            <a:off x="3962400" y="2622551"/>
            <a:ext cx="2000250" cy="1076325"/>
          </a:xfrm>
          <a:prstGeom prst="rect">
            <a:avLst/>
          </a:prstGeom>
          <a:noFill/>
          <a:ln>
            <a:noFill/>
          </a:ln>
          <a:effectLst/>
          <a:extLst/>
        </p:spPr>
        <p:txBody>
          <a:bodyPr anchor="ctr">
            <a:spAutoFit/>
          </a:bodyPr>
          <a:lstStyle/>
          <a:p>
            <a:pPr algn="ctr">
              <a:defRPr/>
            </a:pPr>
            <a:r>
              <a:rPr lang="en-US" altLang="zh-CN" sz="3200" b="1" kern="0" dirty="0">
                <a:solidFill>
                  <a:srgbClr val="0000FF"/>
                </a:solidFill>
                <a:latin typeface="SVN-Vanilla Daisy Pro" panose="00000500000000000000" pitchFamily="2" charset="0"/>
                <a:ea typeface="微软雅黑" pitchFamily="34" charset="-122"/>
                <a:cs typeface="Times New Roman" pitchFamily="18" charset="0"/>
                <a:sym typeface="Arial" charset="0"/>
              </a:rPr>
              <a:t>II.</a:t>
            </a:r>
          </a:p>
          <a:p>
            <a:pPr algn="ctr">
              <a:defRPr/>
            </a:pPr>
            <a:r>
              <a:rPr lang="en-US" altLang="zh-CN" sz="3200" b="1" kern="0" dirty="0">
                <a:solidFill>
                  <a:srgbClr val="0000FF"/>
                </a:solidFill>
                <a:latin typeface="SVN-Vanilla Daisy Pro" panose="00000500000000000000" pitchFamily="2" charset="0"/>
                <a:ea typeface="微软雅黑" pitchFamily="34" charset="-122"/>
                <a:cs typeface="Times New Roman" pitchFamily="18" charset="0"/>
                <a:sym typeface="Arial" charset="0"/>
              </a:rPr>
              <a:t>KHÁM PHÁ</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rcRect l="23912" t="25664" r="51704" b="47443"/>
          <a:stretch>
            <a:fillRect/>
          </a:stretch>
        </p:blipFill>
        <p:spPr bwMode="auto">
          <a:xfrm>
            <a:off x="197644" y="1066800"/>
            <a:ext cx="2245519" cy="1855788"/>
          </a:xfrm>
          <a:prstGeom prst="rect">
            <a:avLst/>
          </a:prstGeom>
          <a:noFill/>
          <a:ln w="9525">
            <a:noFill/>
            <a:miter lim="800000"/>
            <a:headEnd/>
            <a:tailEnd/>
          </a:ln>
        </p:spPr>
      </p:pic>
      <p:pic>
        <p:nvPicPr>
          <p:cNvPr id="3" name="Picture 2"/>
          <p:cNvPicPr>
            <a:picLocks noChangeAspect="1"/>
          </p:cNvPicPr>
          <p:nvPr/>
        </p:nvPicPr>
        <p:blipFill>
          <a:blip r:embed="rId3" cstate="print"/>
          <a:srcRect t="49484" r="54338"/>
          <a:stretch>
            <a:fillRect/>
          </a:stretch>
        </p:blipFill>
        <p:spPr bwMode="auto">
          <a:xfrm>
            <a:off x="4726781" y="1014414"/>
            <a:ext cx="2176463" cy="1925637"/>
          </a:xfrm>
          <a:prstGeom prst="rect">
            <a:avLst/>
          </a:prstGeom>
          <a:noFill/>
          <a:ln w="9525">
            <a:noFill/>
            <a:miter lim="800000"/>
            <a:headEnd/>
            <a:tailEnd/>
          </a:ln>
        </p:spPr>
      </p:pic>
      <p:pic>
        <p:nvPicPr>
          <p:cNvPr id="4" name="Picture 3"/>
          <p:cNvPicPr>
            <a:picLocks noChangeAspect="1"/>
          </p:cNvPicPr>
          <p:nvPr/>
        </p:nvPicPr>
        <p:blipFill>
          <a:blip r:embed="rId4" cstate="print"/>
          <a:srcRect l="53307" t="-1132" b="51205"/>
          <a:stretch>
            <a:fillRect/>
          </a:stretch>
        </p:blipFill>
        <p:spPr bwMode="auto">
          <a:xfrm>
            <a:off x="2443163" y="1030288"/>
            <a:ext cx="2212181" cy="1892300"/>
          </a:xfrm>
          <a:prstGeom prst="rect">
            <a:avLst/>
          </a:prstGeom>
          <a:noFill/>
          <a:ln w="9525">
            <a:noFill/>
            <a:miter lim="800000"/>
            <a:headEnd/>
            <a:tailEnd/>
          </a:ln>
        </p:spPr>
      </p:pic>
      <p:pic>
        <p:nvPicPr>
          <p:cNvPr id="5" name="Picture 4"/>
          <p:cNvPicPr>
            <a:picLocks noChangeAspect="1"/>
          </p:cNvPicPr>
          <p:nvPr/>
        </p:nvPicPr>
        <p:blipFill>
          <a:blip r:embed="rId4" cstate="print"/>
          <a:srcRect l="53525" t="49239" b="-2"/>
          <a:stretch>
            <a:fillRect/>
          </a:stretch>
        </p:blipFill>
        <p:spPr bwMode="auto">
          <a:xfrm>
            <a:off x="6900863" y="1017588"/>
            <a:ext cx="2145506" cy="1873250"/>
          </a:xfrm>
          <a:prstGeom prst="rect">
            <a:avLst/>
          </a:prstGeom>
          <a:noFill/>
          <a:ln w="9525">
            <a:noFill/>
            <a:miter lim="800000"/>
            <a:headEnd/>
            <a:tailEnd/>
          </a:ln>
        </p:spPr>
      </p:pic>
      <p:sp>
        <p:nvSpPr>
          <p:cNvPr id="6" name="TextBox 5"/>
          <p:cNvSpPr txBox="1">
            <a:spLocks noChangeArrowheads="1"/>
          </p:cNvSpPr>
          <p:nvPr/>
        </p:nvSpPr>
        <p:spPr bwMode="auto">
          <a:xfrm>
            <a:off x="1334691" y="612775"/>
            <a:ext cx="6785372" cy="400050"/>
          </a:xfrm>
          <a:prstGeom prst="rect">
            <a:avLst/>
          </a:prstGeom>
          <a:noFill/>
          <a:ln w="9525">
            <a:noFill/>
            <a:miter lim="800000"/>
            <a:headEnd/>
            <a:tailEnd/>
          </a:ln>
        </p:spPr>
        <p:txBody>
          <a:bodyPr>
            <a:spAutoFit/>
          </a:bodyPr>
          <a:lstStyle/>
          <a:p>
            <a:pPr algn="ctr"/>
            <a:r>
              <a:rPr lang="en-US" altLang="en-US" sz="2000">
                <a:solidFill>
                  <a:srgbClr val="FF0000"/>
                </a:solidFill>
              </a:rPr>
              <a:t>QUAN SÁT TRANH VÀ TRẢ LỜI CÂU HỎI</a:t>
            </a:r>
          </a:p>
        </p:txBody>
      </p:sp>
      <p:sp>
        <p:nvSpPr>
          <p:cNvPr id="7" name="TextBox 6"/>
          <p:cNvSpPr txBox="1">
            <a:spLocks noChangeArrowheads="1"/>
          </p:cNvSpPr>
          <p:nvPr/>
        </p:nvSpPr>
        <p:spPr bwMode="auto">
          <a:xfrm>
            <a:off x="889397" y="2959100"/>
            <a:ext cx="862013" cy="400050"/>
          </a:xfrm>
          <a:prstGeom prst="rect">
            <a:avLst/>
          </a:prstGeom>
          <a:noFill/>
          <a:ln w="9525">
            <a:noFill/>
            <a:miter lim="800000"/>
            <a:headEnd/>
            <a:tailEnd/>
          </a:ln>
        </p:spPr>
        <p:txBody>
          <a:bodyPr>
            <a:spAutoFit/>
          </a:bodyPr>
          <a:lstStyle/>
          <a:p>
            <a:r>
              <a:rPr lang="en-US" altLang="en-US" sz="2000"/>
              <a:t>………..</a:t>
            </a:r>
          </a:p>
        </p:txBody>
      </p:sp>
      <p:sp>
        <p:nvSpPr>
          <p:cNvPr id="11" name="TextBox 10"/>
          <p:cNvSpPr txBox="1">
            <a:spLocks noChangeArrowheads="1"/>
          </p:cNvSpPr>
          <p:nvPr/>
        </p:nvSpPr>
        <p:spPr bwMode="auto">
          <a:xfrm>
            <a:off x="2837260" y="2952750"/>
            <a:ext cx="1818084" cy="400050"/>
          </a:xfrm>
          <a:prstGeom prst="rect">
            <a:avLst/>
          </a:prstGeom>
          <a:noFill/>
          <a:ln w="9525">
            <a:noFill/>
            <a:miter lim="800000"/>
            <a:headEnd/>
            <a:tailEnd/>
          </a:ln>
        </p:spPr>
        <p:txBody>
          <a:bodyPr>
            <a:spAutoFit/>
          </a:bodyPr>
          <a:lstStyle/>
          <a:p>
            <a:pPr algn="ctr"/>
            <a:r>
              <a:rPr lang="en-US" altLang="en-US" sz="2000"/>
              <a:t>………</a:t>
            </a:r>
          </a:p>
        </p:txBody>
      </p:sp>
      <p:sp>
        <p:nvSpPr>
          <p:cNvPr id="12" name="TextBox 11"/>
          <p:cNvSpPr txBox="1">
            <a:spLocks noChangeArrowheads="1"/>
          </p:cNvSpPr>
          <p:nvPr/>
        </p:nvSpPr>
        <p:spPr bwMode="auto">
          <a:xfrm>
            <a:off x="4904185" y="2959100"/>
            <a:ext cx="1745456" cy="400050"/>
          </a:xfrm>
          <a:prstGeom prst="rect">
            <a:avLst/>
          </a:prstGeom>
          <a:noFill/>
          <a:ln w="9525">
            <a:noFill/>
            <a:miter lim="800000"/>
            <a:headEnd/>
            <a:tailEnd/>
          </a:ln>
        </p:spPr>
        <p:txBody>
          <a:bodyPr>
            <a:spAutoFit/>
          </a:bodyPr>
          <a:lstStyle/>
          <a:p>
            <a:pPr algn="ctr"/>
            <a:r>
              <a:rPr lang="en-US" altLang="en-US" sz="2000"/>
              <a:t>…………..</a:t>
            </a:r>
          </a:p>
        </p:txBody>
      </p:sp>
      <p:sp>
        <p:nvSpPr>
          <p:cNvPr id="13" name="TextBox 12"/>
          <p:cNvSpPr txBox="1">
            <a:spLocks noChangeArrowheads="1"/>
          </p:cNvSpPr>
          <p:nvPr/>
        </p:nvSpPr>
        <p:spPr bwMode="auto">
          <a:xfrm>
            <a:off x="7086600" y="2959100"/>
            <a:ext cx="1849041" cy="400050"/>
          </a:xfrm>
          <a:prstGeom prst="rect">
            <a:avLst/>
          </a:prstGeom>
          <a:noFill/>
          <a:ln w="9525">
            <a:noFill/>
            <a:miter lim="800000"/>
            <a:headEnd/>
            <a:tailEnd/>
          </a:ln>
        </p:spPr>
        <p:txBody>
          <a:bodyPr>
            <a:spAutoFit/>
          </a:bodyPr>
          <a:lstStyle/>
          <a:p>
            <a:pPr algn="ctr"/>
            <a:r>
              <a:rPr lang="en-US" altLang="en-US" sz="2000"/>
              <a:t>……………</a:t>
            </a:r>
          </a:p>
        </p:txBody>
      </p:sp>
      <p:sp>
        <p:nvSpPr>
          <p:cNvPr id="10251" name="TextBox 15"/>
          <p:cNvSpPr txBox="1">
            <a:spLocks noChangeArrowheads="1"/>
          </p:cNvSpPr>
          <p:nvPr/>
        </p:nvSpPr>
        <p:spPr bwMode="auto">
          <a:xfrm>
            <a:off x="197644" y="193675"/>
            <a:ext cx="2697956" cy="584775"/>
          </a:xfrm>
          <a:prstGeom prst="rect">
            <a:avLst/>
          </a:prstGeom>
          <a:noFill/>
          <a:ln w="9525">
            <a:noFill/>
            <a:miter lim="800000"/>
            <a:headEnd/>
            <a:tailEnd/>
          </a:ln>
        </p:spPr>
        <p:txBody>
          <a:bodyPr wrap="square">
            <a:spAutoFit/>
          </a:bodyPr>
          <a:lstStyle/>
          <a:p>
            <a:r>
              <a:rPr lang="en-US" altLang="en-US" sz="3200" b="1">
                <a:solidFill>
                  <a:srgbClr val="FF0000"/>
                </a:solidFill>
              </a:rPr>
              <a:t>1. Sống tự lập</a:t>
            </a:r>
          </a:p>
        </p:txBody>
      </p:sp>
      <p:pic>
        <p:nvPicPr>
          <p:cNvPr id="14" name="Picture 13"/>
          <p:cNvPicPr>
            <a:picLocks noChangeAspect="1"/>
          </p:cNvPicPr>
          <p:nvPr/>
        </p:nvPicPr>
        <p:blipFill>
          <a:blip r:embed="rId5" cstate="print"/>
          <a:srcRect/>
          <a:stretch>
            <a:fillRect/>
          </a:stretch>
        </p:blipFill>
        <p:spPr bwMode="auto">
          <a:xfrm>
            <a:off x="345281" y="3432175"/>
            <a:ext cx="734616" cy="738188"/>
          </a:xfrm>
          <a:prstGeom prst="rect">
            <a:avLst/>
          </a:prstGeom>
          <a:noFill/>
          <a:ln w="9525">
            <a:noFill/>
            <a:miter lim="800000"/>
            <a:headEnd/>
            <a:tailEnd/>
          </a:ln>
        </p:spPr>
      </p:pic>
      <p:pic>
        <p:nvPicPr>
          <p:cNvPr id="16" name="Picture 15"/>
          <p:cNvPicPr>
            <a:picLocks noChangeAspect="1"/>
          </p:cNvPicPr>
          <p:nvPr/>
        </p:nvPicPr>
        <p:blipFill>
          <a:blip r:embed="rId6" cstate="print"/>
          <a:srcRect/>
          <a:stretch>
            <a:fillRect/>
          </a:stretch>
        </p:blipFill>
        <p:spPr bwMode="auto">
          <a:xfrm>
            <a:off x="345281" y="4321175"/>
            <a:ext cx="714375" cy="717550"/>
          </a:xfrm>
          <a:prstGeom prst="rect">
            <a:avLst/>
          </a:prstGeom>
          <a:noFill/>
          <a:ln w="9525">
            <a:noFill/>
            <a:miter lim="800000"/>
            <a:headEnd/>
            <a:tailEnd/>
          </a:ln>
        </p:spPr>
      </p:pic>
      <p:pic>
        <p:nvPicPr>
          <p:cNvPr id="17" name="Picture 16"/>
          <p:cNvPicPr>
            <a:picLocks noChangeAspect="1"/>
          </p:cNvPicPr>
          <p:nvPr/>
        </p:nvPicPr>
        <p:blipFill>
          <a:blip r:embed="rId7" cstate="print"/>
          <a:srcRect/>
          <a:stretch>
            <a:fillRect/>
          </a:stretch>
        </p:blipFill>
        <p:spPr bwMode="auto">
          <a:xfrm>
            <a:off x="328612" y="5189538"/>
            <a:ext cx="767954" cy="766762"/>
          </a:xfrm>
          <a:prstGeom prst="rect">
            <a:avLst/>
          </a:prstGeom>
          <a:noFill/>
          <a:ln w="9525">
            <a:noFill/>
            <a:miter lim="800000"/>
            <a:headEnd/>
            <a:tailEnd/>
          </a:ln>
        </p:spPr>
      </p:pic>
      <p:sp>
        <p:nvSpPr>
          <p:cNvPr id="20" name="Rounded Rectangle 19"/>
          <p:cNvSpPr/>
          <p:nvPr/>
        </p:nvSpPr>
        <p:spPr>
          <a:xfrm>
            <a:off x="1023938" y="3646489"/>
            <a:ext cx="7652147" cy="52387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defRPr/>
            </a:pPr>
            <a:r>
              <a:rPr lang="en-US" altLang="en-US" sz="2400" smtClean="0">
                <a:solidFill>
                  <a:schemeClr val="tx1"/>
                </a:solidFill>
                <a:latin typeface="Times New Roman" panose="02020603050405020304" pitchFamily="18" charset="0"/>
                <a:cs typeface="Times New Roman" panose="02020603050405020304" pitchFamily="18" charset="0"/>
              </a:rPr>
              <a:t>Những việc làm trên thể hiện tính cách gì?</a:t>
            </a:r>
            <a:endParaRPr lang="en-US" altLang="en-US" sz="2400" smtClean="0">
              <a:solidFill>
                <a:schemeClr val="tx1"/>
              </a:solidFill>
              <a:latin typeface=".VnTime" panose="020B7200000000000000" pitchFamily="34" charset="0"/>
              <a:cs typeface="Times New Roman" panose="02020603050405020304" pitchFamily="18" charset="0"/>
            </a:endParaRPr>
          </a:p>
        </p:txBody>
      </p:sp>
      <p:sp>
        <p:nvSpPr>
          <p:cNvPr id="21" name="Rounded Rectangle 20"/>
          <p:cNvSpPr/>
          <p:nvPr/>
        </p:nvSpPr>
        <p:spPr>
          <a:xfrm>
            <a:off x="941785" y="4343401"/>
            <a:ext cx="7652147" cy="69532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defRPr/>
            </a:pPr>
            <a:r>
              <a:rPr lang="en-US" altLang="en-US" sz="2400" dirty="0" smtClean="0">
                <a:solidFill>
                  <a:schemeClr val="tx1"/>
                </a:solidFill>
                <a:latin typeface="Times New Roman" panose="02020603050405020304" pitchFamily="18" charset="0"/>
                <a:cs typeface="Times New Roman" panose="02020603050405020304" pitchFamily="18" charset="0"/>
              </a:rPr>
              <a:t>Bản thân em đã tự làm được việc nào trong những việc làm trên?</a:t>
            </a:r>
            <a:endParaRPr lang="en-US" altLang="en-US" sz="2400" dirty="0" smtClean="0">
              <a:solidFill>
                <a:schemeClr val="tx1"/>
              </a:solidFill>
              <a:latin typeface=".VnTime" panose="020B7200000000000000" pitchFamily="34" charset="0"/>
              <a:cs typeface="Times New Roman" panose="02020603050405020304" pitchFamily="18" charset="0"/>
            </a:endParaRPr>
          </a:p>
        </p:txBody>
      </p:sp>
      <p:sp>
        <p:nvSpPr>
          <p:cNvPr id="22" name="Rounded Rectangle 21"/>
          <p:cNvSpPr/>
          <p:nvPr/>
        </p:nvSpPr>
        <p:spPr>
          <a:xfrm>
            <a:off x="941785" y="5189538"/>
            <a:ext cx="7734300" cy="4889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defRPr/>
            </a:pPr>
            <a:r>
              <a:rPr lang="en-US" altLang="en-US" sz="2400" dirty="0" smtClean="0">
                <a:solidFill>
                  <a:schemeClr val="tx1"/>
                </a:solidFill>
                <a:latin typeface="Times New Roman" panose="02020603050405020304" pitchFamily="18" charset="0"/>
                <a:cs typeface="Times New Roman" panose="02020603050405020304" pitchFamily="18" charset="0"/>
              </a:rPr>
              <a:t>Em hiểu thế nào là tự lập?</a:t>
            </a:r>
            <a:endParaRPr lang="en-US" altLang="en-US" sz="2400" dirty="0" smtClean="0">
              <a:solidFill>
                <a:schemeClr val="tx1"/>
              </a:solidFill>
              <a:latin typeface=".VnTime" panose="020B7200000000000000"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6"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6"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par>
                                <p:cTn id="19" presetID="6"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2000"/>
                                        <p:tgtEl>
                                          <p:spTgt spid="11"/>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in)">
                                      <p:cBhvr>
                                        <p:cTn id="35" dur="2000"/>
                                        <p:tgtEl>
                                          <p:spTgt spid="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ntr" presetSubtype="16"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ircle(in)">
                                      <p:cBhvr>
                                        <p:cTn id="40" dur="2000"/>
                                        <p:tgtEl>
                                          <p:spTgt spid="14"/>
                                        </p:tgtEl>
                                      </p:cBhvr>
                                    </p:animEffect>
                                  </p:childTnLst>
                                </p:cTn>
                              </p:par>
                              <p:par>
                                <p:cTn id="41" presetID="6" presetClass="entr" presetSubtype="16"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ircle(in)">
                                      <p:cBhvr>
                                        <p:cTn id="43" dur="2000"/>
                                        <p:tgtEl>
                                          <p:spTgt spid="16"/>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circle(in)">
                                      <p:cBhvr>
                                        <p:cTn id="46" dur="2000"/>
                                        <p:tgtEl>
                                          <p:spTgt spid="20"/>
                                        </p:tgtEl>
                                      </p:cBhvr>
                                    </p:animEffect>
                                  </p:childTnLst>
                                </p:cTn>
                              </p:par>
                              <p:par>
                                <p:cTn id="47" presetID="6" presetClass="entr" presetSubtype="16"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circle(in)">
                                      <p:cBhvr>
                                        <p:cTn id="49" dur="2000"/>
                                        <p:tgtEl>
                                          <p:spTgt spid="17"/>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ircle(in)">
                                      <p:cBhvr>
                                        <p:cTn id="52" dur="2000"/>
                                        <p:tgtEl>
                                          <p:spTgt spid="21"/>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circle(in)">
                                      <p:cBhvr>
                                        <p:cTn id="5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P spid="13" grpId="0"/>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rcRect l="23912" t="25664" r="51704" b="47443"/>
          <a:stretch>
            <a:fillRect/>
          </a:stretch>
        </p:blipFill>
        <p:spPr bwMode="auto">
          <a:xfrm>
            <a:off x="197644" y="1066800"/>
            <a:ext cx="2245519" cy="1855788"/>
          </a:xfrm>
          <a:prstGeom prst="rect">
            <a:avLst/>
          </a:prstGeom>
          <a:noFill/>
          <a:ln w="9525">
            <a:noFill/>
            <a:miter lim="800000"/>
            <a:headEnd/>
            <a:tailEnd/>
          </a:ln>
        </p:spPr>
      </p:pic>
      <p:pic>
        <p:nvPicPr>
          <p:cNvPr id="3" name="Picture 2"/>
          <p:cNvPicPr>
            <a:picLocks noChangeAspect="1"/>
          </p:cNvPicPr>
          <p:nvPr/>
        </p:nvPicPr>
        <p:blipFill>
          <a:blip r:embed="rId3" cstate="print"/>
          <a:srcRect t="49484" r="54338"/>
          <a:stretch>
            <a:fillRect/>
          </a:stretch>
        </p:blipFill>
        <p:spPr bwMode="auto">
          <a:xfrm>
            <a:off x="4726781" y="1014414"/>
            <a:ext cx="2176463" cy="1925637"/>
          </a:xfrm>
          <a:prstGeom prst="rect">
            <a:avLst/>
          </a:prstGeom>
          <a:noFill/>
          <a:ln w="9525">
            <a:noFill/>
            <a:miter lim="800000"/>
            <a:headEnd/>
            <a:tailEnd/>
          </a:ln>
        </p:spPr>
      </p:pic>
      <p:pic>
        <p:nvPicPr>
          <p:cNvPr id="4" name="Picture 3"/>
          <p:cNvPicPr>
            <a:picLocks noChangeAspect="1"/>
          </p:cNvPicPr>
          <p:nvPr/>
        </p:nvPicPr>
        <p:blipFill>
          <a:blip r:embed="rId4" cstate="print"/>
          <a:srcRect l="53307" t="-1132" b="51205"/>
          <a:stretch>
            <a:fillRect/>
          </a:stretch>
        </p:blipFill>
        <p:spPr bwMode="auto">
          <a:xfrm>
            <a:off x="2443163" y="1030288"/>
            <a:ext cx="2212181" cy="1892300"/>
          </a:xfrm>
          <a:prstGeom prst="rect">
            <a:avLst/>
          </a:prstGeom>
          <a:noFill/>
          <a:ln w="9525">
            <a:noFill/>
            <a:miter lim="800000"/>
            <a:headEnd/>
            <a:tailEnd/>
          </a:ln>
        </p:spPr>
      </p:pic>
      <p:pic>
        <p:nvPicPr>
          <p:cNvPr id="5" name="Picture 4"/>
          <p:cNvPicPr>
            <a:picLocks noChangeAspect="1"/>
          </p:cNvPicPr>
          <p:nvPr/>
        </p:nvPicPr>
        <p:blipFill>
          <a:blip r:embed="rId4" cstate="print"/>
          <a:srcRect l="53525" t="49239" b="-2"/>
          <a:stretch>
            <a:fillRect/>
          </a:stretch>
        </p:blipFill>
        <p:spPr bwMode="auto">
          <a:xfrm>
            <a:off x="6900863" y="1017588"/>
            <a:ext cx="2145506" cy="1873250"/>
          </a:xfrm>
          <a:prstGeom prst="rect">
            <a:avLst/>
          </a:prstGeom>
          <a:noFill/>
          <a:ln w="9525">
            <a:noFill/>
            <a:miter lim="800000"/>
            <a:headEnd/>
            <a:tailEnd/>
          </a:ln>
        </p:spPr>
      </p:pic>
      <p:sp>
        <p:nvSpPr>
          <p:cNvPr id="7" name="TextBox 6"/>
          <p:cNvSpPr txBox="1">
            <a:spLocks noChangeArrowheads="1"/>
          </p:cNvSpPr>
          <p:nvPr/>
        </p:nvSpPr>
        <p:spPr bwMode="auto">
          <a:xfrm>
            <a:off x="889397" y="2959100"/>
            <a:ext cx="862013" cy="707886"/>
          </a:xfrm>
          <a:prstGeom prst="rect">
            <a:avLst/>
          </a:prstGeom>
          <a:noFill/>
          <a:ln w="9525">
            <a:noFill/>
            <a:miter lim="800000"/>
            <a:headEnd/>
            <a:tailEnd/>
          </a:ln>
        </p:spPr>
        <p:txBody>
          <a:bodyPr>
            <a:spAutoFit/>
          </a:bodyPr>
          <a:lstStyle/>
          <a:p>
            <a:r>
              <a:rPr lang="en-US" altLang="en-US" sz="2000"/>
              <a:t>Học bài</a:t>
            </a:r>
          </a:p>
        </p:txBody>
      </p:sp>
      <p:sp>
        <p:nvSpPr>
          <p:cNvPr id="11" name="TextBox 10"/>
          <p:cNvSpPr txBox="1">
            <a:spLocks noChangeArrowheads="1"/>
          </p:cNvSpPr>
          <p:nvPr/>
        </p:nvSpPr>
        <p:spPr bwMode="auto">
          <a:xfrm>
            <a:off x="2837260" y="2952750"/>
            <a:ext cx="1818084" cy="400050"/>
          </a:xfrm>
          <a:prstGeom prst="rect">
            <a:avLst/>
          </a:prstGeom>
          <a:noFill/>
          <a:ln w="9525">
            <a:noFill/>
            <a:miter lim="800000"/>
            <a:headEnd/>
            <a:tailEnd/>
          </a:ln>
        </p:spPr>
        <p:txBody>
          <a:bodyPr>
            <a:spAutoFit/>
          </a:bodyPr>
          <a:lstStyle/>
          <a:p>
            <a:r>
              <a:rPr lang="en-US" altLang="en-US" sz="2000"/>
              <a:t>Đạp xe đi học</a:t>
            </a:r>
          </a:p>
        </p:txBody>
      </p:sp>
      <p:sp>
        <p:nvSpPr>
          <p:cNvPr id="13" name="TextBox 12"/>
          <p:cNvSpPr txBox="1">
            <a:spLocks noChangeArrowheads="1"/>
          </p:cNvSpPr>
          <p:nvPr/>
        </p:nvSpPr>
        <p:spPr bwMode="auto">
          <a:xfrm>
            <a:off x="7086600" y="2959100"/>
            <a:ext cx="1849041" cy="400050"/>
          </a:xfrm>
          <a:prstGeom prst="rect">
            <a:avLst/>
          </a:prstGeom>
          <a:noFill/>
          <a:ln w="9525">
            <a:noFill/>
            <a:miter lim="800000"/>
            <a:headEnd/>
            <a:tailEnd/>
          </a:ln>
        </p:spPr>
        <p:txBody>
          <a:bodyPr>
            <a:spAutoFit/>
          </a:bodyPr>
          <a:lstStyle/>
          <a:p>
            <a:pPr algn="ctr"/>
            <a:r>
              <a:rPr lang="en-US" altLang="en-US" sz="2000"/>
              <a:t>Gấp chăn màn</a:t>
            </a:r>
          </a:p>
        </p:txBody>
      </p:sp>
      <p:pic>
        <p:nvPicPr>
          <p:cNvPr id="11273" name="Picture 7"/>
          <p:cNvPicPr>
            <a:picLocks noChangeAspect="1"/>
          </p:cNvPicPr>
          <p:nvPr/>
        </p:nvPicPr>
        <p:blipFill>
          <a:blip r:embed="rId5" cstate="print"/>
          <a:srcRect/>
          <a:stretch>
            <a:fillRect/>
          </a:stretch>
        </p:blipFill>
        <p:spPr bwMode="auto">
          <a:xfrm>
            <a:off x="38100" y="288925"/>
            <a:ext cx="2405063" cy="858838"/>
          </a:xfrm>
          <a:prstGeom prst="rect">
            <a:avLst/>
          </a:prstGeom>
          <a:noFill/>
          <a:ln w="9525">
            <a:noFill/>
            <a:miter lim="800000"/>
            <a:headEnd/>
            <a:tailEnd/>
          </a:ln>
        </p:spPr>
      </p:pic>
      <p:sp>
        <p:nvSpPr>
          <p:cNvPr id="8" name="Rounded Rectangle 7"/>
          <p:cNvSpPr/>
          <p:nvPr/>
        </p:nvSpPr>
        <p:spPr>
          <a:xfrm>
            <a:off x="788194" y="3716339"/>
            <a:ext cx="8021241" cy="56832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r>
              <a:rPr lang="en-US" altLang="en-US" sz="2400" smtClean="0">
                <a:latin typeface="Times New Roman" panose="02020603050405020304" pitchFamily="18" charset="0"/>
                <a:cs typeface="Times New Roman" panose="02020603050405020304" pitchFamily="18" charset="0"/>
              </a:rPr>
              <a:t>- Những việc làm trên thể hiện tính cách tự lập.</a:t>
            </a:r>
            <a:endParaRPr lang="en-US" altLang="en-US" sz="2400" smtClean="0">
              <a:latin typeface="Calibri" panose="020F0502020204030204" pitchFamily="34" charset="0"/>
            </a:endParaRPr>
          </a:p>
        </p:txBody>
      </p:sp>
      <p:sp>
        <p:nvSpPr>
          <p:cNvPr id="9" name="Rounded Rectangle 8"/>
          <p:cNvSpPr/>
          <p:nvPr/>
        </p:nvSpPr>
        <p:spPr>
          <a:xfrm>
            <a:off x="711994" y="4356101"/>
            <a:ext cx="8029575" cy="7334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r>
              <a:rPr lang="en-US" altLang="en-US" sz="2400" dirty="0" smtClean="0">
                <a:latin typeface="Times New Roman" panose="02020603050405020304" pitchFamily="18" charset="0"/>
                <a:cs typeface="Times New Roman" panose="02020603050405020304" pitchFamily="18" charset="0"/>
              </a:rPr>
              <a:t>- Bản thân em đã tự làm được tất cả các việc trên.</a:t>
            </a:r>
            <a:endParaRPr lang="en-US" altLang="en-US" sz="2400" dirty="0" smtClean="0">
              <a:latin typeface="Calibri" panose="020F0502020204030204" pitchFamily="34" charset="0"/>
            </a:endParaRPr>
          </a:p>
        </p:txBody>
      </p:sp>
      <p:sp>
        <p:nvSpPr>
          <p:cNvPr id="15" name="Rounded Rectangle 14"/>
          <p:cNvSpPr/>
          <p:nvPr/>
        </p:nvSpPr>
        <p:spPr>
          <a:xfrm>
            <a:off x="720329" y="5284789"/>
            <a:ext cx="8021240" cy="60642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Tự</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lập</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là</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tự</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làm</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lấy</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các</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công</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việc</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bằng</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khả</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năng</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và</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sức</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lực</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của</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mình</a:t>
            </a:r>
            <a:r>
              <a:rPr lang="en-US" altLang="en-US" sz="2400" dirty="0" smtClean="0">
                <a:latin typeface="Times New Roman" panose="02020603050405020304" pitchFamily="18" charset="0"/>
                <a:cs typeface="Times New Roman" panose="02020603050405020304" pitchFamily="18" charset="0"/>
              </a:rPr>
              <a:t>.</a:t>
            </a:r>
            <a:endParaRPr lang="en-US" altLang="en-US" sz="2400" dirty="0" smtClean="0">
              <a:latin typeface="Calibri" panose="020F0502020204030204" pitchFamily="34" charset="0"/>
            </a:endParaRPr>
          </a:p>
        </p:txBody>
      </p:sp>
      <p:sp>
        <p:nvSpPr>
          <p:cNvPr id="16" name="10-Point Star 15"/>
          <p:cNvSpPr/>
          <p:nvPr/>
        </p:nvSpPr>
        <p:spPr>
          <a:xfrm>
            <a:off x="197644" y="3619501"/>
            <a:ext cx="498872" cy="665163"/>
          </a:xfrm>
          <a:prstGeom prst="star1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FF0000"/>
                </a:solidFill>
              </a:rPr>
              <a:t>1</a:t>
            </a:r>
          </a:p>
        </p:txBody>
      </p:sp>
      <p:sp>
        <p:nvSpPr>
          <p:cNvPr id="25" name="10-Point Star 24"/>
          <p:cNvSpPr/>
          <p:nvPr/>
        </p:nvSpPr>
        <p:spPr>
          <a:xfrm>
            <a:off x="189310" y="4351338"/>
            <a:ext cx="479822" cy="652462"/>
          </a:xfrm>
          <a:prstGeom prst="star1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rPr>
              <a:t>2</a:t>
            </a:r>
          </a:p>
        </p:txBody>
      </p:sp>
      <p:sp>
        <p:nvSpPr>
          <p:cNvPr id="26" name="10-Point Star 25"/>
          <p:cNvSpPr/>
          <p:nvPr/>
        </p:nvSpPr>
        <p:spPr>
          <a:xfrm>
            <a:off x="179785" y="5089525"/>
            <a:ext cx="498872" cy="700088"/>
          </a:xfrm>
          <a:prstGeom prst="star1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FF0000"/>
                </a:solidFill>
              </a:rPr>
              <a:t>3</a:t>
            </a:r>
          </a:p>
        </p:txBody>
      </p:sp>
      <p:sp>
        <p:nvSpPr>
          <p:cNvPr id="6" name="TextBox 5"/>
          <p:cNvSpPr txBox="1">
            <a:spLocks noChangeArrowheads="1"/>
          </p:cNvSpPr>
          <p:nvPr/>
        </p:nvSpPr>
        <p:spPr bwMode="auto">
          <a:xfrm>
            <a:off x="4847035" y="2924175"/>
            <a:ext cx="2047875" cy="400050"/>
          </a:xfrm>
          <a:prstGeom prst="rect">
            <a:avLst/>
          </a:prstGeom>
          <a:noFill/>
          <a:ln w="9525">
            <a:noFill/>
            <a:miter lim="800000"/>
            <a:headEnd/>
            <a:tailEnd/>
          </a:ln>
        </p:spPr>
        <p:txBody>
          <a:bodyPr>
            <a:spAutoFit/>
          </a:bodyPr>
          <a:lstStyle/>
          <a:p>
            <a:pPr algn="ctr"/>
            <a:r>
              <a:rPr lang="en-US" altLang="en-US" sz="2000"/>
              <a:t>Tưới cây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circle(in)">
                                      <p:cBhvr>
                                        <p:cTn id="26" dur="2000"/>
                                        <p:tgtEl>
                                          <p:spTgt spid="11">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ircle(in)">
                                      <p:cBhvr>
                                        <p:cTn id="36" dur="2000"/>
                                        <p:tgtEl>
                                          <p:spTgt spid="13"/>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ircle(in)">
                                      <p:cBhvr>
                                        <p:cTn id="39" dur="2000"/>
                                        <p:tgtEl>
                                          <p:spTgt spid="1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circle(in)">
                                      <p:cBhvr>
                                        <p:cTn id="44" dur="2000"/>
                                        <p:tgtEl>
                                          <p:spTgt spid="25"/>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circle(in)">
                                      <p:cBhvr>
                                        <p:cTn id="47" dur="2000"/>
                                        <p:tgtEl>
                                          <p:spTgt spid="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circle(in)">
                                      <p:cBhvr>
                                        <p:cTn id="52" dur="2000"/>
                                        <p:tgtEl>
                                          <p:spTgt spid="9"/>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circle(in)">
                                      <p:cBhvr>
                                        <p:cTn id="55" dur="2000"/>
                                        <p:tgtEl>
                                          <p:spTgt spid="26"/>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circle(in)">
                                      <p:cBhvr>
                                        <p:cTn id="5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8" grpId="0" animBg="1"/>
      <p:bldP spid="9" grpId="0" animBg="1"/>
      <p:bldP spid="15" grpId="0" animBg="1"/>
      <p:bldP spid="16" grpId="0" animBg="1"/>
      <p:bldP spid="25" grpId="0" animBg="1"/>
      <p:bldP spid="26"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te cartoon kids frame Royalty Free Vector Image"/>
          <p:cNvPicPr>
            <a:picLocks noChangeAspect="1" noChangeArrowheads="1"/>
          </p:cNvPicPr>
          <p:nvPr/>
        </p:nvPicPr>
        <p:blipFill>
          <a:blip r:embed="rId2" cstate="print"/>
          <a:srcRect b="9756"/>
          <a:stretch>
            <a:fillRect/>
          </a:stretch>
        </p:blipFill>
        <p:spPr bwMode="auto">
          <a:xfrm>
            <a:off x="-381000" y="0"/>
            <a:ext cx="9906000" cy="6858000"/>
          </a:xfrm>
          <a:prstGeom prst="rect">
            <a:avLst/>
          </a:prstGeom>
          <a:noFill/>
          <a:ln w="9525">
            <a:noFill/>
            <a:miter lim="800000"/>
            <a:headEnd/>
            <a:tailEnd/>
          </a:ln>
        </p:spPr>
      </p:pic>
      <p:sp>
        <p:nvSpPr>
          <p:cNvPr id="12291" name="TextBox 4"/>
          <p:cNvSpPr txBox="1">
            <a:spLocks noChangeArrowheads="1"/>
          </p:cNvSpPr>
          <p:nvPr/>
        </p:nvSpPr>
        <p:spPr bwMode="auto">
          <a:xfrm>
            <a:off x="2286000" y="1219200"/>
            <a:ext cx="4876800" cy="5078313"/>
          </a:xfrm>
          <a:prstGeom prst="rect">
            <a:avLst/>
          </a:prstGeom>
          <a:noFill/>
          <a:ln w="9525">
            <a:noFill/>
            <a:miter lim="800000"/>
            <a:headEnd/>
            <a:tailEnd/>
          </a:ln>
        </p:spPr>
        <p:txBody>
          <a:bodyPr wrap="square">
            <a:spAutoFit/>
          </a:bodyPr>
          <a:lstStyle/>
          <a:p>
            <a:r>
              <a:rPr lang="en-US" altLang="en-US" sz="3600" b="1" dirty="0">
                <a:solidFill>
                  <a:srgbClr val="FF0000"/>
                </a:solidFill>
                <a:latin typeface="Times New Roman" pitchFamily="18" charset="0"/>
                <a:cs typeface="Times New Roman" pitchFamily="18" charset="0"/>
              </a:rPr>
              <a:t>- Tự lập là tự làm lấy các công việc bằng khả năng và sức lực của mình.</a:t>
            </a:r>
          </a:p>
          <a:p>
            <a:r>
              <a:rPr lang="en-US" altLang="en-US" sz="3600" b="1" dirty="0">
                <a:solidFill>
                  <a:srgbClr val="FF0000"/>
                </a:solidFill>
                <a:latin typeface="Times New Roman" pitchFamily="18" charset="0"/>
                <a:cs typeface="Times New Roman" pitchFamily="18" charset="0"/>
              </a:rPr>
              <a:t>- Tự lập không có nghĩa là biệt lập, chỉ biết đến mình, không cần quan hệ với ai, không nhờ ai giúp việc gì.</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op 70 hình nền powerpoint dễ thương và đáng yêu nhất"/>
          <p:cNvPicPr>
            <a:picLocks noChangeAspect="1" noChangeArrowheads="1"/>
          </p:cNvPicPr>
          <p:nvPr/>
        </p:nvPicPr>
        <p:blipFill>
          <a:blip r:embed="rId2" cstate="print"/>
          <a:srcRect/>
          <a:stretch>
            <a:fillRect/>
          </a:stretch>
        </p:blipFill>
        <p:spPr bwMode="auto">
          <a:xfrm>
            <a:off x="0" y="1"/>
            <a:ext cx="9144000" cy="6886575"/>
          </a:xfrm>
          <a:prstGeom prst="rect">
            <a:avLst/>
          </a:prstGeom>
          <a:noFill/>
          <a:ln w="9525">
            <a:noFill/>
            <a:miter lim="800000"/>
            <a:headEnd/>
            <a:tailEnd/>
          </a:ln>
        </p:spPr>
      </p:pic>
      <p:sp>
        <p:nvSpPr>
          <p:cNvPr id="13315" name="TextBox 2"/>
          <p:cNvSpPr txBox="1">
            <a:spLocks noChangeArrowheads="1"/>
          </p:cNvSpPr>
          <p:nvPr/>
        </p:nvSpPr>
        <p:spPr bwMode="auto">
          <a:xfrm>
            <a:off x="1524000" y="0"/>
            <a:ext cx="4951810" cy="584775"/>
          </a:xfrm>
          <a:prstGeom prst="rect">
            <a:avLst/>
          </a:prstGeom>
          <a:noFill/>
          <a:ln w="9525">
            <a:noFill/>
            <a:miter lim="800000"/>
            <a:headEnd/>
            <a:tailEnd/>
          </a:ln>
        </p:spPr>
        <p:txBody>
          <a:bodyPr wrap="square">
            <a:spAutoFit/>
          </a:bodyPr>
          <a:lstStyle/>
          <a:p>
            <a:r>
              <a:rPr lang="en-US" altLang="en-US" sz="3200" b="1" dirty="0">
                <a:solidFill>
                  <a:srgbClr val="FF0000"/>
                </a:solidFill>
              </a:rPr>
              <a:t>2. Biểu hiện của tính tự lập.</a:t>
            </a:r>
          </a:p>
        </p:txBody>
      </p:sp>
      <p:sp>
        <p:nvSpPr>
          <p:cNvPr id="4" name="TextBox 1"/>
          <p:cNvSpPr txBox="1">
            <a:spLocks noChangeArrowheads="1"/>
          </p:cNvSpPr>
          <p:nvPr/>
        </p:nvSpPr>
        <p:spPr bwMode="auto">
          <a:xfrm>
            <a:off x="384572" y="762001"/>
            <a:ext cx="8680847" cy="830263"/>
          </a:xfrm>
          <a:prstGeom prst="rect">
            <a:avLst/>
          </a:prstGeom>
          <a:noFill/>
          <a:ln w="9525">
            <a:noFill/>
            <a:miter lim="800000"/>
            <a:headEnd/>
            <a:tailEnd/>
          </a:ln>
        </p:spPr>
        <p:txBody>
          <a:bodyPr>
            <a:spAutoFit/>
          </a:bodyPr>
          <a:lstStyle/>
          <a:p>
            <a:r>
              <a:rPr lang="en-US" altLang="en-US" sz="2400" dirty="0">
                <a:solidFill>
                  <a:srgbClr val="FF0000"/>
                </a:solidFill>
                <a:latin typeface="Times New Roman" pitchFamily="18" charset="0"/>
                <a:cs typeface="Times New Roman" pitchFamily="18" charset="0"/>
              </a:rPr>
              <a:t>a. Biểu hiện của tự lập</a:t>
            </a:r>
          </a:p>
          <a:p>
            <a:pPr algn="ctr"/>
            <a:r>
              <a:rPr lang="en-US" altLang="en-US" sz="2400" dirty="0">
                <a:latin typeface="Times New Roman" pitchFamily="18" charset="0"/>
                <a:cs typeface="Times New Roman" pitchFamily="18" charset="0"/>
              </a:rPr>
              <a:t>Quan sát tranh và trả lời câu hỏi:</a:t>
            </a:r>
          </a:p>
        </p:txBody>
      </p:sp>
      <p:pic>
        <p:nvPicPr>
          <p:cNvPr id="5" name="Picture 1"/>
          <p:cNvPicPr>
            <a:picLocks noChangeAspect="1"/>
          </p:cNvPicPr>
          <p:nvPr/>
        </p:nvPicPr>
        <p:blipFill>
          <a:blip r:embed="rId3" cstate="print"/>
          <a:srcRect l="54430" t="59961" r="23500" b="12695"/>
          <a:stretch>
            <a:fillRect/>
          </a:stretch>
        </p:blipFill>
        <p:spPr bwMode="auto">
          <a:xfrm>
            <a:off x="6513910" y="1863726"/>
            <a:ext cx="1975247" cy="1743075"/>
          </a:xfrm>
          <a:prstGeom prst="rect">
            <a:avLst/>
          </a:prstGeom>
          <a:noFill/>
          <a:ln w="9525">
            <a:noFill/>
            <a:miter lim="800000"/>
            <a:headEnd/>
            <a:tailEnd/>
          </a:ln>
        </p:spPr>
      </p:pic>
      <p:pic>
        <p:nvPicPr>
          <p:cNvPr id="6" name="Picture 3"/>
          <p:cNvPicPr>
            <a:picLocks noChangeAspect="1"/>
          </p:cNvPicPr>
          <p:nvPr/>
        </p:nvPicPr>
        <p:blipFill>
          <a:blip r:embed="rId4" cstate="print"/>
          <a:srcRect l="-1569" t="60205" r="56931" b="-9502"/>
          <a:stretch>
            <a:fillRect/>
          </a:stretch>
        </p:blipFill>
        <p:spPr bwMode="auto">
          <a:xfrm>
            <a:off x="4266010" y="1863726"/>
            <a:ext cx="2145506" cy="2098675"/>
          </a:xfrm>
          <a:prstGeom prst="rect">
            <a:avLst/>
          </a:prstGeom>
          <a:noFill/>
          <a:ln w="9525">
            <a:noFill/>
            <a:miter lim="800000"/>
            <a:headEnd/>
            <a:tailEnd/>
          </a:ln>
        </p:spPr>
      </p:pic>
      <p:pic>
        <p:nvPicPr>
          <p:cNvPr id="7" name="Picture 4"/>
          <p:cNvPicPr>
            <a:picLocks noChangeAspect="1"/>
          </p:cNvPicPr>
          <p:nvPr/>
        </p:nvPicPr>
        <p:blipFill>
          <a:blip r:embed="rId4" cstate="print"/>
          <a:srcRect l="2443" r="51167" b="49532"/>
          <a:stretch>
            <a:fillRect/>
          </a:stretch>
        </p:blipFill>
        <p:spPr bwMode="auto">
          <a:xfrm>
            <a:off x="526256" y="1879600"/>
            <a:ext cx="1766888" cy="1741488"/>
          </a:xfrm>
          <a:prstGeom prst="rect">
            <a:avLst/>
          </a:prstGeom>
          <a:noFill/>
          <a:ln w="9525">
            <a:noFill/>
            <a:miter lim="800000"/>
            <a:headEnd/>
            <a:tailEnd/>
          </a:ln>
        </p:spPr>
      </p:pic>
      <p:pic>
        <p:nvPicPr>
          <p:cNvPr id="8" name="Picture 5"/>
          <p:cNvPicPr>
            <a:picLocks noChangeAspect="1"/>
          </p:cNvPicPr>
          <p:nvPr/>
        </p:nvPicPr>
        <p:blipFill>
          <a:blip r:embed="rId4" cstate="print"/>
          <a:srcRect l="55908" b="52789"/>
          <a:stretch>
            <a:fillRect/>
          </a:stretch>
        </p:blipFill>
        <p:spPr bwMode="auto">
          <a:xfrm>
            <a:off x="2395538" y="1863725"/>
            <a:ext cx="1931194" cy="1716088"/>
          </a:xfrm>
          <a:prstGeom prst="rect">
            <a:avLst/>
          </a:prstGeom>
          <a:noFill/>
          <a:ln w="9525">
            <a:noFill/>
            <a:miter lim="800000"/>
            <a:headEnd/>
            <a:tailEnd/>
          </a:ln>
        </p:spPr>
      </p:pic>
      <p:sp>
        <p:nvSpPr>
          <p:cNvPr id="9" name="Rectangle 2"/>
          <p:cNvSpPr>
            <a:spLocks noChangeArrowheads="1"/>
          </p:cNvSpPr>
          <p:nvPr/>
        </p:nvSpPr>
        <p:spPr bwMode="auto">
          <a:xfrm>
            <a:off x="1749029" y="3824288"/>
            <a:ext cx="6874669" cy="830997"/>
          </a:xfrm>
          <a:prstGeom prst="rect">
            <a:avLst/>
          </a:prstGeom>
          <a:noFill/>
          <a:ln w="9525">
            <a:noFill/>
            <a:miter lim="800000"/>
            <a:headEnd/>
            <a:tailEnd/>
          </a:ln>
        </p:spPr>
        <p:txBody>
          <a:bodyPr>
            <a:spAutoFit/>
          </a:bodyPr>
          <a:lstStyle/>
          <a:p>
            <a:r>
              <a:rPr lang="en-US" altLang="en-US" sz="2400" dirty="0">
                <a:latin typeface="Times New Roman" pitchFamily="18" charset="0"/>
                <a:ea typeface="Calibri" pitchFamily="34" charset="0"/>
                <a:cs typeface="Times New Roman" pitchFamily="18" charset="0"/>
              </a:rPr>
              <a:t>- Em hãy quan sát 4 bức tranh em hãy cho biết biểu hiện của tính tự lập? </a:t>
            </a:r>
            <a:endParaRPr lang="en-US" altLang="en-US" sz="2400" dirty="0">
              <a:latin typeface=".VnTime" pitchFamily="34" charset="0"/>
              <a:ea typeface="Calibri" pitchFamily="34" charset="0"/>
              <a:cs typeface="Times New Roman" pitchFamily="18" charset="0"/>
            </a:endParaRPr>
          </a:p>
        </p:txBody>
      </p:sp>
      <p:sp>
        <p:nvSpPr>
          <p:cNvPr id="10" name="TextBox 4"/>
          <p:cNvSpPr txBox="1">
            <a:spLocks noChangeArrowheads="1"/>
          </p:cNvSpPr>
          <p:nvPr/>
        </p:nvSpPr>
        <p:spPr bwMode="auto">
          <a:xfrm>
            <a:off x="907257" y="3836989"/>
            <a:ext cx="1146572" cy="1570037"/>
          </a:xfrm>
          <a:prstGeom prst="rect">
            <a:avLst/>
          </a:prstGeom>
          <a:noFill/>
          <a:ln w="9525">
            <a:noFill/>
            <a:miter lim="800000"/>
            <a:headEnd/>
            <a:tailEnd/>
          </a:ln>
        </p:spPr>
        <p:txBody>
          <a:bodyPr>
            <a:spAutoFit/>
          </a:bodyPr>
          <a:lstStyle/>
          <a:p>
            <a:r>
              <a:rPr lang="en-US" altLang="en-US" sz="9600" b="1">
                <a:solidFill>
                  <a:srgbClr val="7030A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par>
                                <p:cTn id="18" presetID="6" presetClass="entr" presetSubtype="16"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par>
                                <p:cTn id="21" presetID="6" presetClass="entr" presetSubtype="16"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par>
                                <p:cTn id="24" presetID="6" presetClass="entr" presetSubtype="16"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cstate="print"/>
          <a:srcRect l="54430" t="59961" r="23500" b="12695"/>
          <a:stretch>
            <a:fillRect/>
          </a:stretch>
        </p:blipFill>
        <p:spPr bwMode="auto">
          <a:xfrm>
            <a:off x="6911579" y="1538288"/>
            <a:ext cx="2153840" cy="2000250"/>
          </a:xfrm>
          <a:prstGeom prst="rect">
            <a:avLst/>
          </a:prstGeom>
          <a:noFill/>
          <a:ln w="9525">
            <a:noFill/>
            <a:miter lim="800000"/>
            <a:headEnd/>
            <a:tailEnd/>
          </a:ln>
        </p:spPr>
      </p:pic>
      <p:sp>
        <p:nvSpPr>
          <p:cNvPr id="14339" name="TextBox 2"/>
          <p:cNvSpPr txBox="1">
            <a:spLocks noChangeArrowheads="1"/>
          </p:cNvSpPr>
          <p:nvPr/>
        </p:nvSpPr>
        <p:spPr bwMode="auto">
          <a:xfrm>
            <a:off x="225029" y="185738"/>
            <a:ext cx="5108971" cy="584775"/>
          </a:xfrm>
          <a:prstGeom prst="rect">
            <a:avLst/>
          </a:prstGeom>
          <a:noFill/>
          <a:ln w="9525">
            <a:noFill/>
            <a:miter lim="800000"/>
            <a:headEnd/>
            <a:tailEnd/>
          </a:ln>
        </p:spPr>
        <p:txBody>
          <a:bodyPr wrap="square">
            <a:spAutoFit/>
          </a:bodyPr>
          <a:lstStyle/>
          <a:p>
            <a:r>
              <a:rPr lang="en-US" altLang="en-US" sz="3200" b="1" dirty="0">
                <a:solidFill>
                  <a:srgbClr val="FF0000"/>
                </a:solidFill>
              </a:rPr>
              <a:t>2. Biểu hiện của tính tự lập.</a:t>
            </a:r>
          </a:p>
        </p:txBody>
      </p:sp>
      <p:pic>
        <p:nvPicPr>
          <p:cNvPr id="16388" name="Picture 3"/>
          <p:cNvPicPr>
            <a:picLocks noChangeAspect="1"/>
          </p:cNvPicPr>
          <p:nvPr/>
        </p:nvPicPr>
        <p:blipFill>
          <a:blip r:embed="rId3" cstate="print"/>
          <a:srcRect l="-1569" t="60205" r="56931" b="-9502"/>
          <a:stretch>
            <a:fillRect/>
          </a:stretch>
        </p:blipFill>
        <p:spPr bwMode="auto">
          <a:xfrm>
            <a:off x="4266010" y="1649414"/>
            <a:ext cx="2389584" cy="2187575"/>
          </a:xfrm>
          <a:prstGeom prst="rect">
            <a:avLst/>
          </a:prstGeom>
          <a:noFill/>
          <a:ln w="9525">
            <a:noFill/>
            <a:miter lim="800000"/>
            <a:headEnd/>
            <a:tailEnd/>
          </a:ln>
        </p:spPr>
      </p:pic>
      <p:pic>
        <p:nvPicPr>
          <p:cNvPr id="16389" name="Picture 4"/>
          <p:cNvPicPr>
            <a:picLocks noChangeAspect="1"/>
          </p:cNvPicPr>
          <p:nvPr/>
        </p:nvPicPr>
        <p:blipFill>
          <a:blip r:embed="rId3" cstate="print"/>
          <a:srcRect l="2443" r="51167" b="49532"/>
          <a:stretch>
            <a:fillRect/>
          </a:stretch>
        </p:blipFill>
        <p:spPr bwMode="auto">
          <a:xfrm>
            <a:off x="101203" y="1465263"/>
            <a:ext cx="2271713" cy="2049462"/>
          </a:xfrm>
          <a:prstGeom prst="rect">
            <a:avLst/>
          </a:prstGeom>
          <a:noFill/>
          <a:ln w="9525">
            <a:noFill/>
            <a:miter lim="800000"/>
            <a:headEnd/>
            <a:tailEnd/>
          </a:ln>
        </p:spPr>
      </p:pic>
      <p:pic>
        <p:nvPicPr>
          <p:cNvPr id="16390" name="Picture 5"/>
          <p:cNvPicPr>
            <a:picLocks noChangeAspect="1"/>
          </p:cNvPicPr>
          <p:nvPr/>
        </p:nvPicPr>
        <p:blipFill>
          <a:blip r:embed="rId3" cstate="print"/>
          <a:srcRect l="55908" b="52789"/>
          <a:stretch>
            <a:fillRect/>
          </a:stretch>
        </p:blipFill>
        <p:spPr bwMode="auto">
          <a:xfrm>
            <a:off x="2277666" y="1465263"/>
            <a:ext cx="2158603" cy="1916112"/>
          </a:xfrm>
          <a:prstGeom prst="rect">
            <a:avLst/>
          </a:prstGeom>
          <a:noFill/>
          <a:ln w="9525">
            <a:noFill/>
            <a:miter lim="800000"/>
            <a:headEnd/>
            <a:tailEnd/>
          </a:ln>
        </p:spPr>
      </p:pic>
      <p:sp>
        <p:nvSpPr>
          <p:cNvPr id="16391" name="TextBox 1"/>
          <p:cNvSpPr txBox="1">
            <a:spLocks noChangeArrowheads="1"/>
          </p:cNvSpPr>
          <p:nvPr/>
        </p:nvSpPr>
        <p:spPr bwMode="auto">
          <a:xfrm>
            <a:off x="384572" y="887414"/>
            <a:ext cx="8680847" cy="460375"/>
          </a:xfrm>
          <a:prstGeom prst="rect">
            <a:avLst/>
          </a:prstGeom>
          <a:noFill/>
          <a:ln w="9525">
            <a:noFill/>
            <a:miter lim="800000"/>
            <a:headEnd/>
            <a:tailEnd/>
          </a:ln>
        </p:spPr>
        <p:txBody>
          <a:bodyPr>
            <a:spAutoFit/>
          </a:bodyPr>
          <a:lstStyle/>
          <a:p>
            <a:r>
              <a:rPr lang="en-US" altLang="en-US" sz="2400" dirty="0">
                <a:solidFill>
                  <a:srgbClr val="FF0000"/>
                </a:solidFill>
              </a:rPr>
              <a:t>a. Biểu hiện của tự lập</a:t>
            </a:r>
          </a:p>
        </p:txBody>
      </p:sp>
      <p:sp>
        <p:nvSpPr>
          <p:cNvPr id="16393" name="TextBox 3"/>
          <p:cNvSpPr txBox="1">
            <a:spLocks noChangeArrowheads="1"/>
          </p:cNvSpPr>
          <p:nvPr/>
        </p:nvSpPr>
        <p:spPr bwMode="auto">
          <a:xfrm>
            <a:off x="101204" y="3538539"/>
            <a:ext cx="2225278" cy="708025"/>
          </a:xfrm>
          <a:prstGeom prst="rect">
            <a:avLst/>
          </a:prstGeom>
          <a:noFill/>
          <a:ln w="9525">
            <a:noFill/>
            <a:miter lim="800000"/>
            <a:headEnd/>
            <a:tailEnd/>
          </a:ln>
        </p:spPr>
        <p:txBody>
          <a:bodyPr>
            <a:spAutoFit/>
          </a:bodyPr>
          <a:lstStyle/>
          <a:p>
            <a:pPr algn="ctr"/>
            <a:r>
              <a:rPr lang="en-US" altLang="en-US" sz="2000" dirty="0"/>
              <a:t>Bạn nam đang hút bụi, lau dọn nhà.</a:t>
            </a:r>
          </a:p>
        </p:txBody>
      </p:sp>
      <p:sp>
        <p:nvSpPr>
          <p:cNvPr id="16394" name="TextBox 5"/>
          <p:cNvSpPr txBox="1">
            <a:spLocks noChangeArrowheads="1"/>
          </p:cNvSpPr>
          <p:nvPr/>
        </p:nvSpPr>
        <p:spPr bwMode="auto">
          <a:xfrm>
            <a:off x="2456260" y="3594100"/>
            <a:ext cx="2116931" cy="707886"/>
          </a:xfrm>
          <a:prstGeom prst="rect">
            <a:avLst/>
          </a:prstGeom>
          <a:noFill/>
          <a:ln w="9525">
            <a:noFill/>
            <a:miter lim="800000"/>
            <a:headEnd/>
            <a:tailEnd/>
          </a:ln>
        </p:spPr>
        <p:txBody>
          <a:bodyPr>
            <a:spAutoFit/>
          </a:bodyPr>
          <a:lstStyle/>
          <a:p>
            <a:pPr algn="ctr"/>
            <a:r>
              <a:rPr lang="en-US" altLang="en-US" sz="2000"/>
              <a:t>Bạn nữ đang nấu cơm.</a:t>
            </a:r>
          </a:p>
        </p:txBody>
      </p:sp>
      <p:sp>
        <p:nvSpPr>
          <p:cNvPr id="16395" name="TextBox 6"/>
          <p:cNvSpPr txBox="1">
            <a:spLocks noChangeArrowheads="1"/>
          </p:cNvSpPr>
          <p:nvPr/>
        </p:nvSpPr>
        <p:spPr bwMode="auto">
          <a:xfrm>
            <a:off x="4573191" y="3522663"/>
            <a:ext cx="2181225" cy="707886"/>
          </a:xfrm>
          <a:prstGeom prst="rect">
            <a:avLst/>
          </a:prstGeom>
          <a:noFill/>
          <a:ln w="9525">
            <a:noFill/>
            <a:miter lim="800000"/>
            <a:headEnd/>
            <a:tailEnd/>
          </a:ln>
        </p:spPr>
        <p:txBody>
          <a:bodyPr>
            <a:spAutoFit/>
          </a:bodyPr>
          <a:lstStyle/>
          <a:p>
            <a:r>
              <a:rPr lang="en-US" altLang="en-US" sz="2000" dirty="0"/>
              <a:t>Bạn nam đang học bài.</a:t>
            </a:r>
          </a:p>
        </p:txBody>
      </p:sp>
      <p:sp>
        <p:nvSpPr>
          <p:cNvPr id="16396" name="TextBox 7"/>
          <p:cNvSpPr txBox="1">
            <a:spLocks noChangeArrowheads="1"/>
          </p:cNvSpPr>
          <p:nvPr/>
        </p:nvSpPr>
        <p:spPr bwMode="auto">
          <a:xfrm>
            <a:off x="6911579" y="3578226"/>
            <a:ext cx="2153840" cy="708025"/>
          </a:xfrm>
          <a:prstGeom prst="rect">
            <a:avLst/>
          </a:prstGeom>
          <a:noFill/>
          <a:ln w="9525">
            <a:noFill/>
            <a:miter lim="800000"/>
            <a:headEnd/>
            <a:tailEnd/>
          </a:ln>
        </p:spPr>
        <p:txBody>
          <a:bodyPr>
            <a:spAutoFit/>
          </a:bodyPr>
          <a:lstStyle/>
          <a:p>
            <a:pPr algn="ctr"/>
            <a:r>
              <a:rPr lang="en-US" altLang="en-US" sz="2000"/>
              <a:t>Bạn nữ đang </a:t>
            </a:r>
          </a:p>
          <a:p>
            <a:pPr algn="ctr"/>
            <a:r>
              <a:rPr lang="en-US" altLang="en-US" sz="2000"/>
              <a:t>giặt quần áo.</a:t>
            </a:r>
          </a:p>
        </p:txBody>
      </p:sp>
      <p:sp>
        <p:nvSpPr>
          <p:cNvPr id="2" name="Cloud 1"/>
          <p:cNvSpPr/>
          <p:nvPr/>
        </p:nvSpPr>
        <p:spPr>
          <a:xfrm>
            <a:off x="86916" y="4570413"/>
            <a:ext cx="1656159" cy="1511300"/>
          </a:xfrm>
          <a:prstGeom prst="clou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rPr>
              <a:t>Biểu</a:t>
            </a:r>
            <a:r>
              <a:rPr lang="en-US" sz="2400" dirty="0">
                <a:solidFill>
                  <a:schemeClr val="tx1"/>
                </a:solidFill>
              </a:rPr>
              <a:t> </a:t>
            </a:r>
            <a:r>
              <a:rPr lang="en-US" sz="2400" dirty="0" err="1">
                <a:solidFill>
                  <a:schemeClr val="tx1"/>
                </a:solidFill>
              </a:rPr>
              <a:t>hiện</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tự</a:t>
            </a:r>
            <a:r>
              <a:rPr lang="en-US" sz="2400" dirty="0">
                <a:solidFill>
                  <a:schemeClr val="tx1"/>
                </a:solidFill>
              </a:rPr>
              <a:t> </a:t>
            </a:r>
            <a:r>
              <a:rPr lang="en-US" sz="2400" dirty="0" err="1">
                <a:solidFill>
                  <a:schemeClr val="tx1"/>
                </a:solidFill>
              </a:rPr>
              <a:t>lập</a:t>
            </a:r>
            <a:endParaRPr lang="en-US" sz="2400" dirty="0">
              <a:solidFill>
                <a:schemeClr val="tx1"/>
              </a:solidFill>
            </a:endParaRPr>
          </a:p>
        </p:txBody>
      </p:sp>
      <p:sp>
        <p:nvSpPr>
          <p:cNvPr id="3" name="Line Callout 2 2"/>
          <p:cNvSpPr/>
          <p:nvPr/>
        </p:nvSpPr>
        <p:spPr>
          <a:xfrm>
            <a:off x="2826544" y="4286250"/>
            <a:ext cx="5403056" cy="623888"/>
          </a:xfrm>
          <a:prstGeom prst="borderCallout2">
            <a:avLst>
              <a:gd name="adj1" fmla="val 25417"/>
              <a:gd name="adj2" fmla="val 111"/>
              <a:gd name="adj3" fmla="val -11250"/>
              <a:gd name="adj4" fmla="val -15284"/>
              <a:gd name="adj5" fmla="val 92500"/>
              <a:gd name="adj6" fmla="val -32035"/>
            </a:avLst>
          </a:prstGeom>
          <a:solidFill>
            <a:schemeClr val="accent3">
              <a:lumMod val="60000"/>
              <a:lumOff val="4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rPr>
              <a:t>Tự</a:t>
            </a:r>
            <a:r>
              <a:rPr lang="en-US" sz="2400" dirty="0">
                <a:solidFill>
                  <a:schemeClr val="tx1"/>
                </a:solidFill>
              </a:rPr>
              <a:t> tin, </a:t>
            </a:r>
            <a:r>
              <a:rPr lang="en-US" sz="2400" dirty="0" err="1">
                <a:solidFill>
                  <a:schemeClr val="tx1"/>
                </a:solidFill>
              </a:rPr>
              <a:t>tự</a:t>
            </a:r>
            <a:r>
              <a:rPr lang="en-US" sz="2400" dirty="0">
                <a:solidFill>
                  <a:schemeClr val="tx1"/>
                </a:solidFill>
              </a:rPr>
              <a:t> </a:t>
            </a:r>
            <a:r>
              <a:rPr lang="en-US" sz="2400" dirty="0" err="1">
                <a:solidFill>
                  <a:schemeClr val="tx1"/>
                </a:solidFill>
              </a:rPr>
              <a:t>làm</a:t>
            </a:r>
            <a:r>
              <a:rPr lang="en-US" sz="2400" dirty="0">
                <a:solidFill>
                  <a:schemeClr val="tx1"/>
                </a:solidFill>
              </a:rPr>
              <a:t> </a:t>
            </a:r>
            <a:r>
              <a:rPr lang="en-US" sz="2400" dirty="0" err="1">
                <a:solidFill>
                  <a:schemeClr val="tx1"/>
                </a:solidFill>
              </a:rPr>
              <a:t>lấy</a:t>
            </a:r>
            <a:r>
              <a:rPr lang="en-US" sz="2400" dirty="0">
                <a:solidFill>
                  <a:schemeClr val="tx1"/>
                </a:solidFill>
              </a:rPr>
              <a:t> </a:t>
            </a:r>
            <a:r>
              <a:rPr lang="en-US" sz="2400" dirty="0" err="1">
                <a:solidFill>
                  <a:schemeClr val="tx1"/>
                </a:solidFill>
              </a:rPr>
              <a:t>việc</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mình</a:t>
            </a:r>
            <a:r>
              <a:rPr lang="en-US" sz="2400" dirty="0">
                <a:solidFill>
                  <a:schemeClr val="tx1"/>
                </a:solidFill>
              </a:rPr>
              <a:t>.</a:t>
            </a:r>
          </a:p>
        </p:txBody>
      </p:sp>
      <p:sp>
        <p:nvSpPr>
          <p:cNvPr id="4" name="Line Callout 2 3"/>
          <p:cNvSpPr/>
          <p:nvPr/>
        </p:nvSpPr>
        <p:spPr>
          <a:xfrm>
            <a:off x="2826544" y="5157789"/>
            <a:ext cx="5479256" cy="593725"/>
          </a:xfrm>
          <a:prstGeom prst="borderCallout2">
            <a:avLst>
              <a:gd name="adj1" fmla="val 30773"/>
              <a:gd name="adj2" fmla="val -202"/>
              <a:gd name="adj3" fmla="val 16345"/>
              <a:gd name="adj4" fmla="val -11709"/>
              <a:gd name="adj5" fmla="val 35477"/>
              <a:gd name="adj6" fmla="val -24640"/>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rPr>
              <a:t>Bản</a:t>
            </a:r>
            <a:r>
              <a:rPr lang="en-US" sz="2400" dirty="0">
                <a:solidFill>
                  <a:schemeClr val="tx1"/>
                </a:solidFill>
              </a:rPr>
              <a:t> </a:t>
            </a:r>
            <a:r>
              <a:rPr lang="en-US" sz="2400" dirty="0" err="1">
                <a:solidFill>
                  <a:schemeClr val="tx1"/>
                </a:solidFill>
              </a:rPr>
              <a:t>lĩnh</a:t>
            </a:r>
            <a:r>
              <a:rPr lang="en-US" sz="2400" dirty="0">
                <a:solidFill>
                  <a:schemeClr val="tx1"/>
                </a:solidFill>
              </a:rPr>
              <a:t>, </a:t>
            </a:r>
            <a:r>
              <a:rPr lang="en-US" sz="2400" dirty="0" err="1">
                <a:solidFill>
                  <a:schemeClr val="tx1"/>
                </a:solidFill>
              </a:rPr>
              <a:t>tự</a:t>
            </a:r>
            <a:r>
              <a:rPr lang="en-US" sz="2400" dirty="0">
                <a:solidFill>
                  <a:schemeClr val="tx1"/>
                </a:solidFill>
              </a:rPr>
              <a:t> </a:t>
            </a:r>
            <a:r>
              <a:rPr lang="en-US" sz="2400" dirty="0" err="1">
                <a:solidFill>
                  <a:schemeClr val="tx1"/>
                </a:solidFill>
              </a:rPr>
              <a:t>mình</a:t>
            </a:r>
            <a:r>
              <a:rPr lang="en-US" sz="2400" dirty="0">
                <a:solidFill>
                  <a:schemeClr val="tx1"/>
                </a:solidFill>
              </a:rPr>
              <a:t> </a:t>
            </a:r>
            <a:r>
              <a:rPr lang="en-US" sz="2400" dirty="0" err="1">
                <a:solidFill>
                  <a:schemeClr val="tx1"/>
                </a:solidFill>
              </a:rPr>
              <a:t>tìm</a:t>
            </a:r>
            <a:r>
              <a:rPr lang="en-US" sz="2400" dirty="0">
                <a:solidFill>
                  <a:schemeClr val="tx1"/>
                </a:solidFill>
              </a:rPr>
              <a:t> </a:t>
            </a:r>
            <a:r>
              <a:rPr lang="en-US" sz="2400" dirty="0" err="1">
                <a:solidFill>
                  <a:schemeClr val="tx1"/>
                </a:solidFill>
              </a:rPr>
              <a:t>cách</a:t>
            </a:r>
            <a:r>
              <a:rPr lang="en-US" sz="2400" dirty="0">
                <a:solidFill>
                  <a:schemeClr val="tx1"/>
                </a:solidFill>
              </a:rPr>
              <a:t> </a:t>
            </a:r>
            <a:r>
              <a:rPr lang="en-US" sz="2400" dirty="0" err="1">
                <a:solidFill>
                  <a:schemeClr val="tx1"/>
                </a:solidFill>
              </a:rPr>
              <a:t>vượt</a:t>
            </a:r>
            <a:r>
              <a:rPr lang="en-US" sz="2400" dirty="0">
                <a:solidFill>
                  <a:schemeClr val="tx1"/>
                </a:solidFill>
              </a:rPr>
              <a:t> qua </a:t>
            </a:r>
            <a:r>
              <a:rPr lang="en-US" sz="2400" dirty="0" err="1">
                <a:solidFill>
                  <a:schemeClr val="tx1"/>
                </a:solidFill>
              </a:rPr>
              <a:t>khó</a:t>
            </a:r>
            <a:r>
              <a:rPr lang="en-US" sz="2400" dirty="0">
                <a:solidFill>
                  <a:schemeClr val="tx1"/>
                </a:solidFill>
              </a:rPr>
              <a:t> </a:t>
            </a:r>
            <a:r>
              <a:rPr lang="en-US" sz="2400" dirty="0" err="1">
                <a:solidFill>
                  <a:schemeClr val="tx1"/>
                </a:solidFill>
              </a:rPr>
              <a:t>khăn</a:t>
            </a:r>
            <a:endParaRPr lang="en-US" sz="2400" dirty="0">
              <a:solidFill>
                <a:schemeClr val="tx1"/>
              </a:solidFill>
            </a:endParaRPr>
          </a:p>
        </p:txBody>
      </p:sp>
      <p:sp>
        <p:nvSpPr>
          <p:cNvPr id="5" name="Line Callout 2 4"/>
          <p:cNvSpPr/>
          <p:nvPr/>
        </p:nvSpPr>
        <p:spPr>
          <a:xfrm>
            <a:off x="2826544" y="6081714"/>
            <a:ext cx="5403056" cy="701675"/>
          </a:xfrm>
          <a:prstGeom prst="borderCallout2">
            <a:avLst>
              <a:gd name="adj1" fmla="val 47251"/>
              <a:gd name="adj2" fmla="val -202"/>
              <a:gd name="adj3" fmla="val 47251"/>
              <a:gd name="adj4" fmla="val -15675"/>
              <a:gd name="adj5" fmla="val -40184"/>
              <a:gd name="adj6" fmla="val -30802"/>
            </a:avLst>
          </a:prstGeom>
          <a:solidFill>
            <a:schemeClr val="accent2">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rPr>
              <a:t>Có</a:t>
            </a:r>
            <a:r>
              <a:rPr lang="en-US" sz="2400" dirty="0">
                <a:solidFill>
                  <a:schemeClr val="tx1"/>
                </a:solidFill>
              </a:rPr>
              <a:t> ý </a:t>
            </a:r>
            <a:r>
              <a:rPr lang="en-US" sz="2400" dirty="0" err="1">
                <a:solidFill>
                  <a:schemeClr val="tx1"/>
                </a:solidFill>
              </a:rPr>
              <a:t>chí</a:t>
            </a:r>
            <a:r>
              <a:rPr lang="en-US" sz="2400" dirty="0">
                <a:solidFill>
                  <a:schemeClr val="tx1"/>
                </a:solidFill>
              </a:rPr>
              <a:t> </a:t>
            </a:r>
            <a:r>
              <a:rPr lang="en-US" sz="2400" dirty="0" err="1">
                <a:solidFill>
                  <a:schemeClr val="tx1"/>
                </a:solidFill>
              </a:rPr>
              <a:t>nỗ</a:t>
            </a:r>
            <a:r>
              <a:rPr lang="en-US" sz="2400" dirty="0">
                <a:solidFill>
                  <a:schemeClr val="tx1"/>
                </a:solidFill>
              </a:rPr>
              <a:t> </a:t>
            </a:r>
            <a:r>
              <a:rPr lang="en-US" sz="2400" dirty="0" err="1">
                <a:solidFill>
                  <a:schemeClr val="tx1"/>
                </a:solidFill>
              </a:rPr>
              <a:t>lực</a:t>
            </a:r>
            <a:r>
              <a:rPr lang="en-US" sz="2400" dirty="0">
                <a:solidFill>
                  <a:schemeClr val="tx1"/>
                </a:solidFill>
              </a:rPr>
              <a:t> </a:t>
            </a:r>
            <a:r>
              <a:rPr lang="en-US" sz="2400" dirty="0" err="1">
                <a:solidFill>
                  <a:schemeClr val="tx1"/>
                </a:solidFill>
              </a:rPr>
              <a:t>phấn</a:t>
            </a:r>
            <a:r>
              <a:rPr lang="en-US" sz="2400" dirty="0">
                <a:solidFill>
                  <a:schemeClr val="tx1"/>
                </a:solidFill>
              </a:rPr>
              <a:t> </a:t>
            </a:r>
            <a:r>
              <a:rPr lang="en-US" sz="2400" dirty="0" err="1">
                <a:solidFill>
                  <a:schemeClr val="tx1"/>
                </a:solidFill>
              </a:rPr>
              <a:t>đấu</a:t>
            </a:r>
            <a:r>
              <a:rPr lang="en-US" sz="2400" dirty="0">
                <a:solidFill>
                  <a:schemeClr val="tx1"/>
                </a:solidFill>
              </a:rPr>
              <a:t>, </a:t>
            </a:r>
            <a:r>
              <a:rPr lang="en-US" sz="2400" dirty="0" err="1">
                <a:solidFill>
                  <a:schemeClr val="tx1"/>
                </a:solidFill>
              </a:rPr>
              <a:t>kiên</a:t>
            </a:r>
            <a:r>
              <a:rPr lang="en-US" sz="2400" dirty="0">
                <a:solidFill>
                  <a:schemeClr val="tx1"/>
                </a:solidFill>
              </a:rPr>
              <a:t> </a:t>
            </a:r>
            <a:r>
              <a:rPr lang="en-US" sz="2400" dirty="0" err="1">
                <a:solidFill>
                  <a:schemeClr val="tx1"/>
                </a:solidFill>
              </a:rPr>
              <a:t>trì</a:t>
            </a:r>
            <a:r>
              <a:rPr lang="en-US" sz="2400" dirty="0">
                <a:solidFill>
                  <a:schemeClr val="tx1"/>
                </a:solidFill>
              </a:rPr>
              <a:t>, </a:t>
            </a:r>
            <a:r>
              <a:rPr lang="en-US" sz="2400" dirty="0" err="1">
                <a:solidFill>
                  <a:schemeClr val="tx1"/>
                </a:solidFill>
              </a:rPr>
              <a:t>bền</a:t>
            </a:r>
            <a:r>
              <a:rPr lang="en-US" sz="2400" dirty="0">
                <a:solidFill>
                  <a:schemeClr val="tx1"/>
                </a:solidFill>
              </a:rPr>
              <a:t> </a:t>
            </a:r>
            <a:r>
              <a:rPr lang="en-US" sz="2400" dirty="0" err="1">
                <a:solidFill>
                  <a:schemeClr val="tx1"/>
                </a:solidFill>
              </a:rPr>
              <a:t>bỉ</a:t>
            </a:r>
            <a:r>
              <a:rPr lang="en-US" sz="2400" dirty="0">
                <a:solidFill>
                  <a:schemeClr val="tx1"/>
                </a:solidFill>
              </a:rPr>
              <a:t> </a:t>
            </a:r>
            <a:r>
              <a:rPr lang="en-US" sz="2400" dirty="0" err="1">
                <a:solidFill>
                  <a:schemeClr val="tx1"/>
                </a:solidFill>
              </a:rPr>
              <a:t>thực</a:t>
            </a:r>
            <a:r>
              <a:rPr lang="en-US" sz="2400" dirty="0">
                <a:solidFill>
                  <a:schemeClr val="tx1"/>
                </a:solidFill>
              </a:rPr>
              <a:t> </a:t>
            </a:r>
            <a:r>
              <a:rPr lang="en-US" sz="2400" dirty="0" err="1">
                <a:solidFill>
                  <a:schemeClr val="tx1"/>
                </a:solidFill>
              </a:rPr>
              <a:t>hiện</a:t>
            </a:r>
            <a:r>
              <a:rPr lang="en-US" sz="2400" dirty="0">
                <a:solidFill>
                  <a:schemeClr val="tx1"/>
                </a:solidFill>
              </a:rPr>
              <a:t> </a:t>
            </a:r>
            <a:r>
              <a:rPr lang="en-US" sz="2400" dirty="0" err="1">
                <a:solidFill>
                  <a:schemeClr val="tx1"/>
                </a:solidFill>
              </a:rPr>
              <a:t>kế</a:t>
            </a:r>
            <a:r>
              <a:rPr lang="en-US" sz="2400" dirty="0">
                <a:solidFill>
                  <a:schemeClr val="tx1"/>
                </a:solidFill>
              </a:rPr>
              <a:t> </a:t>
            </a:r>
            <a:r>
              <a:rPr lang="en-US" sz="2400" dirty="0" err="1">
                <a:solidFill>
                  <a:schemeClr val="tx1"/>
                </a:solidFill>
              </a:rPr>
              <a:t>hoạch</a:t>
            </a:r>
            <a:r>
              <a:rPr lang="en-US" sz="2400" dirty="0">
                <a:solidFill>
                  <a:schemeClr val="tx1"/>
                </a:solidFill>
              </a:rPr>
              <a:t> </a:t>
            </a:r>
            <a:r>
              <a:rPr lang="en-US" sz="2400" dirty="0" err="1">
                <a:solidFill>
                  <a:schemeClr val="tx1"/>
                </a:solidFill>
              </a:rPr>
              <a:t>đã</a:t>
            </a:r>
            <a:r>
              <a:rPr lang="en-US" sz="2400" dirty="0">
                <a:solidFill>
                  <a:schemeClr val="tx1"/>
                </a:solidFill>
              </a:rPr>
              <a:t> </a:t>
            </a:r>
            <a:r>
              <a:rPr lang="en-US" sz="2400" dirty="0" err="1">
                <a:solidFill>
                  <a:schemeClr val="tx1"/>
                </a:solidFill>
              </a:rPr>
              <a:t>đề</a:t>
            </a:r>
            <a:r>
              <a:rPr lang="en-US" sz="2400" dirty="0">
                <a:solidFill>
                  <a:schemeClr val="tx1"/>
                </a:solidFill>
              </a:rPr>
              <a:t> </a:t>
            </a:r>
            <a:r>
              <a:rPr lang="en-US" sz="2400" dirty="0" err="1">
                <a:solidFill>
                  <a:schemeClr val="tx1"/>
                </a:solidFill>
              </a:rPr>
              <a:t>ra.</a:t>
            </a:r>
            <a:endParaRPr 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Effect transition="in" filter="circle(in)">
                                      <p:cBhvr>
                                        <p:cTn id="7" dur="2000"/>
                                        <p:tgtEl>
                                          <p:spTgt spid="163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circle(in)">
                                      <p:cBhvr>
                                        <p:cTn id="12" dur="2000"/>
                                        <p:tgtEl>
                                          <p:spTgt spid="16389"/>
                                        </p:tgtEl>
                                      </p:cBhvr>
                                    </p:animEffect>
                                  </p:childTnLst>
                                </p:cTn>
                              </p:par>
                              <p:par>
                                <p:cTn id="13" presetID="6" presetClass="entr" presetSubtype="16" fill="hold" nodeType="withEffect">
                                  <p:stCondLst>
                                    <p:cond delay="0"/>
                                  </p:stCondLst>
                                  <p:childTnLst>
                                    <p:set>
                                      <p:cBhvr>
                                        <p:cTn id="14" dur="1" fill="hold">
                                          <p:stCondLst>
                                            <p:cond delay="0"/>
                                          </p:stCondLst>
                                        </p:cTn>
                                        <p:tgtEl>
                                          <p:spTgt spid="16390"/>
                                        </p:tgtEl>
                                        <p:attrNameLst>
                                          <p:attrName>style.visibility</p:attrName>
                                        </p:attrNameLst>
                                      </p:cBhvr>
                                      <p:to>
                                        <p:strVal val="visible"/>
                                      </p:to>
                                    </p:set>
                                    <p:animEffect transition="in" filter="circle(in)">
                                      <p:cBhvr>
                                        <p:cTn id="15" dur="2000"/>
                                        <p:tgtEl>
                                          <p:spTgt spid="16390"/>
                                        </p:tgtEl>
                                      </p:cBhvr>
                                    </p:animEffect>
                                  </p:childTnLst>
                                </p:cTn>
                              </p:par>
                              <p:par>
                                <p:cTn id="16" presetID="6" presetClass="entr" presetSubtype="16" fill="hold" nodeType="withEffect">
                                  <p:stCondLst>
                                    <p:cond delay="0"/>
                                  </p:stCondLst>
                                  <p:childTnLst>
                                    <p:set>
                                      <p:cBhvr>
                                        <p:cTn id="17" dur="1" fill="hold">
                                          <p:stCondLst>
                                            <p:cond delay="0"/>
                                          </p:stCondLst>
                                        </p:cTn>
                                        <p:tgtEl>
                                          <p:spTgt spid="16388"/>
                                        </p:tgtEl>
                                        <p:attrNameLst>
                                          <p:attrName>style.visibility</p:attrName>
                                        </p:attrNameLst>
                                      </p:cBhvr>
                                      <p:to>
                                        <p:strVal val="visible"/>
                                      </p:to>
                                    </p:set>
                                    <p:animEffect transition="in" filter="circle(in)">
                                      <p:cBhvr>
                                        <p:cTn id="18" dur="2000"/>
                                        <p:tgtEl>
                                          <p:spTgt spid="16388"/>
                                        </p:tgtEl>
                                      </p:cBhvr>
                                    </p:animEffect>
                                  </p:childTnLst>
                                </p:cTn>
                              </p:par>
                              <p:par>
                                <p:cTn id="19" presetID="6" presetClass="entr" presetSubtype="16" fill="hold" nodeType="withEffect">
                                  <p:stCondLst>
                                    <p:cond delay="0"/>
                                  </p:stCondLst>
                                  <p:childTnLst>
                                    <p:set>
                                      <p:cBhvr>
                                        <p:cTn id="20" dur="1" fill="hold">
                                          <p:stCondLst>
                                            <p:cond delay="0"/>
                                          </p:stCondLst>
                                        </p:cTn>
                                        <p:tgtEl>
                                          <p:spTgt spid="16386"/>
                                        </p:tgtEl>
                                        <p:attrNameLst>
                                          <p:attrName>style.visibility</p:attrName>
                                        </p:attrNameLst>
                                      </p:cBhvr>
                                      <p:to>
                                        <p:strVal val="visible"/>
                                      </p:to>
                                    </p:set>
                                    <p:animEffect transition="in" filter="circle(in)">
                                      <p:cBhvr>
                                        <p:cTn id="21" dur="2000"/>
                                        <p:tgtEl>
                                          <p:spTgt spid="1638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393"/>
                                        </p:tgtEl>
                                        <p:attrNameLst>
                                          <p:attrName>style.visibility</p:attrName>
                                        </p:attrNameLst>
                                      </p:cBhvr>
                                      <p:to>
                                        <p:strVal val="visible"/>
                                      </p:to>
                                    </p:set>
                                    <p:animEffect transition="in" filter="barn(inVertical)">
                                      <p:cBhvr>
                                        <p:cTn id="26" dur="500"/>
                                        <p:tgtEl>
                                          <p:spTgt spid="1639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394"/>
                                        </p:tgtEl>
                                        <p:attrNameLst>
                                          <p:attrName>style.visibility</p:attrName>
                                        </p:attrNameLst>
                                      </p:cBhvr>
                                      <p:to>
                                        <p:strVal val="visible"/>
                                      </p:to>
                                    </p:set>
                                    <p:animEffect transition="in" filter="barn(inVertical)">
                                      <p:cBhvr>
                                        <p:cTn id="31" dur="500"/>
                                        <p:tgtEl>
                                          <p:spTgt spid="1639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nodeType="clickEffect">
                                  <p:stCondLst>
                                    <p:cond delay="0"/>
                                  </p:stCondLst>
                                  <p:childTnLst>
                                    <p:set>
                                      <p:cBhvr>
                                        <p:cTn id="35" dur="1" fill="hold">
                                          <p:stCondLst>
                                            <p:cond delay="0"/>
                                          </p:stCondLst>
                                        </p:cTn>
                                        <p:tgtEl>
                                          <p:spTgt spid="16395">
                                            <p:txEl>
                                              <p:pRg st="0" end="0"/>
                                            </p:txEl>
                                          </p:spTgt>
                                        </p:tgtEl>
                                        <p:attrNameLst>
                                          <p:attrName>style.visibility</p:attrName>
                                        </p:attrNameLst>
                                      </p:cBhvr>
                                      <p:to>
                                        <p:strVal val="visible"/>
                                      </p:to>
                                    </p:set>
                                    <p:animEffect transition="in" filter="barn(inVertical)">
                                      <p:cBhvr>
                                        <p:cTn id="36" dur="500"/>
                                        <p:tgtEl>
                                          <p:spTgt spid="16395">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6396"/>
                                        </p:tgtEl>
                                        <p:attrNameLst>
                                          <p:attrName>style.visibility</p:attrName>
                                        </p:attrNameLst>
                                      </p:cBhvr>
                                      <p:to>
                                        <p:strVal val="visible"/>
                                      </p:to>
                                    </p:set>
                                    <p:animEffect transition="in" filter="barn(inVertical)">
                                      <p:cBhvr>
                                        <p:cTn id="41" dur="500"/>
                                        <p:tgtEl>
                                          <p:spTgt spid="1639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randombar(horizontal)">
                                      <p:cBhvr>
                                        <p:cTn id="53" dur="500"/>
                                        <p:tgtEl>
                                          <p:spTgt spid="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randombar(horizontal)">
                                      <p:cBhvr>
                                        <p:cTn id="58" dur="500"/>
                                        <p:tgtEl>
                                          <p:spTgt spid="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randombar(horizontal)">
                                      <p:cBhvr>
                                        <p:cTn id="6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p:bldP spid="16394" grpId="0"/>
      <p:bldP spid="16396" grpId="0"/>
      <p:bldP spid="2" grpId="0" animBg="1"/>
      <p:bldP spid="3" grpId="0" animBg="1"/>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1672</Words>
  <Application>Microsoft Office PowerPoint</Application>
  <PresentationFormat>On-screen Show (4:3)</PresentationFormat>
  <Paragraphs>191</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Mai</dc:creator>
  <cp:lastModifiedBy>Mai</cp:lastModifiedBy>
  <cp:revision>4</cp:revision>
  <dcterms:created xsi:type="dcterms:W3CDTF">2006-08-16T00:00:00Z</dcterms:created>
  <dcterms:modified xsi:type="dcterms:W3CDTF">2021-09-12T08:15:44Z</dcterms:modified>
</cp:coreProperties>
</file>