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4C047-4868-486C-A20A-B71ABE94EF26}" type="datetimeFigureOut">
              <a:rPr lang="en-US" smtClean="0"/>
              <a:pPr/>
              <a:t>11/13/2021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8085C-C4B3-47CB-AC94-AA9303A814CF}" type="slidenum">
              <a:rPr lang="en-US" smtClean="0"/>
              <a:pPr/>
              <a:t>‹#›</a:t>
            </a:fld>
            <a:endParaRPr lang="en-US"/>
          </a:p>
        </p:txBody>
      </p:sp>
    </p:spTree>
    <p:extLst>
      <p:ext uri="{BB962C8B-B14F-4D97-AF65-F5344CB8AC3E}">
        <p14:creationId xmlns:p14="http://schemas.microsoft.com/office/powerpoint/2010/main" xmlns="" val="125009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p:spPr>
      </p:sp>
      <p:sp>
        <p:nvSpPr>
          <p:cNvPr id="24371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r>
              <a:rPr lang="en-US" sz="1000" smtClean="0"/>
              <a:t>Doan Hung- Khoa Lich Su DH Quy Nhon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8.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file:///I:\khoi%2011\KHOI%2010\CM%20Tu%20san%20Phap\p3.MPG" TargetMode="External"/><Relationship Id="rId1" Type="http://schemas.openxmlformats.org/officeDocument/2006/relationships/video" Target="file:///I:\khoi%2011\KHOI%2010\CM%20Tu%20san%20Phap\p2.MPG" TargetMode="Externa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2707" name="WordArt 3"/>
          <p:cNvSpPr>
            <a:spLocks noChangeArrowheads="1" noChangeShapeType="1" noTextEdit="1"/>
          </p:cNvSpPr>
          <p:nvPr/>
        </p:nvSpPr>
        <p:spPr bwMode="auto">
          <a:xfrm>
            <a:off x="1905000" y="2133600"/>
            <a:ext cx="5105400" cy="2286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CC0099"/>
                </a:solidFill>
                <a:effectLst>
                  <a:outerShdw dist="45791" dir="2021404" algn="ctr" rotWithShape="0">
                    <a:srgbClr val="B2B2B2">
                      <a:alpha val="79999"/>
                    </a:srgbClr>
                  </a:outerShdw>
                </a:effectLst>
                <a:latin typeface="Times New Roman"/>
                <a:cs typeface="Times New Roman"/>
              </a:rPr>
              <a:t>KÍNH CHÀO QUÝ THẦY CÔ </a:t>
            </a:r>
          </a:p>
          <a:p>
            <a:pPr algn="ctr"/>
            <a:r>
              <a:rPr lang="en-US" sz="3600" kern="10">
                <a:ln w="9525">
                  <a:noFill/>
                  <a:round/>
                  <a:headEnd/>
                  <a:tailEnd/>
                </a:ln>
                <a:solidFill>
                  <a:srgbClr val="CC0099"/>
                </a:solidFill>
                <a:effectLst>
                  <a:outerShdw dist="45791" dir="2021404" algn="ctr" rotWithShape="0">
                    <a:srgbClr val="B2B2B2">
                      <a:alpha val="79999"/>
                    </a:srgbClr>
                  </a:outerShdw>
                </a:effectLst>
                <a:latin typeface="Times New Roman"/>
                <a:cs typeface="Times New Roman"/>
              </a:rPr>
              <a:t>CÙNG CÁC EM HỌC SINH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diamond(in)">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rot="-5400000">
            <a:off x="1143000" y="-1143000"/>
            <a:ext cx="6858000" cy="9144000"/>
          </a:xfrm>
          <a:prstGeom prst="rect">
            <a:avLst/>
          </a:prstGeom>
          <a:noFill/>
          <a:ln w="9525">
            <a:noFill/>
            <a:miter lim="800000"/>
            <a:headEnd/>
            <a:tailEnd/>
          </a:ln>
        </p:spPr>
      </p:pic>
      <p:sp>
        <p:nvSpPr>
          <p:cNvPr id="11267" name="Text Box 19"/>
          <p:cNvSpPr txBox="1">
            <a:spLocks noChangeArrowheads="1"/>
          </p:cNvSpPr>
          <p:nvPr/>
        </p:nvSpPr>
        <p:spPr bwMode="auto">
          <a:xfrm>
            <a:off x="381000" y="5943600"/>
            <a:ext cx="8458200" cy="579438"/>
          </a:xfrm>
          <a:prstGeom prst="rect">
            <a:avLst/>
          </a:prstGeom>
          <a:noFill/>
          <a:ln w="9525">
            <a:noFill/>
            <a:miter lim="800000"/>
            <a:headEnd/>
            <a:tailEnd/>
          </a:ln>
        </p:spPr>
        <p:txBody>
          <a:bodyPr>
            <a:spAutoFit/>
          </a:bodyPr>
          <a:lstStyle/>
          <a:p>
            <a:pPr>
              <a:spcBef>
                <a:spcPct val="50000"/>
              </a:spcBef>
            </a:pPr>
            <a:endParaRPr lang="af-ZA" sz="3200" b="1">
              <a:solidFill>
                <a:srgbClr val="0000CC"/>
              </a:solidFill>
              <a:latin typeface="Times New Roman" pitchFamily="18" charset="0"/>
            </a:endParaRPr>
          </a:p>
        </p:txBody>
      </p:sp>
      <p:sp>
        <p:nvSpPr>
          <p:cNvPr id="118804" name="Text Box 20"/>
          <p:cNvSpPr txBox="1">
            <a:spLocks noChangeArrowheads="1"/>
          </p:cNvSpPr>
          <p:nvPr/>
        </p:nvSpPr>
        <p:spPr bwMode="auto">
          <a:xfrm>
            <a:off x="457200" y="5791200"/>
            <a:ext cx="8839200" cy="457200"/>
          </a:xfrm>
          <a:prstGeom prst="rect">
            <a:avLst/>
          </a:prstGeom>
          <a:noFill/>
          <a:ln w="9525">
            <a:noFill/>
            <a:miter lim="800000"/>
            <a:headEnd/>
            <a:tailEnd/>
          </a:ln>
        </p:spPr>
        <p:txBody>
          <a:bodyPr>
            <a:spAutoFit/>
          </a:bodyPr>
          <a:lstStyle/>
          <a:p>
            <a:pPr>
              <a:spcBef>
                <a:spcPct val="50000"/>
              </a:spcBef>
            </a:pPr>
            <a:r>
              <a:rPr lang="en-US" sz="2400" b="1">
                <a:solidFill>
                  <a:srgbClr val="0000CC"/>
                </a:solidFill>
                <a:latin typeface="Times New Roman" pitchFamily="18" charset="0"/>
              </a:rPr>
              <a:t>   SƠ ĐỒ “CHẾ ĐỘ BA ĐẲNG CẤP” Ở PHÁP TRƯỚC 1789</a:t>
            </a:r>
          </a:p>
        </p:txBody>
      </p:sp>
      <p:sp>
        <p:nvSpPr>
          <p:cNvPr id="118821" name="Rectangle 37"/>
          <p:cNvSpPr>
            <a:spLocks noChangeArrowheads="1"/>
          </p:cNvSpPr>
          <p:nvPr/>
        </p:nvSpPr>
        <p:spPr bwMode="auto">
          <a:xfrm>
            <a:off x="685800" y="1295400"/>
            <a:ext cx="3886200" cy="4038600"/>
          </a:xfrm>
          <a:prstGeom prst="rect">
            <a:avLst/>
          </a:prstGeom>
          <a:gradFill rotWithShape="1">
            <a:gsLst>
              <a:gs pos="0">
                <a:srgbClr val="FFCCCC"/>
              </a:gs>
              <a:gs pos="50000">
                <a:schemeClr val="bg1"/>
              </a:gs>
              <a:gs pos="100000">
                <a:srgbClr val="FFCCCC"/>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b="1">
              <a:latin typeface="+mn-lt"/>
              <a:cs typeface="+mn-cs"/>
            </a:endParaRPr>
          </a:p>
        </p:txBody>
      </p:sp>
      <p:grpSp>
        <p:nvGrpSpPr>
          <p:cNvPr id="2" name="Group 40"/>
          <p:cNvGrpSpPr>
            <a:grpSpLocks/>
          </p:cNvGrpSpPr>
          <p:nvPr/>
        </p:nvGrpSpPr>
        <p:grpSpPr bwMode="auto">
          <a:xfrm>
            <a:off x="914400" y="1295400"/>
            <a:ext cx="3352800" cy="1066800"/>
            <a:chOff x="3168" y="2208"/>
            <a:chExt cx="2112" cy="384"/>
          </a:xfrm>
        </p:grpSpPr>
        <p:sp>
          <p:nvSpPr>
            <p:cNvPr id="11296" name="Rectangle 38"/>
            <p:cNvSpPr>
              <a:spLocks noChangeArrowheads="1"/>
            </p:cNvSpPr>
            <p:nvPr/>
          </p:nvSpPr>
          <p:spPr bwMode="auto">
            <a:xfrm>
              <a:off x="3168" y="2208"/>
              <a:ext cx="1056" cy="384"/>
            </a:xfrm>
            <a:prstGeom prst="rect">
              <a:avLst/>
            </a:prstGeom>
            <a:solidFill>
              <a:srgbClr val="FFCCCC"/>
            </a:solidFill>
            <a:ln w="9525">
              <a:solidFill>
                <a:schemeClr val="tx1"/>
              </a:solidFill>
              <a:miter lim="800000"/>
              <a:headEnd/>
              <a:tailEnd/>
            </a:ln>
          </p:spPr>
          <p:txBody>
            <a:bodyPr wrap="none" anchor="ctr"/>
            <a:lstStyle/>
            <a:p>
              <a:pPr algn="ctr"/>
              <a:r>
                <a:rPr lang="af-ZA" sz="2400" b="1">
                  <a:solidFill>
                    <a:srgbClr val="FF0000"/>
                  </a:solidFill>
                  <a:latin typeface="Times New Roman" pitchFamily="18" charset="0"/>
                </a:rPr>
                <a:t>Tăng lữ</a:t>
              </a:r>
            </a:p>
          </p:txBody>
        </p:sp>
        <p:sp>
          <p:nvSpPr>
            <p:cNvPr id="11297" name="Rectangle 39"/>
            <p:cNvSpPr>
              <a:spLocks noChangeArrowheads="1"/>
            </p:cNvSpPr>
            <p:nvPr/>
          </p:nvSpPr>
          <p:spPr bwMode="auto">
            <a:xfrm>
              <a:off x="4224" y="2208"/>
              <a:ext cx="1056" cy="384"/>
            </a:xfrm>
            <a:prstGeom prst="rect">
              <a:avLst/>
            </a:prstGeom>
            <a:solidFill>
              <a:srgbClr val="FFCCCC"/>
            </a:solidFill>
            <a:ln w="9525">
              <a:solidFill>
                <a:schemeClr val="tx1"/>
              </a:solidFill>
              <a:miter lim="800000"/>
              <a:headEnd/>
              <a:tailEnd/>
            </a:ln>
          </p:spPr>
          <p:txBody>
            <a:bodyPr wrap="none" anchor="ctr"/>
            <a:lstStyle/>
            <a:p>
              <a:pPr algn="ctr"/>
              <a:r>
                <a:rPr lang="af-ZA" sz="2400" b="1">
                  <a:solidFill>
                    <a:srgbClr val="FF0000"/>
                  </a:solidFill>
                  <a:latin typeface="Times New Roman" pitchFamily="18" charset="0"/>
                </a:rPr>
                <a:t>Quý tộc</a:t>
              </a:r>
            </a:p>
          </p:txBody>
        </p:sp>
      </p:grpSp>
      <p:sp>
        <p:nvSpPr>
          <p:cNvPr id="118826" name="Line 42"/>
          <p:cNvSpPr>
            <a:spLocks noChangeShapeType="1"/>
          </p:cNvSpPr>
          <p:nvPr/>
        </p:nvSpPr>
        <p:spPr bwMode="auto">
          <a:xfrm>
            <a:off x="2590800" y="2374900"/>
            <a:ext cx="0" cy="228600"/>
          </a:xfrm>
          <a:prstGeom prst="line">
            <a:avLst/>
          </a:prstGeom>
          <a:noFill/>
          <a:ln w="28575">
            <a:solidFill>
              <a:srgbClr val="FF9999"/>
            </a:solidFill>
            <a:round/>
            <a:headEnd/>
            <a:tailEnd/>
          </a:ln>
        </p:spPr>
        <p:txBody>
          <a:bodyPr/>
          <a:lstStyle/>
          <a:p>
            <a:endParaRPr lang="en-US"/>
          </a:p>
        </p:txBody>
      </p:sp>
      <p:sp>
        <p:nvSpPr>
          <p:cNvPr id="118827" name="Line 43"/>
          <p:cNvSpPr>
            <a:spLocks noChangeShapeType="1"/>
          </p:cNvSpPr>
          <p:nvPr/>
        </p:nvSpPr>
        <p:spPr bwMode="auto">
          <a:xfrm>
            <a:off x="952500" y="2603500"/>
            <a:ext cx="3352800" cy="0"/>
          </a:xfrm>
          <a:prstGeom prst="line">
            <a:avLst/>
          </a:prstGeom>
          <a:noFill/>
          <a:ln w="28575">
            <a:solidFill>
              <a:srgbClr val="FF9999"/>
            </a:solidFill>
            <a:round/>
            <a:headEnd/>
            <a:tailEnd/>
          </a:ln>
        </p:spPr>
        <p:txBody>
          <a:bodyPr/>
          <a:lstStyle/>
          <a:p>
            <a:endParaRPr lang="en-US"/>
          </a:p>
        </p:txBody>
      </p:sp>
      <p:sp>
        <p:nvSpPr>
          <p:cNvPr id="118828" name="Line 44"/>
          <p:cNvSpPr>
            <a:spLocks noChangeShapeType="1"/>
          </p:cNvSpPr>
          <p:nvPr/>
        </p:nvSpPr>
        <p:spPr bwMode="auto">
          <a:xfrm>
            <a:off x="939800" y="2603500"/>
            <a:ext cx="0" cy="228600"/>
          </a:xfrm>
          <a:prstGeom prst="line">
            <a:avLst/>
          </a:prstGeom>
          <a:noFill/>
          <a:ln w="28575">
            <a:solidFill>
              <a:srgbClr val="FF9999"/>
            </a:solidFill>
            <a:round/>
            <a:headEnd/>
            <a:tailEnd/>
          </a:ln>
        </p:spPr>
        <p:txBody>
          <a:bodyPr/>
          <a:lstStyle/>
          <a:p>
            <a:endParaRPr lang="en-US"/>
          </a:p>
        </p:txBody>
      </p:sp>
      <p:sp>
        <p:nvSpPr>
          <p:cNvPr id="118829" name="Line 45"/>
          <p:cNvSpPr>
            <a:spLocks noChangeShapeType="1"/>
          </p:cNvSpPr>
          <p:nvPr/>
        </p:nvSpPr>
        <p:spPr bwMode="auto">
          <a:xfrm>
            <a:off x="3187700" y="2616200"/>
            <a:ext cx="0" cy="228600"/>
          </a:xfrm>
          <a:prstGeom prst="line">
            <a:avLst/>
          </a:prstGeom>
          <a:noFill/>
          <a:ln w="28575">
            <a:solidFill>
              <a:srgbClr val="FF9999"/>
            </a:solidFill>
            <a:round/>
            <a:headEnd/>
            <a:tailEnd/>
          </a:ln>
        </p:spPr>
        <p:txBody>
          <a:bodyPr/>
          <a:lstStyle/>
          <a:p>
            <a:endParaRPr lang="en-US"/>
          </a:p>
        </p:txBody>
      </p:sp>
      <p:sp>
        <p:nvSpPr>
          <p:cNvPr id="118830" name="Line 46"/>
          <p:cNvSpPr>
            <a:spLocks noChangeShapeType="1"/>
          </p:cNvSpPr>
          <p:nvPr/>
        </p:nvSpPr>
        <p:spPr bwMode="auto">
          <a:xfrm>
            <a:off x="2057400" y="2603500"/>
            <a:ext cx="0" cy="228600"/>
          </a:xfrm>
          <a:prstGeom prst="line">
            <a:avLst/>
          </a:prstGeom>
          <a:noFill/>
          <a:ln w="28575">
            <a:solidFill>
              <a:srgbClr val="FF9999"/>
            </a:solidFill>
            <a:round/>
            <a:headEnd/>
            <a:tailEnd/>
          </a:ln>
        </p:spPr>
        <p:txBody>
          <a:bodyPr/>
          <a:lstStyle/>
          <a:p>
            <a:endParaRPr lang="en-US"/>
          </a:p>
        </p:txBody>
      </p:sp>
      <p:sp>
        <p:nvSpPr>
          <p:cNvPr id="118831" name="Line 47"/>
          <p:cNvSpPr>
            <a:spLocks noChangeShapeType="1"/>
          </p:cNvSpPr>
          <p:nvPr/>
        </p:nvSpPr>
        <p:spPr bwMode="auto">
          <a:xfrm>
            <a:off x="4305300" y="2603500"/>
            <a:ext cx="0" cy="228600"/>
          </a:xfrm>
          <a:prstGeom prst="line">
            <a:avLst/>
          </a:prstGeom>
          <a:noFill/>
          <a:ln w="28575">
            <a:solidFill>
              <a:srgbClr val="FF9999"/>
            </a:solidFill>
            <a:round/>
            <a:headEnd/>
            <a:tailEnd/>
          </a:ln>
        </p:spPr>
        <p:txBody>
          <a:bodyPr/>
          <a:lstStyle/>
          <a:p>
            <a:endParaRPr lang="en-US"/>
          </a:p>
        </p:txBody>
      </p:sp>
      <p:sp>
        <p:nvSpPr>
          <p:cNvPr id="118832" name="Rectangle 48"/>
          <p:cNvSpPr>
            <a:spLocks noChangeArrowheads="1"/>
          </p:cNvSpPr>
          <p:nvPr/>
        </p:nvSpPr>
        <p:spPr bwMode="auto">
          <a:xfrm>
            <a:off x="6858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Không</a:t>
            </a:r>
          </a:p>
          <a:p>
            <a:pPr algn="ctr" fontAlgn="auto">
              <a:spcBef>
                <a:spcPts val="0"/>
              </a:spcBef>
              <a:spcAft>
                <a:spcPts val="0"/>
              </a:spcAft>
              <a:defRPr/>
            </a:pPr>
            <a:r>
              <a:rPr lang="af-ZA" sz="2400" b="1">
                <a:solidFill>
                  <a:srgbClr val="0000CC"/>
                </a:solidFill>
                <a:latin typeface="Times New Roman" pitchFamily="18" charset="0"/>
                <a:cs typeface="+mn-cs"/>
              </a:rPr>
              <a:t>sản</a:t>
            </a:r>
          </a:p>
          <a:p>
            <a:pPr algn="ctr" fontAlgn="auto">
              <a:spcBef>
                <a:spcPts val="0"/>
              </a:spcBef>
              <a:spcAft>
                <a:spcPts val="0"/>
              </a:spcAft>
              <a:defRPr/>
            </a:pPr>
            <a:r>
              <a:rPr lang="af-ZA" sz="2400" b="1">
                <a:solidFill>
                  <a:srgbClr val="0000CC"/>
                </a:solidFill>
                <a:latin typeface="Times New Roman" pitchFamily="18" charset="0"/>
                <a:cs typeface="+mn-cs"/>
              </a:rPr>
              <a:t>xuất</a:t>
            </a:r>
          </a:p>
        </p:txBody>
      </p:sp>
      <p:sp>
        <p:nvSpPr>
          <p:cNvPr id="118833" name="Rectangle 49"/>
          <p:cNvSpPr>
            <a:spLocks noChangeArrowheads="1"/>
          </p:cNvSpPr>
          <p:nvPr/>
        </p:nvSpPr>
        <p:spPr bwMode="auto">
          <a:xfrm>
            <a:off x="16764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Không</a:t>
            </a:r>
          </a:p>
          <a:p>
            <a:pPr algn="ctr" fontAlgn="auto">
              <a:spcBef>
                <a:spcPts val="0"/>
              </a:spcBef>
              <a:spcAft>
                <a:spcPts val="0"/>
              </a:spcAft>
              <a:defRPr/>
            </a:pPr>
            <a:r>
              <a:rPr lang="af-ZA" sz="2400" b="1">
                <a:solidFill>
                  <a:srgbClr val="0000CC"/>
                </a:solidFill>
                <a:latin typeface="Times New Roman" pitchFamily="18" charset="0"/>
                <a:cs typeface="+mn-cs"/>
              </a:rPr>
              <a:t>đóng</a:t>
            </a:r>
          </a:p>
          <a:p>
            <a:pPr algn="ctr" fontAlgn="auto">
              <a:spcBef>
                <a:spcPts val="0"/>
              </a:spcBef>
              <a:spcAft>
                <a:spcPts val="0"/>
              </a:spcAft>
              <a:defRPr/>
            </a:pPr>
            <a:r>
              <a:rPr lang="af-ZA" sz="2400" b="1">
                <a:solidFill>
                  <a:srgbClr val="0000CC"/>
                </a:solidFill>
                <a:latin typeface="Times New Roman" pitchFamily="18" charset="0"/>
                <a:cs typeface="+mn-cs"/>
              </a:rPr>
              <a:t>thuế</a:t>
            </a:r>
          </a:p>
        </p:txBody>
      </p:sp>
      <p:sp>
        <p:nvSpPr>
          <p:cNvPr id="118834" name="Rectangle 50"/>
          <p:cNvSpPr>
            <a:spLocks noChangeArrowheads="1"/>
          </p:cNvSpPr>
          <p:nvPr/>
        </p:nvSpPr>
        <p:spPr bwMode="auto">
          <a:xfrm>
            <a:off x="26670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Ăn</a:t>
            </a:r>
          </a:p>
          <a:p>
            <a:pPr algn="ctr" fontAlgn="auto">
              <a:spcBef>
                <a:spcPts val="0"/>
              </a:spcBef>
              <a:spcAft>
                <a:spcPts val="0"/>
              </a:spcAft>
              <a:defRPr/>
            </a:pPr>
            <a:r>
              <a:rPr lang="af-ZA" sz="2400" b="1">
                <a:solidFill>
                  <a:srgbClr val="0000CC"/>
                </a:solidFill>
                <a:latin typeface="Times New Roman" pitchFamily="18" charset="0"/>
                <a:cs typeface="+mn-cs"/>
              </a:rPr>
              <a:t>chơi</a:t>
            </a:r>
          </a:p>
          <a:p>
            <a:pPr algn="ctr" fontAlgn="auto">
              <a:spcBef>
                <a:spcPts val="0"/>
              </a:spcBef>
              <a:spcAft>
                <a:spcPts val="0"/>
              </a:spcAft>
              <a:defRPr/>
            </a:pPr>
            <a:r>
              <a:rPr lang="af-ZA" sz="2400" b="1">
                <a:solidFill>
                  <a:srgbClr val="0000CC"/>
                </a:solidFill>
                <a:latin typeface="Times New Roman" pitchFamily="18" charset="0"/>
                <a:cs typeface="+mn-cs"/>
              </a:rPr>
              <a:t>phung</a:t>
            </a:r>
          </a:p>
          <a:p>
            <a:pPr algn="ctr" fontAlgn="auto">
              <a:spcBef>
                <a:spcPts val="0"/>
              </a:spcBef>
              <a:spcAft>
                <a:spcPts val="0"/>
              </a:spcAft>
              <a:defRPr/>
            </a:pPr>
            <a:r>
              <a:rPr lang="af-ZA" sz="2400" b="1">
                <a:solidFill>
                  <a:srgbClr val="0000CC"/>
                </a:solidFill>
                <a:latin typeface="Times New Roman" pitchFamily="18" charset="0"/>
                <a:cs typeface="+mn-cs"/>
              </a:rPr>
              <a:t>phí </a:t>
            </a:r>
          </a:p>
        </p:txBody>
      </p:sp>
      <p:sp>
        <p:nvSpPr>
          <p:cNvPr id="118835" name="Rectangle 51"/>
          <p:cNvSpPr>
            <a:spLocks noChangeArrowheads="1"/>
          </p:cNvSpPr>
          <p:nvPr/>
        </p:nvSpPr>
        <p:spPr bwMode="auto">
          <a:xfrm>
            <a:off x="36576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Có</a:t>
            </a:r>
          </a:p>
          <a:p>
            <a:pPr algn="ctr" fontAlgn="auto">
              <a:spcBef>
                <a:spcPts val="0"/>
              </a:spcBef>
              <a:spcAft>
                <a:spcPts val="0"/>
              </a:spcAft>
              <a:defRPr/>
            </a:pPr>
            <a:r>
              <a:rPr lang="af-ZA" sz="2400" b="1">
                <a:solidFill>
                  <a:srgbClr val="0000CC"/>
                </a:solidFill>
                <a:latin typeface="Times New Roman" pitchFamily="18" charset="0"/>
                <a:cs typeface="+mn-cs"/>
              </a:rPr>
              <a:t>quyền</a:t>
            </a:r>
          </a:p>
          <a:p>
            <a:pPr algn="ctr" fontAlgn="auto">
              <a:spcBef>
                <a:spcPts val="0"/>
              </a:spcBef>
              <a:spcAft>
                <a:spcPts val="0"/>
              </a:spcAft>
              <a:defRPr/>
            </a:pPr>
            <a:r>
              <a:rPr lang="af-ZA" sz="2400" b="1">
                <a:solidFill>
                  <a:srgbClr val="0000CC"/>
                </a:solidFill>
                <a:latin typeface="Times New Roman" pitchFamily="18" charset="0"/>
                <a:cs typeface="+mn-cs"/>
              </a:rPr>
              <a:t>chính </a:t>
            </a:r>
          </a:p>
          <a:p>
            <a:pPr algn="ctr" fontAlgn="auto">
              <a:spcBef>
                <a:spcPts val="0"/>
              </a:spcBef>
              <a:spcAft>
                <a:spcPts val="0"/>
              </a:spcAft>
              <a:defRPr/>
            </a:pPr>
            <a:r>
              <a:rPr lang="af-ZA" sz="2400" b="1">
                <a:solidFill>
                  <a:srgbClr val="0000CC"/>
                </a:solidFill>
                <a:latin typeface="Times New Roman" pitchFamily="18" charset="0"/>
                <a:cs typeface="+mn-cs"/>
              </a:rPr>
              <a:t>trị</a:t>
            </a:r>
          </a:p>
        </p:txBody>
      </p:sp>
      <p:sp>
        <p:nvSpPr>
          <p:cNvPr id="118836" name="Rectangle 52"/>
          <p:cNvSpPr>
            <a:spLocks noChangeArrowheads="1"/>
          </p:cNvSpPr>
          <p:nvPr/>
        </p:nvSpPr>
        <p:spPr bwMode="auto">
          <a:xfrm>
            <a:off x="5257800" y="1295400"/>
            <a:ext cx="3886200" cy="4038600"/>
          </a:xfrm>
          <a:prstGeom prst="rect">
            <a:avLst/>
          </a:prstGeom>
          <a:gradFill rotWithShape="1">
            <a:gsLst>
              <a:gs pos="0">
                <a:srgbClr val="FFCCCC"/>
              </a:gs>
              <a:gs pos="50000">
                <a:schemeClr val="bg1"/>
              </a:gs>
              <a:gs pos="100000">
                <a:srgbClr val="FFCCCC"/>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b="1">
              <a:latin typeface="+mn-lt"/>
              <a:cs typeface="+mn-cs"/>
            </a:endParaRPr>
          </a:p>
        </p:txBody>
      </p:sp>
      <p:sp>
        <p:nvSpPr>
          <p:cNvPr id="118838" name="Rectangle 54"/>
          <p:cNvSpPr>
            <a:spLocks noChangeArrowheads="1"/>
          </p:cNvSpPr>
          <p:nvPr/>
        </p:nvSpPr>
        <p:spPr bwMode="auto">
          <a:xfrm>
            <a:off x="5562600" y="1295400"/>
            <a:ext cx="3352800" cy="1066800"/>
          </a:xfrm>
          <a:prstGeom prst="rect">
            <a:avLst/>
          </a:prstGeom>
          <a:solidFill>
            <a:srgbClr val="FFCCCC"/>
          </a:solidFill>
          <a:ln w="9525">
            <a:solidFill>
              <a:schemeClr val="tx1"/>
            </a:solidFill>
            <a:miter lim="800000"/>
            <a:headEnd/>
            <a:tailEnd/>
          </a:ln>
        </p:spPr>
        <p:txBody>
          <a:bodyPr wrap="none" anchor="ctr"/>
          <a:lstStyle/>
          <a:p>
            <a:pPr algn="ctr"/>
            <a:r>
              <a:rPr lang="af-ZA" sz="2400" b="1">
                <a:solidFill>
                  <a:srgbClr val="FF0000"/>
                </a:solidFill>
                <a:latin typeface="Times New Roman" pitchFamily="18" charset="0"/>
              </a:rPr>
              <a:t>Đẳng cấp thứ ba</a:t>
            </a:r>
          </a:p>
          <a:p>
            <a:pPr algn="ctr"/>
            <a:r>
              <a:rPr lang="af-ZA" sz="2000" b="1">
                <a:solidFill>
                  <a:srgbClr val="FF0000"/>
                </a:solidFill>
                <a:latin typeface="Times New Roman" pitchFamily="18" charset="0"/>
              </a:rPr>
              <a:t>(Tư sản, nông dân, </a:t>
            </a:r>
          </a:p>
          <a:p>
            <a:pPr algn="ctr"/>
            <a:r>
              <a:rPr lang="af-ZA" sz="2000" b="1">
                <a:solidFill>
                  <a:srgbClr val="FF0000"/>
                </a:solidFill>
                <a:latin typeface="Times New Roman" pitchFamily="18" charset="0"/>
              </a:rPr>
              <a:t>bình dân thành thị )</a:t>
            </a:r>
            <a:r>
              <a:rPr lang="af-ZA" sz="2200" b="1">
                <a:solidFill>
                  <a:srgbClr val="FF0000"/>
                </a:solidFill>
                <a:latin typeface="Times New Roman" pitchFamily="18" charset="0"/>
              </a:rPr>
              <a:t> </a:t>
            </a:r>
          </a:p>
        </p:txBody>
      </p:sp>
      <p:sp>
        <p:nvSpPr>
          <p:cNvPr id="118840" name="Line 56"/>
          <p:cNvSpPr>
            <a:spLocks noChangeShapeType="1"/>
          </p:cNvSpPr>
          <p:nvPr/>
        </p:nvSpPr>
        <p:spPr bwMode="auto">
          <a:xfrm>
            <a:off x="7162800" y="2374900"/>
            <a:ext cx="0" cy="228600"/>
          </a:xfrm>
          <a:prstGeom prst="line">
            <a:avLst/>
          </a:prstGeom>
          <a:noFill/>
          <a:ln w="28575">
            <a:solidFill>
              <a:srgbClr val="FF9999"/>
            </a:solidFill>
            <a:round/>
            <a:headEnd/>
            <a:tailEnd/>
          </a:ln>
        </p:spPr>
        <p:txBody>
          <a:bodyPr/>
          <a:lstStyle/>
          <a:p>
            <a:endParaRPr lang="en-US"/>
          </a:p>
        </p:txBody>
      </p:sp>
      <p:sp>
        <p:nvSpPr>
          <p:cNvPr id="118841" name="Line 57"/>
          <p:cNvSpPr>
            <a:spLocks noChangeShapeType="1"/>
          </p:cNvSpPr>
          <p:nvPr/>
        </p:nvSpPr>
        <p:spPr bwMode="auto">
          <a:xfrm>
            <a:off x="5524500" y="2603500"/>
            <a:ext cx="3352800" cy="0"/>
          </a:xfrm>
          <a:prstGeom prst="line">
            <a:avLst/>
          </a:prstGeom>
          <a:noFill/>
          <a:ln w="28575">
            <a:solidFill>
              <a:srgbClr val="FF9999"/>
            </a:solidFill>
            <a:round/>
            <a:headEnd/>
            <a:tailEnd/>
          </a:ln>
        </p:spPr>
        <p:txBody>
          <a:bodyPr/>
          <a:lstStyle/>
          <a:p>
            <a:endParaRPr lang="en-US"/>
          </a:p>
        </p:txBody>
      </p:sp>
      <p:sp>
        <p:nvSpPr>
          <p:cNvPr id="118842" name="Line 58"/>
          <p:cNvSpPr>
            <a:spLocks noChangeShapeType="1"/>
          </p:cNvSpPr>
          <p:nvPr/>
        </p:nvSpPr>
        <p:spPr bwMode="auto">
          <a:xfrm>
            <a:off x="5511800" y="2603500"/>
            <a:ext cx="0" cy="228600"/>
          </a:xfrm>
          <a:prstGeom prst="line">
            <a:avLst/>
          </a:prstGeom>
          <a:noFill/>
          <a:ln w="28575">
            <a:solidFill>
              <a:srgbClr val="FF9999"/>
            </a:solidFill>
            <a:round/>
            <a:headEnd/>
            <a:tailEnd/>
          </a:ln>
        </p:spPr>
        <p:txBody>
          <a:bodyPr/>
          <a:lstStyle/>
          <a:p>
            <a:endParaRPr lang="en-US"/>
          </a:p>
        </p:txBody>
      </p:sp>
      <p:sp>
        <p:nvSpPr>
          <p:cNvPr id="118843" name="Line 59"/>
          <p:cNvSpPr>
            <a:spLocks noChangeShapeType="1"/>
          </p:cNvSpPr>
          <p:nvPr/>
        </p:nvSpPr>
        <p:spPr bwMode="auto">
          <a:xfrm>
            <a:off x="7708900" y="2616200"/>
            <a:ext cx="0" cy="228600"/>
          </a:xfrm>
          <a:prstGeom prst="line">
            <a:avLst/>
          </a:prstGeom>
          <a:noFill/>
          <a:ln w="28575">
            <a:solidFill>
              <a:srgbClr val="FF9999"/>
            </a:solidFill>
            <a:round/>
            <a:headEnd/>
            <a:tailEnd/>
          </a:ln>
        </p:spPr>
        <p:txBody>
          <a:bodyPr/>
          <a:lstStyle/>
          <a:p>
            <a:endParaRPr lang="en-US"/>
          </a:p>
        </p:txBody>
      </p:sp>
      <p:sp>
        <p:nvSpPr>
          <p:cNvPr id="118844" name="Line 60"/>
          <p:cNvSpPr>
            <a:spLocks noChangeShapeType="1"/>
          </p:cNvSpPr>
          <p:nvPr/>
        </p:nvSpPr>
        <p:spPr bwMode="auto">
          <a:xfrm>
            <a:off x="6629400" y="2603500"/>
            <a:ext cx="0" cy="228600"/>
          </a:xfrm>
          <a:prstGeom prst="line">
            <a:avLst/>
          </a:prstGeom>
          <a:noFill/>
          <a:ln w="28575">
            <a:solidFill>
              <a:srgbClr val="FF9999"/>
            </a:solidFill>
            <a:round/>
            <a:headEnd/>
            <a:tailEnd/>
          </a:ln>
        </p:spPr>
        <p:txBody>
          <a:bodyPr/>
          <a:lstStyle/>
          <a:p>
            <a:endParaRPr lang="en-US"/>
          </a:p>
        </p:txBody>
      </p:sp>
      <p:sp>
        <p:nvSpPr>
          <p:cNvPr id="118845" name="Line 61"/>
          <p:cNvSpPr>
            <a:spLocks noChangeShapeType="1"/>
          </p:cNvSpPr>
          <p:nvPr/>
        </p:nvSpPr>
        <p:spPr bwMode="auto">
          <a:xfrm>
            <a:off x="8877300" y="2603500"/>
            <a:ext cx="0" cy="228600"/>
          </a:xfrm>
          <a:prstGeom prst="line">
            <a:avLst/>
          </a:prstGeom>
          <a:noFill/>
          <a:ln w="28575">
            <a:solidFill>
              <a:srgbClr val="FF9999"/>
            </a:solidFill>
            <a:round/>
            <a:headEnd/>
            <a:tailEnd/>
          </a:ln>
        </p:spPr>
        <p:txBody>
          <a:bodyPr/>
          <a:lstStyle/>
          <a:p>
            <a:endParaRPr lang="en-US"/>
          </a:p>
        </p:txBody>
      </p:sp>
      <p:sp>
        <p:nvSpPr>
          <p:cNvPr id="118846" name="Rectangle 62"/>
          <p:cNvSpPr>
            <a:spLocks noChangeArrowheads="1"/>
          </p:cNvSpPr>
          <p:nvPr/>
        </p:nvSpPr>
        <p:spPr bwMode="auto">
          <a:xfrm>
            <a:off x="52578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Sản</a:t>
            </a:r>
          </a:p>
          <a:p>
            <a:pPr algn="ctr" fontAlgn="auto">
              <a:spcBef>
                <a:spcPts val="0"/>
              </a:spcBef>
              <a:spcAft>
                <a:spcPts val="0"/>
              </a:spcAft>
              <a:defRPr/>
            </a:pPr>
            <a:r>
              <a:rPr lang="af-ZA" sz="2400" b="1">
                <a:solidFill>
                  <a:srgbClr val="0000CC"/>
                </a:solidFill>
                <a:latin typeface="Times New Roman" pitchFamily="18" charset="0"/>
                <a:cs typeface="+mn-cs"/>
              </a:rPr>
              <a:t>xuất</a:t>
            </a:r>
          </a:p>
          <a:p>
            <a:pPr algn="ctr" fontAlgn="auto">
              <a:spcBef>
                <a:spcPts val="0"/>
              </a:spcBef>
              <a:spcAft>
                <a:spcPts val="0"/>
              </a:spcAft>
              <a:defRPr/>
            </a:pPr>
            <a:r>
              <a:rPr lang="af-ZA" sz="2400" b="1">
                <a:solidFill>
                  <a:srgbClr val="0000CC"/>
                </a:solidFill>
                <a:latin typeface="Times New Roman" pitchFamily="18" charset="0"/>
                <a:cs typeface="+mn-cs"/>
              </a:rPr>
              <a:t>của</a:t>
            </a:r>
          </a:p>
          <a:p>
            <a:pPr algn="ctr" fontAlgn="auto">
              <a:spcBef>
                <a:spcPts val="0"/>
              </a:spcBef>
              <a:spcAft>
                <a:spcPts val="0"/>
              </a:spcAft>
              <a:defRPr/>
            </a:pPr>
            <a:r>
              <a:rPr lang="af-ZA" sz="2400" b="1">
                <a:solidFill>
                  <a:srgbClr val="0000CC"/>
                </a:solidFill>
                <a:latin typeface="Times New Roman" pitchFamily="18" charset="0"/>
                <a:cs typeface="+mn-cs"/>
              </a:rPr>
              <a:t>cải</a:t>
            </a:r>
          </a:p>
        </p:txBody>
      </p:sp>
      <p:sp>
        <p:nvSpPr>
          <p:cNvPr id="118847" name="Rectangle 63"/>
          <p:cNvSpPr>
            <a:spLocks noChangeArrowheads="1"/>
          </p:cNvSpPr>
          <p:nvPr/>
        </p:nvSpPr>
        <p:spPr bwMode="auto">
          <a:xfrm>
            <a:off x="62484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Đóng</a:t>
            </a:r>
          </a:p>
          <a:p>
            <a:pPr algn="ctr" fontAlgn="auto">
              <a:spcBef>
                <a:spcPts val="0"/>
              </a:spcBef>
              <a:spcAft>
                <a:spcPts val="0"/>
              </a:spcAft>
              <a:defRPr/>
            </a:pPr>
            <a:r>
              <a:rPr lang="af-ZA" sz="2400" b="1">
                <a:solidFill>
                  <a:srgbClr val="0000CC"/>
                </a:solidFill>
                <a:latin typeface="Times New Roman" pitchFamily="18" charset="0"/>
                <a:cs typeface="+mn-cs"/>
              </a:rPr>
              <a:t>thuế</a:t>
            </a:r>
          </a:p>
        </p:txBody>
      </p:sp>
      <p:sp>
        <p:nvSpPr>
          <p:cNvPr id="118848" name="Rectangle 64"/>
          <p:cNvSpPr>
            <a:spLocks noChangeArrowheads="1"/>
          </p:cNvSpPr>
          <p:nvPr/>
        </p:nvSpPr>
        <p:spPr bwMode="auto">
          <a:xfrm>
            <a:off x="72390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Có </a:t>
            </a:r>
          </a:p>
          <a:p>
            <a:pPr algn="ctr" fontAlgn="auto">
              <a:spcBef>
                <a:spcPts val="0"/>
              </a:spcBef>
              <a:spcAft>
                <a:spcPts val="0"/>
              </a:spcAft>
              <a:defRPr/>
            </a:pPr>
            <a:r>
              <a:rPr lang="af-ZA" sz="2400" b="1">
                <a:solidFill>
                  <a:srgbClr val="0000CC"/>
                </a:solidFill>
                <a:latin typeface="Times New Roman" pitchFamily="18" charset="0"/>
                <a:cs typeface="+mn-cs"/>
              </a:rPr>
              <a:t>thế</a:t>
            </a:r>
          </a:p>
          <a:p>
            <a:pPr algn="ctr" fontAlgn="auto">
              <a:spcBef>
                <a:spcPts val="0"/>
              </a:spcBef>
              <a:spcAft>
                <a:spcPts val="0"/>
              </a:spcAft>
              <a:defRPr/>
            </a:pPr>
            <a:r>
              <a:rPr lang="af-ZA" sz="2400" b="1">
                <a:solidFill>
                  <a:srgbClr val="0000CC"/>
                </a:solidFill>
                <a:latin typeface="Times New Roman" pitchFamily="18" charset="0"/>
                <a:cs typeface="+mn-cs"/>
              </a:rPr>
              <a:t>lực </a:t>
            </a:r>
          </a:p>
          <a:p>
            <a:pPr algn="ctr" fontAlgn="auto">
              <a:spcBef>
                <a:spcPts val="0"/>
              </a:spcBef>
              <a:spcAft>
                <a:spcPts val="0"/>
              </a:spcAft>
              <a:defRPr/>
            </a:pPr>
            <a:r>
              <a:rPr lang="af-ZA" sz="2400" b="1">
                <a:solidFill>
                  <a:srgbClr val="0000CC"/>
                </a:solidFill>
                <a:latin typeface="Times New Roman" pitchFamily="18" charset="0"/>
                <a:cs typeface="+mn-cs"/>
              </a:rPr>
              <a:t>kinh tế</a:t>
            </a:r>
          </a:p>
        </p:txBody>
      </p:sp>
      <p:sp>
        <p:nvSpPr>
          <p:cNvPr id="118849" name="Rectangle 65"/>
          <p:cNvSpPr>
            <a:spLocks noChangeArrowheads="1"/>
          </p:cNvSpPr>
          <p:nvPr/>
        </p:nvSpPr>
        <p:spPr bwMode="auto">
          <a:xfrm>
            <a:off x="8229600" y="2819400"/>
            <a:ext cx="914400" cy="2133600"/>
          </a:xfrm>
          <a:prstGeom prst="rect">
            <a:avLst/>
          </a:prstGeom>
          <a:gradFill rotWithShape="1">
            <a:gsLst>
              <a:gs pos="0">
                <a:schemeClr val="bg1"/>
              </a:gs>
              <a:gs pos="50000">
                <a:srgbClr val="FFCCCC"/>
              </a:gs>
              <a:gs pos="100000">
                <a:schemeClr val="bg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af-ZA" sz="2400" b="1">
                <a:solidFill>
                  <a:srgbClr val="0000CC"/>
                </a:solidFill>
                <a:latin typeface="Times New Roman" pitchFamily="18" charset="0"/>
                <a:cs typeface="+mn-cs"/>
              </a:rPr>
              <a:t>Không</a:t>
            </a:r>
          </a:p>
          <a:p>
            <a:pPr algn="ctr" fontAlgn="auto">
              <a:spcBef>
                <a:spcPts val="0"/>
              </a:spcBef>
              <a:spcAft>
                <a:spcPts val="0"/>
              </a:spcAft>
              <a:defRPr/>
            </a:pPr>
            <a:r>
              <a:rPr lang="af-ZA" sz="2400" b="1">
                <a:solidFill>
                  <a:srgbClr val="0000CC"/>
                </a:solidFill>
                <a:latin typeface="Times New Roman" pitchFamily="18" charset="0"/>
                <a:cs typeface="+mn-cs"/>
              </a:rPr>
              <a:t>có</a:t>
            </a:r>
          </a:p>
          <a:p>
            <a:pPr algn="ctr" fontAlgn="auto">
              <a:spcBef>
                <a:spcPts val="0"/>
              </a:spcBef>
              <a:spcAft>
                <a:spcPts val="0"/>
              </a:spcAft>
              <a:defRPr/>
            </a:pPr>
            <a:r>
              <a:rPr lang="af-ZA" sz="2400" b="1">
                <a:solidFill>
                  <a:srgbClr val="0000CC"/>
                </a:solidFill>
                <a:latin typeface="Times New Roman" pitchFamily="18" charset="0"/>
                <a:cs typeface="+mn-cs"/>
              </a:rPr>
              <a:t>quyền</a:t>
            </a:r>
          </a:p>
          <a:p>
            <a:pPr algn="ctr" fontAlgn="auto">
              <a:spcBef>
                <a:spcPts val="0"/>
              </a:spcBef>
              <a:spcAft>
                <a:spcPts val="0"/>
              </a:spcAft>
              <a:defRPr/>
            </a:pPr>
            <a:r>
              <a:rPr lang="af-ZA" sz="2400" b="1">
                <a:solidFill>
                  <a:srgbClr val="0000CC"/>
                </a:solidFill>
                <a:latin typeface="Times New Roman" pitchFamily="18" charset="0"/>
                <a:cs typeface="+mn-cs"/>
              </a:rPr>
              <a:t>chính </a:t>
            </a:r>
          </a:p>
          <a:p>
            <a:pPr algn="ctr" fontAlgn="auto">
              <a:spcBef>
                <a:spcPts val="0"/>
              </a:spcBef>
              <a:spcAft>
                <a:spcPts val="0"/>
              </a:spcAft>
              <a:defRPr/>
            </a:pPr>
            <a:r>
              <a:rPr lang="af-ZA" sz="2400" b="1">
                <a:solidFill>
                  <a:srgbClr val="0000CC"/>
                </a:solidFill>
                <a:latin typeface="Times New Roman" pitchFamily="18" charset="0"/>
                <a:cs typeface="+mn-cs"/>
              </a:rPr>
              <a:t>trị</a:t>
            </a:r>
          </a:p>
        </p:txBody>
      </p:sp>
      <p:grpSp>
        <p:nvGrpSpPr>
          <p:cNvPr id="3" name="Group 68"/>
          <p:cNvGrpSpPr>
            <a:grpSpLocks/>
          </p:cNvGrpSpPr>
          <p:nvPr/>
        </p:nvGrpSpPr>
        <p:grpSpPr bwMode="auto">
          <a:xfrm>
            <a:off x="304800" y="33338"/>
            <a:ext cx="8839200" cy="623887"/>
            <a:chOff x="192" y="21"/>
            <a:chExt cx="5568" cy="393"/>
          </a:xfrm>
        </p:grpSpPr>
        <p:pic>
          <p:nvPicPr>
            <p:cNvPr id="11294" name="Picture 69" descr="ktbc"/>
            <p:cNvPicPr>
              <a:picLocks noChangeAspect="1" noChangeArrowheads="1"/>
            </p:cNvPicPr>
            <p:nvPr/>
          </p:nvPicPr>
          <p:blipFill>
            <a:blip r:embed="rId3"/>
            <a:srcRect/>
            <a:stretch>
              <a:fillRect/>
            </a:stretch>
          </p:blipFill>
          <p:spPr bwMode="auto">
            <a:xfrm>
              <a:off x="192" y="21"/>
              <a:ext cx="5568" cy="393"/>
            </a:xfrm>
            <a:prstGeom prst="rect">
              <a:avLst/>
            </a:prstGeom>
            <a:noFill/>
            <a:ln w="9525">
              <a:noFill/>
              <a:miter lim="800000"/>
              <a:headEnd/>
              <a:tailEnd/>
            </a:ln>
          </p:spPr>
        </p:pic>
        <p:sp>
          <p:nvSpPr>
            <p:cNvPr id="11295" name="WordArt 70"/>
            <p:cNvSpPr>
              <a:spLocks noChangeArrowheads="1" noChangeShapeType="1" noTextEdit="1"/>
            </p:cNvSpPr>
            <p:nvPr/>
          </p:nvSpPr>
          <p:spPr bwMode="auto">
            <a:xfrm>
              <a:off x="432" y="21"/>
              <a:ext cx="5088" cy="384"/>
            </a:xfrm>
            <a:prstGeom prst="rect">
              <a:avLst/>
            </a:prstGeom>
          </p:spPr>
          <p:txBody>
            <a:bodyPr wrap="none" fromWordArt="1">
              <a:prstTxWarp prst="textPlain">
                <a:avLst>
                  <a:gd name="adj" fmla="val 50000"/>
                </a:avLst>
              </a:prstTxWarp>
            </a:bodyPr>
            <a:lstStyle/>
            <a:p>
              <a:pPr algn="ctr"/>
              <a:r>
                <a:rPr lang="vi-VN" sz="2800" b="1"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rPr>
                <a:t>CÁCH MẠNG TƯ SẢN PHÁP CUỐI THẾ KỶ XVIII (Tiết 1)</a:t>
              </a:r>
              <a:endParaRPr lang="en-US" sz="2800" b="1"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804"/>
                                        </p:tgtEl>
                                        <p:attrNameLst>
                                          <p:attrName>style.visibility</p:attrName>
                                        </p:attrNameLst>
                                      </p:cBhvr>
                                      <p:to>
                                        <p:strVal val="visible"/>
                                      </p:to>
                                    </p:set>
                                    <p:animEffect transition="in" filter="box(in)">
                                      <p:cBhvr>
                                        <p:cTn id="7" dur="500"/>
                                        <p:tgtEl>
                                          <p:spTgt spid="11880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18821"/>
                                        </p:tgtEl>
                                        <p:attrNameLst>
                                          <p:attrName>style.visibility</p:attrName>
                                        </p:attrNameLst>
                                      </p:cBhvr>
                                      <p:to>
                                        <p:strVal val="visible"/>
                                      </p:to>
                                    </p:set>
                                    <p:anim calcmode="lin" valueType="num">
                                      <p:cBhvr>
                                        <p:cTn id="11" dur="500" fill="hold"/>
                                        <p:tgtEl>
                                          <p:spTgt spid="118821"/>
                                        </p:tgtEl>
                                        <p:attrNameLst>
                                          <p:attrName>ppt_w</p:attrName>
                                        </p:attrNameLst>
                                      </p:cBhvr>
                                      <p:tavLst>
                                        <p:tav tm="0">
                                          <p:val>
                                            <p:fltVal val="0"/>
                                          </p:val>
                                        </p:tav>
                                        <p:tav tm="100000">
                                          <p:val>
                                            <p:strVal val="#ppt_w"/>
                                          </p:val>
                                        </p:tav>
                                      </p:tavLst>
                                    </p:anim>
                                    <p:anim calcmode="lin" valueType="num">
                                      <p:cBhvr>
                                        <p:cTn id="12" dur="500" fill="hold"/>
                                        <p:tgtEl>
                                          <p:spTgt spid="118821"/>
                                        </p:tgtEl>
                                        <p:attrNameLst>
                                          <p:attrName>ppt_h</p:attrName>
                                        </p:attrNameLst>
                                      </p:cBhvr>
                                      <p:tavLst>
                                        <p:tav tm="0">
                                          <p:val>
                                            <p:fltVal val="0"/>
                                          </p:val>
                                        </p:tav>
                                        <p:tav tm="100000">
                                          <p:val>
                                            <p:strVal val="#ppt_h"/>
                                          </p:val>
                                        </p:tav>
                                      </p:tavLst>
                                    </p:anim>
                                    <p:animEffect transition="in" filter="fade">
                                      <p:cBhvr>
                                        <p:cTn id="13" dur="500"/>
                                        <p:tgtEl>
                                          <p:spTgt spid="118821"/>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18836"/>
                                        </p:tgtEl>
                                        <p:attrNameLst>
                                          <p:attrName>style.visibility</p:attrName>
                                        </p:attrNameLst>
                                      </p:cBhvr>
                                      <p:to>
                                        <p:strVal val="visible"/>
                                      </p:to>
                                    </p:set>
                                    <p:anim calcmode="lin" valueType="num">
                                      <p:cBhvr>
                                        <p:cTn id="16" dur="500" fill="hold"/>
                                        <p:tgtEl>
                                          <p:spTgt spid="118836"/>
                                        </p:tgtEl>
                                        <p:attrNameLst>
                                          <p:attrName>ppt_w</p:attrName>
                                        </p:attrNameLst>
                                      </p:cBhvr>
                                      <p:tavLst>
                                        <p:tav tm="0">
                                          <p:val>
                                            <p:fltVal val="0"/>
                                          </p:val>
                                        </p:tav>
                                        <p:tav tm="100000">
                                          <p:val>
                                            <p:strVal val="#ppt_w"/>
                                          </p:val>
                                        </p:tav>
                                      </p:tavLst>
                                    </p:anim>
                                    <p:anim calcmode="lin" valueType="num">
                                      <p:cBhvr>
                                        <p:cTn id="17" dur="500" fill="hold"/>
                                        <p:tgtEl>
                                          <p:spTgt spid="118836"/>
                                        </p:tgtEl>
                                        <p:attrNameLst>
                                          <p:attrName>ppt_h</p:attrName>
                                        </p:attrNameLst>
                                      </p:cBhvr>
                                      <p:tavLst>
                                        <p:tav tm="0">
                                          <p:val>
                                            <p:fltVal val="0"/>
                                          </p:val>
                                        </p:tav>
                                        <p:tav tm="100000">
                                          <p:val>
                                            <p:strVal val="#ppt_h"/>
                                          </p:val>
                                        </p:tav>
                                      </p:tavLst>
                                    </p:anim>
                                    <p:animEffect transition="in" filter="fade">
                                      <p:cBhvr>
                                        <p:cTn id="18" dur="500"/>
                                        <p:tgtEl>
                                          <p:spTgt spid="11883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8838"/>
                                        </p:tgtEl>
                                        <p:attrNameLst>
                                          <p:attrName>style.visibility</p:attrName>
                                        </p:attrNameLst>
                                      </p:cBhvr>
                                      <p:to>
                                        <p:strVal val="visible"/>
                                      </p:to>
                                    </p:set>
                                    <p:animEffect transition="in" filter="box(in)">
                                      <p:cBhvr>
                                        <p:cTn id="28" dur="500"/>
                                        <p:tgtEl>
                                          <p:spTgt spid="11883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8826"/>
                                        </p:tgtEl>
                                        <p:attrNameLst>
                                          <p:attrName>style.visibility</p:attrName>
                                        </p:attrNameLst>
                                      </p:cBhvr>
                                      <p:to>
                                        <p:strVal val="visible"/>
                                      </p:to>
                                    </p:set>
                                    <p:animEffect transition="in" filter="box(in)">
                                      <p:cBhvr>
                                        <p:cTn id="33" dur="500"/>
                                        <p:tgtEl>
                                          <p:spTgt spid="11882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8827"/>
                                        </p:tgtEl>
                                        <p:attrNameLst>
                                          <p:attrName>style.visibility</p:attrName>
                                        </p:attrNameLst>
                                      </p:cBhvr>
                                      <p:to>
                                        <p:strVal val="visible"/>
                                      </p:to>
                                    </p:set>
                                    <p:animEffect transition="in" filter="box(in)">
                                      <p:cBhvr>
                                        <p:cTn id="36" dur="500"/>
                                        <p:tgtEl>
                                          <p:spTgt spid="1188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8828"/>
                                        </p:tgtEl>
                                        <p:attrNameLst>
                                          <p:attrName>style.visibility</p:attrName>
                                        </p:attrNameLst>
                                      </p:cBhvr>
                                      <p:to>
                                        <p:strVal val="visible"/>
                                      </p:to>
                                    </p:set>
                                    <p:animEffect transition="in" filter="wipe(up)">
                                      <p:cBhvr>
                                        <p:cTn id="41" dur="500"/>
                                        <p:tgtEl>
                                          <p:spTgt spid="11882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18832"/>
                                        </p:tgtEl>
                                        <p:attrNameLst>
                                          <p:attrName>style.visibility</p:attrName>
                                        </p:attrNameLst>
                                      </p:cBhvr>
                                      <p:to>
                                        <p:strVal val="visible"/>
                                      </p:to>
                                    </p:set>
                                    <p:animEffect transition="in" filter="wipe(up)">
                                      <p:cBhvr>
                                        <p:cTn id="44" dur="500"/>
                                        <p:tgtEl>
                                          <p:spTgt spid="1188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8830"/>
                                        </p:tgtEl>
                                        <p:attrNameLst>
                                          <p:attrName>style.visibility</p:attrName>
                                        </p:attrNameLst>
                                      </p:cBhvr>
                                      <p:to>
                                        <p:strVal val="visible"/>
                                      </p:to>
                                    </p:set>
                                    <p:animEffect transition="in" filter="wipe(up)">
                                      <p:cBhvr>
                                        <p:cTn id="49" dur="500"/>
                                        <p:tgtEl>
                                          <p:spTgt spid="11883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18833"/>
                                        </p:tgtEl>
                                        <p:attrNameLst>
                                          <p:attrName>style.visibility</p:attrName>
                                        </p:attrNameLst>
                                      </p:cBhvr>
                                      <p:to>
                                        <p:strVal val="visible"/>
                                      </p:to>
                                    </p:set>
                                    <p:animEffect transition="in" filter="wipe(up)">
                                      <p:cBhvr>
                                        <p:cTn id="52" dur="500"/>
                                        <p:tgtEl>
                                          <p:spTgt spid="1188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8829"/>
                                        </p:tgtEl>
                                        <p:attrNameLst>
                                          <p:attrName>style.visibility</p:attrName>
                                        </p:attrNameLst>
                                      </p:cBhvr>
                                      <p:to>
                                        <p:strVal val="visible"/>
                                      </p:to>
                                    </p:set>
                                    <p:animEffect transition="in" filter="wipe(up)">
                                      <p:cBhvr>
                                        <p:cTn id="57" dur="500"/>
                                        <p:tgtEl>
                                          <p:spTgt spid="11882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8834"/>
                                        </p:tgtEl>
                                        <p:attrNameLst>
                                          <p:attrName>style.visibility</p:attrName>
                                        </p:attrNameLst>
                                      </p:cBhvr>
                                      <p:to>
                                        <p:strVal val="visible"/>
                                      </p:to>
                                    </p:set>
                                    <p:animEffect transition="in" filter="wipe(up)">
                                      <p:cBhvr>
                                        <p:cTn id="60" dur="500"/>
                                        <p:tgtEl>
                                          <p:spTgt spid="1188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18831"/>
                                        </p:tgtEl>
                                        <p:attrNameLst>
                                          <p:attrName>style.visibility</p:attrName>
                                        </p:attrNameLst>
                                      </p:cBhvr>
                                      <p:to>
                                        <p:strVal val="visible"/>
                                      </p:to>
                                    </p:set>
                                    <p:animEffect transition="in" filter="wipe(up)">
                                      <p:cBhvr>
                                        <p:cTn id="65" dur="500"/>
                                        <p:tgtEl>
                                          <p:spTgt spid="11883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18835"/>
                                        </p:tgtEl>
                                        <p:attrNameLst>
                                          <p:attrName>style.visibility</p:attrName>
                                        </p:attrNameLst>
                                      </p:cBhvr>
                                      <p:to>
                                        <p:strVal val="visible"/>
                                      </p:to>
                                    </p:set>
                                    <p:animEffect transition="in" filter="wipe(up)">
                                      <p:cBhvr>
                                        <p:cTn id="68" dur="500"/>
                                        <p:tgtEl>
                                          <p:spTgt spid="1188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18840"/>
                                        </p:tgtEl>
                                        <p:attrNameLst>
                                          <p:attrName>style.visibility</p:attrName>
                                        </p:attrNameLst>
                                      </p:cBhvr>
                                      <p:to>
                                        <p:strVal val="visible"/>
                                      </p:to>
                                    </p:set>
                                    <p:animEffect transition="in" filter="box(in)">
                                      <p:cBhvr>
                                        <p:cTn id="73" dur="500"/>
                                        <p:tgtEl>
                                          <p:spTgt spid="11884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18841"/>
                                        </p:tgtEl>
                                        <p:attrNameLst>
                                          <p:attrName>style.visibility</p:attrName>
                                        </p:attrNameLst>
                                      </p:cBhvr>
                                      <p:to>
                                        <p:strVal val="visible"/>
                                      </p:to>
                                    </p:set>
                                    <p:animEffect transition="in" filter="box(in)">
                                      <p:cBhvr>
                                        <p:cTn id="76" dur="500"/>
                                        <p:tgtEl>
                                          <p:spTgt spid="11884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18846"/>
                                        </p:tgtEl>
                                        <p:attrNameLst>
                                          <p:attrName>style.visibility</p:attrName>
                                        </p:attrNameLst>
                                      </p:cBhvr>
                                      <p:to>
                                        <p:strVal val="visible"/>
                                      </p:to>
                                    </p:set>
                                    <p:animEffect transition="in" filter="wipe(up)">
                                      <p:cBhvr>
                                        <p:cTn id="81" dur="500"/>
                                        <p:tgtEl>
                                          <p:spTgt spid="118846"/>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18842"/>
                                        </p:tgtEl>
                                        <p:attrNameLst>
                                          <p:attrName>style.visibility</p:attrName>
                                        </p:attrNameLst>
                                      </p:cBhvr>
                                      <p:to>
                                        <p:strVal val="visible"/>
                                      </p:to>
                                    </p:set>
                                    <p:animEffect transition="in" filter="wipe(up)">
                                      <p:cBhvr>
                                        <p:cTn id="84" dur="500"/>
                                        <p:tgtEl>
                                          <p:spTgt spid="11884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18844"/>
                                        </p:tgtEl>
                                        <p:attrNameLst>
                                          <p:attrName>style.visibility</p:attrName>
                                        </p:attrNameLst>
                                      </p:cBhvr>
                                      <p:to>
                                        <p:strVal val="visible"/>
                                      </p:to>
                                    </p:set>
                                    <p:animEffect transition="in" filter="wipe(up)">
                                      <p:cBhvr>
                                        <p:cTn id="89" dur="500"/>
                                        <p:tgtEl>
                                          <p:spTgt spid="118844"/>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18847"/>
                                        </p:tgtEl>
                                        <p:attrNameLst>
                                          <p:attrName>style.visibility</p:attrName>
                                        </p:attrNameLst>
                                      </p:cBhvr>
                                      <p:to>
                                        <p:strVal val="visible"/>
                                      </p:to>
                                    </p:set>
                                    <p:animEffect transition="in" filter="wipe(up)">
                                      <p:cBhvr>
                                        <p:cTn id="92" dur="500"/>
                                        <p:tgtEl>
                                          <p:spTgt spid="11884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18843"/>
                                        </p:tgtEl>
                                        <p:attrNameLst>
                                          <p:attrName>style.visibility</p:attrName>
                                        </p:attrNameLst>
                                      </p:cBhvr>
                                      <p:to>
                                        <p:strVal val="visible"/>
                                      </p:to>
                                    </p:set>
                                    <p:animEffect transition="in" filter="wipe(up)">
                                      <p:cBhvr>
                                        <p:cTn id="97" dur="500"/>
                                        <p:tgtEl>
                                          <p:spTgt spid="118843"/>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18848"/>
                                        </p:tgtEl>
                                        <p:attrNameLst>
                                          <p:attrName>style.visibility</p:attrName>
                                        </p:attrNameLst>
                                      </p:cBhvr>
                                      <p:to>
                                        <p:strVal val="visible"/>
                                      </p:to>
                                    </p:set>
                                    <p:animEffect transition="in" filter="wipe(up)">
                                      <p:cBhvr>
                                        <p:cTn id="100" dur="500"/>
                                        <p:tgtEl>
                                          <p:spTgt spid="11884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18845"/>
                                        </p:tgtEl>
                                        <p:attrNameLst>
                                          <p:attrName>style.visibility</p:attrName>
                                        </p:attrNameLst>
                                      </p:cBhvr>
                                      <p:to>
                                        <p:strVal val="visible"/>
                                      </p:to>
                                    </p:set>
                                    <p:animEffect transition="in" filter="wipe(up)">
                                      <p:cBhvr>
                                        <p:cTn id="105" dur="500"/>
                                        <p:tgtEl>
                                          <p:spTgt spid="118845"/>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18849"/>
                                        </p:tgtEl>
                                        <p:attrNameLst>
                                          <p:attrName>style.visibility</p:attrName>
                                        </p:attrNameLst>
                                      </p:cBhvr>
                                      <p:to>
                                        <p:strVal val="visible"/>
                                      </p:to>
                                    </p:set>
                                    <p:animEffect transition="in" filter="wipe(up)">
                                      <p:cBhvr>
                                        <p:cTn id="108" dur="500"/>
                                        <p:tgtEl>
                                          <p:spTgt spid="118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4" grpId="0"/>
      <p:bldP spid="118821" grpId="0" animBg="1"/>
      <p:bldP spid="118826" grpId="0" animBg="1"/>
      <p:bldP spid="118827" grpId="0" animBg="1"/>
      <p:bldP spid="118828" grpId="0" animBg="1"/>
      <p:bldP spid="118829" grpId="0" animBg="1"/>
      <p:bldP spid="118830" grpId="0" animBg="1"/>
      <p:bldP spid="118831" grpId="0" animBg="1"/>
      <p:bldP spid="118832" grpId="0" animBg="1"/>
      <p:bldP spid="118833" grpId="0" animBg="1"/>
      <p:bldP spid="118834" grpId="0" animBg="1"/>
      <p:bldP spid="118835" grpId="0" animBg="1"/>
      <p:bldP spid="118836" grpId="0" animBg="1"/>
      <p:bldP spid="118838" grpId="0" animBg="1"/>
      <p:bldP spid="118840" grpId="0" animBg="1"/>
      <p:bldP spid="118841" grpId="0" animBg="1"/>
      <p:bldP spid="118842" grpId="0" animBg="1"/>
      <p:bldP spid="118843" grpId="0" animBg="1"/>
      <p:bldP spid="118844" grpId="0" animBg="1"/>
      <p:bldP spid="118845" grpId="0" animBg="1"/>
      <p:bldP spid="118846" grpId="0" animBg="1"/>
      <p:bldP spid="118847" grpId="0" animBg="1"/>
      <p:bldP spid="118848" grpId="0" animBg="1"/>
      <p:bldP spid="1188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rot="-5400000">
            <a:off x="1143000" y="-1143000"/>
            <a:ext cx="6858000" cy="9144000"/>
          </a:xfrm>
          <a:prstGeom prst="rect">
            <a:avLst/>
          </a:prstGeom>
          <a:noFill/>
          <a:ln w="9525">
            <a:noFill/>
            <a:miter lim="800000"/>
            <a:headEnd/>
            <a:tailEnd/>
          </a:ln>
        </p:spPr>
      </p:pic>
      <p:grpSp>
        <p:nvGrpSpPr>
          <p:cNvPr id="2" name="Group 3"/>
          <p:cNvGrpSpPr>
            <a:grpSpLocks/>
          </p:cNvGrpSpPr>
          <p:nvPr/>
        </p:nvGrpSpPr>
        <p:grpSpPr bwMode="auto">
          <a:xfrm>
            <a:off x="304800" y="33338"/>
            <a:ext cx="8839200" cy="623887"/>
            <a:chOff x="192" y="21"/>
            <a:chExt cx="5568" cy="393"/>
          </a:xfrm>
        </p:grpSpPr>
        <p:pic>
          <p:nvPicPr>
            <p:cNvPr id="6158" name="Picture 4" descr="ktbc"/>
            <p:cNvPicPr>
              <a:picLocks noChangeAspect="1" noChangeArrowheads="1"/>
            </p:cNvPicPr>
            <p:nvPr/>
          </p:nvPicPr>
          <p:blipFill>
            <a:blip r:embed="rId3"/>
            <a:srcRect/>
            <a:stretch>
              <a:fillRect/>
            </a:stretch>
          </p:blipFill>
          <p:spPr bwMode="auto">
            <a:xfrm>
              <a:off x="192" y="21"/>
              <a:ext cx="5568" cy="393"/>
            </a:xfrm>
            <a:prstGeom prst="rect">
              <a:avLst/>
            </a:prstGeom>
            <a:noFill/>
            <a:ln w="9525">
              <a:noFill/>
              <a:miter lim="800000"/>
              <a:headEnd/>
              <a:tailEnd/>
            </a:ln>
          </p:spPr>
        </p:pic>
        <p:sp>
          <p:nvSpPr>
            <p:cNvPr id="6159" name="WordArt 5"/>
            <p:cNvSpPr>
              <a:spLocks noChangeArrowheads="1" noChangeShapeType="1" noTextEdit="1"/>
            </p:cNvSpPr>
            <p:nvPr/>
          </p:nvSpPr>
          <p:spPr bwMode="auto">
            <a:xfrm>
              <a:off x="432" y="21"/>
              <a:ext cx="5088" cy="384"/>
            </a:xfrm>
            <a:prstGeom prst="rect">
              <a:avLst/>
            </a:prstGeom>
          </p:spPr>
          <p:txBody>
            <a:bodyPr wrap="none" fromWordArt="1">
              <a:prstTxWarp prst="textPlain">
                <a:avLst>
                  <a:gd name="adj" fmla="val 50000"/>
                </a:avLst>
              </a:prstTxWarp>
            </a:bodyPr>
            <a:lstStyle/>
            <a:p>
              <a:pPr algn="ctr"/>
              <a:r>
                <a:rPr lang="vi-VN" sz="2800"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rPr>
                <a:t>CÁCH MẠNG TƯ SẢN PHÁP CUỐI THẾ KỶ XVIII (Tiết 1)</a:t>
              </a:r>
              <a:endParaRPr lang="en-US" sz="2800"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endParaRPr>
            </a:p>
          </p:txBody>
        </p:sp>
      </p:grpSp>
      <p:pic>
        <p:nvPicPr>
          <p:cNvPr id="6148" name="Picture 40"/>
          <p:cNvPicPr>
            <a:picLocks noChangeAspect="1" noChangeArrowheads="1"/>
          </p:cNvPicPr>
          <p:nvPr/>
        </p:nvPicPr>
        <p:blipFill>
          <a:blip r:embed="rId4"/>
          <a:srcRect/>
          <a:stretch>
            <a:fillRect/>
          </a:stretch>
        </p:blipFill>
        <p:spPr bwMode="auto">
          <a:xfrm>
            <a:off x="461963" y="762000"/>
            <a:ext cx="4859337" cy="5106988"/>
          </a:xfrm>
          <a:prstGeom prst="rect">
            <a:avLst/>
          </a:prstGeom>
          <a:noFill/>
          <a:ln w="9525">
            <a:solidFill>
              <a:schemeClr val="tx1"/>
            </a:solidFill>
            <a:miter lim="800000"/>
            <a:headEnd/>
            <a:tailEnd/>
          </a:ln>
        </p:spPr>
      </p:pic>
      <p:sp>
        <p:nvSpPr>
          <p:cNvPr id="6149" name="Text Box 19"/>
          <p:cNvSpPr txBox="1">
            <a:spLocks noChangeArrowheads="1"/>
          </p:cNvSpPr>
          <p:nvPr/>
        </p:nvSpPr>
        <p:spPr bwMode="auto">
          <a:xfrm>
            <a:off x="473075" y="6069013"/>
            <a:ext cx="4860925" cy="830262"/>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Times New Roman" pitchFamily="18" charset="0"/>
              </a:rPr>
              <a:t>Tình cảnh nông dân Pháp trước cách mạng</a:t>
            </a:r>
          </a:p>
        </p:txBody>
      </p:sp>
      <p:grpSp>
        <p:nvGrpSpPr>
          <p:cNvPr id="3" name="Group 26"/>
          <p:cNvGrpSpPr>
            <a:grpSpLocks/>
          </p:cNvGrpSpPr>
          <p:nvPr/>
        </p:nvGrpSpPr>
        <p:grpSpPr bwMode="auto">
          <a:xfrm>
            <a:off x="5410200" y="1066800"/>
            <a:ext cx="3733800" cy="2362200"/>
            <a:chOff x="3408" y="672"/>
            <a:chExt cx="2352" cy="1488"/>
          </a:xfrm>
        </p:grpSpPr>
        <p:sp>
          <p:nvSpPr>
            <p:cNvPr id="6155" name="AutoShape 22"/>
            <p:cNvSpPr>
              <a:spLocks noChangeArrowheads="1"/>
            </p:cNvSpPr>
            <p:nvPr/>
          </p:nvSpPr>
          <p:spPr bwMode="auto">
            <a:xfrm>
              <a:off x="3408" y="672"/>
              <a:ext cx="2352" cy="1008"/>
            </a:xfrm>
            <a:prstGeom prst="cloudCallout">
              <a:avLst>
                <a:gd name="adj1" fmla="val -36435"/>
                <a:gd name="adj2" fmla="val 58532"/>
              </a:avLst>
            </a:prstGeom>
            <a:solidFill>
              <a:srgbClr val="FFFF66"/>
            </a:solidFill>
            <a:ln w="9525">
              <a:solidFill>
                <a:schemeClr val="tx1"/>
              </a:solidFill>
              <a:round/>
              <a:headEnd/>
              <a:tailEnd/>
            </a:ln>
          </p:spPr>
          <p:txBody>
            <a:bodyPr/>
            <a:lstStyle/>
            <a:p>
              <a:pPr algn="ctr"/>
              <a:endParaRPr lang="af-ZA" sz="2400" i="1">
                <a:solidFill>
                  <a:srgbClr val="0000CC"/>
                </a:solidFill>
                <a:latin typeface="Times New Roman" pitchFamily="18" charset="0"/>
              </a:endParaRPr>
            </a:p>
          </p:txBody>
        </p:sp>
        <p:pic>
          <p:nvPicPr>
            <p:cNvPr id="6156" name="Picture 23" descr="139"/>
            <p:cNvPicPr>
              <a:picLocks noChangeAspect="1" noChangeArrowheads="1" noCrop="1"/>
            </p:cNvPicPr>
            <p:nvPr/>
          </p:nvPicPr>
          <p:blipFill>
            <a:blip r:embed="rId5"/>
            <a:srcRect/>
            <a:stretch>
              <a:fillRect/>
            </a:stretch>
          </p:blipFill>
          <p:spPr bwMode="auto">
            <a:xfrm>
              <a:off x="3504" y="1776"/>
              <a:ext cx="320" cy="384"/>
            </a:xfrm>
            <a:prstGeom prst="rect">
              <a:avLst/>
            </a:prstGeom>
            <a:noFill/>
            <a:ln w="9525">
              <a:noFill/>
              <a:miter lim="800000"/>
              <a:headEnd/>
              <a:tailEnd/>
            </a:ln>
          </p:spPr>
        </p:pic>
        <p:sp>
          <p:nvSpPr>
            <p:cNvPr id="6157" name="Text Box 24"/>
            <p:cNvSpPr txBox="1">
              <a:spLocks noChangeArrowheads="1"/>
            </p:cNvSpPr>
            <p:nvPr/>
          </p:nvSpPr>
          <p:spPr bwMode="auto">
            <a:xfrm>
              <a:off x="3632" y="754"/>
              <a:ext cx="1984" cy="750"/>
            </a:xfrm>
            <a:prstGeom prst="rect">
              <a:avLst/>
            </a:prstGeom>
            <a:noFill/>
            <a:ln w="9525">
              <a:noFill/>
              <a:miter lim="800000"/>
              <a:headEnd/>
              <a:tailEnd/>
            </a:ln>
          </p:spPr>
          <p:txBody>
            <a:bodyPr>
              <a:spAutoFit/>
            </a:bodyPr>
            <a:lstStyle/>
            <a:p>
              <a:pPr algn="ctr"/>
              <a:r>
                <a:rPr lang="af-ZA" b="1" i="1" dirty="0">
                  <a:solidFill>
                    <a:srgbClr val="0000CC"/>
                  </a:solidFill>
                  <a:latin typeface="Times New Roman" pitchFamily="18" charset="0"/>
                </a:rPr>
                <a:t>Quan sát hình 56 “Tình cảnh người nông dân Pháp trước cách mạng” và rút ra nhận </a:t>
              </a:r>
              <a:r>
                <a:rPr lang="af-ZA" b="1" i="1" dirty="0" smtClean="0">
                  <a:solidFill>
                    <a:srgbClr val="0000CC"/>
                  </a:solidFill>
                  <a:latin typeface="Times New Roman" pitchFamily="18" charset="0"/>
                </a:rPr>
                <a:t>xét?</a:t>
              </a:r>
              <a:r>
                <a:rPr lang="af-ZA" b="1" dirty="0" smtClean="0">
                  <a:solidFill>
                    <a:srgbClr val="0000CC"/>
                  </a:solidFill>
                  <a:latin typeface="Times New Roman" pitchFamily="18" charset="0"/>
                </a:rPr>
                <a:t> </a:t>
              </a:r>
              <a:endParaRPr lang="af-ZA" b="1" dirty="0">
                <a:solidFill>
                  <a:srgbClr val="0000CC"/>
                </a:solidFill>
                <a:latin typeface="Times New Roman" pitchFamily="18" charset="0"/>
              </a:endParaRPr>
            </a:p>
          </p:txBody>
        </p:sp>
      </p:grpSp>
      <p:sp>
        <p:nvSpPr>
          <p:cNvPr id="116763" name="Text Box 27"/>
          <p:cNvSpPr txBox="1">
            <a:spLocks noChangeArrowheads="1"/>
          </p:cNvSpPr>
          <p:nvPr/>
        </p:nvSpPr>
        <p:spPr bwMode="auto">
          <a:xfrm>
            <a:off x="863600" y="4254500"/>
            <a:ext cx="609600" cy="457200"/>
          </a:xfrm>
          <a:prstGeom prst="rect">
            <a:avLst/>
          </a:prstGeom>
          <a:noFill/>
          <a:ln w="9525">
            <a:noFill/>
            <a:miter lim="800000"/>
            <a:headEnd/>
            <a:tailEnd/>
          </a:ln>
        </p:spPr>
        <p:txBody>
          <a:bodyPr>
            <a:spAutoFit/>
          </a:bodyPr>
          <a:lstStyle/>
          <a:p>
            <a:pPr>
              <a:spcBef>
                <a:spcPct val="50000"/>
              </a:spcBef>
            </a:pPr>
            <a:r>
              <a:rPr lang="af-ZA" sz="2400">
                <a:solidFill>
                  <a:srgbClr val="FF0000"/>
                </a:solidFill>
                <a:latin typeface="Times New Roman" pitchFamily="18" charset="0"/>
                <a:sym typeface="Wingdings 2" pitchFamily="18" charset="2"/>
              </a:rPr>
              <a:t></a:t>
            </a:r>
          </a:p>
        </p:txBody>
      </p:sp>
      <p:sp>
        <p:nvSpPr>
          <p:cNvPr id="116764" name="Text Box 28"/>
          <p:cNvSpPr txBox="1">
            <a:spLocks noChangeArrowheads="1"/>
          </p:cNvSpPr>
          <p:nvPr/>
        </p:nvSpPr>
        <p:spPr bwMode="auto">
          <a:xfrm>
            <a:off x="1524000" y="3657600"/>
            <a:ext cx="609600" cy="457200"/>
          </a:xfrm>
          <a:prstGeom prst="rect">
            <a:avLst/>
          </a:prstGeom>
          <a:noFill/>
          <a:ln w="9525">
            <a:noFill/>
            <a:miter lim="800000"/>
            <a:headEnd/>
            <a:tailEnd/>
          </a:ln>
        </p:spPr>
        <p:txBody>
          <a:bodyPr>
            <a:spAutoFit/>
          </a:bodyPr>
          <a:lstStyle/>
          <a:p>
            <a:pPr>
              <a:spcBef>
                <a:spcPct val="50000"/>
              </a:spcBef>
            </a:pPr>
            <a:r>
              <a:rPr lang="af-ZA" sz="2400">
                <a:solidFill>
                  <a:srgbClr val="FF0000"/>
                </a:solidFill>
                <a:latin typeface="Times New Roman" pitchFamily="18" charset="0"/>
                <a:sym typeface="Wingdings 2" pitchFamily="18" charset="2"/>
              </a:rPr>
              <a:t></a:t>
            </a:r>
          </a:p>
        </p:txBody>
      </p:sp>
      <p:sp>
        <p:nvSpPr>
          <p:cNvPr id="116765" name="Text Box 29"/>
          <p:cNvSpPr txBox="1">
            <a:spLocks noChangeArrowheads="1"/>
          </p:cNvSpPr>
          <p:nvPr/>
        </p:nvSpPr>
        <p:spPr bwMode="auto">
          <a:xfrm>
            <a:off x="1219200" y="5257800"/>
            <a:ext cx="609600" cy="457200"/>
          </a:xfrm>
          <a:prstGeom prst="rect">
            <a:avLst/>
          </a:prstGeom>
          <a:noFill/>
          <a:ln w="9525">
            <a:noFill/>
            <a:miter lim="800000"/>
            <a:headEnd/>
            <a:tailEnd/>
          </a:ln>
        </p:spPr>
        <p:txBody>
          <a:bodyPr>
            <a:spAutoFit/>
          </a:bodyPr>
          <a:lstStyle/>
          <a:p>
            <a:pPr>
              <a:spcBef>
                <a:spcPct val="50000"/>
              </a:spcBef>
            </a:pPr>
            <a:r>
              <a:rPr lang="af-ZA" sz="2400">
                <a:solidFill>
                  <a:srgbClr val="FF0000"/>
                </a:solidFill>
                <a:latin typeface="Times New Roman" pitchFamily="18" charset="0"/>
                <a:sym typeface="Wingdings 2" pitchFamily="18" charset="2"/>
              </a:rPr>
              <a:t></a:t>
            </a:r>
          </a:p>
        </p:txBody>
      </p:sp>
      <p:sp>
        <p:nvSpPr>
          <p:cNvPr id="116766" name="Text Box 30"/>
          <p:cNvSpPr txBox="1">
            <a:spLocks noChangeArrowheads="1"/>
          </p:cNvSpPr>
          <p:nvPr/>
        </p:nvSpPr>
        <p:spPr bwMode="auto">
          <a:xfrm>
            <a:off x="4343400" y="5105400"/>
            <a:ext cx="609600" cy="457200"/>
          </a:xfrm>
          <a:prstGeom prst="rect">
            <a:avLst/>
          </a:prstGeom>
          <a:noFill/>
          <a:ln w="9525">
            <a:noFill/>
            <a:miter lim="800000"/>
            <a:headEnd/>
            <a:tailEnd/>
          </a:ln>
        </p:spPr>
        <p:txBody>
          <a:bodyPr>
            <a:spAutoFit/>
          </a:bodyPr>
          <a:lstStyle/>
          <a:p>
            <a:pPr>
              <a:spcBef>
                <a:spcPct val="50000"/>
              </a:spcBef>
            </a:pPr>
            <a:r>
              <a:rPr lang="af-ZA" sz="2400">
                <a:solidFill>
                  <a:srgbClr val="FF0000"/>
                </a:solidFill>
                <a:latin typeface="Times New Roman" pitchFamily="18" charset="0"/>
                <a:sym typeface="Wingdings 2"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64"/>
                                        </p:tgtEl>
                                        <p:attrNameLst>
                                          <p:attrName>style.visibility</p:attrName>
                                        </p:attrNameLst>
                                      </p:cBhvr>
                                      <p:to>
                                        <p:strVal val="visible"/>
                                      </p:to>
                                    </p:set>
                                    <p:animEffect transition="in" filter="box(in)">
                                      <p:cBhvr>
                                        <p:cTn id="12" dur="500"/>
                                        <p:tgtEl>
                                          <p:spTgt spid="116764"/>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16763"/>
                                        </p:tgtEl>
                                        <p:attrNameLst>
                                          <p:attrName>style.visibility</p:attrName>
                                        </p:attrNameLst>
                                      </p:cBhvr>
                                      <p:to>
                                        <p:strVal val="visible"/>
                                      </p:to>
                                    </p:set>
                                    <p:animEffect transition="in" filter="box(in)">
                                      <p:cBhvr>
                                        <p:cTn id="16" dur="500"/>
                                        <p:tgtEl>
                                          <p:spTgt spid="116763"/>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116765"/>
                                        </p:tgtEl>
                                        <p:attrNameLst>
                                          <p:attrName>style.visibility</p:attrName>
                                        </p:attrNameLst>
                                      </p:cBhvr>
                                      <p:to>
                                        <p:strVal val="visible"/>
                                      </p:to>
                                    </p:set>
                                    <p:animEffect transition="in" filter="box(in)">
                                      <p:cBhvr>
                                        <p:cTn id="20" dur="500"/>
                                        <p:tgtEl>
                                          <p:spTgt spid="116765"/>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116766"/>
                                        </p:tgtEl>
                                        <p:attrNameLst>
                                          <p:attrName>style.visibility</p:attrName>
                                        </p:attrNameLst>
                                      </p:cBhvr>
                                      <p:to>
                                        <p:strVal val="visible"/>
                                      </p:to>
                                    </p:set>
                                    <p:animEffect transition="in" filter="box(in)">
                                      <p:cBhvr>
                                        <p:cTn id="24" dur="500"/>
                                        <p:tgtEl>
                                          <p:spTgt spid="116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3" grpId="0"/>
      <p:bldP spid="116764" grpId="0"/>
      <p:bldP spid="116765" grpId="0"/>
      <p:bldP spid="1167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7" name="Picture 3"/>
          <p:cNvPicPr>
            <a:picLocks noChangeAspect="1" noChangeArrowheads="1"/>
          </p:cNvPicPr>
          <p:nvPr/>
        </p:nvPicPr>
        <p:blipFill>
          <a:blip r:embed="rId2"/>
          <a:srcRect/>
          <a:stretch>
            <a:fillRect/>
          </a:stretch>
        </p:blipFill>
        <p:spPr bwMode="auto">
          <a:xfrm>
            <a:off x="0" y="0"/>
            <a:ext cx="5305425" cy="6451600"/>
          </a:xfrm>
          <a:prstGeom prst="rect">
            <a:avLst/>
          </a:prstGeom>
          <a:noFill/>
          <a:ln w="9525">
            <a:noFill/>
            <a:miter lim="800000"/>
            <a:headEnd/>
            <a:tailEnd/>
          </a:ln>
          <a:effectLst/>
        </p:spPr>
      </p:pic>
      <p:sp>
        <p:nvSpPr>
          <p:cNvPr id="231435" name="Text Box 11"/>
          <p:cNvSpPr txBox="1">
            <a:spLocks noChangeArrowheads="1"/>
          </p:cNvSpPr>
          <p:nvPr/>
        </p:nvSpPr>
        <p:spPr bwMode="auto">
          <a:xfrm>
            <a:off x="0" y="6451600"/>
            <a:ext cx="5334000" cy="314325"/>
          </a:xfrm>
          <a:prstGeom prst="rect">
            <a:avLst/>
          </a:prstGeom>
          <a:solidFill>
            <a:schemeClr val="tx1"/>
          </a:solidFill>
          <a:ln w="9525" algn="ctr">
            <a:solidFill>
              <a:schemeClr val="tx1"/>
            </a:solidFill>
            <a:miter lim="800000"/>
            <a:headEnd/>
            <a:tailEnd/>
          </a:ln>
          <a:effectLst/>
        </p:spPr>
        <p:txBody>
          <a:bodyPr>
            <a:spAutoFit/>
          </a:bodyPr>
          <a:lstStyle/>
          <a:p>
            <a:pPr>
              <a:spcBef>
                <a:spcPct val="50000"/>
              </a:spcBef>
            </a:pPr>
            <a:r>
              <a:rPr lang="en-US" altLang="en-US" sz="1400">
                <a:solidFill>
                  <a:schemeClr val="bg1"/>
                </a:solidFill>
                <a:latin typeface="Times New Roman" pitchFamily="18" charset="0"/>
              </a:rPr>
              <a:t>TÌNH CẢNH NGƯỜI NÔNG DÂN PHÁP TRƯỚC CÁCH MẠNG</a:t>
            </a:r>
          </a:p>
        </p:txBody>
      </p:sp>
      <p:sp>
        <p:nvSpPr>
          <p:cNvPr id="5" name="Rectangle 4"/>
          <p:cNvSpPr>
            <a:spLocks noChangeArrowheads="1"/>
          </p:cNvSpPr>
          <p:nvPr/>
        </p:nvSpPr>
        <p:spPr bwMode="auto">
          <a:xfrm>
            <a:off x="0" y="914400"/>
            <a:ext cx="1066800" cy="1162050"/>
          </a:xfrm>
          <a:prstGeom prst="rect">
            <a:avLst/>
          </a:prstGeom>
          <a:solidFill>
            <a:schemeClr val="accent1"/>
          </a:solidFill>
          <a:ln w="9525" algn="ctr">
            <a:solidFill>
              <a:schemeClr val="tx1"/>
            </a:solidFill>
            <a:round/>
            <a:headEnd/>
            <a:tailEnd/>
          </a:ln>
          <a:effectLst/>
        </p:spPr>
        <p:txBody>
          <a:bodyPr/>
          <a:lstStyle/>
          <a:p>
            <a:r>
              <a:rPr lang="en-US" altLang="en-US" sz="2400" i="1">
                <a:solidFill>
                  <a:srgbClr val="FF0000"/>
                </a:solidFill>
                <a:latin typeface="Times New Roman" pitchFamily="18" charset="0"/>
                <a:cs typeface="Times New Roman" pitchFamily="18" charset="0"/>
              </a:rPr>
              <a:t>Đẳng cấp thứ ba</a:t>
            </a:r>
          </a:p>
        </p:txBody>
      </p:sp>
      <p:sp>
        <p:nvSpPr>
          <p:cNvPr id="6" name="Rectangle 5"/>
          <p:cNvSpPr>
            <a:spLocks noChangeArrowheads="1"/>
          </p:cNvSpPr>
          <p:nvPr/>
        </p:nvSpPr>
        <p:spPr bwMode="auto">
          <a:xfrm>
            <a:off x="4076700" y="2362200"/>
            <a:ext cx="1219200" cy="457200"/>
          </a:xfrm>
          <a:prstGeom prst="rect">
            <a:avLst/>
          </a:prstGeom>
          <a:solidFill>
            <a:schemeClr val="accent1"/>
          </a:solidFill>
          <a:ln w="9525" algn="ctr">
            <a:solidFill>
              <a:schemeClr val="tx1"/>
            </a:solidFill>
            <a:round/>
            <a:headEnd/>
            <a:tailEnd/>
          </a:ln>
          <a:effectLst/>
        </p:spPr>
        <p:txBody>
          <a:bodyPr/>
          <a:lstStyle/>
          <a:p>
            <a:r>
              <a:rPr lang="en-US" altLang="en-US" sz="2400" i="1">
                <a:solidFill>
                  <a:srgbClr val="FF0000"/>
                </a:solidFill>
                <a:latin typeface="Times New Roman" pitchFamily="18" charset="0"/>
                <a:cs typeface="Times New Roman" pitchFamily="18" charset="0"/>
              </a:rPr>
              <a:t>Quý tộc</a:t>
            </a:r>
          </a:p>
        </p:txBody>
      </p:sp>
      <p:sp>
        <p:nvSpPr>
          <p:cNvPr id="7" name="Rectangle 6"/>
          <p:cNvSpPr>
            <a:spLocks noChangeArrowheads="1"/>
          </p:cNvSpPr>
          <p:nvPr/>
        </p:nvSpPr>
        <p:spPr bwMode="auto">
          <a:xfrm>
            <a:off x="609600" y="177800"/>
            <a:ext cx="1600200" cy="457200"/>
          </a:xfrm>
          <a:prstGeom prst="rect">
            <a:avLst/>
          </a:prstGeom>
          <a:solidFill>
            <a:schemeClr val="accent1"/>
          </a:solidFill>
          <a:ln w="9525" algn="ctr">
            <a:solidFill>
              <a:schemeClr val="tx1"/>
            </a:solidFill>
            <a:round/>
            <a:headEnd/>
            <a:tailEnd/>
          </a:ln>
          <a:effectLst/>
        </p:spPr>
        <p:txBody>
          <a:bodyPr/>
          <a:lstStyle/>
          <a:p>
            <a:r>
              <a:rPr lang="en-US" altLang="en-US" sz="2400" i="1">
                <a:solidFill>
                  <a:srgbClr val="FF0000"/>
                </a:solidFill>
                <a:latin typeface="Times New Roman" pitchFamily="18" charset="0"/>
                <a:cs typeface="Times New Roman" pitchFamily="18" charset="0"/>
              </a:rPr>
              <a:t>Tăng lữ</a:t>
            </a:r>
          </a:p>
        </p:txBody>
      </p:sp>
      <p:cxnSp>
        <p:nvCxnSpPr>
          <p:cNvPr id="9" name="Straight Arrow Connector 8"/>
          <p:cNvCxnSpPr/>
          <p:nvPr/>
        </p:nvCxnSpPr>
        <p:spPr bwMode="auto">
          <a:xfrm>
            <a:off x="533400" y="2076450"/>
            <a:ext cx="876300" cy="114935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bwMode="auto">
          <a:xfrm>
            <a:off x="1409700" y="639763"/>
            <a:ext cx="800100" cy="655637"/>
          </a:xfrm>
          <a:prstGeom prst="straightConnector1">
            <a:avLst/>
          </a:prstGeom>
          <a:ln>
            <a:solidFill>
              <a:srgbClr val="FF0000"/>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stCxn id="6" idx="0"/>
          </p:cNvCxnSpPr>
          <p:nvPr/>
        </p:nvCxnSpPr>
        <p:spPr bwMode="auto">
          <a:xfrm flipH="1" flipV="1">
            <a:off x="4076700" y="1847850"/>
            <a:ext cx="609600" cy="51435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7" name="TextBox 16"/>
          <p:cNvSpPr txBox="1">
            <a:spLocks noChangeArrowheads="1"/>
          </p:cNvSpPr>
          <p:nvPr/>
        </p:nvSpPr>
        <p:spPr bwMode="auto">
          <a:xfrm>
            <a:off x="5410200" y="30163"/>
            <a:ext cx="3730625" cy="6924675"/>
          </a:xfrm>
          <a:prstGeom prst="rect">
            <a:avLst/>
          </a:prstGeom>
          <a:noFill/>
          <a:ln w="9525">
            <a:noFill/>
            <a:miter lim="800000"/>
            <a:headEnd/>
            <a:tailEnd/>
          </a:ln>
        </p:spPr>
        <p:txBody>
          <a:bodyPr>
            <a:spAutoFit/>
          </a:bodyPr>
          <a:lstStyle/>
          <a:p>
            <a:r>
              <a:rPr lang="en-US" altLang="en-US" sz="2400" b="0" i="1">
                <a:latin typeface="Times New Roman" pitchFamily="18" charset="0"/>
                <a:cs typeface="Times New Roman" pitchFamily="18" charset="0"/>
              </a:rPr>
              <a:t>“ Người ta thấy một số thú vật dữ tợn, đực và cái, rải khắp các làng xóm, sạm đen, hốc hác và rám nắng, gắn chặt vào mảnh đất mà chúng đào sới một cách cực kỳ nhẫn nại. Hình như chúng cũng có một giọng nói, và khi chúng đứng lên, người ta thấy chúng có bộ mặt người. Và quả thực chúng là người. Đêm đến chúng rúc trong hang, sống bằng bắng mỳ đen, nước lã và rễ cây, nhờ chúng, những người khác khỏi phải reo, cày và gặt để sống…”</a:t>
            </a:r>
          </a:p>
          <a:p>
            <a:r>
              <a:rPr lang="en-US" altLang="en-US"/>
              <a:t>	</a:t>
            </a:r>
            <a:r>
              <a:rPr lang="en-US" altLang="en-US" i="1"/>
              <a:t>Trích</a:t>
            </a:r>
            <a:r>
              <a:rPr lang="en-US" altLang="en-US" b="0" i="1"/>
              <a:t>: Những đặc điểm và những tập quán của thế kỷ</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circle(in)">
                                      <p:cBhvr>
                                        <p:cTn id="7" dur="2000"/>
                                        <p:tgtEl>
                                          <p:spTgt spid="231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1435"/>
                                        </p:tgtEl>
                                        <p:attrNameLst>
                                          <p:attrName>style.visibility</p:attrName>
                                        </p:attrNameLst>
                                      </p:cBhvr>
                                      <p:to>
                                        <p:strVal val="visible"/>
                                      </p:to>
                                    </p:set>
                                    <p:animEffect transition="in" filter="wipe(down)">
                                      <p:cBhvr>
                                        <p:cTn id="12" dur="500"/>
                                        <p:tgtEl>
                                          <p:spTgt spid="231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5" grpId="0" animBg="1"/>
      <p:bldP spid="5" grpId="0" animBg="1"/>
      <p:bldP spid="6" grpId="0" animBg="1"/>
      <p:bldP spid="7"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0"/>
          <p:cNvPicPr>
            <a:picLocks noChangeAspect="1" noChangeArrowheads="1"/>
          </p:cNvPicPr>
          <p:nvPr/>
        </p:nvPicPr>
        <p:blipFill>
          <a:blip r:embed="rId2"/>
          <a:srcRect/>
          <a:stretch>
            <a:fillRect/>
          </a:stretch>
        </p:blipFill>
        <p:spPr bwMode="auto">
          <a:xfrm>
            <a:off x="4191000" y="0"/>
            <a:ext cx="4940300" cy="6021388"/>
          </a:xfrm>
          <a:prstGeom prst="rect">
            <a:avLst/>
          </a:prstGeom>
          <a:noFill/>
          <a:ln w="9525">
            <a:solidFill>
              <a:schemeClr val="tx1"/>
            </a:solidFill>
            <a:miter lim="800000"/>
            <a:headEnd/>
            <a:tailEnd/>
          </a:ln>
        </p:spPr>
      </p:pic>
      <p:grpSp>
        <p:nvGrpSpPr>
          <p:cNvPr id="2" name="Group 3"/>
          <p:cNvGrpSpPr>
            <a:grpSpLocks/>
          </p:cNvGrpSpPr>
          <p:nvPr/>
        </p:nvGrpSpPr>
        <p:grpSpPr bwMode="auto">
          <a:xfrm>
            <a:off x="1979613" y="260350"/>
            <a:ext cx="2103437" cy="1443038"/>
            <a:chOff x="2364" y="1696"/>
            <a:chExt cx="1156" cy="623"/>
          </a:xfrm>
        </p:grpSpPr>
        <p:sp>
          <p:nvSpPr>
            <p:cNvPr id="12323" name="Rectangle 4"/>
            <p:cNvSpPr>
              <a:spLocks noChangeArrowheads="1"/>
            </p:cNvSpPr>
            <p:nvPr/>
          </p:nvSpPr>
          <p:spPr bwMode="auto">
            <a:xfrm>
              <a:off x="2364" y="2001"/>
              <a:ext cx="1152" cy="318"/>
            </a:xfrm>
            <a:prstGeom prst="rect">
              <a:avLst/>
            </a:prstGeom>
            <a:solidFill>
              <a:srgbClr val="00664D"/>
            </a:solidFill>
            <a:ln w="9525">
              <a:solidFill>
                <a:srgbClr val="000000"/>
              </a:solidFill>
              <a:miter lim="800000"/>
              <a:headEnd/>
              <a:tailEnd/>
            </a:ln>
          </p:spPr>
          <p:txBody>
            <a:bodyPr/>
            <a:lstStyle/>
            <a:p>
              <a:endParaRPr lang="en-US" b="1">
                <a:latin typeface="Calibri" pitchFamily="34" charset="0"/>
              </a:endParaRPr>
            </a:p>
          </p:txBody>
        </p:sp>
        <p:sp>
          <p:nvSpPr>
            <p:cNvPr id="12324" name="Freeform 5"/>
            <p:cNvSpPr>
              <a:spLocks/>
            </p:cNvSpPr>
            <p:nvPr/>
          </p:nvSpPr>
          <p:spPr bwMode="auto">
            <a:xfrm>
              <a:off x="2368" y="1696"/>
              <a:ext cx="1152" cy="300"/>
            </a:xfrm>
            <a:custGeom>
              <a:avLst/>
              <a:gdLst>
                <a:gd name="T0" fmla="*/ 18 w 1152"/>
                <a:gd name="T1" fmla="*/ 0 h 300"/>
                <a:gd name="T2" fmla="*/ 78 w 1152"/>
                <a:gd name="T3" fmla="*/ 0 h 300"/>
                <a:gd name="T4" fmla="*/ 138 w 1152"/>
                <a:gd name="T5" fmla="*/ 0 h 300"/>
                <a:gd name="T6" fmla="*/ 180 w 1152"/>
                <a:gd name="T7" fmla="*/ 0 h 300"/>
                <a:gd name="T8" fmla="*/ 240 w 1152"/>
                <a:gd name="T9" fmla="*/ 6 h 300"/>
                <a:gd name="T10" fmla="*/ 276 w 1152"/>
                <a:gd name="T11" fmla="*/ 6 h 300"/>
                <a:gd name="T12" fmla="*/ 336 w 1152"/>
                <a:gd name="T13" fmla="*/ 12 h 300"/>
                <a:gd name="T14" fmla="*/ 390 w 1152"/>
                <a:gd name="T15" fmla="*/ 18 h 300"/>
                <a:gd name="T16" fmla="*/ 432 w 1152"/>
                <a:gd name="T17" fmla="*/ 18 h 300"/>
                <a:gd name="T18" fmla="*/ 486 w 1152"/>
                <a:gd name="T19" fmla="*/ 24 h 300"/>
                <a:gd name="T20" fmla="*/ 522 w 1152"/>
                <a:gd name="T21" fmla="*/ 30 h 300"/>
                <a:gd name="T22" fmla="*/ 576 w 1152"/>
                <a:gd name="T23" fmla="*/ 36 h 300"/>
                <a:gd name="T24" fmla="*/ 624 w 1152"/>
                <a:gd name="T25" fmla="*/ 48 h 300"/>
                <a:gd name="T26" fmla="*/ 660 w 1152"/>
                <a:gd name="T27" fmla="*/ 54 h 300"/>
                <a:gd name="T28" fmla="*/ 708 w 1152"/>
                <a:gd name="T29" fmla="*/ 60 h 300"/>
                <a:gd name="T30" fmla="*/ 738 w 1152"/>
                <a:gd name="T31" fmla="*/ 66 h 300"/>
                <a:gd name="T32" fmla="*/ 786 w 1152"/>
                <a:gd name="T33" fmla="*/ 78 h 300"/>
                <a:gd name="T34" fmla="*/ 828 w 1152"/>
                <a:gd name="T35" fmla="*/ 90 h 300"/>
                <a:gd name="T36" fmla="*/ 852 w 1152"/>
                <a:gd name="T37" fmla="*/ 96 h 300"/>
                <a:gd name="T38" fmla="*/ 894 w 1152"/>
                <a:gd name="T39" fmla="*/ 108 h 300"/>
                <a:gd name="T40" fmla="*/ 918 w 1152"/>
                <a:gd name="T41" fmla="*/ 120 h 300"/>
                <a:gd name="T42" fmla="*/ 954 w 1152"/>
                <a:gd name="T43" fmla="*/ 132 h 300"/>
                <a:gd name="T44" fmla="*/ 984 w 1152"/>
                <a:gd name="T45" fmla="*/ 144 h 300"/>
                <a:gd name="T46" fmla="*/ 1008 w 1152"/>
                <a:gd name="T47" fmla="*/ 156 h 300"/>
                <a:gd name="T48" fmla="*/ 1032 w 1152"/>
                <a:gd name="T49" fmla="*/ 168 h 300"/>
                <a:gd name="T50" fmla="*/ 1056 w 1152"/>
                <a:gd name="T51" fmla="*/ 180 h 300"/>
                <a:gd name="T52" fmla="*/ 1074 w 1152"/>
                <a:gd name="T53" fmla="*/ 192 h 300"/>
                <a:gd name="T54" fmla="*/ 1092 w 1152"/>
                <a:gd name="T55" fmla="*/ 204 h 300"/>
                <a:gd name="T56" fmla="*/ 1104 w 1152"/>
                <a:gd name="T57" fmla="*/ 216 h 300"/>
                <a:gd name="T58" fmla="*/ 1122 w 1152"/>
                <a:gd name="T59" fmla="*/ 234 h 300"/>
                <a:gd name="T60" fmla="*/ 1134 w 1152"/>
                <a:gd name="T61" fmla="*/ 246 h 300"/>
                <a:gd name="T62" fmla="*/ 1140 w 1152"/>
                <a:gd name="T63" fmla="*/ 258 h 300"/>
                <a:gd name="T64" fmla="*/ 1146 w 1152"/>
                <a:gd name="T65" fmla="*/ 270 h 300"/>
                <a:gd name="T66" fmla="*/ 1146 w 1152"/>
                <a:gd name="T67" fmla="*/ 282 h 300"/>
                <a:gd name="T68" fmla="*/ 1152 w 1152"/>
                <a:gd name="T69" fmla="*/ 300 h 300"/>
                <a:gd name="T70" fmla="*/ 0 w 1152"/>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2"/>
                <a:gd name="T109" fmla="*/ 0 h 300"/>
                <a:gd name="T110" fmla="*/ 1152 w 1152"/>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2" h="300">
                  <a:moveTo>
                    <a:pt x="0" y="0"/>
                  </a:moveTo>
                  <a:lnTo>
                    <a:pt x="18" y="0"/>
                  </a:lnTo>
                  <a:lnTo>
                    <a:pt x="60" y="0"/>
                  </a:lnTo>
                  <a:lnTo>
                    <a:pt x="78" y="0"/>
                  </a:lnTo>
                  <a:lnTo>
                    <a:pt x="96" y="0"/>
                  </a:lnTo>
                  <a:lnTo>
                    <a:pt x="138" y="0"/>
                  </a:lnTo>
                  <a:lnTo>
                    <a:pt x="156" y="0"/>
                  </a:lnTo>
                  <a:lnTo>
                    <a:pt x="180" y="0"/>
                  </a:lnTo>
                  <a:lnTo>
                    <a:pt x="198" y="6"/>
                  </a:lnTo>
                  <a:lnTo>
                    <a:pt x="240" y="6"/>
                  </a:lnTo>
                  <a:lnTo>
                    <a:pt x="258" y="6"/>
                  </a:lnTo>
                  <a:lnTo>
                    <a:pt x="276" y="6"/>
                  </a:lnTo>
                  <a:lnTo>
                    <a:pt x="318" y="12"/>
                  </a:lnTo>
                  <a:lnTo>
                    <a:pt x="336" y="12"/>
                  </a:lnTo>
                  <a:lnTo>
                    <a:pt x="354" y="12"/>
                  </a:lnTo>
                  <a:lnTo>
                    <a:pt x="390" y="18"/>
                  </a:lnTo>
                  <a:lnTo>
                    <a:pt x="414" y="18"/>
                  </a:lnTo>
                  <a:lnTo>
                    <a:pt x="432" y="18"/>
                  </a:lnTo>
                  <a:lnTo>
                    <a:pt x="450" y="24"/>
                  </a:lnTo>
                  <a:lnTo>
                    <a:pt x="486" y="24"/>
                  </a:lnTo>
                  <a:lnTo>
                    <a:pt x="504" y="30"/>
                  </a:lnTo>
                  <a:lnTo>
                    <a:pt x="522" y="30"/>
                  </a:lnTo>
                  <a:lnTo>
                    <a:pt x="558" y="36"/>
                  </a:lnTo>
                  <a:lnTo>
                    <a:pt x="576" y="36"/>
                  </a:lnTo>
                  <a:lnTo>
                    <a:pt x="594" y="42"/>
                  </a:lnTo>
                  <a:lnTo>
                    <a:pt x="624" y="48"/>
                  </a:lnTo>
                  <a:lnTo>
                    <a:pt x="642" y="48"/>
                  </a:lnTo>
                  <a:lnTo>
                    <a:pt x="660" y="54"/>
                  </a:lnTo>
                  <a:lnTo>
                    <a:pt x="690" y="60"/>
                  </a:lnTo>
                  <a:lnTo>
                    <a:pt x="708" y="60"/>
                  </a:lnTo>
                  <a:lnTo>
                    <a:pt x="726" y="66"/>
                  </a:lnTo>
                  <a:lnTo>
                    <a:pt x="738" y="66"/>
                  </a:lnTo>
                  <a:lnTo>
                    <a:pt x="768" y="78"/>
                  </a:lnTo>
                  <a:lnTo>
                    <a:pt x="786" y="78"/>
                  </a:lnTo>
                  <a:lnTo>
                    <a:pt x="798" y="84"/>
                  </a:lnTo>
                  <a:lnTo>
                    <a:pt x="828" y="90"/>
                  </a:lnTo>
                  <a:lnTo>
                    <a:pt x="840" y="96"/>
                  </a:lnTo>
                  <a:lnTo>
                    <a:pt x="852" y="96"/>
                  </a:lnTo>
                  <a:lnTo>
                    <a:pt x="882" y="108"/>
                  </a:lnTo>
                  <a:lnTo>
                    <a:pt x="894" y="108"/>
                  </a:lnTo>
                  <a:lnTo>
                    <a:pt x="906" y="114"/>
                  </a:lnTo>
                  <a:lnTo>
                    <a:pt x="918" y="120"/>
                  </a:lnTo>
                  <a:lnTo>
                    <a:pt x="942" y="126"/>
                  </a:lnTo>
                  <a:lnTo>
                    <a:pt x="954" y="132"/>
                  </a:lnTo>
                  <a:lnTo>
                    <a:pt x="966" y="138"/>
                  </a:lnTo>
                  <a:lnTo>
                    <a:pt x="984" y="144"/>
                  </a:lnTo>
                  <a:lnTo>
                    <a:pt x="996" y="150"/>
                  </a:lnTo>
                  <a:lnTo>
                    <a:pt x="1008" y="156"/>
                  </a:lnTo>
                  <a:lnTo>
                    <a:pt x="1026" y="162"/>
                  </a:lnTo>
                  <a:lnTo>
                    <a:pt x="1032" y="168"/>
                  </a:lnTo>
                  <a:lnTo>
                    <a:pt x="1044" y="174"/>
                  </a:lnTo>
                  <a:lnTo>
                    <a:pt x="1056" y="180"/>
                  </a:lnTo>
                  <a:lnTo>
                    <a:pt x="1068" y="186"/>
                  </a:lnTo>
                  <a:lnTo>
                    <a:pt x="1074" y="192"/>
                  </a:lnTo>
                  <a:lnTo>
                    <a:pt x="1080" y="198"/>
                  </a:lnTo>
                  <a:lnTo>
                    <a:pt x="1092" y="204"/>
                  </a:lnTo>
                  <a:lnTo>
                    <a:pt x="1098" y="210"/>
                  </a:lnTo>
                  <a:lnTo>
                    <a:pt x="1104" y="216"/>
                  </a:lnTo>
                  <a:lnTo>
                    <a:pt x="1116" y="228"/>
                  </a:lnTo>
                  <a:lnTo>
                    <a:pt x="1122" y="234"/>
                  </a:lnTo>
                  <a:lnTo>
                    <a:pt x="1128" y="234"/>
                  </a:lnTo>
                  <a:lnTo>
                    <a:pt x="1134" y="246"/>
                  </a:lnTo>
                  <a:lnTo>
                    <a:pt x="1134" y="252"/>
                  </a:lnTo>
                  <a:lnTo>
                    <a:pt x="1140" y="258"/>
                  </a:lnTo>
                  <a:lnTo>
                    <a:pt x="1140" y="264"/>
                  </a:lnTo>
                  <a:lnTo>
                    <a:pt x="1146" y="270"/>
                  </a:lnTo>
                  <a:lnTo>
                    <a:pt x="1146" y="276"/>
                  </a:lnTo>
                  <a:lnTo>
                    <a:pt x="1146" y="282"/>
                  </a:lnTo>
                  <a:lnTo>
                    <a:pt x="1152" y="294"/>
                  </a:lnTo>
                  <a:lnTo>
                    <a:pt x="1152" y="300"/>
                  </a:lnTo>
                  <a:lnTo>
                    <a:pt x="0" y="300"/>
                  </a:lnTo>
                  <a:lnTo>
                    <a:pt x="0" y="0"/>
                  </a:lnTo>
                  <a:close/>
                </a:path>
              </a:pathLst>
            </a:custGeom>
            <a:solidFill>
              <a:srgbClr val="00CC99"/>
            </a:solidFill>
            <a:ln w="9525">
              <a:solidFill>
                <a:srgbClr val="000000"/>
              </a:solidFill>
              <a:round/>
              <a:headEnd/>
              <a:tailEnd/>
            </a:ln>
          </p:spPr>
          <p:txBody>
            <a:bodyPr/>
            <a:lstStyle/>
            <a:p>
              <a:endParaRPr lang="en-US" b="1">
                <a:latin typeface="Calibri" pitchFamily="34" charset="0"/>
              </a:endParaRPr>
            </a:p>
          </p:txBody>
        </p:sp>
      </p:grpSp>
      <p:grpSp>
        <p:nvGrpSpPr>
          <p:cNvPr id="3" name="Group 6"/>
          <p:cNvGrpSpPr>
            <a:grpSpLocks/>
          </p:cNvGrpSpPr>
          <p:nvPr/>
        </p:nvGrpSpPr>
        <p:grpSpPr bwMode="auto">
          <a:xfrm>
            <a:off x="1979613" y="920750"/>
            <a:ext cx="2097087" cy="1139825"/>
            <a:chOff x="2364" y="2001"/>
            <a:chExt cx="1152" cy="492"/>
          </a:xfrm>
        </p:grpSpPr>
        <p:sp>
          <p:nvSpPr>
            <p:cNvPr id="12319" name="Freeform 7"/>
            <p:cNvSpPr>
              <a:spLocks/>
            </p:cNvSpPr>
            <p:nvPr/>
          </p:nvSpPr>
          <p:spPr bwMode="auto">
            <a:xfrm>
              <a:off x="2364" y="2001"/>
              <a:ext cx="930" cy="492"/>
            </a:xfrm>
            <a:custGeom>
              <a:avLst/>
              <a:gdLst>
                <a:gd name="T0" fmla="*/ 0 w 930"/>
                <a:gd name="T1" fmla="*/ 0 h 492"/>
                <a:gd name="T2" fmla="*/ 930 w 930"/>
                <a:gd name="T3" fmla="*/ 174 h 492"/>
                <a:gd name="T4" fmla="*/ 930 w 930"/>
                <a:gd name="T5" fmla="*/ 492 h 492"/>
                <a:gd name="T6" fmla="*/ 0 w 930"/>
                <a:gd name="T7" fmla="*/ 318 h 492"/>
                <a:gd name="T8" fmla="*/ 0 w 930"/>
                <a:gd name="T9" fmla="*/ 0 h 492"/>
                <a:gd name="T10" fmla="*/ 0 60000 65536"/>
                <a:gd name="T11" fmla="*/ 0 60000 65536"/>
                <a:gd name="T12" fmla="*/ 0 60000 65536"/>
                <a:gd name="T13" fmla="*/ 0 60000 65536"/>
                <a:gd name="T14" fmla="*/ 0 60000 65536"/>
                <a:gd name="T15" fmla="*/ 0 w 930"/>
                <a:gd name="T16" fmla="*/ 0 h 492"/>
                <a:gd name="T17" fmla="*/ 930 w 930"/>
                <a:gd name="T18" fmla="*/ 492 h 492"/>
              </a:gdLst>
              <a:ahLst/>
              <a:cxnLst>
                <a:cxn ang="T10">
                  <a:pos x="T0" y="T1"/>
                </a:cxn>
                <a:cxn ang="T11">
                  <a:pos x="T2" y="T3"/>
                </a:cxn>
                <a:cxn ang="T12">
                  <a:pos x="T4" y="T5"/>
                </a:cxn>
                <a:cxn ang="T13">
                  <a:pos x="T6" y="T7"/>
                </a:cxn>
                <a:cxn ang="T14">
                  <a:pos x="T8" y="T9"/>
                </a:cxn>
              </a:cxnLst>
              <a:rect l="T15" t="T16" r="T17" b="T18"/>
              <a:pathLst>
                <a:path w="930" h="492">
                  <a:moveTo>
                    <a:pt x="0" y="0"/>
                  </a:moveTo>
                  <a:lnTo>
                    <a:pt x="930" y="174"/>
                  </a:lnTo>
                  <a:lnTo>
                    <a:pt x="930" y="492"/>
                  </a:lnTo>
                  <a:lnTo>
                    <a:pt x="0" y="318"/>
                  </a:lnTo>
                  <a:lnTo>
                    <a:pt x="0" y="0"/>
                  </a:lnTo>
                  <a:close/>
                </a:path>
              </a:pathLst>
            </a:custGeom>
            <a:solidFill>
              <a:srgbClr val="1A1A66"/>
            </a:solidFill>
            <a:ln w="9525">
              <a:solidFill>
                <a:srgbClr val="000000"/>
              </a:solidFill>
              <a:round/>
              <a:headEnd/>
              <a:tailEnd/>
            </a:ln>
          </p:spPr>
          <p:txBody>
            <a:bodyPr/>
            <a:lstStyle/>
            <a:p>
              <a:endParaRPr lang="en-US" b="1">
                <a:latin typeface="Calibri" pitchFamily="34" charset="0"/>
              </a:endParaRPr>
            </a:p>
          </p:txBody>
        </p:sp>
        <p:grpSp>
          <p:nvGrpSpPr>
            <p:cNvPr id="4" name="Group 8"/>
            <p:cNvGrpSpPr>
              <a:grpSpLocks/>
            </p:cNvGrpSpPr>
            <p:nvPr/>
          </p:nvGrpSpPr>
          <p:grpSpPr bwMode="auto">
            <a:xfrm>
              <a:off x="2364" y="2001"/>
              <a:ext cx="1152" cy="492"/>
              <a:chOff x="2364" y="2001"/>
              <a:chExt cx="1152" cy="492"/>
            </a:xfrm>
          </p:grpSpPr>
          <p:sp>
            <p:nvSpPr>
              <p:cNvPr id="12321" name="Freeform 9"/>
              <p:cNvSpPr>
                <a:spLocks/>
              </p:cNvSpPr>
              <p:nvPr/>
            </p:nvSpPr>
            <p:spPr bwMode="auto">
              <a:xfrm>
                <a:off x="3294" y="2001"/>
                <a:ext cx="222" cy="492"/>
              </a:xfrm>
              <a:custGeom>
                <a:avLst/>
                <a:gdLst>
                  <a:gd name="T0" fmla="*/ 222 w 222"/>
                  <a:gd name="T1" fmla="*/ 0 h 492"/>
                  <a:gd name="T2" fmla="*/ 222 w 222"/>
                  <a:gd name="T3" fmla="*/ 6 h 492"/>
                  <a:gd name="T4" fmla="*/ 216 w 222"/>
                  <a:gd name="T5" fmla="*/ 12 h 492"/>
                  <a:gd name="T6" fmla="*/ 216 w 222"/>
                  <a:gd name="T7" fmla="*/ 18 h 492"/>
                  <a:gd name="T8" fmla="*/ 216 w 222"/>
                  <a:gd name="T9" fmla="*/ 24 h 492"/>
                  <a:gd name="T10" fmla="*/ 210 w 222"/>
                  <a:gd name="T11" fmla="*/ 36 h 492"/>
                  <a:gd name="T12" fmla="*/ 210 w 222"/>
                  <a:gd name="T13" fmla="*/ 42 h 492"/>
                  <a:gd name="T14" fmla="*/ 204 w 222"/>
                  <a:gd name="T15" fmla="*/ 48 h 492"/>
                  <a:gd name="T16" fmla="*/ 198 w 222"/>
                  <a:gd name="T17" fmla="*/ 54 h 492"/>
                  <a:gd name="T18" fmla="*/ 198 w 222"/>
                  <a:gd name="T19" fmla="*/ 60 h 492"/>
                  <a:gd name="T20" fmla="*/ 192 w 222"/>
                  <a:gd name="T21" fmla="*/ 66 h 492"/>
                  <a:gd name="T22" fmla="*/ 180 w 222"/>
                  <a:gd name="T23" fmla="*/ 78 h 492"/>
                  <a:gd name="T24" fmla="*/ 174 w 222"/>
                  <a:gd name="T25" fmla="*/ 84 h 492"/>
                  <a:gd name="T26" fmla="*/ 168 w 222"/>
                  <a:gd name="T27" fmla="*/ 84 h 492"/>
                  <a:gd name="T28" fmla="*/ 156 w 222"/>
                  <a:gd name="T29" fmla="*/ 96 h 492"/>
                  <a:gd name="T30" fmla="*/ 150 w 222"/>
                  <a:gd name="T31" fmla="*/ 102 h 492"/>
                  <a:gd name="T32" fmla="*/ 144 w 222"/>
                  <a:gd name="T33" fmla="*/ 108 h 492"/>
                  <a:gd name="T34" fmla="*/ 126 w 222"/>
                  <a:gd name="T35" fmla="*/ 114 h 492"/>
                  <a:gd name="T36" fmla="*/ 120 w 222"/>
                  <a:gd name="T37" fmla="*/ 120 h 492"/>
                  <a:gd name="T38" fmla="*/ 114 w 222"/>
                  <a:gd name="T39" fmla="*/ 126 h 492"/>
                  <a:gd name="T40" fmla="*/ 96 w 222"/>
                  <a:gd name="T41" fmla="*/ 132 h 492"/>
                  <a:gd name="T42" fmla="*/ 84 w 222"/>
                  <a:gd name="T43" fmla="*/ 138 h 492"/>
                  <a:gd name="T44" fmla="*/ 78 w 222"/>
                  <a:gd name="T45" fmla="*/ 144 h 492"/>
                  <a:gd name="T46" fmla="*/ 54 w 222"/>
                  <a:gd name="T47" fmla="*/ 156 h 492"/>
                  <a:gd name="T48" fmla="*/ 48 w 222"/>
                  <a:gd name="T49" fmla="*/ 156 h 492"/>
                  <a:gd name="T50" fmla="*/ 36 w 222"/>
                  <a:gd name="T51" fmla="*/ 162 h 492"/>
                  <a:gd name="T52" fmla="*/ 12 w 222"/>
                  <a:gd name="T53" fmla="*/ 168 h 492"/>
                  <a:gd name="T54" fmla="*/ 0 w 222"/>
                  <a:gd name="T55" fmla="*/ 174 h 492"/>
                  <a:gd name="T56" fmla="*/ 0 w 222"/>
                  <a:gd name="T57" fmla="*/ 492 h 492"/>
                  <a:gd name="T58" fmla="*/ 12 w 222"/>
                  <a:gd name="T59" fmla="*/ 486 h 492"/>
                  <a:gd name="T60" fmla="*/ 36 w 222"/>
                  <a:gd name="T61" fmla="*/ 480 h 492"/>
                  <a:gd name="T62" fmla="*/ 48 w 222"/>
                  <a:gd name="T63" fmla="*/ 474 h 492"/>
                  <a:gd name="T64" fmla="*/ 54 w 222"/>
                  <a:gd name="T65" fmla="*/ 474 h 492"/>
                  <a:gd name="T66" fmla="*/ 78 w 222"/>
                  <a:gd name="T67" fmla="*/ 462 h 492"/>
                  <a:gd name="T68" fmla="*/ 84 w 222"/>
                  <a:gd name="T69" fmla="*/ 456 h 492"/>
                  <a:gd name="T70" fmla="*/ 96 w 222"/>
                  <a:gd name="T71" fmla="*/ 450 h 492"/>
                  <a:gd name="T72" fmla="*/ 114 w 222"/>
                  <a:gd name="T73" fmla="*/ 444 h 492"/>
                  <a:gd name="T74" fmla="*/ 120 w 222"/>
                  <a:gd name="T75" fmla="*/ 438 h 492"/>
                  <a:gd name="T76" fmla="*/ 126 w 222"/>
                  <a:gd name="T77" fmla="*/ 432 h 492"/>
                  <a:gd name="T78" fmla="*/ 144 w 222"/>
                  <a:gd name="T79" fmla="*/ 426 h 492"/>
                  <a:gd name="T80" fmla="*/ 150 w 222"/>
                  <a:gd name="T81" fmla="*/ 420 h 492"/>
                  <a:gd name="T82" fmla="*/ 156 w 222"/>
                  <a:gd name="T83" fmla="*/ 414 h 492"/>
                  <a:gd name="T84" fmla="*/ 168 w 222"/>
                  <a:gd name="T85" fmla="*/ 402 h 492"/>
                  <a:gd name="T86" fmla="*/ 174 w 222"/>
                  <a:gd name="T87" fmla="*/ 402 h 492"/>
                  <a:gd name="T88" fmla="*/ 180 w 222"/>
                  <a:gd name="T89" fmla="*/ 396 h 492"/>
                  <a:gd name="T90" fmla="*/ 192 w 222"/>
                  <a:gd name="T91" fmla="*/ 384 h 492"/>
                  <a:gd name="T92" fmla="*/ 198 w 222"/>
                  <a:gd name="T93" fmla="*/ 378 h 492"/>
                  <a:gd name="T94" fmla="*/ 198 w 222"/>
                  <a:gd name="T95" fmla="*/ 372 h 492"/>
                  <a:gd name="T96" fmla="*/ 204 w 222"/>
                  <a:gd name="T97" fmla="*/ 366 h 492"/>
                  <a:gd name="T98" fmla="*/ 210 w 222"/>
                  <a:gd name="T99" fmla="*/ 360 h 492"/>
                  <a:gd name="T100" fmla="*/ 210 w 222"/>
                  <a:gd name="T101" fmla="*/ 354 h 492"/>
                  <a:gd name="T102" fmla="*/ 216 w 222"/>
                  <a:gd name="T103" fmla="*/ 342 h 492"/>
                  <a:gd name="T104" fmla="*/ 216 w 222"/>
                  <a:gd name="T105" fmla="*/ 336 h 492"/>
                  <a:gd name="T106" fmla="*/ 216 w 222"/>
                  <a:gd name="T107" fmla="*/ 330 h 492"/>
                  <a:gd name="T108" fmla="*/ 222 w 222"/>
                  <a:gd name="T109" fmla="*/ 324 h 492"/>
                  <a:gd name="T110" fmla="*/ 222 w 222"/>
                  <a:gd name="T111" fmla="*/ 318 h 492"/>
                  <a:gd name="T112" fmla="*/ 222 w 222"/>
                  <a:gd name="T113" fmla="*/ 0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
                  <a:gd name="T172" fmla="*/ 0 h 492"/>
                  <a:gd name="T173" fmla="*/ 222 w 222"/>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 h="492">
                    <a:moveTo>
                      <a:pt x="222" y="0"/>
                    </a:moveTo>
                    <a:lnTo>
                      <a:pt x="222" y="6"/>
                    </a:lnTo>
                    <a:lnTo>
                      <a:pt x="216" y="12"/>
                    </a:lnTo>
                    <a:lnTo>
                      <a:pt x="216" y="18"/>
                    </a:lnTo>
                    <a:lnTo>
                      <a:pt x="216" y="24"/>
                    </a:lnTo>
                    <a:lnTo>
                      <a:pt x="210" y="36"/>
                    </a:lnTo>
                    <a:lnTo>
                      <a:pt x="210" y="42"/>
                    </a:lnTo>
                    <a:lnTo>
                      <a:pt x="204" y="48"/>
                    </a:lnTo>
                    <a:lnTo>
                      <a:pt x="198" y="54"/>
                    </a:lnTo>
                    <a:lnTo>
                      <a:pt x="198" y="60"/>
                    </a:lnTo>
                    <a:lnTo>
                      <a:pt x="192" y="66"/>
                    </a:lnTo>
                    <a:lnTo>
                      <a:pt x="180" y="78"/>
                    </a:lnTo>
                    <a:lnTo>
                      <a:pt x="174" y="84"/>
                    </a:lnTo>
                    <a:lnTo>
                      <a:pt x="168" y="84"/>
                    </a:lnTo>
                    <a:lnTo>
                      <a:pt x="156" y="96"/>
                    </a:lnTo>
                    <a:lnTo>
                      <a:pt x="150" y="102"/>
                    </a:lnTo>
                    <a:lnTo>
                      <a:pt x="144" y="108"/>
                    </a:lnTo>
                    <a:lnTo>
                      <a:pt x="126" y="114"/>
                    </a:lnTo>
                    <a:lnTo>
                      <a:pt x="120" y="120"/>
                    </a:lnTo>
                    <a:lnTo>
                      <a:pt x="114" y="126"/>
                    </a:lnTo>
                    <a:lnTo>
                      <a:pt x="96" y="132"/>
                    </a:lnTo>
                    <a:lnTo>
                      <a:pt x="84" y="138"/>
                    </a:lnTo>
                    <a:lnTo>
                      <a:pt x="78" y="144"/>
                    </a:lnTo>
                    <a:lnTo>
                      <a:pt x="54" y="156"/>
                    </a:lnTo>
                    <a:lnTo>
                      <a:pt x="48" y="156"/>
                    </a:lnTo>
                    <a:lnTo>
                      <a:pt x="36" y="162"/>
                    </a:lnTo>
                    <a:lnTo>
                      <a:pt x="12" y="168"/>
                    </a:lnTo>
                    <a:lnTo>
                      <a:pt x="0" y="174"/>
                    </a:lnTo>
                    <a:lnTo>
                      <a:pt x="0" y="492"/>
                    </a:lnTo>
                    <a:lnTo>
                      <a:pt x="12" y="486"/>
                    </a:lnTo>
                    <a:lnTo>
                      <a:pt x="36" y="480"/>
                    </a:lnTo>
                    <a:lnTo>
                      <a:pt x="48" y="474"/>
                    </a:lnTo>
                    <a:lnTo>
                      <a:pt x="54" y="474"/>
                    </a:lnTo>
                    <a:lnTo>
                      <a:pt x="78" y="462"/>
                    </a:lnTo>
                    <a:lnTo>
                      <a:pt x="84" y="456"/>
                    </a:lnTo>
                    <a:lnTo>
                      <a:pt x="96" y="450"/>
                    </a:lnTo>
                    <a:lnTo>
                      <a:pt x="114" y="444"/>
                    </a:lnTo>
                    <a:lnTo>
                      <a:pt x="120" y="438"/>
                    </a:lnTo>
                    <a:lnTo>
                      <a:pt x="126" y="432"/>
                    </a:lnTo>
                    <a:lnTo>
                      <a:pt x="144" y="426"/>
                    </a:lnTo>
                    <a:lnTo>
                      <a:pt x="150" y="420"/>
                    </a:lnTo>
                    <a:lnTo>
                      <a:pt x="156" y="414"/>
                    </a:lnTo>
                    <a:lnTo>
                      <a:pt x="168" y="402"/>
                    </a:lnTo>
                    <a:lnTo>
                      <a:pt x="174" y="402"/>
                    </a:lnTo>
                    <a:lnTo>
                      <a:pt x="180" y="396"/>
                    </a:lnTo>
                    <a:lnTo>
                      <a:pt x="192" y="384"/>
                    </a:lnTo>
                    <a:lnTo>
                      <a:pt x="198" y="378"/>
                    </a:lnTo>
                    <a:lnTo>
                      <a:pt x="198" y="372"/>
                    </a:lnTo>
                    <a:lnTo>
                      <a:pt x="204" y="366"/>
                    </a:lnTo>
                    <a:lnTo>
                      <a:pt x="210" y="360"/>
                    </a:lnTo>
                    <a:lnTo>
                      <a:pt x="210" y="354"/>
                    </a:lnTo>
                    <a:lnTo>
                      <a:pt x="216" y="342"/>
                    </a:lnTo>
                    <a:lnTo>
                      <a:pt x="216" y="336"/>
                    </a:lnTo>
                    <a:lnTo>
                      <a:pt x="216" y="330"/>
                    </a:lnTo>
                    <a:lnTo>
                      <a:pt x="222" y="324"/>
                    </a:lnTo>
                    <a:lnTo>
                      <a:pt x="222" y="318"/>
                    </a:lnTo>
                    <a:lnTo>
                      <a:pt x="222" y="0"/>
                    </a:lnTo>
                    <a:close/>
                  </a:path>
                </a:pathLst>
              </a:custGeom>
              <a:solidFill>
                <a:srgbClr val="1A1A66"/>
              </a:solidFill>
              <a:ln w="9525">
                <a:solidFill>
                  <a:srgbClr val="000000"/>
                </a:solidFill>
                <a:round/>
                <a:headEnd/>
                <a:tailEnd/>
              </a:ln>
            </p:spPr>
            <p:txBody>
              <a:bodyPr/>
              <a:lstStyle/>
              <a:p>
                <a:endParaRPr lang="en-US" b="1">
                  <a:latin typeface="Calibri" pitchFamily="34" charset="0"/>
                </a:endParaRPr>
              </a:p>
            </p:txBody>
          </p:sp>
          <p:sp>
            <p:nvSpPr>
              <p:cNvPr id="12322" name="Freeform 10"/>
              <p:cNvSpPr>
                <a:spLocks/>
              </p:cNvSpPr>
              <p:nvPr/>
            </p:nvSpPr>
            <p:spPr bwMode="auto">
              <a:xfrm>
                <a:off x="2364" y="2001"/>
                <a:ext cx="1152" cy="174"/>
              </a:xfrm>
              <a:custGeom>
                <a:avLst/>
                <a:gdLst>
                  <a:gd name="T0" fmla="*/ 1152 w 1152"/>
                  <a:gd name="T1" fmla="*/ 0 h 174"/>
                  <a:gd name="T2" fmla="*/ 1152 w 1152"/>
                  <a:gd name="T3" fmla="*/ 6 h 174"/>
                  <a:gd name="T4" fmla="*/ 1146 w 1152"/>
                  <a:gd name="T5" fmla="*/ 12 h 174"/>
                  <a:gd name="T6" fmla="*/ 1146 w 1152"/>
                  <a:gd name="T7" fmla="*/ 18 h 174"/>
                  <a:gd name="T8" fmla="*/ 1146 w 1152"/>
                  <a:gd name="T9" fmla="*/ 24 h 174"/>
                  <a:gd name="T10" fmla="*/ 1140 w 1152"/>
                  <a:gd name="T11" fmla="*/ 36 h 174"/>
                  <a:gd name="T12" fmla="*/ 1140 w 1152"/>
                  <a:gd name="T13" fmla="*/ 42 h 174"/>
                  <a:gd name="T14" fmla="*/ 1134 w 1152"/>
                  <a:gd name="T15" fmla="*/ 48 h 174"/>
                  <a:gd name="T16" fmla="*/ 1128 w 1152"/>
                  <a:gd name="T17" fmla="*/ 54 h 174"/>
                  <a:gd name="T18" fmla="*/ 1128 w 1152"/>
                  <a:gd name="T19" fmla="*/ 60 h 174"/>
                  <a:gd name="T20" fmla="*/ 1122 w 1152"/>
                  <a:gd name="T21" fmla="*/ 66 h 174"/>
                  <a:gd name="T22" fmla="*/ 1110 w 1152"/>
                  <a:gd name="T23" fmla="*/ 78 h 174"/>
                  <a:gd name="T24" fmla="*/ 1104 w 1152"/>
                  <a:gd name="T25" fmla="*/ 84 h 174"/>
                  <a:gd name="T26" fmla="*/ 1098 w 1152"/>
                  <a:gd name="T27" fmla="*/ 84 h 174"/>
                  <a:gd name="T28" fmla="*/ 1086 w 1152"/>
                  <a:gd name="T29" fmla="*/ 96 h 174"/>
                  <a:gd name="T30" fmla="*/ 1080 w 1152"/>
                  <a:gd name="T31" fmla="*/ 102 h 174"/>
                  <a:gd name="T32" fmla="*/ 1074 w 1152"/>
                  <a:gd name="T33" fmla="*/ 108 h 174"/>
                  <a:gd name="T34" fmla="*/ 1056 w 1152"/>
                  <a:gd name="T35" fmla="*/ 114 h 174"/>
                  <a:gd name="T36" fmla="*/ 1050 w 1152"/>
                  <a:gd name="T37" fmla="*/ 120 h 174"/>
                  <a:gd name="T38" fmla="*/ 1044 w 1152"/>
                  <a:gd name="T39" fmla="*/ 126 h 174"/>
                  <a:gd name="T40" fmla="*/ 1026 w 1152"/>
                  <a:gd name="T41" fmla="*/ 132 h 174"/>
                  <a:gd name="T42" fmla="*/ 1014 w 1152"/>
                  <a:gd name="T43" fmla="*/ 138 h 174"/>
                  <a:gd name="T44" fmla="*/ 1008 w 1152"/>
                  <a:gd name="T45" fmla="*/ 144 h 174"/>
                  <a:gd name="T46" fmla="*/ 984 w 1152"/>
                  <a:gd name="T47" fmla="*/ 156 h 174"/>
                  <a:gd name="T48" fmla="*/ 978 w 1152"/>
                  <a:gd name="T49" fmla="*/ 156 h 174"/>
                  <a:gd name="T50" fmla="*/ 966 w 1152"/>
                  <a:gd name="T51" fmla="*/ 162 h 174"/>
                  <a:gd name="T52" fmla="*/ 942 w 1152"/>
                  <a:gd name="T53" fmla="*/ 168 h 174"/>
                  <a:gd name="T54" fmla="*/ 930 w 1152"/>
                  <a:gd name="T55" fmla="*/ 174 h 174"/>
                  <a:gd name="T56" fmla="*/ 0 w 1152"/>
                  <a:gd name="T57" fmla="*/ 0 h 174"/>
                  <a:gd name="T58" fmla="*/ 1152 w 1152"/>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2"/>
                  <a:gd name="T91" fmla="*/ 0 h 174"/>
                  <a:gd name="T92" fmla="*/ 1152 w 1152"/>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2" h="174">
                    <a:moveTo>
                      <a:pt x="1152" y="0"/>
                    </a:moveTo>
                    <a:lnTo>
                      <a:pt x="1152" y="6"/>
                    </a:lnTo>
                    <a:lnTo>
                      <a:pt x="1146" y="12"/>
                    </a:lnTo>
                    <a:lnTo>
                      <a:pt x="1146" y="18"/>
                    </a:lnTo>
                    <a:lnTo>
                      <a:pt x="1146" y="24"/>
                    </a:lnTo>
                    <a:lnTo>
                      <a:pt x="1140" y="36"/>
                    </a:lnTo>
                    <a:lnTo>
                      <a:pt x="1140" y="42"/>
                    </a:lnTo>
                    <a:lnTo>
                      <a:pt x="1134" y="48"/>
                    </a:lnTo>
                    <a:lnTo>
                      <a:pt x="1128" y="54"/>
                    </a:lnTo>
                    <a:lnTo>
                      <a:pt x="1128" y="60"/>
                    </a:lnTo>
                    <a:lnTo>
                      <a:pt x="1122" y="66"/>
                    </a:lnTo>
                    <a:lnTo>
                      <a:pt x="1110" y="78"/>
                    </a:lnTo>
                    <a:lnTo>
                      <a:pt x="1104" y="84"/>
                    </a:lnTo>
                    <a:lnTo>
                      <a:pt x="1098" y="84"/>
                    </a:lnTo>
                    <a:lnTo>
                      <a:pt x="1086" y="96"/>
                    </a:lnTo>
                    <a:lnTo>
                      <a:pt x="1080" y="102"/>
                    </a:lnTo>
                    <a:lnTo>
                      <a:pt x="1074" y="108"/>
                    </a:lnTo>
                    <a:lnTo>
                      <a:pt x="1056" y="114"/>
                    </a:lnTo>
                    <a:lnTo>
                      <a:pt x="1050" y="120"/>
                    </a:lnTo>
                    <a:lnTo>
                      <a:pt x="1044" y="126"/>
                    </a:lnTo>
                    <a:lnTo>
                      <a:pt x="1026" y="132"/>
                    </a:lnTo>
                    <a:lnTo>
                      <a:pt x="1014" y="138"/>
                    </a:lnTo>
                    <a:lnTo>
                      <a:pt x="1008" y="144"/>
                    </a:lnTo>
                    <a:lnTo>
                      <a:pt x="984" y="156"/>
                    </a:lnTo>
                    <a:lnTo>
                      <a:pt x="978" y="156"/>
                    </a:lnTo>
                    <a:lnTo>
                      <a:pt x="966" y="162"/>
                    </a:lnTo>
                    <a:lnTo>
                      <a:pt x="942" y="168"/>
                    </a:lnTo>
                    <a:lnTo>
                      <a:pt x="930" y="174"/>
                    </a:lnTo>
                    <a:lnTo>
                      <a:pt x="0" y="0"/>
                    </a:lnTo>
                    <a:lnTo>
                      <a:pt x="1152" y="0"/>
                    </a:lnTo>
                    <a:close/>
                  </a:path>
                </a:pathLst>
              </a:custGeom>
              <a:solidFill>
                <a:srgbClr val="3333CC"/>
              </a:solidFill>
              <a:ln w="9525">
                <a:solidFill>
                  <a:srgbClr val="000000"/>
                </a:solidFill>
                <a:round/>
                <a:headEnd/>
                <a:tailEnd/>
              </a:ln>
            </p:spPr>
            <p:txBody>
              <a:bodyPr/>
              <a:lstStyle/>
              <a:p>
                <a:endParaRPr lang="en-US" b="1">
                  <a:latin typeface="Calibri" pitchFamily="34" charset="0"/>
                </a:endParaRPr>
              </a:p>
            </p:txBody>
          </p:sp>
        </p:grpSp>
      </p:grpSp>
      <p:grpSp>
        <p:nvGrpSpPr>
          <p:cNvPr id="5" name="Group 11"/>
          <p:cNvGrpSpPr>
            <a:grpSpLocks/>
          </p:cNvGrpSpPr>
          <p:nvPr/>
        </p:nvGrpSpPr>
        <p:grpSpPr bwMode="auto">
          <a:xfrm>
            <a:off x="2051050" y="941388"/>
            <a:ext cx="1622425" cy="1408112"/>
            <a:chOff x="2374" y="2004"/>
            <a:chExt cx="930" cy="608"/>
          </a:xfrm>
        </p:grpSpPr>
        <p:sp>
          <p:nvSpPr>
            <p:cNvPr id="12317" name="Freeform 12"/>
            <p:cNvSpPr>
              <a:spLocks/>
            </p:cNvSpPr>
            <p:nvPr/>
          </p:nvSpPr>
          <p:spPr bwMode="auto">
            <a:xfrm>
              <a:off x="2374" y="2168"/>
              <a:ext cx="930" cy="444"/>
            </a:xfrm>
            <a:custGeom>
              <a:avLst/>
              <a:gdLst>
                <a:gd name="T0" fmla="*/ 918 w 930"/>
                <a:gd name="T1" fmla="*/ 6 h 444"/>
                <a:gd name="T2" fmla="*/ 882 w 930"/>
                <a:gd name="T3" fmla="*/ 18 h 444"/>
                <a:gd name="T4" fmla="*/ 852 w 930"/>
                <a:gd name="T5" fmla="*/ 24 h 444"/>
                <a:gd name="T6" fmla="*/ 816 w 930"/>
                <a:gd name="T7" fmla="*/ 36 h 444"/>
                <a:gd name="T8" fmla="*/ 768 w 930"/>
                <a:gd name="T9" fmla="*/ 48 h 444"/>
                <a:gd name="T10" fmla="*/ 738 w 930"/>
                <a:gd name="T11" fmla="*/ 54 h 444"/>
                <a:gd name="T12" fmla="*/ 690 w 930"/>
                <a:gd name="T13" fmla="*/ 66 h 444"/>
                <a:gd name="T14" fmla="*/ 660 w 930"/>
                <a:gd name="T15" fmla="*/ 72 h 444"/>
                <a:gd name="T16" fmla="*/ 606 w 930"/>
                <a:gd name="T17" fmla="*/ 78 h 444"/>
                <a:gd name="T18" fmla="*/ 576 w 930"/>
                <a:gd name="T19" fmla="*/ 84 h 444"/>
                <a:gd name="T20" fmla="*/ 522 w 930"/>
                <a:gd name="T21" fmla="*/ 90 h 444"/>
                <a:gd name="T22" fmla="*/ 468 w 930"/>
                <a:gd name="T23" fmla="*/ 96 h 444"/>
                <a:gd name="T24" fmla="*/ 432 w 930"/>
                <a:gd name="T25" fmla="*/ 102 h 444"/>
                <a:gd name="T26" fmla="*/ 372 w 930"/>
                <a:gd name="T27" fmla="*/ 108 h 444"/>
                <a:gd name="T28" fmla="*/ 336 w 930"/>
                <a:gd name="T29" fmla="*/ 114 h 444"/>
                <a:gd name="T30" fmla="*/ 276 w 930"/>
                <a:gd name="T31" fmla="*/ 114 h 444"/>
                <a:gd name="T32" fmla="*/ 240 w 930"/>
                <a:gd name="T33" fmla="*/ 120 h 444"/>
                <a:gd name="T34" fmla="*/ 180 w 930"/>
                <a:gd name="T35" fmla="*/ 120 h 444"/>
                <a:gd name="T36" fmla="*/ 120 w 930"/>
                <a:gd name="T37" fmla="*/ 120 h 444"/>
                <a:gd name="T38" fmla="*/ 78 w 930"/>
                <a:gd name="T39" fmla="*/ 126 h 444"/>
                <a:gd name="T40" fmla="*/ 18 w 930"/>
                <a:gd name="T41" fmla="*/ 126 h 444"/>
                <a:gd name="T42" fmla="*/ 0 w 930"/>
                <a:gd name="T43" fmla="*/ 444 h 444"/>
                <a:gd name="T44" fmla="*/ 60 w 930"/>
                <a:gd name="T45" fmla="*/ 444 h 444"/>
                <a:gd name="T46" fmla="*/ 96 w 930"/>
                <a:gd name="T47" fmla="*/ 444 h 444"/>
                <a:gd name="T48" fmla="*/ 156 w 930"/>
                <a:gd name="T49" fmla="*/ 438 h 444"/>
                <a:gd name="T50" fmla="*/ 198 w 930"/>
                <a:gd name="T51" fmla="*/ 438 h 444"/>
                <a:gd name="T52" fmla="*/ 258 w 930"/>
                <a:gd name="T53" fmla="*/ 432 h 444"/>
                <a:gd name="T54" fmla="*/ 294 w 930"/>
                <a:gd name="T55" fmla="*/ 432 h 444"/>
                <a:gd name="T56" fmla="*/ 354 w 930"/>
                <a:gd name="T57" fmla="*/ 426 h 444"/>
                <a:gd name="T58" fmla="*/ 414 w 930"/>
                <a:gd name="T59" fmla="*/ 420 h 444"/>
                <a:gd name="T60" fmla="*/ 450 w 930"/>
                <a:gd name="T61" fmla="*/ 420 h 444"/>
                <a:gd name="T62" fmla="*/ 504 w 930"/>
                <a:gd name="T63" fmla="*/ 414 h 444"/>
                <a:gd name="T64" fmla="*/ 540 w 930"/>
                <a:gd name="T65" fmla="*/ 408 h 444"/>
                <a:gd name="T66" fmla="*/ 594 w 930"/>
                <a:gd name="T67" fmla="*/ 402 h 444"/>
                <a:gd name="T68" fmla="*/ 624 w 930"/>
                <a:gd name="T69" fmla="*/ 396 h 444"/>
                <a:gd name="T70" fmla="*/ 678 w 930"/>
                <a:gd name="T71" fmla="*/ 384 h 444"/>
                <a:gd name="T72" fmla="*/ 726 w 930"/>
                <a:gd name="T73" fmla="*/ 378 h 444"/>
                <a:gd name="T74" fmla="*/ 756 w 930"/>
                <a:gd name="T75" fmla="*/ 366 h 444"/>
                <a:gd name="T76" fmla="*/ 798 w 930"/>
                <a:gd name="T77" fmla="*/ 360 h 444"/>
                <a:gd name="T78" fmla="*/ 828 w 930"/>
                <a:gd name="T79" fmla="*/ 348 h 444"/>
                <a:gd name="T80" fmla="*/ 870 w 930"/>
                <a:gd name="T81" fmla="*/ 342 h 444"/>
                <a:gd name="T82" fmla="*/ 894 w 930"/>
                <a:gd name="T83" fmla="*/ 330 h 444"/>
                <a:gd name="T84" fmla="*/ 930 w 930"/>
                <a:gd name="T85" fmla="*/ 318 h 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0"/>
                <a:gd name="T130" fmla="*/ 0 h 444"/>
                <a:gd name="T131" fmla="*/ 930 w 930"/>
                <a:gd name="T132" fmla="*/ 444 h 4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0" h="444">
                  <a:moveTo>
                    <a:pt x="930" y="0"/>
                  </a:moveTo>
                  <a:lnTo>
                    <a:pt x="918" y="6"/>
                  </a:lnTo>
                  <a:lnTo>
                    <a:pt x="894" y="12"/>
                  </a:lnTo>
                  <a:lnTo>
                    <a:pt x="882" y="18"/>
                  </a:lnTo>
                  <a:lnTo>
                    <a:pt x="870" y="24"/>
                  </a:lnTo>
                  <a:lnTo>
                    <a:pt x="852" y="24"/>
                  </a:lnTo>
                  <a:lnTo>
                    <a:pt x="828" y="30"/>
                  </a:lnTo>
                  <a:lnTo>
                    <a:pt x="816" y="36"/>
                  </a:lnTo>
                  <a:lnTo>
                    <a:pt x="798" y="42"/>
                  </a:lnTo>
                  <a:lnTo>
                    <a:pt x="768" y="48"/>
                  </a:lnTo>
                  <a:lnTo>
                    <a:pt x="756" y="48"/>
                  </a:lnTo>
                  <a:lnTo>
                    <a:pt x="738" y="54"/>
                  </a:lnTo>
                  <a:lnTo>
                    <a:pt x="726" y="60"/>
                  </a:lnTo>
                  <a:lnTo>
                    <a:pt x="690" y="66"/>
                  </a:lnTo>
                  <a:lnTo>
                    <a:pt x="678" y="66"/>
                  </a:lnTo>
                  <a:lnTo>
                    <a:pt x="660" y="72"/>
                  </a:lnTo>
                  <a:lnTo>
                    <a:pt x="624" y="78"/>
                  </a:lnTo>
                  <a:lnTo>
                    <a:pt x="606" y="78"/>
                  </a:lnTo>
                  <a:lnTo>
                    <a:pt x="594" y="84"/>
                  </a:lnTo>
                  <a:lnTo>
                    <a:pt x="576" y="84"/>
                  </a:lnTo>
                  <a:lnTo>
                    <a:pt x="540" y="90"/>
                  </a:lnTo>
                  <a:lnTo>
                    <a:pt x="522" y="90"/>
                  </a:lnTo>
                  <a:lnTo>
                    <a:pt x="504" y="96"/>
                  </a:lnTo>
                  <a:lnTo>
                    <a:pt x="468" y="96"/>
                  </a:lnTo>
                  <a:lnTo>
                    <a:pt x="450" y="102"/>
                  </a:lnTo>
                  <a:lnTo>
                    <a:pt x="432" y="102"/>
                  </a:lnTo>
                  <a:lnTo>
                    <a:pt x="414" y="102"/>
                  </a:lnTo>
                  <a:lnTo>
                    <a:pt x="372" y="108"/>
                  </a:lnTo>
                  <a:lnTo>
                    <a:pt x="354" y="108"/>
                  </a:lnTo>
                  <a:lnTo>
                    <a:pt x="336" y="114"/>
                  </a:lnTo>
                  <a:lnTo>
                    <a:pt x="294" y="114"/>
                  </a:lnTo>
                  <a:lnTo>
                    <a:pt x="276" y="114"/>
                  </a:lnTo>
                  <a:lnTo>
                    <a:pt x="258" y="114"/>
                  </a:lnTo>
                  <a:lnTo>
                    <a:pt x="240" y="120"/>
                  </a:lnTo>
                  <a:lnTo>
                    <a:pt x="198" y="120"/>
                  </a:lnTo>
                  <a:lnTo>
                    <a:pt x="180" y="120"/>
                  </a:lnTo>
                  <a:lnTo>
                    <a:pt x="156" y="120"/>
                  </a:lnTo>
                  <a:lnTo>
                    <a:pt x="120" y="120"/>
                  </a:lnTo>
                  <a:lnTo>
                    <a:pt x="96" y="126"/>
                  </a:lnTo>
                  <a:lnTo>
                    <a:pt x="78" y="126"/>
                  </a:lnTo>
                  <a:lnTo>
                    <a:pt x="60" y="126"/>
                  </a:lnTo>
                  <a:lnTo>
                    <a:pt x="18" y="126"/>
                  </a:lnTo>
                  <a:lnTo>
                    <a:pt x="0" y="126"/>
                  </a:lnTo>
                  <a:lnTo>
                    <a:pt x="0" y="444"/>
                  </a:lnTo>
                  <a:lnTo>
                    <a:pt x="18" y="444"/>
                  </a:lnTo>
                  <a:lnTo>
                    <a:pt x="60" y="444"/>
                  </a:lnTo>
                  <a:lnTo>
                    <a:pt x="78" y="444"/>
                  </a:lnTo>
                  <a:lnTo>
                    <a:pt x="96" y="444"/>
                  </a:lnTo>
                  <a:lnTo>
                    <a:pt x="120" y="438"/>
                  </a:lnTo>
                  <a:lnTo>
                    <a:pt x="156" y="438"/>
                  </a:lnTo>
                  <a:lnTo>
                    <a:pt x="180" y="438"/>
                  </a:lnTo>
                  <a:lnTo>
                    <a:pt x="198" y="438"/>
                  </a:lnTo>
                  <a:lnTo>
                    <a:pt x="240" y="438"/>
                  </a:lnTo>
                  <a:lnTo>
                    <a:pt x="258" y="432"/>
                  </a:lnTo>
                  <a:lnTo>
                    <a:pt x="276" y="432"/>
                  </a:lnTo>
                  <a:lnTo>
                    <a:pt x="294" y="432"/>
                  </a:lnTo>
                  <a:lnTo>
                    <a:pt x="336" y="432"/>
                  </a:lnTo>
                  <a:lnTo>
                    <a:pt x="354" y="426"/>
                  </a:lnTo>
                  <a:lnTo>
                    <a:pt x="372" y="426"/>
                  </a:lnTo>
                  <a:lnTo>
                    <a:pt x="414" y="420"/>
                  </a:lnTo>
                  <a:lnTo>
                    <a:pt x="432" y="420"/>
                  </a:lnTo>
                  <a:lnTo>
                    <a:pt x="450" y="420"/>
                  </a:lnTo>
                  <a:lnTo>
                    <a:pt x="468" y="414"/>
                  </a:lnTo>
                  <a:lnTo>
                    <a:pt x="504" y="414"/>
                  </a:lnTo>
                  <a:lnTo>
                    <a:pt x="522" y="408"/>
                  </a:lnTo>
                  <a:lnTo>
                    <a:pt x="540" y="408"/>
                  </a:lnTo>
                  <a:lnTo>
                    <a:pt x="576" y="402"/>
                  </a:lnTo>
                  <a:lnTo>
                    <a:pt x="594" y="402"/>
                  </a:lnTo>
                  <a:lnTo>
                    <a:pt x="606" y="396"/>
                  </a:lnTo>
                  <a:lnTo>
                    <a:pt x="624" y="396"/>
                  </a:lnTo>
                  <a:lnTo>
                    <a:pt x="660" y="390"/>
                  </a:lnTo>
                  <a:lnTo>
                    <a:pt x="678" y="384"/>
                  </a:lnTo>
                  <a:lnTo>
                    <a:pt x="690" y="384"/>
                  </a:lnTo>
                  <a:lnTo>
                    <a:pt x="726" y="378"/>
                  </a:lnTo>
                  <a:lnTo>
                    <a:pt x="738" y="372"/>
                  </a:lnTo>
                  <a:lnTo>
                    <a:pt x="756" y="366"/>
                  </a:lnTo>
                  <a:lnTo>
                    <a:pt x="768" y="366"/>
                  </a:lnTo>
                  <a:lnTo>
                    <a:pt x="798" y="360"/>
                  </a:lnTo>
                  <a:lnTo>
                    <a:pt x="816" y="354"/>
                  </a:lnTo>
                  <a:lnTo>
                    <a:pt x="828" y="348"/>
                  </a:lnTo>
                  <a:lnTo>
                    <a:pt x="852" y="342"/>
                  </a:lnTo>
                  <a:lnTo>
                    <a:pt x="870" y="342"/>
                  </a:lnTo>
                  <a:lnTo>
                    <a:pt x="882" y="336"/>
                  </a:lnTo>
                  <a:lnTo>
                    <a:pt x="894" y="330"/>
                  </a:lnTo>
                  <a:lnTo>
                    <a:pt x="918" y="324"/>
                  </a:lnTo>
                  <a:lnTo>
                    <a:pt x="930" y="318"/>
                  </a:lnTo>
                  <a:lnTo>
                    <a:pt x="930" y="0"/>
                  </a:lnTo>
                  <a:close/>
                </a:path>
              </a:pathLst>
            </a:custGeom>
            <a:solidFill>
              <a:srgbClr val="CC3300"/>
            </a:solidFill>
            <a:ln w="9525">
              <a:solidFill>
                <a:srgbClr val="000000"/>
              </a:solidFill>
              <a:round/>
              <a:headEnd/>
              <a:tailEnd/>
            </a:ln>
          </p:spPr>
          <p:txBody>
            <a:bodyPr/>
            <a:lstStyle/>
            <a:p>
              <a:endParaRPr lang="en-US" b="1">
                <a:latin typeface="Calibri" pitchFamily="34" charset="0"/>
              </a:endParaRPr>
            </a:p>
          </p:txBody>
        </p:sp>
        <p:sp>
          <p:nvSpPr>
            <p:cNvPr id="12318" name="Freeform 13"/>
            <p:cNvSpPr>
              <a:spLocks/>
            </p:cNvSpPr>
            <p:nvPr/>
          </p:nvSpPr>
          <p:spPr bwMode="auto">
            <a:xfrm>
              <a:off x="2374" y="2004"/>
              <a:ext cx="930" cy="300"/>
            </a:xfrm>
            <a:custGeom>
              <a:avLst/>
              <a:gdLst>
                <a:gd name="T0" fmla="*/ 930 w 930"/>
                <a:gd name="T1" fmla="*/ 174 h 300"/>
                <a:gd name="T2" fmla="*/ 918 w 930"/>
                <a:gd name="T3" fmla="*/ 180 h 300"/>
                <a:gd name="T4" fmla="*/ 894 w 930"/>
                <a:gd name="T5" fmla="*/ 186 h 300"/>
                <a:gd name="T6" fmla="*/ 882 w 930"/>
                <a:gd name="T7" fmla="*/ 192 h 300"/>
                <a:gd name="T8" fmla="*/ 870 w 930"/>
                <a:gd name="T9" fmla="*/ 198 h 300"/>
                <a:gd name="T10" fmla="*/ 852 w 930"/>
                <a:gd name="T11" fmla="*/ 198 h 300"/>
                <a:gd name="T12" fmla="*/ 828 w 930"/>
                <a:gd name="T13" fmla="*/ 204 h 300"/>
                <a:gd name="T14" fmla="*/ 816 w 930"/>
                <a:gd name="T15" fmla="*/ 210 h 300"/>
                <a:gd name="T16" fmla="*/ 798 w 930"/>
                <a:gd name="T17" fmla="*/ 216 h 300"/>
                <a:gd name="T18" fmla="*/ 768 w 930"/>
                <a:gd name="T19" fmla="*/ 222 h 300"/>
                <a:gd name="T20" fmla="*/ 756 w 930"/>
                <a:gd name="T21" fmla="*/ 222 h 300"/>
                <a:gd name="T22" fmla="*/ 738 w 930"/>
                <a:gd name="T23" fmla="*/ 228 h 300"/>
                <a:gd name="T24" fmla="*/ 726 w 930"/>
                <a:gd name="T25" fmla="*/ 234 h 300"/>
                <a:gd name="T26" fmla="*/ 690 w 930"/>
                <a:gd name="T27" fmla="*/ 240 h 300"/>
                <a:gd name="T28" fmla="*/ 678 w 930"/>
                <a:gd name="T29" fmla="*/ 240 h 300"/>
                <a:gd name="T30" fmla="*/ 660 w 930"/>
                <a:gd name="T31" fmla="*/ 246 h 300"/>
                <a:gd name="T32" fmla="*/ 624 w 930"/>
                <a:gd name="T33" fmla="*/ 252 h 300"/>
                <a:gd name="T34" fmla="*/ 606 w 930"/>
                <a:gd name="T35" fmla="*/ 252 h 300"/>
                <a:gd name="T36" fmla="*/ 594 w 930"/>
                <a:gd name="T37" fmla="*/ 258 h 300"/>
                <a:gd name="T38" fmla="*/ 576 w 930"/>
                <a:gd name="T39" fmla="*/ 258 h 300"/>
                <a:gd name="T40" fmla="*/ 540 w 930"/>
                <a:gd name="T41" fmla="*/ 264 h 300"/>
                <a:gd name="T42" fmla="*/ 522 w 930"/>
                <a:gd name="T43" fmla="*/ 264 h 300"/>
                <a:gd name="T44" fmla="*/ 504 w 930"/>
                <a:gd name="T45" fmla="*/ 270 h 300"/>
                <a:gd name="T46" fmla="*/ 468 w 930"/>
                <a:gd name="T47" fmla="*/ 270 h 300"/>
                <a:gd name="T48" fmla="*/ 450 w 930"/>
                <a:gd name="T49" fmla="*/ 276 h 300"/>
                <a:gd name="T50" fmla="*/ 432 w 930"/>
                <a:gd name="T51" fmla="*/ 276 h 300"/>
                <a:gd name="T52" fmla="*/ 414 w 930"/>
                <a:gd name="T53" fmla="*/ 276 h 300"/>
                <a:gd name="T54" fmla="*/ 372 w 930"/>
                <a:gd name="T55" fmla="*/ 282 h 300"/>
                <a:gd name="T56" fmla="*/ 354 w 930"/>
                <a:gd name="T57" fmla="*/ 282 h 300"/>
                <a:gd name="T58" fmla="*/ 336 w 930"/>
                <a:gd name="T59" fmla="*/ 288 h 300"/>
                <a:gd name="T60" fmla="*/ 294 w 930"/>
                <a:gd name="T61" fmla="*/ 288 h 300"/>
                <a:gd name="T62" fmla="*/ 276 w 930"/>
                <a:gd name="T63" fmla="*/ 288 h 300"/>
                <a:gd name="T64" fmla="*/ 258 w 930"/>
                <a:gd name="T65" fmla="*/ 288 h 300"/>
                <a:gd name="T66" fmla="*/ 240 w 930"/>
                <a:gd name="T67" fmla="*/ 294 h 300"/>
                <a:gd name="T68" fmla="*/ 198 w 930"/>
                <a:gd name="T69" fmla="*/ 294 h 300"/>
                <a:gd name="T70" fmla="*/ 180 w 930"/>
                <a:gd name="T71" fmla="*/ 294 h 300"/>
                <a:gd name="T72" fmla="*/ 156 w 930"/>
                <a:gd name="T73" fmla="*/ 294 h 300"/>
                <a:gd name="T74" fmla="*/ 120 w 930"/>
                <a:gd name="T75" fmla="*/ 294 h 300"/>
                <a:gd name="T76" fmla="*/ 96 w 930"/>
                <a:gd name="T77" fmla="*/ 300 h 300"/>
                <a:gd name="T78" fmla="*/ 78 w 930"/>
                <a:gd name="T79" fmla="*/ 300 h 300"/>
                <a:gd name="T80" fmla="*/ 60 w 930"/>
                <a:gd name="T81" fmla="*/ 300 h 300"/>
                <a:gd name="T82" fmla="*/ 18 w 930"/>
                <a:gd name="T83" fmla="*/ 300 h 300"/>
                <a:gd name="T84" fmla="*/ 0 w 930"/>
                <a:gd name="T85" fmla="*/ 300 h 300"/>
                <a:gd name="T86" fmla="*/ 0 w 930"/>
                <a:gd name="T87" fmla="*/ 0 h 300"/>
                <a:gd name="T88" fmla="*/ 930 w 930"/>
                <a:gd name="T89" fmla="*/ 174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300"/>
                <a:gd name="T137" fmla="*/ 930 w 930"/>
                <a:gd name="T138" fmla="*/ 300 h 3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300">
                  <a:moveTo>
                    <a:pt x="930" y="174"/>
                  </a:moveTo>
                  <a:lnTo>
                    <a:pt x="918" y="180"/>
                  </a:lnTo>
                  <a:lnTo>
                    <a:pt x="894" y="186"/>
                  </a:lnTo>
                  <a:lnTo>
                    <a:pt x="882" y="192"/>
                  </a:lnTo>
                  <a:lnTo>
                    <a:pt x="870" y="198"/>
                  </a:lnTo>
                  <a:lnTo>
                    <a:pt x="852" y="198"/>
                  </a:lnTo>
                  <a:lnTo>
                    <a:pt x="828" y="204"/>
                  </a:lnTo>
                  <a:lnTo>
                    <a:pt x="816" y="210"/>
                  </a:lnTo>
                  <a:lnTo>
                    <a:pt x="798" y="216"/>
                  </a:lnTo>
                  <a:lnTo>
                    <a:pt x="768" y="222"/>
                  </a:lnTo>
                  <a:lnTo>
                    <a:pt x="756" y="222"/>
                  </a:lnTo>
                  <a:lnTo>
                    <a:pt x="738" y="228"/>
                  </a:lnTo>
                  <a:lnTo>
                    <a:pt x="726" y="234"/>
                  </a:lnTo>
                  <a:lnTo>
                    <a:pt x="690" y="240"/>
                  </a:lnTo>
                  <a:lnTo>
                    <a:pt x="678" y="240"/>
                  </a:lnTo>
                  <a:lnTo>
                    <a:pt x="660" y="246"/>
                  </a:lnTo>
                  <a:lnTo>
                    <a:pt x="624" y="252"/>
                  </a:lnTo>
                  <a:lnTo>
                    <a:pt x="606" y="252"/>
                  </a:lnTo>
                  <a:lnTo>
                    <a:pt x="594" y="258"/>
                  </a:lnTo>
                  <a:lnTo>
                    <a:pt x="576" y="258"/>
                  </a:lnTo>
                  <a:lnTo>
                    <a:pt x="540" y="264"/>
                  </a:lnTo>
                  <a:lnTo>
                    <a:pt x="522" y="264"/>
                  </a:lnTo>
                  <a:lnTo>
                    <a:pt x="504" y="270"/>
                  </a:lnTo>
                  <a:lnTo>
                    <a:pt x="468" y="270"/>
                  </a:lnTo>
                  <a:lnTo>
                    <a:pt x="450" y="276"/>
                  </a:lnTo>
                  <a:lnTo>
                    <a:pt x="432" y="276"/>
                  </a:lnTo>
                  <a:lnTo>
                    <a:pt x="414" y="276"/>
                  </a:lnTo>
                  <a:lnTo>
                    <a:pt x="372" y="282"/>
                  </a:lnTo>
                  <a:lnTo>
                    <a:pt x="354" y="282"/>
                  </a:lnTo>
                  <a:lnTo>
                    <a:pt x="336" y="288"/>
                  </a:lnTo>
                  <a:lnTo>
                    <a:pt x="294" y="288"/>
                  </a:lnTo>
                  <a:lnTo>
                    <a:pt x="276" y="288"/>
                  </a:lnTo>
                  <a:lnTo>
                    <a:pt x="258" y="288"/>
                  </a:lnTo>
                  <a:lnTo>
                    <a:pt x="240" y="294"/>
                  </a:lnTo>
                  <a:lnTo>
                    <a:pt x="198" y="294"/>
                  </a:lnTo>
                  <a:lnTo>
                    <a:pt x="180" y="294"/>
                  </a:lnTo>
                  <a:lnTo>
                    <a:pt x="156" y="294"/>
                  </a:lnTo>
                  <a:lnTo>
                    <a:pt x="120" y="294"/>
                  </a:lnTo>
                  <a:lnTo>
                    <a:pt x="96" y="300"/>
                  </a:lnTo>
                  <a:lnTo>
                    <a:pt x="78" y="300"/>
                  </a:lnTo>
                  <a:lnTo>
                    <a:pt x="60" y="300"/>
                  </a:lnTo>
                  <a:lnTo>
                    <a:pt x="18" y="300"/>
                  </a:lnTo>
                  <a:lnTo>
                    <a:pt x="0" y="300"/>
                  </a:lnTo>
                  <a:lnTo>
                    <a:pt x="0" y="0"/>
                  </a:lnTo>
                  <a:lnTo>
                    <a:pt x="930" y="174"/>
                  </a:lnTo>
                  <a:close/>
                </a:path>
              </a:pathLst>
            </a:custGeom>
            <a:solidFill>
              <a:srgbClr val="FF3300"/>
            </a:solidFill>
            <a:ln w="9525">
              <a:solidFill>
                <a:srgbClr val="000000"/>
              </a:solidFill>
              <a:round/>
              <a:headEnd/>
              <a:tailEnd/>
            </a:ln>
          </p:spPr>
          <p:txBody>
            <a:bodyPr/>
            <a:lstStyle/>
            <a:p>
              <a:endParaRPr lang="en-US" b="1">
                <a:latin typeface="Calibri" pitchFamily="34" charset="0"/>
              </a:endParaRPr>
            </a:p>
          </p:txBody>
        </p:sp>
      </p:grpSp>
      <p:grpSp>
        <p:nvGrpSpPr>
          <p:cNvPr id="6" name="Group 14"/>
          <p:cNvGrpSpPr>
            <a:grpSpLocks/>
          </p:cNvGrpSpPr>
          <p:nvPr/>
        </p:nvGrpSpPr>
        <p:grpSpPr bwMode="auto">
          <a:xfrm>
            <a:off x="-36513" y="260350"/>
            <a:ext cx="2097088" cy="2112963"/>
            <a:chOff x="1216" y="1704"/>
            <a:chExt cx="1152" cy="912"/>
          </a:xfrm>
        </p:grpSpPr>
        <p:sp>
          <p:nvSpPr>
            <p:cNvPr id="12315" name="Freeform 15"/>
            <p:cNvSpPr>
              <a:spLocks/>
            </p:cNvSpPr>
            <p:nvPr/>
          </p:nvSpPr>
          <p:spPr bwMode="auto">
            <a:xfrm>
              <a:off x="1216" y="1998"/>
              <a:ext cx="1152" cy="618"/>
            </a:xfrm>
            <a:custGeom>
              <a:avLst/>
              <a:gdLst>
                <a:gd name="T0" fmla="*/ 1092 w 1152"/>
                <a:gd name="T1" fmla="*/ 300 h 618"/>
                <a:gd name="T2" fmla="*/ 1008 w 1152"/>
                <a:gd name="T3" fmla="*/ 294 h 618"/>
                <a:gd name="T4" fmla="*/ 948 w 1152"/>
                <a:gd name="T5" fmla="*/ 294 h 618"/>
                <a:gd name="T6" fmla="*/ 870 w 1152"/>
                <a:gd name="T7" fmla="*/ 288 h 618"/>
                <a:gd name="T8" fmla="*/ 792 w 1152"/>
                <a:gd name="T9" fmla="*/ 282 h 618"/>
                <a:gd name="T10" fmla="*/ 720 w 1152"/>
                <a:gd name="T11" fmla="*/ 276 h 618"/>
                <a:gd name="T12" fmla="*/ 648 w 1152"/>
                <a:gd name="T13" fmla="*/ 270 h 618"/>
                <a:gd name="T14" fmla="*/ 576 w 1152"/>
                <a:gd name="T15" fmla="*/ 258 h 618"/>
                <a:gd name="T16" fmla="*/ 504 w 1152"/>
                <a:gd name="T17" fmla="*/ 246 h 618"/>
                <a:gd name="T18" fmla="*/ 444 w 1152"/>
                <a:gd name="T19" fmla="*/ 234 h 618"/>
                <a:gd name="T20" fmla="*/ 378 w 1152"/>
                <a:gd name="T21" fmla="*/ 222 h 618"/>
                <a:gd name="T22" fmla="*/ 324 w 1152"/>
                <a:gd name="T23" fmla="*/ 204 h 618"/>
                <a:gd name="T24" fmla="*/ 270 w 1152"/>
                <a:gd name="T25" fmla="*/ 192 h 618"/>
                <a:gd name="T26" fmla="*/ 228 w 1152"/>
                <a:gd name="T27" fmla="*/ 180 h 618"/>
                <a:gd name="T28" fmla="*/ 186 w 1152"/>
                <a:gd name="T29" fmla="*/ 162 h 618"/>
                <a:gd name="T30" fmla="*/ 144 w 1152"/>
                <a:gd name="T31" fmla="*/ 144 h 618"/>
                <a:gd name="T32" fmla="*/ 108 w 1152"/>
                <a:gd name="T33" fmla="*/ 126 h 618"/>
                <a:gd name="T34" fmla="*/ 78 w 1152"/>
                <a:gd name="T35" fmla="*/ 108 h 618"/>
                <a:gd name="T36" fmla="*/ 48 w 1152"/>
                <a:gd name="T37" fmla="*/ 84 h 618"/>
                <a:gd name="T38" fmla="*/ 30 w 1152"/>
                <a:gd name="T39" fmla="*/ 66 h 618"/>
                <a:gd name="T40" fmla="*/ 12 w 1152"/>
                <a:gd name="T41" fmla="*/ 48 h 618"/>
                <a:gd name="T42" fmla="*/ 0 w 1152"/>
                <a:gd name="T43" fmla="*/ 24 h 618"/>
                <a:gd name="T44" fmla="*/ 0 w 1152"/>
                <a:gd name="T45" fmla="*/ 6 h 618"/>
                <a:gd name="T46" fmla="*/ 0 w 1152"/>
                <a:gd name="T47" fmla="*/ 324 h 618"/>
                <a:gd name="T48" fmla="*/ 0 w 1152"/>
                <a:gd name="T49" fmla="*/ 342 h 618"/>
                <a:gd name="T50" fmla="*/ 12 w 1152"/>
                <a:gd name="T51" fmla="*/ 366 h 618"/>
                <a:gd name="T52" fmla="*/ 30 w 1152"/>
                <a:gd name="T53" fmla="*/ 384 h 618"/>
                <a:gd name="T54" fmla="*/ 48 w 1152"/>
                <a:gd name="T55" fmla="*/ 402 h 618"/>
                <a:gd name="T56" fmla="*/ 78 w 1152"/>
                <a:gd name="T57" fmla="*/ 426 h 618"/>
                <a:gd name="T58" fmla="*/ 108 w 1152"/>
                <a:gd name="T59" fmla="*/ 444 h 618"/>
                <a:gd name="T60" fmla="*/ 144 w 1152"/>
                <a:gd name="T61" fmla="*/ 462 h 618"/>
                <a:gd name="T62" fmla="*/ 186 w 1152"/>
                <a:gd name="T63" fmla="*/ 480 h 618"/>
                <a:gd name="T64" fmla="*/ 228 w 1152"/>
                <a:gd name="T65" fmla="*/ 498 h 618"/>
                <a:gd name="T66" fmla="*/ 270 w 1152"/>
                <a:gd name="T67" fmla="*/ 510 h 618"/>
                <a:gd name="T68" fmla="*/ 324 w 1152"/>
                <a:gd name="T69" fmla="*/ 522 h 618"/>
                <a:gd name="T70" fmla="*/ 378 w 1152"/>
                <a:gd name="T71" fmla="*/ 540 h 618"/>
                <a:gd name="T72" fmla="*/ 444 w 1152"/>
                <a:gd name="T73" fmla="*/ 552 h 618"/>
                <a:gd name="T74" fmla="*/ 504 w 1152"/>
                <a:gd name="T75" fmla="*/ 564 h 618"/>
                <a:gd name="T76" fmla="*/ 576 w 1152"/>
                <a:gd name="T77" fmla="*/ 576 h 618"/>
                <a:gd name="T78" fmla="*/ 648 w 1152"/>
                <a:gd name="T79" fmla="*/ 588 h 618"/>
                <a:gd name="T80" fmla="*/ 720 w 1152"/>
                <a:gd name="T81" fmla="*/ 594 h 618"/>
                <a:gd name="T82" fmla="*/ 792 w 1152"/>
                <a:gd name="T83" fmla="*/ 600 h 618"/>
                <a:gd name="T84" fmla="*/ 870 w 1152"/>
                <a:gd name="T85" fmla="*/ 606 h 618"/>
                <a:gd name="T86" fmla="*/ 948 w 1152"/>
                <a:gd name="T87" fmla="*/ 612 h 618"/>
                <a:gd name="T88" fmla="*/ 1008 w 1152"/>
                <a:gd name="T89" fmla="*/ 612 h 618"/>
                <a:gd name="T90" fmla="*/ 1092 w 1152"/>
                <a:gd name="T91" fmla="*/ 618 h 618"/>
                <a:gd name="T92" fmla="*/ 1152 w 1152"/>
                <a:gd name="T93" fmla="*/ 300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2"/>
                <a:gd name="T142" fmla="*/ 0 h 618"/>
                <a:gd name="T143" fmla="*/ 1152 w 1152"/>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2" h="618">
                  <a:moveTo>
                    <a:pt x="1152" y="300"/>
                  </a:moveTo>
                  <a:lnTo>
                    <a:pt x="1128" y="300"/>
                  </a:lnTo>
                  <a:lnTo>
                    <a:pt x="1092" y="300"/>
                  </a:lnTo>
                  <a:lnTo>
                    <a:pt x="1068" y="300"/>
                  </a:lnTo>
                  <a:lnTo>
                    <a:pt x="1050" y="300"/>
                  </a:lnTo>
                  <a:lnTo>
                    <a:pt x="1008" y="294"/>
                  </a:lnTo>
                  <a:lnTo>
                    <a:pt x="990" y="294"/>
                  </a:lnTo>
                  <a:lnTo>
                    <a:pt x="972" y="294"/>
                  </a:lnTo>
                  <a:lnTo>
                    <a:pt x="948" y="294"/>
                  </a:lnTo>
                  <a:lnTo>
                    <a:pt x="912" y="294"/>
                  </a:lnTo>
                  <a:lnTo>
                    <a:pt x="894" y="288"/>
                  </a:lnTo>
                  <a:lnTo>
                    <a:pt x="870" y="288"/>
                  </a:lnTo>
                  <a:lnTo>
                    <a:pt x="834" y="288"/>
                  </a:lnTo>
                  <a:lnTo>
                    <a:pt x="816" y="288"/>
                  </a:lnTo>
                  <a:lnTo>
                    <a:pt x="792" y="282"/>
                  </a:lnTo>
                  <a:lnTo>
                    <a:pt x="756" y="282"/>
                  </a:lnTo>
                  <a:lnTo>
                    <a:pt x="738" y="276"/>
                  </a:lnTo>
                  <a:lnTo>
                    <a:pt x="720" y="276"/>
                  </a:lnTo>
                  <a:lnTo>
                    <a:pt x="702" y="276"/>
                  </a:lnTo>
                  <a:lnTo>
                    <a:pt x="666" y="270"/>
                  </a:lnTo>
                  <a:lnTo>
                    <a:pt x="648" y="270"/>
                  </a:lnTo>
                  <a:lnTo>
                    <a:pt x="630" y="264"/>
                  </a:lnTo>
                  <a:lnTo>
                    <a:pt x="594" y="258"/>
                  </a:lnTo>
                  <a:lnTo>
                    <a:pt x="576" y="258"/>
                  </a:lnTo>
                  <a:lnTo>
                    <a:pt x="558" y="258"/>
                  </a:lnTo>
                  <a:lnTo>
                    <a:pt x="522" y="252"/>
                  </a:lnTo>
                  <a:lnTo>
                    <a:pt x="504" y="246"/>
                  </a:lnTo>
                  <a:lnTo>
                    <a:pt x="492" y="246"/>
                  </a:lnTo>
                  <a:lnTo>
                    <a:pt x="456" y="240"/>
                  </a:lnTo>
                  <a:lnTo>
                    <a:pt x="444" y="234"/>
                  </a:lnTo>
                  <a:lnTo>
                    <a:pt x="426" y="234"/>
                  </a:lnTo>
                  <a:lnTo>
                    <a:pt x="408" y="228"/>
                  </a:lnTo>
                  <a:lnTo>
                    <a:pt x="378" y="222"/>
                  </a:lnTo>
                  <a:lnTo>
                    <a:pt x="366" y="216"/>
                  </a:lnTo>
                  <a:lnTo>
                    <a:pt x="348" y="216"/>
                  </a:lnTo>
                  <a:lnTo>
                    <a:pt x="324" y="204"/>
                  </a:lnTo>
                  <a:lnTo>
                    <a:pt x="306" y="204"/>
                  </a:lnTo>
                  <a:lnTo>
                    <a:pt x="294" y="198"/>
                  </a:lnTo>
                  <a:lnTo>
                    <a:pt x="270" y="192"/>
                  </a:lnTo>
                  <a:lnTo>
                    <a:pt x="258" y="186"/>
                  </a:lnTo>
                  <a:lnTo>
                    <a:pt x="240" y="186"/>
                  </a:lnTo>
                  <a:lnTo>
                    <a:pt x="228" y="180"/>
                  </a:lnTo>
                  <a:lnTo>
                    <a:pt x="204" y="168"/>
                  </a:lnTo>
                  <a:lnTo>
                    <a:pt x="198" y="168"/>
                  </a:lnTo>
                  <a:lnTo>
                    <a:pt x="186" y="162"/>
                  </a:lnTo>
                  <a:lnTo>
                    <a:pt x="162" y="156"/>
                  </a:lnTo>
                  <a:lnTo>
                    <a:pt x="150" y="150"/>
                  </a:lnTo>
                  <a:lnTo>
                    <a:pt x="144" y="144"/>
                  </a:lnTo>
                  <a:lnTo>
                    <a:pt x="126" y="132"/>
                  </a:lnTo>
                  <a:lnTo>
                    <a:pt x="114" y="132"/>
                  </a:lnTo>
                  <a:lnTo>
                    <a:pt x="108" y="126"/>
                  </a:lnTo>
                  <a:lnTo>
                    <a:pt x="90" y="114"/>
                  </a:lnTo>
                  <a:lnTo>
                    <a:pt x="84" y="108"/>
                  </a:lnTo>
                  <a:lnTo>
                    <a:pt x="78" y="108"/>
                  </a:lnTo>
                  <a:lnTo>
                    <a:pt x="66" y="102"/>
                  </a:lnTo>
                  <a:lnTo>
                    <a:pt x="54" y="90"/>
                  </a:lnTo>
                  <a:lnTo>
                    <a:pt x="48" y="84"/>
                  </a:lnTo>
                  <a:lnTo>
                    <a:pt x="42" y="84"/>
                  </a:lnTo>
                  <a:lnTo>
                    <a:pt x="30" y="72"/>
                  </a:lnTo>
                  <a:lnTo>
                    <a:pt x="30" y="66"/>
                  </a:lnTo>
                  <a:lnTo>
                    <a:pt x="24" y="60"/>
                  </a:lnTo>
                  <a:lnTo>
                    <a:pt x="18" y="48"/>
                  </a:lnTo>
                  <a:lnTo>
                    <a:pt x="12" y="48"/>
                  </a:lnTo>
                  <a:lnTo>
                    <a:pt x="12" y="42"/>
                  </a:lnTo>
                  <a:lnTo>
                    <a:pt x="6" y="36"/>
                  </a:lnTo>
                  <a:lnTo>
                    <a:pt x="0" y="24"/>
                  </a:lnTo>
                  <a:lnTo>
                    <a:pt x="0" y="18"/>
                  </a:lnTo>
                  <a:lnTo>
                    <a:pt x="0" y="12"/>
                  </a:lnTo>
                  <a:lnTo>
                    <a:pt x="0" y="6"/>
                  </a:lnTo>
                  <a:lnTo>
                    <a:pt x="0" y="0"/>
                  </a:lnTo>
                  <a:lnTo>
                    <a:pt x="0" y="318"/>
                  </a:lnTo>
                  <a:lnTo>
                    <a:pt x="0" y="324"/>
                  </a:lnTo>
                  <a:lnTo>
                    <a:pt x="0" y="330"/>
                  </a:lnTo>
                  <a:lnTo>
                    <a:pt x="0" y="336"/>
                  </a:lnTo>
                  <a:lnTo>
                    <a:pt x="0" y="342"/>
                  </a:lnTo>
                  <a:lnTo>
                    <a:pt x="6" y="354"/>
                  </a:lnTo>
                  <a:lnTo>
                    <a:pt x="12" y="360"/>
                  </a:lnTo>
                  <a:lnTo>
                    <a:pt x="12" y="366"/>
                  </a:lnTo>
                  <a:lnTo>
                    <a:pt x="18" y="366"/>
                  </a:lnTo>
                  <a:lnTo>
                    <a:pt x="24" y="378"/>
                  </a:lnTo>
                  <a:lnTo>
                    <a:pt x="30" y="384"/>
                  </a:lnTo>
                  <a:lnTo>
                    <a:pt x="30" y="390"/>
                  </a:lnTo>
                  <a:lnTo>
                    <a:pt x="42" y="402"/>
                  </a:lnTo>
                  <a:lnTo>
                    <a:pt x="48" y="402"/>
                  </a:lnTo>
                  <a:lnTo>
                    <a:pt x="54" y="408"/>
                  </a:lnTo>
                  <a:lnTo>
                    <a:pt x="66" y="420"/>
                  </a:lnTo>
                  <a:lnTo>
                    <a:pt x="78" y="426"/>
                  </a:lnTo>
                  <a:lnTo>
                    <a:pt x="84" y="426"/>
                  </a:lnTo>
                  <a:lnTo>
                    <a:pt x="90" y="432"/>
                  </a:lnTo>
                  <a:lnTo>
                    <a:pt x="108" y="444"/>
                  </a:lnTo>
                  <a:lnTo>
                    <a:pt x="114" y="450"/>
                  </a:lnTo>
                  <a:lnTo>
                    <a:pt x="126" y="450"/>
                  </a:lnTo>
                  <a:lnTo>
                    <a:pt x="144" y="462"/>
                  </a:lnTo>
                  <a:lnTo>
                    <a:pt x="150" y="468"/>
                  </a:lnTo>
                  <a:lnTo>
                    <a:pt x="162" y="474"/>
                  </a:lnTo>
                  <a:lnTo>
                    <a:pt x="186" y="480"/>
                  </a:lnTo>
                  <a:lnTo>
                    <a:pt x="198" y="486"/>
                  </a:lnTo>
                  <a:lnTo>
                    <a:pt x="204" y="486"/>
                  </a:lnTo>
                  <a:lnTo>
                    <a:pt x="228" y="498"/>
                  </a:lnTo>
                  <a:lnTo>
                    <a:pt x="240" y="504"/>
                  </a:lnTo>
                  <a:lnTo>
                    <a:pt x="258" y="504"/>
                  </a:lnTo>
                  <a:lnTo>
                    <a:pt x="270" y="510"/>
                  </a:lnTo>
                  <a:lnTo>
                    <a:pt x="294" y="516"/>
                  </a:lnTo>
                  <a:lnTo>
                    <a:pt x="306" y="522"/>
                  </a:lnTo>
                  <a:lnTo>
                    <a:pt x="324" y="522"/>
                  </a:lnTo>
                  <a:lnTo>
                    <a:pt x="348" y="534"/>
                  </a:lnTo>
                  <a:lnTo>
                    <a:pt x="366" y="534"/>
                  </a:lnTo>
                  <a:lnTo>
                    <a:pt x="378" y="540"/>
                  </a:lnTo>
                  <a:lnTo>
                    <a:pt x="408" y="546"/>
                  </a:lnTo>
                  <a:lnTo>
                    <a:pt x="426" y="552"/>
                  </a:lnTo>
                  <a:lnTo>
                    <a:pt x="444" y="552"/>
                  </a:lnTo>
                  <a:lnTo>
                    <a:pt x="456" y="558"/>
                  </a:lnTo>
                  <a:lnTo>
                    <a:pt x="492" y="564"/>
                  </a:lnTo>
                  <a:lnTo>
                    <a:pt x="504" y="564"/>
                  </a:lnTo>
                  <a:lnTo>
                    <a:pt x="522" y="570"/>
                  </a:lnTo>
                  <a:lnTo>
                    <a:pt x="558" y="576"/>
                  </a:lnTo>
                  <a:lnTo>
                    <a:pt x="576" y="576"/>
                  </a:lnTo>
                  <a:lnTo>
                    <a:pt x="594" y="576"/>
                  </a:lnTo>
                  <a:lnTo>
                    <a:pt x="630" y="582"/>
                  </a:lnTo>
                  <a:lnTo>
                    <a:pt x="648" y="588"/>
                  </a:lnTo>
                  <a:lnTo>
                    <a:pt x="666" y="588"/>
                  </a:lnTo>
                  <a:lnTo>
                    <a:pt x="702" y="594"/>
                  </a:lnTo>
                  <a:lnTo>
                    <a:pt x="720" y="594"/>
                  </a:lnTo>
                  <a:lnTo>
                    <a:pt x="738" y="594"/>
                  </a:lnTo>
                  <a:lnTo>
                    <a:pt x="756" y="600"/>
                  </a:lnTo>
                  <a:lnTo>
                    <a:pt x="792" y="600"/>
                  </a:lnTo>
                  <a:lnTo>
                    <a:pt x="816" y="606"/>
                  </a:lnTo>
                  <a:lnTo>
                    <a:pt x="834" y="606"/>
                  </a:lnTo>
                  <a:lnTo>
                    <a:pt x="870" y="606"/>
                  </a:lnTo>
                  <a:lnTo>
                    <a:pt x="894" y="606"/>
                  </a:lnTo>
                  <a:lnTo>
                    <a:pt x="912" y="612"/>
                  </a:lnTo>
                  <a:lnTo>
                    <a:pt x="948" y="612"/>
                  </a:lnTo>
                  <a:lnTo>
                    <a:pt x="972" y="612"/>
                  </a:lnTo>
                  <a:lnTo>
                    <a:pt x="990" y="612"/>
                  </a:lnTo>
                  <a:lnTo>
                    <a:pt x="1008" y="612"/>
                  </a:lnTo>
                  <a:lnTo>
                    <a:pt x="1050" y="618"/>
                  </a:lnTo>
                  <a:lnTo>
                    <a:pt x="1068" y="618"/>
                  </a:lnTo>
                  <a:lnTo>
                    <a:pt x="1092" y="618"/>
                  </a:lnTo>
                  <a:lnTo>
                    <a:pt x="1128" y="618"/>
                  </a:lnTo>
                  <a:lnTo>
                    <a:pt x="1152" y="618"/>
                  </a:lnTo>
                  <a:lnTo>
                    <a:pt x="1152" y="300"/>
                  </a:lnTo>
                  <a:close/>
                </a:path>
              </a:pathLst>
            </a:custGeom>
            <a:solidFill>
              <a:srgbClr val="FFCC00"/>
            </a:solidFill>
            <a:ln w="9525">
              <a:solidFill>
                <a:srgbClr val="000000"/>
              </a:solidFill>
              <a:round/>
              <a:headEnd/>
              <a:tailEnd/>
            </a:ln>
          </p:spPr>
          <p:txBody>
            <a:bodyPr/>
            <a:lstStyle/>
            <a:p>
              <a:endParaRPr lang="en-US" b="1">
                <a:latin typeface="Calibri" pitchFamily="34" charset="0"/>
              </a:endParaRPr>
            </a:p>
          </p:txBody>
        </p:sp>
        <p:sp>
          <p:nvSpPr>
            <p:cNvPr id="12316" name="Freeform 16"/>
            <p:cNvSpPr>
              <a:spLocks/>
            </p:cNvSpPr>
            <p:nvPr/>
          </p:nvSpPr>
          <p:spPr bwMode="auto">
            <a:xfrm>
              <a:off x="1216" y="1704"/>
              <a:ext cx="1152" cy="600"/>
            </a:xfrm>
            <a:custGeom>
              <a:avLst/>
              <a:gdLst>
                <a:gd name="T0" fmla="*/ 1092 w 1152"/>
                <a:gd name="T1" fmla="*/ 600 h 600"/>
                <a:gd name="T2" fmla="*/ 1008 w 1152"/>
                <a:gd name="T3" fmla="*/ 594 h 600"/>
                <a:gd name="T4" fmla="*/ 930 w 1152"/>
                <a:gd name="T5" fmla="*/ 594 h 600"/>
                <a:gd name="T6" fmla="*/ 852 w 1152"/>
                <a:gd name="T7" fmla="*/ 588 h 600"/>
                <a:gd name="T8" fmla="*/ 774 w 1152"/>
                <a:gd name="T9" fmla="*/ 582 h 600"/>
                <a:gd name="T10" fmla="*/ 702 w 1152"/>
                <a:gd name="T11" fmla="*/ 576 h 600"/>
                <a:gd name="T12" fmla="*/ 630 w 1152"/>
                <a:gd name="T13" fmla="*/ 564 h 600"/>
                <a:gd name="T14" fmla="*/ 558 w 1152"/>
                <a:gd name="T15" fmla="*/ 558 h 600"/>
                <a:gd name="T16" fmla="*/ 492 w 1152"/>
                <a:gd name="T17" fmla="*/ 546 h 600"/>
                <a:gd name="T18" fmla="*/ 426 w 1152"/>
                <a:gd name="T19" fmla="*/ 534 h 600"/>
                <a:gd name="T20" fmla="*/ 366 w 1152"/>
                <a:gd name="T21" fmla="*/ 516 h 600"/>
                <a:gd name="T22" fmla="*/ 306 w 1152"/>
                <a:gd name="T23" fmla="*/ 504 h 600"/>
                <a:gd name="T24" fmla="*/ 258 w 1152"/>
                <a:gd name="T25" fmla="*/ 486 h 600"/>
                <a:gd name="T26" fmla="*/ 204 w 1152"/>
                <a:gd name="T27" fmla="*/ 468 h 600"/>
                <a:gd name="T28" fmla="*/ 162 w 1152"/>
                <a:gd name="T29" fmla="*/ 456 h 600"/>
                <a:gd name="T30" fmla="*/ 126 w 1152"/>
                <a:gd name="T31" fmla="*/ 432 h 600"/>
                <a:gd name="T32" fmla="*/ 90 w 1152"/>
                <a:gd name="T33" fmla="*/ 414 h 600"/>
                <a:gd name="T34" fmla="*/ 60 w 1152"/>
                <a:gd name="T35" fmla="*/ 396 h 600"/>
                <a:gd name="T36" fmla="*/ 36 w 1152"/>
                <a:gd name="T37" fmla="*/ 378 h 600"/>
                <a:gd name="T38" fmla="*/ 18 w 1152"/>
                <a:gd name="T39" fmla="*/ 354 h 600"/>
                <a:gd name="T40" fmla="*/ 6 w 1152"/>
                <a:gd name="T41" fmla="*/ 336 h 600"/>
                <a:gd name="T42" fmla="*/ 0 w 1152"/>
                <a:gd name="T43" fmla="*/ 312 h 600"/>
                <a:gd name="T44" fmla="*/ 0 w 1152"/>
                <a:gd name="T45" fmla="*/ 294 h 600"/>
                <a:gd name="T46" fmla="*/ 0 w 1152"/>
                <a:gd name="T47" fmla="*/ 270 h 600"/>
                <a:gd name="T48" fmla="*/ 12 w 1152"/>
                <a:gd name="T49" fmla="*/ 252 h 600"/>
                <a:gd name="T50" fmla="*/ 30 w 1152"/>
                <a:gd name="T51" fmla="*/ 234 h 600"/>
                <a:gd name="T52" fmla="*/ 48 w 1152"/>
                <a:gd name="T53" fmla="*/ 210 h 600"/>
                <a:gd name="T54" fmla="*/ 78 w 1152"/>
                <a:gd name="T55" fmla="*/ 192 h 600"/>
                <a:gd name="T56" fmla="*/ 108 w 1152"/>
                <a:gd name="T57" fmla="*/ 174 h 600"/>
                <a:gd name="T58" fmla="*/ 144 w 1152"/>
                <a:gd name="T59" fmla="*/ 156 h 600"/>
                <a:gd name="T60" fmla="*/ 186 w 1152"/>
                <a:gd name="T61" fmla="*/ 138 h 600"/>
                <a:gd name="T62" fmla="*/ 228 w 1152"/>
                <a:gd name="T63" fmla="*/ 120 h 600"/>
                <a:gd name="T64" fmla="*/ 282 w 1152"/>
                <a:gd name="T65" fmla="*/ 102 h 600"/>
                <a:gd name="T66" fmla="*/ 336 w 1152"/>
                <a:gd name="T67" fmla="*/ 84 h 600"/>
                <a:gd name="T68" fmla="*/ 396 w 1152"/>
                <a:gd name="T69" fmla="*/ 72 h 600"/>
                <a:gd name="T70" fmla="*/ 456 w 1152"/>
                <a:gd name="T71" fmla="*/ 60 h 600"/>
                <a:gd name="T72" fmla="*/ 522 w 1152"/>
                <a:gd name="T73" fmla="*/ 48 h 600"/>
                <a:gd name="T74" fmla="*/ 594 w 1152"/>
                <a:gd name="T75" fmla="*/ 36 h 600"/>
                <a:gd name="T76" fmla="*/ 666 w 1152"/>
                <a:gd name="T77" fmla="*/ 24 h 600"/>
                <a:gd name="T78" fmla="*/ 738 w 1152"/>
                <a:gd name="T79" fmla="*/ 18 h 600"/>
                <a:gd name="T80" fmla="*/ 816 w 1152"/>
                <a:gd name="T81" fmla="*/ 12 h 600"/>
                <a:gd name="T82" fmla="*/ 894 w 1152"/>
                <a:gd name="T83" fmla="*/ 6 h 600"/>
                <a:gd name="T84" fmla="*/ 972 w 1152"/>
                <a:gd name="T85" fmla="*/ 0 h 600"/>
                <a:gd name="T86" fmla="*/ 1050 w 1152"/>
                <a:gd name="T87" fmla="*/ 0 h 600"/>
                <a:gd name="T88" fmla="*/ 1128 w 1152"/>
                <a:gd name="T89" fmla="*/ 0 h 600"/>
                <a:gd name="T90" fmla="*/ 1152 w 1152"/>
                <a:gd name="T91" fmla="*/ 600 h 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2"/>
                <a:gd name="T139" fmla="*/ 0 h 600"/>
                <a:gd name="T140" fmla="*/ 1152 w 1152"/>
                <a:gd name="T141" fmla="*/ 600 h 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2" h="600">
                  <a:moveTo>
                    <a:pt x="1152" y="600"/>
                  </a:moveTo>
                  <a:lnTo>
                    <a:pt x="1128" y="600"/>
                  </a:lnTo>
                  <a:lnTo>
                    <a:pt x="1092" y="600"/>
                  </a:lnTo>
                  <a:lnTo>
                    <a:pt x="1068" y="600"/>
                  </a:lnTo>
                  <a:lnTo>
                    <a:pt x="1050" y="600"/>
                  </a:lnTo>
                  <a:lnTo>
                    <a:pt x="1008" y="594"/>
                  </a:lnTo>
                  <a:lnTo>
                    <a:pt x="990" y="594"/>
                  </a:lnTo>
                  <a:lnTo>
                    <a:pt x="972" y="594"/>
                  </a:lnTo>
                  <a:lnTo>
                    <a:pt x="930" y="594"/>
                  </a:lnTo>
                  <a:lnTo>
                    <a:pt x="912" y="594"/>
                  </a:lnTo>
                  <a:lnTo>
                    <a:pt x="894" y="588"/>
                  </a:lnTo>
                  <a:lnTo>
                    <a:pt x="852" y="588"/>
                  </a:lnTo>
                  <a:lnTo>
                    <a:pt x="834" y="588"/>
                  </a:lnTo>
                  <a:lnTo>
                    <a:pt x="816" y="588"/>
                  </a:lnTo>
                  <a:lnTo>
                    <a:pt x="774" y="582"/>
                  </a:lnTo>
                  <a:lnTo>
                    <a:pt x="756" y="582"/>
                  </a:lnTo>
                  <a:lnTo>
                    <a:pt x="738" y="576"/>
                  </a:lnTo>
                  <a:lnTo>
                    <a:pt x="702" y="576"/>
                  </a:lnTo>
                  <a:lnTo>
                    <a:pt x="684" y="570"/>
                  </a:lnTo>
                  <a:lnTo>
                    <a:pt x="666" y="570"/>
                  </a:lnTo>
                  <a:lnTo>
                    <a:pt x="630" y="564"/>
                  </a:lnTo>
                  <a:lnTo>
                    <a:pt x="612" y="564"/>
                  </a:lnTo>
                  <a:lnTo>
                    <a:pt x="594" y="558"/>
                  </a:lnTo>
                  <a:lnTo>
                    <a:pt x="558" y="558"/>
                  </a:lnTo>
                  <a:lnTo>
                    <a:pt x="540" y="552"/>
                  </a:lnTo>
                  <a:lnTo>
                    <a:pt x="522" y="552"/>
                  </a:lnTo>
                  <a:lnTo>
                    <a:pt x="492" y="546"/>
                  </a:lnTo>
                  <a:lnTo>
                    <a:pt x="474" y="540"/>
                  </a:lnTo>
                  <a:lnTo>
                    <a:pt x="456" y="540"/>
                  </a:lnTo>
                  <a:lnTo>
                    <a:pt x="426" y="534"/>
                  </a:lnTo>
                  <a:lnTo>
                    <a:pt x="408" y="528"/>
                  </a:lnTo>
                  <a:lnTo>
                    <a:pt x="396" y="522"/>
                  </a:lnTo>
                  <a:lnTo>
                    <a:pt x="366" y="516"/>
                  </a:lnTo>
                  <a:lnTo>
                    <a:pt x="348" y="516"/>
                  </a:lnTo>
                  <a:lnTo>
                    <a:pt x="336" y="510"/>
                  </a:lnTo>
                  <a:lnTo>
                    <a:pt x="306" y="504"/>
                  </a:lnTo>
                  <a:lnTo>
                    <a:pt x="294" y="498"/>
                  </a:lnTo>
                  <a:lnTo>
                    <a:pt x="282" y="498"/>
                  </a:lnTo>
                  <a:lnTo>
                    <a:pt x="258" y="486"/>
                  </a:lnTo>
                  <a:lnTo>
                    <a:pt x="240" y="486"/>
                  </a:lnTo>
                  <a:lnTo>
                    <a:pt x="228" y="480"/>
                  </a:lnTo>
                  <a:lnTo>
                    <a:pt x="204" y="468"/>
                  </a:lnTo>
                  <a:lnTo>
                    <a:pt x="198" y="468"/>
                  </a:lnTo>
                  <a:lnTo>
                    <a:pt x="186" y="462"/>
                  </a:lnTo>
                  <a:lnTo>
                    <a:pt x="162" y="456"/>
                  </a:lnTo>
                  <a:lnTo>
                    <a:pt x="150" y="450"/>
                  </a:lnTo>
                  <a:lnTo>
                    <a:pt x="144" y="444"/>
                  </a:lnTo>
                  <a:lnTo>
                    <a:pt x="126" y="432"/>
                  </a:lnTo>
                  <a:lnTo>
                    <a:pt x="114" y="432"/>
                  </a:lnTo>
                  <a:lnTo>
                    <a:pt x="108" y="426"/>
                  </a:lnTo>
                  <a:lnTo>
                    <a:pt x="90" y="414"/>
                  </a:lnTo>
                  <a:lnTo>
                    <a:pt x="84" y="408"/>
                  </a:lnTo>
                  <a:lnTo>
                    <a:pt x="78" y="408"/>
                  </a:lnTo>
                  <a:lnTo>
                    <a:pt x="60" y="396"/>
                  </a:lnTo>
                  <a:lnTo>
                    <a:pt x="54" y="390"/>
                  </a:lnTo>
                  <a:lnTo>
                    <a:pt x="48" y="384"/>
                  </a:lnTo>
                  <a:lnTo>
                    <a:pt x="36" y="378"/>
                  </a:lnTo>
                  <a:lnTo>
                    <a:pt x="30" y="372"/>
                  </a:lnTo>
                  <a:lnTo>
                    <a:pt x="30" y="366"/>
                  </a:lnTo>
                  <a:lnTo>
                    <a:pt x="18" y="354"/>
                  </a:lnTo>
                  <a:lnTo>
                    <a:pt x="18" y="348"/>
                  </a:lnTo>
                  <a:lnTo>
                    <a:pt x="12" y="348"/>
                  </a:lnTo>
                  <a:lnTo>
                    <a:pt x="6" y="336"/>
                  </a:lnTo>
                  <a:lnTo>
                    <a:pt x="6" y="330"/>
                  </a:lnTo>
                  <a:lnTo>
                    <a:pt x="0" y="324"/>
                  </a:lnTo>
                  <a:lnTo>
                    <a:pt x="0" y="312"/>
                  </a:lnTo>
                  <a:lnTo>
                    <a:pt x="0" y="306"/>
                  </a:lnTo>
                  <a:lnTo>
                    <a:pt x="0" y="294"/>
                  </a:lnTo>
                  <a:lnTo>
                    <a:pt x="0" y="288"/>
                  </a:lnTo>
                  <a:lnTo>
                    <a:pt x="0" y="282"/>
                  </a:lnTo>
                  <a:lnTo>
                    <a:pt x="0" y="270"/>
                  </a:lnTo>
                  <a:lnTo>
                    <a:pt x="6" y="270"/>
                  </a:lnTo>
                  <a:lnTo>
                    <a:pt x="6" y="264"/>
                  </a:lnTo>
                  <a:lnTo>
                    <a:pt x="12" y="252"/>
                  </a:lnTo>
                  <a:lnTo>
                    <a:pt x="18" y="246"/>
                  </a:lnTo>
                  <a:lnTo>
                    <a:pt x="18" y="240"/>
                  </a:lnTo>
                  <a:lnTo>
                    <a:pt x="30" y="234"/>
                  </a:lnTo>
                  <a:lnTo>
                    <a:pt x="30" y="228"/>
                  </a:lnTo>
                  <a:lnTo>
                    <a:pt x="36" y="222"/>
                  </a:lnTo>
                  <a:lnTo>
                    <a:pt x="48" y="210"/>
                  </a:lnTo>
                  <a:lnTo>
                    <a:pt x="54" y="204"/>
                  </a:lnTo>
                  <a:lnTo>
                    <a:pt x="60" y="198"/>
                  </a:lnTo>
                  <a:lnTo>
                    <a:pt x="78" y="192"/>
                  </a:lnTo>
                  <a:lnTo>
                    <a:pt x="84" y="186"/>
                  </a:lnTo>
                  <a:lnTo>
                    <a:pt x="90" y="180"/>
                  </a:lnTo>
                  <a:lnTo>
                    <a:pt x="108" y="174"/>
                  </a:lnTo>
                  <a:lnTo>
                    <a:pt x="114" y="168"/>
                  </a:lnTo>
                  <a:lnTo>
                    <a:pt x="126" y="162"/>
                  </a:lnTo>
                  <a:lnTo>
                    <a:pt x="144" y="156"/>
                  </a:lnTo>
                  <a:lnTo>
                    <a:pt x="150" y="150"/>
                  </a:lnTo>
                  <a:lnTo>
                    <a:pt x="162" y="144"/>
                  </a:lnTo>
                  <a:lnTo>
                    <a:pt x="186" y="138"/>
                  </a:lnTo>
                  <a:lnTo>
                    <a:pt x="198" y="132"/>
                  </a:lnTo>
                  <a:lnTo>
                    <a:pt x="204" y="126"/>
                  </a:lnTo>
                  <a:lnTo>
                    <a:pt x="228" y="120"/>
                  </a:lnTo>
                  <a:lnTo>
                    <a:pt x="240" y="114"/>
                  </a:lnTo>
                  <a:lnTo>
                    <a:pt x="258" y="108"/>
                  </a:lnTo>
                  <a:lnTo>
                    <a:pt x="282" y="102"/>
                  </a:lnTo>
                  <a:lnTo>
                    <a:pt x="294" y="96"/>
                  </a:lnTo>
                  <a:lnTo>
                    <a:pt x="306" y="96"/>
                  </a:lnTo>
                  <a:lnTo>
                    <a:pt x="336" y="84"/>
                  </a:lnTo>
                  <a:lnTo>
                    <a:pt x="348" y="84"/>
                  </a:lnTo>
                  <a:lnTo>
                    <a:pt x="366" y="78"/>
                  </a:lnTo>
                  <a:lnTo>
                    <a:pt x="396" y="72"/>
                  </a:lnTo>
                  <a:lnTo>
                    <a:pt x="408" y="66"/>
                  </a:lnTo>
                  <a:lnTo>
                    <a:pt x="426" y="66"/>
                  </a:lnTo>
                  <a:lnTo>
                    <a:pt x="456" y="60"/>
                  </a:lnTo>
                  <a:lnTo>
                    <a:pt x="474" y="54"/>
                  </a:lnTo>
                  <a:lnTo>
                    <a:pt x="492" y="54"/>
                  </a:lnTo>
                  <a:lnTo>
                    <a:pt x="522" y="48"/>
                  </a:lnTo>
                  <a:lnTo>
                    <a:pt x="540" y="42"/>
                  </a:lnTo>
                  <a:lnTo>
                    <a:pt x="558" y="42"/>
                  </a:lnTo>
                  <a:lnTo>
                    <a:pt x="594" y="36"/>
                  </a:lnTo>
                  <a:lnTo>
                    <a:pt x="612" y="36"/>
                  </a:lnTo>
                  <a:lnTo>
                    <a:pt x="630" y="30"/>
                  </a:lnTo>
                  <a:lnTo>
                    <a:pt x="666" y="24"/>
                  </a:lnTo>
                  <a:lnTo>
                    <a:pt x="684" y="24"/>
                  </a:lnTo>
                  <a:lnTo>
                    <a:pt x="702" y="24"/>
                  </a:lnTo>
                  <a:lnTo>
                    <a:pt x="738" y="18"/>
                  </a:lnTo>
                  <a:lnTo>
                    <a:pt x="756" y="18"/>
                  </a:lnTo>
                  <a:lnTo>
                    <a:pt x="774" y="12"/>
                  </a:lnTo>
                  <a:lnTo>
                    <a:pt x="816" y="12"/>
                  </a:lnTo>
                  <a:lnTo>
                    <a:pt x="834" y="12"/>
                  </a:lnTo>
                  <a:lnTo>
                    <a:pt x="852" y="6"/>
                  </a:lnTo>
                  <a:lnTo>
                    <a:pt x="894" y="6"/>
                  </a:lnTo>
                  <a:lnTo>
                    <a:pt x="912" y="6"/>
                  </a:lnTo>
                  <a:lnTo>
                    <a:pt x="930" y="6"/>
                  </a:lnTo>
                  <a:lnTo>
                    <a:pt x="972" y="0"/>
                  </a:lnTo>
                  <a:lnTo>
                    <a:pt x="990" y="0"/>
                  </a:lnTo>
                  <a:lnTo>
                    <a:pt x="1008" y="0"/>
                  </a:lnTo>
                  <a:lnTo>
                    <a:pt x="1050" y="0"/>
                  </a:lnTo>
                  <a:lnTo>
                    <a:pt x="1068" y="0"/>
                  </a:lnTo>
                  <a:lnTo>
                    <a:pt x="1092" y="0"/>
                  </a:lnTo>
                  <a:lnTo>
                    <a:pt x="1128" y="0"/>
                  </a:lnTo>
                  <a:lnTo>
                    <a:pt x="1152" y="0"/>
                  </a:lnTo>
                  <a:lnTo>
                    <a:pt x="1152" y="300"/>
                  </a:lnTo>
                  <a:lnTo>
                    <a:pt x="1152" y="600"/>
                  </a:lnTo>
                  <a:close/>
                </a:path>
              </a:pathLst>
            </a:custGeom>
            <a:solidFill>
              <a:srgbClr val="FFFF00"/>
            </a:solidFill>
            <a:ln w="9525">
              <a:solidFill>
                <a:srgbClr val="000000"/>
              </a:solidFill>
              <a:round/>
              <a:headEnd/>
              <a:tailEnd/>
            </a:ln>
          </p:spPr>
          <p:txBody>
            <a:bodyPr/>
            <a:lstStyle/>
            <a:p>
              <a:endParaRPr lang="en-US" b="1">
                <a:latin typeface="Calibri" pitchFamily="34" charset="0"/>
              </a:endParaRPr>
            </a:p>
          </p:txBody>
        </p:sp>
      </p:grpSp>
      <p:sp>
        <p:nvSpPr>
          <p:cNvPr id="79889" name="Text Box 17"/>
          <p:cNvSpPr txBox="1">
            <a:spLocks noChangeArrowheads="1"/>
          </p:cNvSpPr>
          <p:nvPr/>
        </p:nvSpPr>
        <p:spPr bwMode="auto">
          <a:xfrm>
            <a:off x="827088" y="668338"/>
            <a:ext cx="982662"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Times New Roman" pitchFamily="18" charset="0"/>
              </a:rPr>
              <a:t>50%</a:t>
            </a:r>
          </a:p>
        </p:txBody>
      </p:sp>
      <p:sp>
        <p:nvSpPr>
          <p:cNvPr id="79890" name="Text Box 18"/>
          <p:cNvSpPr txBox="1">
            <a:spLocks noChangeArrowheads="1"/>
          </p:cNvSpPr>
          <p:nvPr/>
        </p:nvSpPr>
        <p:spPr bwMode="auto">
          <a:xfrm>
            <a:off x="2411413" y="379413"/>
            <a:ext cx="17018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25%</a:t>
            </a:r>
          </a:p>
        </p:txBody>
      </p:sp>
      <p:sp>
        <p:nvSpPr>
          <p:cNvPr id="79891" name="Text Box 19"/>
          <p:cNvSpPr txBox="1">
            <a:spLocks noChangeArrowheads="1"/>
          </p:cNvSpPr>
          <p:nvPr/>
        </p:nvSpPr>
        <p:spPr bwMode="auto">
          <a:xfrm>
            <a:off x="3073400" y="836613"/>
            <a:ext cx="126365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10%</a:t>
            </a:r>
          </a:p>
        </p:txBody>
      </p:sp>
      <p:sp>
        <p:nvSpPr>
          <p:cNvPr id="79892" name="Rectangle 20"/>
          <p:cNvSpPr>
            <a:spLocks noChangeArrowheads="1"/>
          </p:cNvSpPr>
          <p:nvPr/>
        </p:nvSpPr>
        <p:spPr bwMode="auto">
          <a:xfrm>
            <a:off x="468313" y="4044950"/>
            <a:ext cx="3505200" cy="1905000"/>
          </a:xfrm>
          <a:prstGeom prst="rect">
            <a:avLst/>
          </a:prstGeom>
          <a:solidFill>
            <a:srgbClr val="FFFF66"/>
          </a:solidFill>
          <a:ln w="9525">
            <a:solidFill>
              <a:srgbClr val="000000"/>
            </a:solidFill>
            <a:miter lim="800000"/>
            <a:headEnd/>
            <a:tailEnd/>
          </a:ln>
        </p:spPr>
        <p:txBody>
          <a:bodyPr/>
          <a:lstStyle/>
          <a:p>
            <a:endParaRPr lang="af-ZA" b="1">
              <a:solidFill>
                <a:srgbClr val="0000FF"/>
              </a:solidFill>
              <a:latin typeface="Calibri" pitchFamily="34" charset="0"/>
            </a:endParaRPr>
          </a:p>
        </p:txBody>
      </p:sp>
      <p:sp>
        <p:nvSpPr>
          <p:cNvPr id="79893" name="Rectangle 21"/>
          <p:cNvSpPr>
            <a:spLocks noChangeArrowheads="1"/>
          </p:cNvSpPr>
          <p:nvPr/>
        </p:nvSpPr>
        <p:spPr bwMode="auto">
          <a:xfrm>
            <a:off x="1028700" y="4227513"/>
            <a:ext cx="2640013" cy="244475"/>
          </a:xfrm>
          <a:prstGeom prst="rect">
            <a:avLst/>
          </a:prstGeom>
          <a:solidFill>
            <a:srgbClr val="FFFF66"/>
          </a:solidFill>
          <a:ln w="9525">
            <a:noFill/>
            <a:miter lim="800000"/>
            <a:headEnd/>
            <a:tailEnd/>
          </a:ln>
        </p:spPr>
        <p:txBody>
          <a:bodyPr lIns="0" tIns="0" rIns="0" bIns="0">
            <a:spAutoFit/>
          </a:bodyPr>
          <a:lstStyle/>
          <a:p>
            <a:r>
              <a:rPr lang="en-US" sz="1600" b="1">
                <a:solidFill>
                  <a:srgbClr val="800000"/>
                </a:solidFill>
                <a:latin typeface="Calibri" pitchFamily="34" charset="0"/>
              </a:rPr>
              <a:t>Nộp cho lãnh chúa</a:t>
            </a:r>
          </a:p>
        </p:txBody>
      </p:sp>
      <p:sp>
        <p:nvSpPr>
          <p:cNvPr id="79894" name="Rectangle 22"/>
          <p:cNvSpPr>
            <a:spLocks noChangeArrowheads="1"/>
          </p:cNvSpPr>
          <p:nvPr/>
        </p:nvSpPr>
        <p:spPr bwMode="auto">
          <a:xfrm>
            <a:off x="1028700" y="4643438"/>
            <a:ext cx="1436688" cy="246062"/>
          </a:xfrm>
          <a:prstGeom prst="rect">
            <a:avLst/>
          </a:prstGeom>
          <a:noFill/>
          <a:ln w="9525">
            <a:noFill/>
            <a:miter lim="800000"/>
            <a:headEnd/>
            <a:tailEnd/>
          </a:ln>
        </p:spPr>
        <p:txBody>
          <a:bodyPr wrap="none" lIns="0" tIns="0" rIns="0" bIns="0">
            <a:spAutoFit/>
          </a:bodyPr>
          <a:lstStyle/>
          <a:p>
            <a:r>
              <a:rPr lang="en-US" sz="1600" b="1">
                <a:solidFill>
                  <a:srgbClr val="800000"/>
                </a:solidFill>
                <a:latin typeface="Calibri" pitchFamily="34" charset="0"/>
              </a:rPr>
              <a:t>Nộp cho nhà thờ</a:t>
            </a:r>
          </a:p>
        </p:txBody>
      </p:sp>
      <p:sp>
        <p:nvSpPr>
          <p:cNvPr id="79895" name="Rectangle 23"/>
          <p:cNvSpPr>
            <a:spLocks noChangeArrowheads="1"/>
          </p:cNvSpPr>
          <p:nvPr/>
        </p:nvSpPr>
        <p:spPr bwMode="auto">
          <a:xfrm>
            <a:off x="1028700" y="5599113"/>
            <a:ext cx="2220913" cy="246062"/>
          </a:xfrm>
          <a:prstGeom prst="rect">
            <a:avLst/>
          </a:prstGeom>
          <a:noFill/>
          <a:ln w="9525">
            <a:noFill/>
            <a:miter lim="800000"/>
            <a:headEnd/>
            <a:tailEnd/>
          </a:ln>
        </p:spPr>
        <p:txBody>
          <a:bodyPr wrap="none" lIns="0" tIns="0" rIns="0" bIns="0">
            <a:spAutoFit/>
          </a:bodyPr>
          <a:lstStyle/>
          <a:p>
            <a:r>
              <a:rPr lang="en-US" sz="1600" b="1">
                <a:solidFill>
                  <a:srgbClr val="800000"/>
                </a:solidFill>
                <a:latin typeface="Calibri" pitchFamily="34" charset="0"/>
              </a:rPr>
              <a:t>Phần còn lại của nông dân</a:t>
            </a:r>
          </a:p>
        </p:txBody>
      </p:sp>
      <p:sp>
        <p:nvSpPr>
          <p:cNvPr id="79896" name="Rectangle 24"/>
          <p:cNvSpPr>
            <a:spLocks noChangeArrowheads="1"/>
          </p:cNvSpPr>
          <p:nvPr/>
        </p:nvSpPr>
        <p:spPr bwMode="auto">
          <a:xfrm>
            <a:off x="1001713" y="5172075"/>
            <a:ext cx="2579687" cy="246063"/>
          </a:xfrm>
          <a:prstGeom prst="rect">
            <a:avLst/>
          </a:prstGeom>
          <a:noFill/>
          <a:ln w="9525">
            <a:noFill/>
            <a:miter lim="800000"/>
            <a:headEnd/>
            <a:tailEnd/>
          </a:ln>
        </p:spPr>
        <p:txBody>
          <a:bodyPr wrap="none" lIns="0" tIns="0" rIns="0" bIns="0">
            <a:spAutoFit/>
          </a:bodyPr>
          <a:lstStyle/>
          <a:p>
            <a:r>
              <a:rPr lang="en-US" sz="1600" b="1">
                <a:solidFill>
                  <a:srgbClr val="800000"/>
                </a:solidFill>
                <a:latin typeface="Calibri" pitchFamily="34" charset="0"/>
              </a:rPr>
              <a:t>Nộp cho nhà nước phong kiến</a:t>
            </a:r>
          </a:p>
        </p:txBody>
      </p:sp>
      <p:sp>
        <p:nvSpPr>
          <p:cNvPr id="79897" name="Rectangle 25"/>
          <p:cNvSpPr>
            <a:spLocks noChangeArrowheads="1"/>
          </p:cNvSpPr>
          <p:nvPr/>
        </p:nvSpPr>
        <p:spPr bwMode="auto">
          <a:xfrm>
            <a:off x="-774700" y="4273550"/>
            <a:ext cx="347662" cy="200025"/>
          </a:xfrm>
          <a:prstGeom prst="rect">
            <a:avLst/>
          </a:prstGeom>
          <a:solidFill>
            <a:srgbClr val="00CC99"/>
          </a:solidFill>
          <a:ln w="9525">
            <a:solidFill>
              <a:srgbClr val="000000"/>
            </a:solidFill>
            <a:miter lim="800000"/>
            <a:headEnd/>
            <a:tailEnd/>
          </a:ln>
        </p:spPr>
        <p:txBody>
          <a:bodyPr/>
          <a:lstStyle/>
          <a:p>
            <a:endParaRPr lang="en-US" b="1">
              <a:latin typeface="Calibri" pitchFamily="34" charset="0"/>
            </a:endParaRPr>
          </a:p>
        </p:txBody>
      </p:sp>
      <p:sp>
        <p:nvSpPr>
          <p:cNvPr id="79898" name="Rectangle 26"/>
          <p:cNvSpPr>
            <a:spLocks noChangeArrowheads="1"/>
          </p:cNvSpPr>
          <p:nvPr/>
        </p:nvSpPr>
        <p:spPr bwMode="auto">
          <a:xfrm>
            <a:off x="-774700" y="4730750"/>
            <a:ext cx="347662" cy="200025"/>
          </a:xfrm>
          <a:prstGeom prst="rect">
            <a:avLst/>
          </a:prstGeom>
          <a:solidFill>
            <a:srgbClr val="3333CC"/>
          </a:solidFill>
          <a:ln w="9525">
            <a:solidFill>
              <a:srgbClr val="000000"/>
            </a:solidFill>
            <a:miter lim="800000"/>
            <a:headEnd/>
            <a:tailEnd/>
          </a:ln>
        </p:spPr>
        <p:txBody>
          <a:bodyPr/>
          <a:lstStyle/>
          <a:p>
            <a:endParaRPr lang="en-US" b="1">
              <a:latin typeface="Calibri" pitchFamily="34" charset="0"/>
            </a:endParaRPr>
          </a:p>
        </p:txBody>
      </p:sp>
      <p:sp>
        <p:nvSpPr>
          <p:cNvPr id="79899" name="Rectangle 27"/>
          <p:cNvSpPr>
            <a:spLocks noChangeArrowheads="1"/>
          </p:cNvSpPr>
          <p:nvPr/>
        </p:nvSpPr>
        <p:spPr bwMode="auto">
          <a:xfrm>
            <a:off x="501650" y="5216525"/>
            <a:ext cx="347663" cy="200025"/>
          </a:xfrm>
          <a:prstGeom prst="rect">
            <a:avLst/>
          </a:prstGeom>
          <a:solidFill>
            <a:srgbClr val="FFFF00"/>
          </a:solidFill>
          <a:ln w="9525">
            <a:solidFill>
              <a:srgbClr val="000000"/>
            </a:solidFill>
            <a:miter lim="800000"/>
            <a:headEnd/>
            <a:tailEnd/>
          </a:ln>
        </p:spPr>
        <p:txBody>
          <a:bodyPr/>
          <a:lstStyle/>
          <a:p>
            <a:endParaRPr lang="en-US" b="1">
              <a:latin typeface="Calibri" pitchFamily="34" charset="0"/>
            </a:endParaRPr>
          </a:p>
        </p:txBody>
      </p:sp>
      <p:sp>
        <p:nvSpPr>
          <p:cNvPr id="79900" name="Rectangle 28"/>
          <p:cNvSpPr>
            <a:spLocks noChangeArrowheads="1"/>
          </p:cNvSpPr>
          <p:nvPr/>
        </p:nvSpPr>
        <p:spPr bwMode="auto">
          <a:xfrm>
            <a:off x="-774700" y="5645150"/>
            <a:ext cx="347662" cy="200025"/>
          </a:xfrm>
          <a:prstGeom prst="rect">
            <a:avLst/>
          </a:prstGeom>
          <a:solidFill>
            <a:srgbClr val="FF0000"/>
          </a:solidFill>
          <a:ln w="9525">
            <a:solidFill>
              <a:srgbClr val="000000"/>
            </a:solidFill>
            <a:miter lim="800000"/>
            <a:headEnd/>
            <a:tailEnd/>
          </a:ln>
        </p:spPr>
        <p:txBody>
          <a:bodyPr/>
          <a:lstStyle/>
          <a:p>
            <a:endParaRPr lang="en-US" b="1">
              <a:latin typeface="Calibri" pitchFamily="34" charset="0"/>
            </a:endParaRPr>
          </a:p>
        </p:txBody>
      </p:sp>
      <p:sp>
        <p:nvSpPr>
          <p:cNvPr id="79901" name="Rectangle 29"/>
          <p:cNvSpPr>
            <a:spLocks noChangeArrowheads="1"/>
          </p:cNvSpPr>
          <p:nvPr/>
        </p:nvSpPr>
        <p:spPr bwMode="auto">
          <a:xfrm>
            <a:off x="503238" y="4289425"/>
            <a:ext cx="347662" cy="200025"/>
          </a:xfrm>
          <a:prstGeom prst="rect">
            <a:avLst/>
          </a:prstGeom>
          <a:solidFill>
            <a:srgbClr val="00CC99"/>
          </a:solidFill>
          <a:ln w="9525">
            <a:solidFill>
              <a:srgbClr val="000000"/>
            </a:solidFill>
            <a:miter lim="800000"/>
            <a:headEnd/>
            <a:tailEnd/>
          </a:ln>
        </p:spPr>
        <p:txBody>
          <a:bodyPr/>
          <a:lstStyle/>
          <a:p>
            <a:endParaRPr lang="en-US" b="1">
              <a:latin typeface="Calibri" pitchFamily="34" charset="0"/>
            </a:endParaRPr>
          </a:p>
        </p:txBody>
      </p:sp>
      <p:sp>
        <p:nvSpPr>
          <p:cNvPr id="79902" name="Rectangle 30"/>
          <p:cNvSpPr>
            <a:spLocks noChangeArrowheads="1"/>
          </p:cNvSpPr>
          <p:nvPr/>
        </p:nvSpPr>
        <p:spPr bwMode="auto">
          <a:xfrm>
            <a:off x="503238" y="4765675"/>
            <a:ext cx="347662" cy="200025"/>
          </a:xfrm>
          <a:prstGeom prst="rect">
            <a:avLst/>
          </a:prstGeom>
          <a:solidFill>
            <a:srgbClr val="3333CC"/>
          </a:solidFill>
          <a:ln w="9525">
            <a:solidFill>
              <a:srgbClr val="000000"/>
            </a:solidFill>
            <a:miter lim="800000"/>
            <a:headEnd/>
            <a:tailEnd/>
          </a:ln>
        </p:spPr>
        <p:txBody>
          <a:bodyPr/>
          <a:lstStyle/>
          <a:p>
            <a:endParaRPr lang="en-US" b="1">
              <a:latin typeface="Calibri" pitchFamily="34" charset="0"/>
            </a:endParaRPr>
          </a:p>
        </p:txBody>
      </p:sp>
      <p:sp>
        <p:nvSpPr>
          <p:cNvPr id="79903" name="Rectangle 31"/>
          <p:cNvSpPr>
            <a:spLocks noChangeArrowheads="1"/>
          </p:cNvSpPr>
          <p:nvPr/>
        </p:nvSpPr>
        <p:spPr bwMode="auto">
          <a:xfrm>
            <a:off x="503238" y="5673725"/>
            <a:ext cx="347662" cy="200025"/>
          </a:xfrm>
          <a:prstGeom prst="rect">
            <a:avLst/>
          </a:prstGeom>
          <a:solidFill>
            <a:srgbClr val="FF0000"/>
          </a:solidFill>
          <a:ln w="9525">
            <a:solidFill>
              <a:srgbClr val="000000"/>
            </a:solidFill>
            <a:miter lim="800000"/>
            <a:headEnd/>
            <a:tailEnd/>
          </a:ln>
        </p:spPr>
        <p:txBody>
          <a:bodyPr/>
          <a:lstStyle/>
          <a:p>
            <a:endParaRPr lang="en-US" b="1">
              <a:latin typeface="Calibri" pitchFamily="34" charset="0"/>
            </a:endParaRPr>
          </a:p>
        </p:txBody>
      </p:sp>
      <p:sp>
        <p:nvSpPr>
          <p:cNvPr id="79904" name="Text Box 32"/>
          <p:cNvSpPr txBox="1">
            <a:spLocks noChangeArrowheads="1"/>
          </p:cNvSpPr>
          <p:nvPr/>
        </p:nvSpPr>
        <p:spPr bwMode="auto">
          <a:xfrm>
            <a:off x="2195513" y="1052513"/>
            <a:ext cx="11430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15%</a:t>
            </a:r>
          </a:p>
        </p:txBody>
      </p:sp>
      <p:sp>
        <p:nvSpPr>
          <p:cNvPr id="79905" name="Rectangle 33"/>
          <p:cNvSpPr>
            <a:spLocks noChangeArrowheads="1"/>
          </p:cNvSpPr>
          <p:nvPr/>
        </p:nvSpPr>
        <p:spPr bwMode="auto">
          <a:xfrm>
            <a:off x="-774700" y="5187950"/>
            <a:ext cx="347662" cy="200025"/>
          </a:xfrm>
          <a:prstGeom prst="rect">
            <a:avLst/>
          </a:prstGeom>
          <a:solidFill>
            <a:srgbClr val="FFFF00"/>
          </a:solidFill>
          <a:ln w="9525">
            <a:solidFill>
              <a:srgbClr val="000000"/>
            </a:solidFill>
            <a:miter lim="800000"/>
            <a:headEnd/>
            <a:tailEnd/>
          </a:ln>
        </p:spPr>
        <p:txBody>
          <a:bodyPr/>
          <a:lstStyle/>
          <a:p>
            <a:endParaRPr lang="en-US" b="1">
              <a:latin typeface="Calibri" pitchFamily="34" charset="0"/>
            </a:endParaRPr>
          </a:p>
        </p:txBody>
      </p:sp>
      <p:sp>
        <p:nvSpPr>
          <p:cNvPr id="79906" name="Text Box 34"/>
          <p:cNvSpPr txBox="1">
            <a:spLocks noChangeArrowheads="1"/>
          </p:cNvSpPr>
          <p:nvPr/>
        </p:nvSpPr>
        <p:spPr bwMode="auto">
          <a:xfrm>
            <a:off x="-323850" y="6021388"/>
            <a:ext cx="4681538" cy="830262"/>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Times New Roman" pitchFamily="18" charset="0"/>
              </a:rPr>
              <a:t>Thu nhập của nông dân Pháp trước cách mạng</a:t>
            </a:r>
          </a:p>
        </p:txBody>
      </p:sp>
      <p:sp>
        <p:nvSpPr>
          <p:cNvPr id="12313" name="Text Box 35"/>
          <p:cNvSpPr txBox="1">
            <a:spLocks noChangeArrowheads="1"/>
          </p:cNvSpPr>
          <p:nvPr/>
        </p:nvSpPr>
        <p:spPr bwMode="auto">
          <a:xfrm>
            <a:off x="4283075" y="6092825"/>
            <a:ext cx="4860925" cy="830263"/>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Times New Roman" pitchFamily="18" charset="0"/>
              </a:rPr>
              <a:t>Tình cảnh nông dân Pháp trước cách mạng</a:t>
            </a:r>
          </a:p>
        </p:txBody>
      </p:sp>
      <p:sp>
        <p:nvSpPr>
          <p:cNvPr id="12314" name="AutoShape 36">
            <a:hlinkClick r:id="rId3" action="ppaction://hlinksldjump"/>
          </p:cNvPr>
          <p:cNvSpPr>
            <a:spLocks noChangeArrowheads="1"/>
          </p:cNvSpPr>
          <p:nvPr/>
        </p:nvSpPr>
        <p:spPr bwMode="auto">
          <a:xfrm>
            <a:off x="8915400" y="6553200"/>
            <a:ext cx="228600" cy="304800"/>
          </a:xfrm>
          <a:prstGeom prst="left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en-US" b="1">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906"/>
                                        </p:tgtEl>
                                        <p:attrNameLst>
                                          <p:attrName>style.visibility</p:attrName>
                                        </p:attrNameLst>
                                      </p:cBhvr>
                                      <p:to>
                                        <p:strVal val="visible"/>
                                      </p:to>
                                    </p:set>
                                    <p:anim calcmode="lin" valueType="num">
                                      <p:cBhvr>
                                        <p:cTn id="7" dur="500" fill="hold"/>
                                        <p:tgtEl>
                                          <p:spTgt spid="79906"/>
                                        </p:tgtEl>
                                        <p:attrNameLst>
                                          <p:attrName>ppt_w</p:attrName>
                                        </p:attrNameLst>
                                      </p:cBhvr>
                                      <p:tavLst>
                                        <p:tav tm="0">
                                          <p:val>
                                            <p:fltVal val="0"/>
                                          </p:val>
                                        </p:tav>
                                        <p:tav tm="100000">
                                          <p:val>
                                            <p:strVal val="#ppt_w"/>
                                          </p:val>
                                        </p:tav>
                                      </p:tavLst>
                                    </p:anim>
                                    <p:anim calcmode="lin" valueType="num">
                                      <p:cBhvr>
                                        <p:cTn id="8" dur="500" fill="hold"/>
                                        <p:tgtEl>
                                          <p:spTgt spid="79906"/>
                                        </p:tgtEl>
                                        <p:attrNameLst>
                                          <p:attrName>ppt_h</p:attrName>
                                        </p:attrNameLst>
                                      </p:cBhvr>
                                      <p:tavLst>
                                        <p:tav tm="0">
                                          <p:val>
                                            <p:fltVal val="0"/>
                                          </p:val>
                                        </p:tav>
                                        <p:tav tm="100000">
                                          <p:val>
                                            <p:strVal val="#ppt_h"/>
                                          </p:val>
                                        </p:tav>
                                      </p:tavLst>
                                    </p:anim>
                                    <p:animEffect transition="in" filter="fade">
                                      <p:cBhvr>
                                        <p:cTn id="9" dur="500"/>
                                        <p:tgtEl>
                                          <p:spTgt spid="799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79892"/>
                                        </p:tgtEl>
                                        <p:attrNameLst>
                                          <p:attrName>style.visibility</p:attrName>
                                        </p:attrNameLst>
                                      </p:cBhvr>
                                      <p:to>
                                        <p:strVal val="visible"/>
                                      </p:to>
                                    </p:set>
                                    <p:anim calcmode="lin" valueType="num">
                                      <p:cBhvr>
                                        <p:cTn id="34" dur="500" fill="hold"/>
                                        <p:tgtEl>
                                          <p:spTgt spid="79892"/>
                                        </p:tgtEl>
                                        <p:attrNameLst>
                                          <p:attrName>ppt_w</p:attrName>
                                        </p:attrNameLst>
                                      </p:cBhvr>
                                      <p:tavLst>
                                        <p:tav tm="0">
                                          <p:val>
                                            <p:fltVal val="0"/>
                                          </p:val>
                                        </p:tav>
                                        <p:tav tm="100000">
                                          <p:val>
                                            <p:strVal val="#ppt_w"/>
                                          </p:val>
                                        </p:tav>
                                      </p:tavLst>
                                    </p:anim>
                                    <p:anim calcmode="lin" valueType="num">
                                      <p:cBhvr>
                                        <p:cTn id="35" dur="500" fill="hold"/>
                                        <p:tgtEl>
                                          <p:spTgt spid="79892"/>
                                        </p:tgtEl>
                                        <p:attrNameLst>
                                          <p:attrName>ppt_h</p:attrName>
                                        </p:attrNameLst>
                                      </p:cBhvr>
                                      <p:tavLst>
                                        <p:tav tm="0">
                                          <p:val>
                                            <p:fltVal val="0"/>
                                          </p:val>
                                        </p:tav>
                                        <p:tav tm="100000">
                                          <p:val>
                                            <p:strVal val="#ppt_h"/>
                                          </p:val>
                                        </p:tav>
                                      </p:tavLst>
                                    </p:anim>
                                    <p:animEffect transition="in" filter="fade">
                                      <p:cBhvr>
                                        <p:cTn id="36" dur="500"/>
                                        <p:tgtEl>
                                          <p:spTgt spid="79892"/>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79893"/>
                                        </p:tgtEl>
                                        <p:attrNameLst>
                                          <p:attrName>style.visibility</p:attrName>
                                        </p:attrNameLst>
                                      </p:cBhvr>
                                      <p:to>
                                        <p:strVal val="visible"/>
                                      </p:to>
                                    </p:set>
                                    <p:anim calcmode="lin" valueType="num">
                                      <p:cBhvr>
                                        <p:cTn id="39" dur="500" fill="hold"/>
                                        <p:tgtEl>
                                          <p:spTgt spid="79893"/>
                                        </p:tgtEl>
                                        <p:attrNameLst>
                                          <p:attrName>ppt_w</p:attrName>
                                        </p:attrNameLst>
                                      </p:cBhvr>
                                      <p:tavLst>
                                        <p:tav tm="0">
                                          <p:val>
                                            <p:fltVal val="0"/>
                                          </p:val>
                                        </p:tav>
                                        <p:tav tm="100000">
                                          <p:val>
                                            <p:strVal val="#ppt_w"/>
                                          </p:val>
                                        </p:tav>
                                      </p:tavLst>
                                    </p:anim>
                                    <p:anim calcmode="lin" valueType="num">
                                      <p:cBhvr>
                                        <p:cTn id="40" dur="500" fill="hold"/>
                                        <p:tgtEl>
                                          <p:spTgt spid="79893"/>
                                        </p:tgtEl>
                                        <p:attrNameLst>
                                          <p:attrName>ppt_h</p:attrName>
                                        </p:attrNameLst>
                                      </p:cBhvr>
                                      <p:tavLst>
                                        <p:tav tm="0">
                                          <p:val>
                                            <p:fltVal val="0"/>
                                          </p:val>
                                        </p:tav>
                                        <p:tav tm="100000">
                                          <p:val>
                                            <p:strVal val="#ppt_h"/>
                                          </p:val>
                                        </p:tav>
                                      </p:tavLst>
                                    </p:anim>
                                    <p:animEffect transition="in" filter="fade">
                                      <p:cBhvr>
                                        <p:cTn id="41" dur="500"/>
                                        <p:tgtEl>
                                          <p:spTgt spid="79893"/>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79894"/>
                                        </p:tgtEl>
                                        <p:attrNameLst>
                                          <p:attrName>style.visibility</p:attrName>
                                        </p:attrNameLst>
                                      </p:cBhvr>
                                      <p:to>
                                        <p:strVal val="visible"/>
                                      </p:to>
                                    </p:set>
                                    <p:anim calcmode="lin" valueType="num">
                                      <p:cBhvr>
                                        <p:cTn id="44" dur="500" fill="hold"/>
                                        <p:tgtEl>
                                          <p:spTgt spid="79894"/>
                                        </p:tgtEl>
                                        <p:attrNameLst>
                                          <p:attrName>ppt_w</p:attrName>
                                        </p:attrNameLst>
                                      </p:cBhvr>
                                      <p:tavLst>
                                        <p:tav tm="0">
                                          <p:val>
                                            <p:fltVal val="0"/>
                                          </p:val>
                                        </p:tav>
                                        <p:tav tm="100000">
                                          <p:val>
                                            <p:strVal val="#ppt_w"/>
                                          </p:val>
                                        </p:tav>
                                      </p:tavLst>
                                    </p:anim>
                                    <p:anim calcmode="lin" valueType="num">
                                      <p:cBhvr>
                                        <p:cTn id="45" dur="500" fill="hold"/>
                                        <p:tgtEl>
                                          <p:spTgt spid="79894"/>
                                        </p:tgtEl>
                                        <p:attrNameLst>
                                          <p:attrName>ppt_h</p:attrName>
                                        </p:attrNameLst>
                                      </p:cBhvr>
                                      <p:tavLst>
                                        <p:tav tm="0">
                                          <p:val>
                                            <p:fltVal val="0"/>
                                          </p:val>
                                        </p:tav>
                                        <p:tav tm="100000">
                                          <p:val>
                                            <p:strVal val="#ppt_h"/>
                                          </p:val>
                                        </p:tav>
                                      </p:tavLst>
                                    </p:anim>
                                    <p:animEffect transition="in" filter="fade">
                                      <p:cBhvr>
                                        <p:cTn id="46" dur="500"/>
                                        <p:tgtEl>
                                          <p:spTgt spid="79894"/>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79895"/>
                                        </p:tgtEl>
                                        <p:attrNameLst>
                                          <p:attrName>style.visibility</p:attrName>
                                        </p:attrNameLst>
                                      </p:cBhvr>
                                      <p:to>
                                        <p:strVal val="visible"/>
                                      </p:to>
                                    </p:set>
                                    <p:anim calcmode="lin" valueType="num">
                                      <p:cBhvr>
                                        <p:cTn id="49" dur="500" fill="hold"/>
                                        <p:tgtEl>
                                          <p:spTgt spid="79895"/>
                                        </p:tgtEl>
                                        <p:attrNameLst>
                                          <p:attrName>ppt_w</p:attrName>
                                        </p:attrNameLst>
                                      </p:cBhvr>
                                      <p:tavLst>
                                        <p:tav tm="0">
                                          <p:val>
                                            <p:fltVal val="0"/>
                                          </p:val>
                                        </p:tav>
                                        <p:tav tm="100000">
                                          <p:val>
                                            <p:strVal val="#ppt_w"/>
                                          </p:val>
                                        </p:tav>
                                      </p:tavLst>
                                    </p:anim>
                                    <p:anim calcmode="lin" valueType="num">
                                      <p:cBhvr>
                                        <p:cTn id="50" dur="500" fill="hold"/>
                                        <p:tgtEl>
                                          <p:spTgt spid="79895"/>
                                        </p:tgtEl>
                                        <p:attrNameLst>
                                          <p:attrName>ppt_h</p:attrName>
                                        </p:attrNameLst>
                                      </p:cBhvr>
                                      <p:tavLst>
                                        <p:tav tm="0">
                                          <p:val>
                                            <p:fltVal val="0"/>
                                          </p:val>
                                        </p:tav>
                                        <p:tav tm="100000">
                                          <p:val>
                                            <p:strVal val="#ppt_h"/>
                                          </p:val>
                                        </p:tav>
                                      </p:tavLst>
                                    </p:anim>
                                    <p:animEffect transition="in" filter="fade">
                                      <p:cBhvr>
                                        <p:cTn id="51" dur="500"/>
                                        <p:tgtEl>
                                          <p:spTgt spid="79895"/>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79896"/>
                                        </p:tgtEl>
                                        <p:attrNameLst>
                                          <p:attrName>style.visibility</p:attrName>
                                        </p:attrNameLst>
                                      </p:cBhvr>
                                      <p:to>
                                        <p:strVal val="visible"/>
                                      </p:to>
                                    </p:set>
                                    <p:anim calcmode="lin" valueType="num">
                                      <p:cBhvr>
                                        <p:cTn id="54" dur="500" fill="hold"/>
                                        <p:tgtEl>
                                          <p:spTgt spid="79896"/>
                                        </p:tgtEl>
                                        <p:attrNameLst>
                                          <p:attrName>ppt_w</p:attrName>
                                        </p:attrNameLst>
                                      </p:cBhvr>
                                      <p:tavLst>
                                        <p:tav tm="0">
                                          <p:val>
                                            <p:fltVal val="0"/>
                                          </p:val>
                                        </p:tav>
                                        <p:tav tm="100000">
                                          <p:val>
                                            <p:strVal val="#ppt_w"/>
                                          </p:val>
                                        </p:tav>
                                      </p:tavLst>
                                    </p:anim>
                                    <p:anim calcmode="lin" valueType="num">
                                      <p:cBhvr>
                                        <p:cTn id="55" dur="500" fill="hold"/>
                                        <p:tgtEl>
                                          <p:spTgt spid="79896"/>
                                        </p:tgtEl>
                                        <p:attrNameLst>
                                          <p:attrName>ppt_h</p:attrName>
                                        </p:attrNameLst>
                                      </p:cBhvr>
                                      <p:tavLst>
                                        <p:tav tm="0">
                                          <p:val>
                                            <p:fltVal val="0"/>
                                          </p:val>
                                        </p:tav>
                                        <p:tav tm="100000">
                                          <p:val>
                                            <p:strVal val="#ppt_h"/>
                                          </p:val>
                                        </p:tav>
                                      </p:tavLst>
                                    </p:anim>
                                    <p:animEffect transition="in" filter="fade">
                                      <p:cBhvr>
                                        <p:cTn id="56" dur="500"/>
                                        <p:tgtEl>
                                          <p:spTgt spid="79896"/>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79899"/>
                                        </p:tgtEl>
                                        <p:attrNameLst>
                                          <p:attrName>style.visibility</p:attrName>
                                        </p:attrNameLst>
                                      </p:cBhvr>
                                      <p:to>
                                        <p:strVal val="visible"/>
                                      </p:to>
                                    </p:set>
                                    <p:anim calcmode="lin" valueType="num">
                                      <p:cBhvr>
                                        <p:cTn id="59" dur="500" fill="hold"/>
                                        <p:tgtEl>
                                          <p:spTgt spid="79899"/>
                                        </p:tgtEl>
                                        <p:attrNameLst>
                                          <p:attrName>ppt_w</p:attrName>
                                        </p:attrNameLst>
                                      </p:cBhvr>
                                      <p:tavLst>
                                        <p:tav tm="0">
                                          <p:val>
                                            <p:fltVal val="0"/>
                                          </p:val>
                                        </p:tav>
                                        <p:tav tm="100000">
                                          <p:val>
                                            <p:strVal val="#ppt_w"/>
                                          </p:val>
                                        </p:tav>
                                      </p:tavLst>
                                    </p:anim>
                                    <p:anim calcmode="lin" valueType="num">
                                      <p:cBhvr>
                                        <p:cTn id="60" dur="500" fill="hold"/>
                                        <p:tgtEl>
                                          <p:spTgt spid="79899"/>
                                        </p:tgtEl>
                                        <p:attrNameLst>
                                          <p:attrName>ppt_h</p:attrName>
                                        </p:attrNameLst>
                                      </p:cBhvr>
                                      <p:tavLst>
                                        <p:tav tm="0">
                                          <p:val>
                                            <p:fltVal val="0"/>
                                          </p:val>
                                        </p:tav>
                                        <p:tav tm="100000">
                                          <p:val>
                                            <p:strVal val="#ppt_h"/>
                                          </p:val>
                                        </p:tav>
                                      </p:tavLst>
                                    </p:anim>
                                    <p:animEffect transition="in" filter="fade">
                                      <p:cBhvr>
                                        <p:cTn id="61" dur="500"/>
                                        <p:tgtEl>
                                          <p:spTgt spid="79899"/>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79901"/>
                                        </p:tgtEl>
                                        <p:attrNameLst>
                                          <p:attrName>style.visibility</p:attrName>
                                        </p:attrNameLst>
                                      </p:cBhvr>
                                      <p:to>
                                        <p:strVal val="visible"/>
                                      </p:to>
                                    </p:set>
                                    <p:anim calcmode="lin" valueType="num">
                                      <p:cBhvr>
                                        <p:cTn id="64" dur="500" fill="hold"/>
                                        <p:tgtEl>
                                          <p:spTgt spid="79901"/>
                                        </p:tgtEl>
                                        <p:attrNameLst>
                                          <p:attrName>ppt_w</p:attrName>
                                        </p:attrNameLst>
                                      </p:cBhvr>
                                      <p:tavLst>
                                        <p:tav tm="0">
                                          <p:val>
                                            <p:fltVal val="0"/>
                                          </p:val>
                                        </p:tav>
                                        <p:tav tm="100000">
                                          <p:val>
                                            <p:strVal val="#ppt_w"/>
                                          </p:val>
                                        </p:tav>
                                      </p:tavLst>
                                    </p:anim>
                                    <p:anim calcmode="lin" valueType="num">
                                      <p:cBhvr>
                                        <p:cTn id="65" dur="500" fill="hold"/>
                                        <p:tgtEl>
                                          <p:spTgt spid="79901"/>
                                        </p:tgtEl>
                                        <p:attrNameLst>
                                          <p:attrName>ppt_h</p:attrName>
                                        </p:attrNameLst>
                                      </p:cBhvr>
                                      <p:tavLst>
                                        <p:tav tm="0">
                                          <p:val>
                                            <p:fltVal val="0"/>
                                          </p:val>
                                        </p:tav>
                                        <p:tav tm="100000">
                                          <p:val>
                                            <p:strVal val="#ppt_h"/>
                                          </p:val>
                                        </p:tav>
                                      </p:tavLst>
                                    </p:anim>
                                    <p:animEffect transition="in" filter="fade">
                                      <p:cBhvr>
                                        <p:cTn id="66" dur="500"/>
                                        <p:tgtEl>
                                          <p:spTgt spid="79901"/>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79902"/>
                                        </p:tgtEl>
                                        <p:attrNameLst>
                                          <p:attrName>style.visibility</p:attrName>
                                        </p:attrNameLst>
                                      </p:cBhvr>
                                      <p:to>
                                        <p:strVal val="visible"/>
                                      </p:to>
                                    </p:set>
                                    <p:anim calcmode="lin" valueType="num">
                                      <p:cBhvr>
                                        <p:cTn id="69" dur="500" fill="hold"/>
                                        <p:tgtEl>
                                          <p:spTgt spid="79902"/>
                                        </p:tgtEl>
                                        <p:attrNameLst>
                                          <p:attrName>ppt_w</p:attrName>
                                        </p:attrNameLst>
                                      </p:cBhvr>
                                      <p:tavLst>
                                        <p:tav tm="0">
                                          <p:val>
                                            <p:fltVal val="0"/>
                                          </p:val>
                                        </p:tav>
                                        <p:tav tm="100000">
                                          <p:val>
                                            <p:strVal val="#ppt_w"/>
                                          </p:val>
                                        </p:tav>
                                      </p:tavLst>
                                    </p:anim>
                                    <p:anim calcmode="lin" valueType="num">
                                      <p:cBhvr>
                                        <p:cTn id="70" dur="500" fill="hold"/>
                                        <p:tgtEl>
                                          <p:spTgt spid="79902"/>
                                        </p:tgtEl>
                                        <p:attrNameLst>
                                          <p:attrName>ppt_h</p:attrName>
                                        </p:attrNameLst>
                                      </p:cBhvr>
                                      <p:tavLst>
                                        <p:tav tm="0">
                                          <p:val>
                                            <p:fltVal val="0"/>
                                          </p:val>
                                        </p:tav>
                                        <p:tav tm="100000">
                                          <p:val>
                                            <p:strVal val="#ppt_h"/>
                                          </p:val>
                                        </p:tav>
                                      </p:tavLst>
                                    </p:anim>
                                    <p:animEffect transition="in" filter="fade">
                                      <p:cBhvr>
                                        <p:cTn id="71" dur="500"/>
                                        <p:tgtEl>
                                          <p:spTgt spid="79902"/>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79903"/>
                                        </p:tgtEl>
                                        <p:attrNameLst>
                                          <p:attrName>style.visibility</p:attrName>
                                        </p:attrNameLst>
                                      </p:cBhvr>
                                      <p:to>
                                        <p:strVal val="visible"/>
                                      </p:to>
                                    </p:set>
                                    <p:anim calcmode="lin" valueType="num">
                                      <p:cBhvr>
                                        <p:cTn id="74" dur="500" fill="hold"/>
                                        <p:tgtEl>
                                          <p:spTgt spid="79903"/>
                                        </p:tgtEl>
                                        <p:attrNameLst>
                                          <p:attrName>ppt_w</p:attrName>
                                        </p:attrNameLst>
                                      </p:cBhvr>
                                      <p:tavLst>
                                        <p:tav tm="0">
                                          <p:val>
                                            <p:fltVal val="0"/>
                                          </p:val>
                                        </p:tav>
                                        <p:tav tm="100000">
                                          <p:val>
                                            <p:strVal val="#ppt_w"/>
                                          </p:val>
                                        </p:tav>
                                      </p:tavLst>
                                    </p:anim>
                                    <p:anim calcmode="lin" valueType="num">
                                      <p:cBhvr>
                                        <p:cTn id="75" dur="500" fill="hold"/>
                                        <p:tgtEl>
                                          <p:spTgt spid="79903"/>
                                        </p:tgtEl>
                                        <p:attrNameLst>
                                          <p:attrName>ppt_h</p:attrName>
                                        </p:attrNameLst>
                                      </p:cBhvr>
                                      <p:tavLst>
                                        <p:tav tm="0">
                                          <p:val>
                                            <p:fltVal val="0"/>
                                          </p:val>
                                        </p:tav>
                                        <p:tav tm="100000">
                                          <p:val>
                                            <p:strVal val="#ppt_h"/>
                                          </p:val>
                                        </p:tav>
                                      </p:tavLst>
                                    </p:anim>
                                    <p:animEffect transition="in" filter="fade">
                                      <p:cBhvr>
                                        <p:cTn id="76" dur="500"/>
                                        <p:tgtEl>
                                          <p:spTgt spid="79903"/>
                                        </p:tgtEl>
                                      </p:cBhvr>
                                    </p:animEffect>
                                  </p:childTnLst>
                                </p:cTn>
                              </p:par>
                            </p:childTnLst>
                          </p:cTn>
                        </p:par>
                      </p:childTnLst>
                    </p:cTn>
                  </p:par>
                  <p:par>
                    <p:cTn id="77" fill="hold">
                      <p:stCondLst>
                        <p:cond delay="indefinite"/>
                      </p:stCondLst>
                      <p:childTnLst>
                        <p:par>
                          <p:cTn id="78" fill="hold">
                            <p:stCondLst>
                              <p:cond delay="0"/>
                            </p:stCondLst>
                            <p:childTnLst>
                              <p:par>
                                <p:cTn id="79" presetID="56" presetClass="path" presetSubtype="0" accel="50000" decel="50000" fill="hold" grpId="0" nodeType="clickEffect">
                                  <p:stCondLst>
                                    <p:cond delay="0"/>
                                  </p:stCondLst>
                                  <p:childTnLst>
                                    <p:animMotion origin="layout" path="M 0.15608 -0.01456 L 0.35296 -0.53618 " pathEditMode="relative" rAng="0" ptsTypes="AA">
                                      <p:cBhvr>
                                        <p:cTn id="80" dur="1000" fill="hold"/>
                                        <p:tgtEl>
                                          <p:spTgt spid="79897"/>
                                        </p:tgtEl>
                                        <p:attrNameLst>
                                          <p:attrName>ppt_x</p:attrName>
                                          <p:attrName>ppt_y</p:attrName>
                                        </p:attrNameLst>
                                      </p:cBhvr>
                                      <p:rCtr x="9800" y="-26100"/>
                                    </p:animMotion>
                                  </p:childTnLst>
                                </p:cTn>
                              </p:par>
                            </p:childTnLst>
                          </p:cTn>
                        </p:par>
                        <p:par>
                          <p:cTn id="81" fill="hold">
                            <p:stCondLst>
                              <p:cond delay="1000"/>
                            </p:stCondLst>
                            <p:childTnLst>
                              <p:par>
                                <p:cTn id="82" presetID="1" presetClass="exit" presetSubtype="0" fill="hold" grpId="1" nodeType="afterEffect">
                                  <p:stCondLst>
                                    <p:cond delay="0"/>
                                  </p:stCondLst>
                                  <p:childTnLst>
                                    <p:set>
                                      <p:cBhvr>
                                        <p:cTn id="83" dur="1" fill="hold">
                                          <p:stCondLst>
                                            <p:cond delay="0"/>
                                          </p:stCondLst>
                                        </p:cTn>
                                        <p:tgtEl>
                                          <p:spTgt spid="79897"/>
                                        </p:tgtEl>
                                        <p:attrNameLst>
                                          <p:attrName>style.visibility</p:attrName>
                                        </p:attrNameLst>
                                      </p:cBhvr>
                                      <p:to>
                                        <p:strVal val="hidden"/>
                                      </p:to>
                                    </p:set>
                                  </p:childTnLst>
                                </p:cTn>
                              </p:par>
                            </p:childTnLst>
                          </p:cTn>
                        </p:par>
                        <p:par>
                          <p:cTn id="84" fill="hold">
                            <p:stCondLst>
                              <p:cond delay="1000"/>
                            </p:stCondLst>
                            <p:childTnLst>
                              <p:par>
                                <p:cTn id="85" presetID="53" presetClass="entr" presetSubtype="0" fill="hold" grpId="0" nodeType="afterEffect">
                                  <p:stCondLst>
                                    <p:cond delay="0"/>
                                  </p:stCondLst>
                                  <p:childTnLst>
                                    <p:set>
                                      <p:cBhvr>
                                        <p:cTn id="86" dur="1" fill="hold">
                                          <p:stCondLst>
                                            <p:cond delay="0"/>
                                          </p:stCondLst>
                                        </p:cTn>
                                        <p:tgtEl>
                                          <p:spTgt spid="79890"/>
                                        </p:tgtEl>
                                        <p:attrNameLst>
                                          <p:attrName>style.visibility</p:attrName>
                                        </p:attrNameLst>
                                      </p:cBhvr>
                                      <p:to>
                                        <p:strVal val="visible"/>
                                      </p:to>
                                    </p:set>
                                    <p:anim calcmode="lin" valueType="num">
                                      <p:cBhvr>
                                        <p:cTn id="87" dur="500" fill="hold"/>
                                        <p:tgtEl>
                                          <p:spTgt spid="79890"/>
                                        </p:tgtEl>
                                        <p:attrNameLst>
                                          <p:attrName>ppt_w</p:attrName>
                                        </p:attrNameLst>
                                      </p:cBhvr>
                                      <p:tavLst>
                                        <p:tav tm="0">
                                          <p:val>
                                            <p:fltVal val="0"/>
                                          </p:val>
                                        </p:tav>
                                        <p:tav tm="100000">
                                          <p:val>
                                            <p:strVal val="#ppt_w"/>
                                          </p:val>
                                        </p:tav>
                                      </p:tavLst>
                                    </p:anim>
                                    <p:anim calcmode="lin" valueType="num">
                                      <p:cBhvr>
                                        <p:cTn id="88" dur="500" fill="hold"/>
                                        <p:tgtEl>
                                          <p:spTgt spid="79890"/>
                                        </p:tgtEl>
                                        <p:attrNameLst>
                                          <p:attrName>ppt_h</p:attrName>
                                        </p:attrNameLst>
                                      </p:cBhvr>
                                      <p:tavLst>
                                        <p:tav tm="0">
                                          <p:val>
                                            <p:fltVal val="0"/>
                                          </p:val>
                                        </p:tav>
                                        <p:tav tm="100000">
                                          <p:val>
                                            <p:strVal val="#ppt_h"/>
                                          </p:val>
                                        </p:tav>
                                      </p:tavLst>
                                    </p:anim>
                                    <p:animEffect transition="in" filter="fade">
                                      <p:cBhvr>
                                        <p:cTn id="89" dur="500"/>
                                        <p:tgtEl>
                                          <p:spTgt spid="79890"/>
                                        </p:tgtEl>
                                      </p:cBhvr>
                                    </p:animEffect>
                                  </p:childTnLst>
                                </p:cTn>
                              </p:par>
                            </p:childTnLst>
                          </p:cTn>
                        </p:par>
                      </p:childTnLst>
                    </p:cTn>
                  </p:par>
                  <p:par>
                    <p:cTn id="90" fill="hold">
                      <p:stCondLst>
                        <p:cond delay="indefinite"/>
                      </p:stCondLst>
                      <p:childTnLst>
                        <p:par>
                          <p:cTn id="91" fill="hold">
                            <p:stCondLst>
                              <p:cond delay="0"/>
                            </p:stCondLst>
                            <p:childTnLst>
                              <p:par>
                                <p:cTn id="92" presetID="56" presetClass="path" presetSubtype="0" accel="50000" decel="50000" fill="hold" grpId="0" nodeType="clickEffect">
                                  <p:stCondLst>
                                    <p:cond delay="0"/>
                                  </p:stCondLst>
                                  <p:childTnLst>
                                    <p:animMotion origin="layout" path="M 0.14827 0.00648 L 0.43959 -0.53965 " pathEditMode="relative" rAng="0" ptsTypes="AA">
                                      <p:cBhvr>
                                        <p:cTn id="93" dur="1000" fill="hold"/>
                                        <p:tgtEl>
                                          <p:spTgt spid="79898"/>
                                        </p:tgtEl>
                                        <p:attrNameLst>
                                          <p:attrName>ppt_x</p:attrName>
                                          <p:attrName>ppt_y</p:attrName>
                                        </p:attrNameLst>
                                      </p:cBhvr>
                                      <p:rCtr x="14600" y="-27300"/>
                                    </p:animMotion>
                                  </p:childTnLst>
                                </p:cTn>
                              </p:par>
                            </p:childTnLst>
                          </p:cTn>
                        </p:par>
                        <p:par>
                          <p:cTn id="94" fill="hold">
                            <p:stCondLst>
                              <p:cond delay="1000"/>
                            </p:stCondLst>
                            <p:childTnLst>
                              <p:par>
                                <p:cTn id="95" presetID="1" presetClass="exit" presetSubtype="0" fill="hold" grpId="1" nodeType="afterEffect">
                                  <p:stCondLst>
                                    <p:cond delay="0"/>
                                  </p:stCondLst>
                                  <p:childTnLst>
                                    <p:set>
                                      <p:cBhvr>
                                        <p:cTn id="96" dur="1" fill="hold">
                                          <p:stCondLst>
                                            <p:cond delay="0"/>
                                          </p:stCondLst>
                                        </p:cTn>
                                        <p:tgtEl>
                                          <p:spTgt spid="79898"/>
                                        </p:tgtEl>
                                        <p:attrNameLst>
                                          <p:attrName>style.visibility</p:attrName>
                                        </p:attrNameLst>
                                      </p:cBhvr>
                                      <p:to>
                                        <p:strVal val="hidden"/>
                                      </p:to>
                                    </p:set>
                                  </p:childTnLst>
                                </p:cTn>
                              </p:par>
                            </p:childTnLst>
                          </p:cTn>
                        </p:par>
                        <p:par>
                          <p:cTn id="97" fill="hold">
                            <p:stCondLst>
                              <p:cond delay="1000"/>
                            </p:stCondLst>
                            <p:childTnLst>
                              <p:par>
                                <p:cTn id="98" presetID="53" presetClass="entr" presetSubtype="0" fill="hold" grpId="0" nodeType="afterEffect">
                                  <p:stCondLst>
                                    <p:cond delay="0"/>
                                  </p:stCondLst>
                                  <p:childTnLst>
                                    <p:set>
                                      <p:cBhvr>
                                        <p:cTn id="99" dur="1" fill="hold">
                                          <p:stCondLst>
                                            <p:cond delay="0"/>
                                          </p:stCondLst>
                                        </p:cTn>
                                        <p:tgtEl>
                                          <p:spTgt spid="79891"/>
                                        </p:tgtEl>
                                        <p:attrNameLst>
                                          <p:attrName>style.visibility</p:attrName>
                                        </p:attrNameLst>
                                      </p:cBhvr>
                                      <p:to>
                                        <p:strVal val="visible"/>
                                      </p:to>
                                    </p:set>
                                    <p:anim calcmode="lin" valueType="num">
                                      <p:cBhvr>
                                        <p:cTn id="100" dur="500" fill="hold"/>
                                        <p:tgtEl>
                                          <p:spTgt spid="79891"/>
                                        </p:tgtEl>
                                        <p:attrNameLst>
                                          <p:attrName>ppt_w</p:attrName>
                                        </p:attrNameLst>
                                      </p:cBhvr>
                                      <p:tavLst>
                                        <p:tav tm="0">
                                          <p:val>
                                            <p:fltVal val="0"/>
                                          </p:val>
                                        </p:tav>
                                        <p:tav tm="100000">
                                          <p:val>
                                            <p:strVal val="#ppt_w"/>
                                          </p:val>
                                        </p:tav>
                                      </p:tavLst>
                                    </p:anim>
                                    <p:anim calcmode="lin" valueType="num">
                                      <p:cBhvr>
                                        <p:cTn id="101" dur="500" fill="hold"/>
                                        <p:tgtEl>
                                          <p:spTgt spid="79891"/>
                                        </p:tgtEl>
                                        <p:attrNameLst>
                                          <p:attrName>ppt_h</p:attrName>
                                        </p:attrNameLst>
                                      </p:cBhvr>
                                      <p:tavLst>
                                        <p:tav tm="0">
                                          <p:val>
                                            <p:fltVal val="0"/>
                                          </p:val>
                                        </p:tav>
                                        <p:tav tm="100000">
                                          <p:val>
                                            <p:strVal val="#ppt_h"/>
                                          </p:val>
                                        </p:tav>
                                      </p:tavLst>
                                    </p:anim>
                                    <p:animEffect transition="in" filter="fade">
                                      <p:cBhvr>
                                        <p:cTn id="102" dur="500"/>
                                        <p:tgtEl>
                                          <p:spTgt spid="79891"/>
                                        </p:tgtEl>
                                      </p:cBhvr>
                                    </p:animEffect>
                                  </p:childTnLst>
                                </p:cTn>
                              </p:par>
                            </p:childTnLst>
                          </p:cTn>
                        </p:par>
                      </p:childTnLst>
                    </p:cTn>
                  </p:par>
                  <p:par>
                    <p:cTn id="103" fill="hold">
                      <p:stCondLst>
                        <p:cond delay="indefinite"/>
                      </p:stCondLst>
                      <p:childTnLst>
                        <p:par>
                          <p:cTn id="104" fill="hold">
                            <p:stCondLst>
                              <p:cond delay="0"/>
                            </p:stCondLst>
                            <p:childTnLst>
                              <p:par>
                                <p:cTn id="105" presetID="56" presetClass="path" presetSubtype="0" accel="50000" decel="50000" fill="hold" grpId="0" nodeType="clickEffect">
                                  <p:stCondLst>
                                    <p:cond delay="0"/>
                                  </p:stCondLst>
                                  <p:childTnLst>
                                    <p:animMotion origin="layout" path="M 0.14827 0.00185 L 0.2033 -0.62728 " pathEditMode="relative" rAng="0" ptsTypes="AA">
                                      <p:cBhvr>
                                        <p:cTn id="106" dur="1000" fill="hold"/>
                                        <p:tgtEl>
                                          <p:spTgt spid="79905"/>
                                        </p:tgtEl>
                                        <p:attrNameLst>
                                          <p:attrName>ppt_x</p:attrName>
                                          <p:attrName>ppt_y</p:attrName>
                                        </p:attrNameLst>
                                      </p:cBhvr>
                                      <p:rCtr x="2700" y="-31500"/>
                                    </p:animMotion>
                                  </p:childTnLst>
                                </p:cTn>
                              </p:par>
                            </p:childTnLst>
                          </p:cTn>
                        </p:par>
                        <p:par>
                          <p:cTn id="107" fill="hold">
                            <p:stCondLst>
                              <p:cond delay="1000"/>
                            </p:stCondLst>
                            <p:childTnLst>
                              <p:par>
                                <p:cTn id="108" presetID="1" presetClass="exit" presetSubtype="0" fill="hold" grpId="1" nodeType="afterEffect">
                                  <p:stCondLst>
                                    <p:cond delay="0"/>
                                  </p:stCondLst>
                                  <p:childTnLst>
                                    <p:set>
                                      <p:cBhvr>
                                        <p:cTn id="109" dur="1" fill="hold">
                                          <p:stCondLst>
                                            <p:cond delay="0"/>
                                          </p:stCondLst>
                                        </p:cTn>
                                        <p:tgtEl>
                                          <p:spTgt spid="79905"/>
                                        </p:tgtEl>
                                        <p:attrNameLst>
                                          <p:attrName>style.visibility</p:attrName>
                                        </p:attrNameLst>
                                      </p:cBhvr>
                                      <p:to>
                                        <p:strVal val="hidden"/>
                                      </p:to>
                                    </p:set>
                                  </p:childTnLst>
                                </p:cTn>
                              </p:par>
                            </p:childTnLst>
                          </p:cTn>
                        </p:par>
                        <p:par>
                          <p:cTn id="110" fill="hold">
                            <p:stCondLst>
                              <p:cond delay="1000"/>
                            </p:stCondLst>
                            <p:childTnLst>
                              <p:par>
                                <p:cTn id="111" presetID="53" presetClass="entr" presetSubtype="0" fill="hold" grpId="0" nodeType="afterEffect">
                                  <p:stCondLst>
                                    <p:cond delay="0"/>
                                  </p:stCondLst>
                                  <p:childTnLst>
                                    <p:set>
                                      <p:cBhvr>
                                        <p:cTn id="112" dur="1" fill="hold">
                                          <p:stCondLst>
                                            <p:cond delay="0"/>
                                          </p:stCondLst>
                                        </p:cTn>
                                        <p:tgtEl>
                                          <p:spTgt spid="79889"/>
                                        </p:tgtEl>
                                        <p:attrNameLst>
                                          <p:attrName>style.visibility</p:attrName>
                                        </p:attrNameLst>
                                      </p:cBhvr>
                                      <p:to>
                                        <p:strVal val="visible"/>
                                      </p:to>
                                    </p:set>
                                    <p:anim calcmode="lin" valueType="num">
                                      <p:cBhvr>
                                        <p:cTn id="113" dur="500" fill="hold"/>
                                        <p:tgtEl>
                                          <p:spTgt spid="79889"/>
                                        </p:tgtEl>
                                        <p:attrNameLst>
                                          <p:attrName>ppt_w</p:attrName>
                                        </p:attrNameLst>
                                      </p:cBhvr>
                                      <p:tavLst>
                                        <p:tav tm="0">
                                          <p:val>
                                            <p:fltVal val="0"/>
                                          </p:val>
                                        </p:tav>
                                        <p:tav tm="100000">
                                          <p:val>
                                            <p:strVal val="#ppt_w"/>
                                          </p:val>
                                        </p:tav>
                                      </p:tavLst>
                                    </p:anim>
                                    <p:anim calcmode="lin" valueType="num">
                                      <p:cBhvr>
                                        <p:cTn id="114" dur="500" fill="hold"/>
                                        <p:tgtEl>
                                          <p:spTgt spid="79889"/>
                                        </p:tgtEl>
                                        <p:attrNameLst>
                                          <p:attrName>ppt_h</p:attrName>
                                        </p:attrNameLst>
                                      </p:cBhvr>
                                      <p:tavLst>
                                        <p:tav tm="0">
                                          <p:val>
                                            <p:fltVal val="0"/>
                                          </p:val>
                                        </p:tav>
                                        <p:tav tm="100000">
                                          <p:val>
                                            <p:strVal val="#ppt_h"/>
                                          </p:val>
                                        </p:tav>
                                      </p:tavLst>
                                    </p:anim>
                                    <p:animEffect transition="in" filter="fade">
                                      <p:cBhvr>
                                        <p:cTn id="115" dur="500"/>
                                        <p:tgtEl>
                                          <p:spTgt spid="79889"/>
                                        </p:tgtEl>
                                      </p:cBhvr>
                                    </p:animEffect>
                                  </p:childTnLst>
                                </p:cTn>
                              </p:par>
                            </p:childTnLst>
                          </p:cTn>
                        </p:par>
                      </p:childTnLst>
                    </p:cTn>
                  </p:par>
                  <p:par>
                    <p:cTn id="116" fill="hold">
                      <p:stCondLst>
                        <p:cond delay="indefinite"/>
                      </p:stCondLst>
                      <p:childTnLst>
                        <p:par>
                          <p:cTn id="117" fill="hold">
                            <p:stCondLst>
                              <p:cond delay="0"/>
                            </p:stCondLst>
                            <p:childTnLst>
                              <p:par>
                                <p:cTn id="118" presetID="56" presetClass="path" presetSubtype="0" accel="50000" decel="50000" fill="hold" grpId="0" nodeType="clickEffect">
                                  <p:stCondLst>
                                    <p:cond delay="0"/>
                                  </p:stCondLst>
                                  <p:childTnLst>
                                    <p:animMotion origin="layout" path="M 0.16424 -0.00347 L 0.33733 -0.63098 " pathEditMode="relative" rAng="0" ptsTypes="AA">
                                      <p:cBhvr>
                                        <p:cTn id="119" dur="1000" fill="hold"/>
                                        <p:tgtEl>
                                          <p:spTgt spid="79900"/>
                                        </p:tgtEl>
                                        <p:attrNameLst>
                                          <p:attrName>ppt_x</p:attrName>
                                          <p:attrName>ppt_y</p:attrName>
                                        </p:attrNameLst>
                                      </p:cBhvr>
                                      <p:rCtr x="8600" y="-31400"/>
                                    </p:animMotion>
                                  </p:childTnLst>
                                </p:cTn>
                              </p:par>
                            </p:childTnLst>
                          </p:cTn>
                        </p:par>
                        <p:par>
                          <p:cTn id="120" fill="hold">
                            <p:stCondLst>
                              <p:cond delay="1000"/>
                            </p:stCondLst>
                            <p:childTnLst>
                              <p:par>
                                <p:cTn id="121" presetID="53" presetClass="entr" presetSubtype="0" fill="hold" grpId="0" nodeType="afterEffect">
                                  <p:stCondLst>
                                    <p:cond delay="0"/>
                                  </p:stCondLst>
                                  <p:childTnLst>
                                    <p:set>
                                      <p:cBhvr>
                                        <p:cTn id="122" dur="1" fill="hold">
                                          <p:stCondLst>
                                            <p:cond delay="0"/>
                                          </p:stCondLst>
                                        </p:cTn>
                                        <p:tgtEl>
                                          <p:spTgt spid="79904"/>
                                        </p:tgtEl>
                                        <p:attrNameLst>
                                          <p:attrName>style.visibility</p:attrName>
                                        </p:attrNameLst>
                                      </p:cBhvr>
                                      <p:to>
                                        <p:strVal val="visible"/>
                                      </p:to>
                                    </p:set>
                                    <p:anim calcmode="lin" valueType="num">
                                      <p:cBhvr>
                                        <p:cTn id="123" dur="500" fill="hold"/>
                                        <p:tgtEl>
                                          <p:spTgt spid="79904"/>
                                        </p:tgtEl>
                                        <p:attrNameLst>
                                          <p:attrName>ppt_w</p:attrName>
                                        </p:attrNameLst>
                                      </p:cBhvr>
                                      <p:tavLst>
                                        <p:tav tm="0">
                                          <p:val>
                                            <p:fltVal val="0"/>
                                          </p:val>
                                        </p:tav>
                                        <p:tav tm="100000">
                                          <p:val>
                                            <p:strVal val="#ppt_w"/>
                                          </p:val>
                                        </p:tav>
                                      </p:tavLst>
                                    </p:anim>
                                    <p:anim calcmode="lin" valueType="num">
                                      <p:cBhvr>
                                        <p:cTn id="124" dur="500" fill="hold"/>
                                        <p:tgtEl>
                                          <p:spTgt spid="79904"/>
                                        </p:tgtEl>
                                        <p:attrNameLst>
                                          <p:attrName>ppt_h</p:attrName>
                                        </p:attrNameLst>
                                      </p:cBhvr>
                                      <p:tavLst>
                                        <p:tav tm="0">
                                          <p:val>
                                            <p:fltVal val="0"/>
                                          </p:val>
                                        </p:tav>
                                        <p:tav tm="100000">
                                          <p:val>
                                            <p:strVal val="#ppt_h"/>
                                          </p:val>
                                        </p:tav>
                                      </p:tavLst>
                                    </p:anim>
                                    <p:animEffect transition="in" filter="fade">
                                      <p:cBhvr>
                                        <p:cTn id="125" dur="500"/>
                                        <p:tgtEl>
                                          <p:spTgt spid="79904"/>
                                        </p:tgtEl>
                                      </p:cBhvr>
                                    </p:animEffect>
                                  </p:childTnLst>
                                </p:cTn>
                              </p:par>
                            </p:childTnLst>
                          </p:cTn>
                        </p:par>
                        <p:par>
                          <p:cTn id="126" fill="hold">
                            <p:stCondLst>
                              <p:cond delay="1500"/>
                            </p:stCondLst>
                            <p:childTnLst>
                              <p:par>
                                <p:cTn id="127" presetID="1" presetClass="exit" presetSubtype="0" fill="hold" grpId="1" nodeType="afterEffect">
                                  <p:stCondLst>
                                    <p:cond delay="0"/>
                                  </p:stCondLst>
                                  <p:childTnLst>
                                    <p:set>
                                      <p:cBhvr>
                                        <p:cTn id="128" dur="1" fill="hold">
                                          <p:stCondLst>
                                            <p:cond delay="0"/>
                                          </p:stCondLst>
                                        </p:cTn>
                                        <p:tgtEl>
                                          <p:spTgt spid="79900"/>
                                        </p:tgtEl>
                                        <p:attrNameLst>
                                          <p:attrName>style.visibility</p:attrName>
                                        </p:attrNameLst>
                                      </p:cBhvr>
                                      <p:to>
                                        <p:strVal val="hidden"/>
                                      </p:to>
                                    </p:set>
                                  </p:childTnLst>
                                </p:cTn>
                              </p:par>
                            </p:childTnLst>
                          </p:cTn>
                        </p:par>
                        <p:par>
                          <p:cTn id="129" fill="hold">
                            <p:stCondLst>
                              <p:cond delay="1500"/>
                            </p:stCondLst>
                            <p:childTnLst>
                              <p:par>
                                <p:cTn id="130" presetID="42" presetClass="path" presetSubtype="0" accel="50000" decel="50000" fill="hold" grpId="1" nodeType="afterEffect">
                                  <p:stCondLst>
                                    <p:cond delay="0"/>
                                  </p:stCondLst>
                                  <p:childTnLst>
                                    <p:animMotion origin="layout" path="M -2.77778E-7 4.27746E-6 L 0.03976 0.22011 " pathEditMode="relative" rAng="0" ptsTypes="AA">
                                      <p:cBhvr>
                                        <p:cTn id="131" dur="2000" fill="hold"/>
                                        <p:tgtEl>
                                          <p:spTgt spid="79904"/>
                                        </p:tgtEl>
                                        <p:attrNameLst>
                                          <p:attrName>ppt_x</p:attrName>
                                          <p:attrName>ppt_y</p:attrName>
                                        </p:attrNameLst>
                                      </p:cBhvr>
                                      <p:rCtr x="2000" y="11000"/>
                                    </p:animMotion>
                                  </p:childTnLst>
                                </p:cTn>
                              </p:par>
                              <p:par>
                                <p:cTn id="132" presetID="42" presetClass="path" presetSubtype="0" accel="50000" decel="50000" fill="hold" nodeType="withEffect">
                                  <p:stCondLst>
                                    <p:cond delay="0"/>
                                  </p:stCondLst>
                                  <p:childTnLst>
                                    <p:animMotion origin="layout" path="M -8.33333E-7 2.42775E-6 L 0.04531 0.21803 " pathEditMode="relative" rAng="0" ptsTypes="AA">
                                      <p:cBhvr>
                                        <p:cTn id="133" dur="2000" fill="hold"/>
                                        <p:tgtEl>
                                          <p:spTgt spid="5"/>
                                        </p:tgtEl>
                                        <p:attrNameLst>
                                          <p:attrName>ppt_x</p:attrName>
                                          <p:attrName>ppt_y</p:attrName>
                                        </p:attrNameLst>
                                      </p:cBhvr>
                                      <p:rCtr x="2300" y="10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9" grpId="0"/>
      <p:bldP spid="79890" grpId="0"/>
      <p:bldP spid="79891" grpId="0"/>
      <p:bldP spid="79892" grpId="0" animBg="1"/>
      <p:bldP spid="79893" grpId="0" animBg="1"/>
      <p:bldP spid="79894" grpId="0"/>
      <p:bldP spid="79895" grpId="0"/>
      <p:bldP spid="79896" grpId="0"/>
      <p:bldP spid="79897" grpId="0" animBg="1"/>
      <p:bldP spid="79897" grpId="1" animBg="1"/>
      <p:bldP spid="79898" grpId="0" animBg="1"/>
      <p:bldP spid="79898" grpId="1" animBg="1"/>
      <p:bldP spid="79899" grpId="0" animBg="1"/>
      <p:bldP spid="79900" grpId="0" animBg="1"/>
      <p:bldP spid="79900" grpId="1" animBg="1"/>
      <p:bldP spid="79901" grpId="0" animBg="1"/>
      <p:bldP spid="79902" grpId="0" animBg="1"/>
      <p:bldP spid="79903" grpId="0" animBg="1"/>
      <p:bldP spid="79904" grpId="0"/>
      <p:bldP spid="79904" grpId="1"/>
      <p:bldP spid="79905" grpId="0" animBg="1"/>
      <p:bldP spid="79905" grpId="1" animBg="1"/>
      <p:bldP spid="799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609601"/>
            <a:ext cx="2590800" cy="3429000"/>
            <a:chOff x="384" y="1680"/>
            <a:chExt cx="1632" cy="2535"/>
          </a:xfrm>
        </p:grpSpPr>
        <p:pic>
          <p:nvPicPr>
            <p:cNvPr id="242691" name="Picture 3" descr="Montesquieu"/>
            <p:cNvPicPr>
              <a:picLocks noChangeAspect="1" noChangeArrowheads="1"/>
            </p:cNvPicPr>
            <p:nvPr/>
          </p:nvPicPr>
          <p:blipFill>
            <a:blip r:embed="rId3"/>
            <a:srcRect/>
            <a:stretch>
              <a:fillRect/>
            </a:stretch>
          </p:blipFill>
          <p:spPr bwMode="auto">
            <a:xfrm>
              <a:off x="384" y="1680"/>
              <a:ext cx="1624" cy="2322"/>
            </a:xfrm>
            <a:prstGeom prst="rect">
              <a:avLst/>
            </a:prstGeom>
            <a:noFill/>
            <a:ln w="9525">
              <a:solidFill>
                <a:schemeClr val="hlink"/>
              </a:solidFill>
              <a:miter lim="800000"/>
              <a:headEnd/>
              <a:tailEnd/>
            </a:ln>
          </p:spPr>
        </p:pic>
        <p:sp>
          <p:nvSpPr>
            <p:cNvPr id="242692" name="Text Box 4"/>
            <p:cNvSpPr txBox="1">
              <a:spLocks noChangeArrowheads="1"/>
            </p:cNvSpPr>
            <p:nvPr/>
          </p:nvSpPr>
          <p:spPr bwMode="auto">
            <a:xfrm>
              <a:off x="384" y="3984"/>
              <a:ext cx="1632" cy="231"/>
            </a:xfrm>
            <a:prstGeom prst="rect">
              <a:avLst/>
            </a:prstGeom>
            <a:noFill/>
            <a:ln w="9525">
              <a:noFill/>
              <a:miter lim="800000"/>
              <a:headEnd/>
              <a:tailEnd/>
            </a:ln>
            <a:effectLst/>
          </p:spPr>
          <p:txBody>
            <a:bodyPr>
              <a:spAutoFit/>
            </a:bodyPr>
            <a:lstStyle/>
            <a:p>
              <a:pPr algn="ctr">
                <a:spcBef>
                  <a:spcPct val="50000"/>
                </a:spcBef>
              </a:pPr>
              <a:r>
                <a:rPr lang="en-US" b="1" dirty="0">
                  <a:solidFill>
                    <a:srgbClr val="990000"/>
                  </a:solidFill>
                </a:rPr>
                <a:t>Montesquieu </a:t>
              </a:r>
            </a:p>
          </p:txBody>
        </p:sp>
      </p:grpSp>
      <p:grpSp>
        <p:nvGrpSpPr>
          <p:cNvPr id="3" name="Group 5"/>
          <p:cNvGrpSpPr>
            <a:grpSpLocks/>
          </p:cNvGrpSpPr>
          <p:nvPr/>
        </p:nvGrpSpPr>
        <p:grpSpPr bwMode="auto">
          <a:xfrm>
            <a:off x="3124201" y="609601"/>
            <a:ext cx="2819401" cy="3140883"/>
            <a:chOff x="2016" y="1335"/>
            <a:chExt cx="1776" cy="2487"/>
          </a:xfrm>
        </p:grpSpPr>
        <p:pic>
          <p:nvPicPr>
            <p:cNvPr id="242694" name="Picture 6" descr="Vontaire"/>
            <p:cNvPicPr>
              <a:picLocks noChangeAspect="1" noChangeArrowheads="1"/>
            </p:cNvPicPr>
            <p:nvPr/>
          </p:nvPicPr>
          <p:blipFill>
            <a:blip r:embed="rId4"/>
            <a:srcRect/>
            <a:stretch>
              <a:fillRect/>
            </a:stretch>
          </p:blipFill>
          <p:spPr bwMode="auto">
            <a:xfrm>
              <a:off x="2016" y="1335"/>
              <a:ext cx="1727" cy="2304"/>
            </a:xfrm>
            <a:prstGeom prst="rect">
              <a:avLst/>
            </a:prstGeom>
            <a:noFill/>
            <a:ln w="9525">
              <a:solidFill>
                <a:schemeClr val="hlink"/>
              </a:solidFill>
              <a:miter lim="800000"/>
              <a:headEnd/>
              <a:tailEnd/>
            </a:ln>
          </p:spPr>
        </p:pic>
        <p:sp>
          <p:nvSpPr>
            <p:cNvPr id="242695" name="Text Box 7"/>
            <p:cNvSpPr txBox="1">
              <a:spLocks noChangeArrowheads="1"/>
            </p:cNvSpPr>
            <p:nvPr/>
          </p:nvSpPr>
          <p:spPr bwMode="auto">
            <a:xfrm>
              <a:off x="2160" y="3591"/>
              <a:ext cx="1632" cy="231"/>
            </a:xfrm>
            <a:prstGeom prst="rect">
              <a:avLst/>
            </a:prstGeom>
            <a:noFill/>
            <a:ln w="9525">
              <a:noFill/>
              <a:miter lim="800000"/>
              <a:headEnd/>
              <a:tailEnd/>
            </a:ln>
            <a:effectLst/>
          </p:spPr>
          <p:txBody>
            <a:bodyPr>
              <a:spAutoFit/>
            </a:bodyPr>
            <a:lstStyle/>
            <a:p>
              <a:pPr algn="ctr">
                <a:spcBef>
                  <a:spcPct val="50000"/>
                </a:spcBef>
              </a:pPr>
              <a:r>
                <a:rPr lang="en-US" b="1" dirty="0" err="1">
                  <a:solidFill>
                    <a:srgbClr val="990000"/>
                  </a:solidFill>
                </a:rPr>
                <a:t>Vontaire</a:t>
              </a:r>
              <a:r>
                <a:rPr lang="en-US" b="1" dirty="0">
                  <a:solidFill>
                    <a:srgbClr val="990000"/>
                  </a:solidFill>
                </a:rPr>
                <a:t> </a:t>
              </a:r>
            </a:p>
          </p:txBody>
        </p:sp>
      </p:grpSp>
      <p:grpSp>
        <p:nvGrpSpPr>
          <p:cNvPr id="4" name="Group 8"/>
          <p:cNvGrpSpPr>
            <a:grpSpLocks/>
          </p:cNvGrpSpPr>
          <p:nvPr/>
        </p:nvGrpSpPr>
        <p:grpSpPr bwMode="auto">
          <a:xfrm>
            <a:off x="6096000" y="609601"/>
            <a:ext cx="2828925" cy="3140884"/>
            <a:chOff x="3648" y="1152"/>
            <a:chExt cx="1782" cy="2535"/>
          </a:xfrm>
        </p:grpSpPr>
        <p:pic>
          <p:nvPicPr>
            <p:cNvPr id="242697" name="Picture 9" descr="Rousseau"/>
            <p:cNvPicPr>
              <a:picLocks noChangeAspect="1" noChangeArrowheads="1"/>
            </p:cNvPicPr>
            <p:nvPr/>
          </p:nvPicPr>
          <p:blipFill>
            <a:blip r:embed="rId5"/>
            <a:srcRect/>
            <a:stretch>
              <a:fillRect/>
            </a:stretch>
          </p:blipFill>
          <p:spPr bwMode="auto">
            <a:xfrm>
              <a:off x="3648" y="1152"/>
              <a:ext cx="1782" cy="2316"/>
            </a:xfrm>
            <a:prstGeom prst="rect">
              <a:avLst/>
            </a:prstGeom>
            <a:noFill/>
            <a:ln w="9525">
              <a:solidFill>
                <a:schemeClr val="hlink"/>
              </a:solidFill>
              <a:miter lim="800000"/>
              <a:headEnd/>
              <a:tailEnd/>
            </a:ln>
          </p:spPr>
        </p:pic>
        <p:sp>
          <p:nvSpPr>
            <p:cNvPr id="242698" name="Text Box 10"/>
            <p:cNvSpPr txBox="1">
              <a:spLocks noChangeArrowheads="1"/>
            </p:cNvSpPr>
            <p:nvPr/>
          </p:nvSpPr>
          <p:spPr bwMode="auto">
            <a:xfrm>
              <a:off x="3744" y="3456"/>
              <a:ext cx="1632" cy="231"/>
            </a:xfrm>
            <a:prstGeom prst="rect">
              <a:avLst/>
            </a:prstGeom>
            <a:noFill/>
            <a:ln w="9525">
              <a:noFill/>
              <a:miter lim="800000"/>
              <a:headEnd/>
              <a:tailEnd/>
            </a:ln>
            <a:effectLst/>
          </p:spPr>
          <p:txBody>
            <a:bodyPr>
              <a:spAutoFit/>
            </a:bodyPr>
            <a:lstStyle/>
            <a:p>
              <a:pPr algn="ctr">
                <a:spcBef>
                  <a:spcPct val="50000"/>
                </a:spcBef>
              </a:pPr>
              <a:r>
                <a:rPr lang="en-US" b="1" dirty="0">
                  <a:solidFill>
                    <a:srgbClr val="990000"/>
                  </a:solidFill>
                </a:rPr>
                <a:t>Rousseau </a:t>
              </a:r>
            </a:p>
          </p:txBody>
        </p:sp>
      </p:grpSp>
      <p:sp>
        <p:nvSpPr>
          <p:cNvPr id="242699" name="Text Box 11"/>
          <p:cNvSpPr txBox="1">
            <a:spLocks noChangeArrowheads="1"/>
          </p:cNvSpPr>
          <p:nvPr/>
        </p:nvSpPr>
        <p:spPr bwMode="auto">
          <a:xfrm>
            <a:off x="609600" y="6430962"/>
            <a:ext cx="8001000" cy="427038"/>
          </a:xfrm>
          <a:prstGeom prst="rect">
            <a:avLst/>
          </a:prstGeom>
          <a:solidFill>
            <a:schemeClr val="bg1"/>
          </a:solidFill>
          <a:ln w="9525">
            <a:noFill/>
            <a:miter lim="800000"/>
            <a:headEnd/>
            <a:tailEnd/>
          </a:ln>
          <a:effectLst/>
        </p:spPr>
        <p:txBody>
          <a:bodyPr>
            <a:spAutoFit/>
          </a:bodyPr>
          <a:lstStyle/>
          <a:p>
            <a:pPr algn="ctr">
              <a:spcBef>
                <a:spcPct val="50000"/>
              </a:spcBef>
            </a:pPr>
            <a:r>
              <a:rPr lang="en-US" sz="2200" b="1" dirty="0">
                <a:solidFill>
                  <a:srgbClr val="000099"/>
                </a:solidFill>
              </a:rPr>
              <a:t>CÁC NHÀ “TRIẾT HỌC ÁNH SÁNG” Ở PHÁP THẾ KỶ XVIII</a:t>
            </a:r>
          </a:p>
        </p:txBody>
      </p:sp>
      <p:sp>
        <p:nvSpPr>
          <p:cNvPr id="242700" name="Text Box 12"/>
          <p:cNvSpPr txBox="1">
            <a:spLocks noChangeArrowheads="1"/>
          </p:cNvSpPr>
          <p:nvPr/>
        </p:nvSpPr>
        <p:spPr bwMode="auto">
          <a:xfrm>
            <a:off x="368300" y="4081364"/>
            <a:ext cx="2514600" cy="2308324"/>
          </a:xfrm>
          <a:prstGeom prst="rect">
            <a:avLst/>
          </a:prstGeom>
          <a:solidFill>
            <a:srgbClr val="FF99FF"/>
          </a:solidFill>
          <a:ln w="9525">
            <a:solidFill>
              <a:srgbClr val="FF99FF"/>
            </a:solidFill>
            <a:miter lim="800000"/>
            <a:headEnd/>
            <a:tailEnd/>
          </a:ln>
          <a:effectLst/>
        </p:spPr>
        <p:txBody>
          <a:bodyPr>
            <a:spAutoFit/>
          </a:bodyPr>
          <a:lstStyle/>
          <a:p>
            <a:pPr algn="just">
              <a:spcBef>
                <a:spcPct val="50000"/>
              </a:spcBef>
            </a:pPr>
            <a:r>
              <a:rPr lang="en-US" sz="2400" b="1" dirty="0"/>
              <a:t>“</a:t>
            </a:r>
            <a:r>
              <a:rPr lang="en-US" sz="2400" b="1" dirty="0" err="1"/>
              <a:t>Để</a:t>
            </a:r>
            <a:r>
              <a:rPr lang="en-US" sz="2400" b="1" dirty="0"/>
              <a:t> </a:t>
            </a:r>
            <a:r>
              <a:rPr lang="en-US" sz="2400" b="1" dirty="0" err="1"/>
              <a:t>có</a:t>
            </a:r>
            <a:r>
              <a:rPr lang="en-US" sz="2400" b="1" dirty="0"/>
              <a:t> </a:t>
            </a:r>
            <a:r>
              <a:rPr lang="en-US" sz="2400" b="1" dirty="0" err="1"/>
              <a:t>tự</a:t>
            </a:r>
            <a:r>
              <a:rPr lang="en-US" sz="2400" b="1" dirty="0"/>
              <a:t> do </a:t>
            </a:r>
            <a:r>
              <a:rPr lang="en-US" sz="2400" b="1" dirty="0" err="1"/>
              <a:t>chính</a:t>
            </a:r>
            <a:r>
              <a:rPr lang="en-US" sz="2400" b="1" dirty="0"/>
              <a:t> </a:t>
            </a:r>
            <a:r>
              <a:rPr lang="en-US" sz="2400" b="1" dirty="0" err="1"/>
              <a:t>trị</a:t>
            </a:r>
            <a:r>
              <a:rPr lang="en-US" sz="2400" b="1" dirty="0"/>
              <a:t>, </a:t>
            </a:r>
            <a:r>
              <a:rPr lang="en-US" sz="2400" b="1" dirty="0" err="1"/>
              <a:t>Chính</a:t>
            </a:r>
            <a:r>
              <a:rPr lang="en-US" sz="2400" b="1" dirty="0"/>
              <a:t> </a:t>
            </a:r>
            <a:r>
              <a:rPr lang="en-US" sz="2400" b="1" dirty="0" err="1"/>
              <a:t>phủ</a:t>
            </a:r>
            <a:r>
              <a:rPr lang="en-US" sz="2400" b="1" dirty="0"/>
              <a:t> </a:t>
            </a:r>
            <a:r>
              <a:rPr lang="en-US" sz="2400" b="1" dirty="0" err="1"/>
              <a:t>phải</a:t>
            </a:r>
            <a:r>
              <a:rPr lang="en-US" sz="2400" b="1" dirty="0"/>
              <a:t> </a:t>
            </a:r>
            <a:r>
              <a:rPr lang="en-US" sz="2400" b="1" dirty="0" err="1"/>
              <a:t>được</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để</a:t>
            </a:r>
            <a:r>
              <a:rPr lang="en-US" sz="2400" b="1" dirty="0"/>
              <a:t> </a:t>
            </a:r>
            <a:r>
              <a:rPr lang="en-US" sz="2400" b="1" dirty="0" err="1"/>
              <a:t>không</a:t>
            </a:r>
            <a:r>
              <a:rPr lang="en-US" sz="2400" b="1" dirty="0"/>
              <a:t> </a:t>
            </a:r>
            <a:r>
              <a:rPr lang="en-US" sz="2400" b="1" dirty="0" err="1"/>
              <a:t>một</a:t>
            </a:r>
            <a:r>
              <a:rPr lang="en-US" sz="2400" b="1" dirty="0"/>
              <a:t> </a:t>
            </a:r>
            <a:r>
              <a:rPr lang="en-US" sz="2400" b="1" dirty="0" err="1"/>
              <a:t>ai</a:t>
            </a:r>
            <a:r>
              <a:rPr lang="en-US" sz="2400" b="1" dirty="0"/>
              <a:t> </a:t>
            </a:r>
            <a:r>
              <a:rPr lang="en-US" sz="2400" b="1" dirty="0" err="1"/>
              <a:t>có</a:t>
            </a:r>
            <a:r>
              <a:rPr lang="en-US" sz="2400" b="1" dirty="0"/>
              <a:t> </a:t>
            </a:r>
            <a:r>
              <a:rPr lang="en-US" sz="2400" b="1" dirty="0" err="1"/>
              <a:t>thể</a:t>
            </a:r>
            <a:r>
              <a:rPr lang="en-US" sz="2400" b="1" dirty="0"/>
              <a:t> </a:t>
            </a:r>
            <a:r>
              <a:rPr lang="en-US" sz="2400" b="1" dirty="0" err="1"/>
              <a:t>đe</a:t>
            </a:r>
            <a:r>
              <a:rPr lang="en-US" sz="2400" b="1" dirty="0"/>
              <a:t> </a:t>
            </a:r>
            <a:r>
              <a:rPr lang="en-US" sz="2400" b="1" dirty="0" err="1"/>
              <a:t>doạ</a:t>
            </a:r>
            <a:r>
              <a:rPr lang="en-US" sz="2400" b="1" dirty="0"/>
              <a:t> </a:t>
            </a:r>
            <a:r>
              <a:rPr lang="en-US" sz="2400" b="1" dirty="0" err="1"/>
              <a:t>người</a:t>
            </a:r>
            <a:r>
              <a:rPr lang="en-US" sz="2400" b="1" dirty="0"/>
              <a:t> </a:t>
            </a:r>
            <a:r>
              <a:rPr lang="en-US" sz="2400" b="1" dirty="0" err="1"/>
              <a:t>khác</a:t>
            </a:r>
            <a:r>
              <a:rPr lang="en-US" b="1" dirty="0"/>
              <a:t>”</a:t>
            </a:r>
          </a:p>
        </p:txBody>
      </p:sp>
      <p:sp>
        <p:nvSpPr>
          <p:cNvPr id="242701" name="Text Box 13"/>
          <p:cNvSpPr txBox="1">
            <a:spLocks noChangeArrowheads="1"/>
          </p:cNvSpPr>
          <p:nvPr/>
        </p:nvSpPr>
        <p:spPr bwMode="auto">
          <a:xfrm>
            <a:off x="3124201" y="4173697"/>
            <a:ext cx="2667000" cy="2123658"/>
          </a:xfrm>
          <a:prstGeom prst="rect">
            <a:avLst/>
          </a:prstGeom>
          <a:solidFill>
            <a:srgbClr val="FF99FF"/>
          </a:solidFill>
          <a:ln w="9525">
            <a:noFill/>
            <a:miter lim="800000"/>
            <a:headEnd/>
            <a:tailEnd/>
          </a:ln>
          <a:effectLst/>
        </p:spPr>
        <p:txBody>
          <a:bodyPr>
            <a:spAutoFit/>
          </a:bodyPr>
          <a:lstStyle/>
          <a:p>
            <a:pPr algn="just">
              <a:spcBef>
                <a:spcPct val="50000"/>
              </a:spcBef>
            </a:pPr>
            <a:r>
              <a:rPr lang="en-US" b="1" dirty="0"/>
              <a:t>“</a:t>
            </a:r>
            <a:r>
              <a:rPr lang="en-US" sz="2400" b="1" dirty="0" err="1"/>
              <a:t>Hãy</a:t>
            </a:r>
            <a:r>
              <a:rPr lang="en-US" sz="2400" b="1" dirty="0"/>
              <a:t> </a:t>
            </a:r>
            <a:r>
              <a:rPr lang="en-US" sz="2400" b="1" dirty="0" err="1"/>
              <a:t>đập</a:t>
            </a:r>
            <a:r>
              <a:rPr lang="en-US" sz="2400" b="1" dirty="0"/>
              <a:t> tan </a:t>
            </a:r>
            <a:r>
              <a:rPr lang="en-US" sz="2400" b="1" dirty="0" err="1"/>
              <a:t>toà</a:t>
            </a:r>
            <a:r>
              <a:rPr lang="en-US" sz="2400" b="1" dirty="0"/>
              <a:t> </a:t>
            </a:r>
            <a:r>
              <a:rPr lang="en-US" sz="2400" b="1" dirty="0" err="1"/>
              <a:t>nhà</a:t>
            </a:r>
            <a:r>
              <a:rPr lang="en-US" sz="2400" b="1" dirty="0"/>
              <a:t> </a:t>
            </a:r>
            <a:r>
              <a:rPr lang="en-US" sz="2400" b="1" dirty="0" err="1"/>
              <a:t>của</a:t>
            </a:r>
            <a:r>
              <a:rPr lang="en-US" sz="2400" b="1" dirty="0"/>
              <a:t> </a:t>
            </a:r>
            <a:r>
              <a:rPr lang="en-US" sz="2400" b="1" dirty="0" err="1"/>
              <a:t>sự</a:t>
            </a:r>
            <a:r>
              <a:rPr lang="en-US" sz="2400" b="1" dirty="0"/>
              <a:t> </a:t>
            </a:r>
            <a:r>
              <a:rPr lang="en-US" sz="2400" b="1" dirty="0" err="1"/>
              <a:t>dối</a:t>
            </a:r>
            <a:r>
              <a:rPr lang="en-US" sz="2400" b="1" dirty="0"/>
              <a:t> </a:t>
            </a:r>
            <a:r>
              <a:rPr lang="en-US" sz="2400" b="1" dirty="0" err="1"/>
              <a:t>trá</a:t>
            </a:r>
            <a:r>
              <a:rPr lang="en-US" sz="2400" b="1" dirty="0"/>
              <a:t>!”</a:t>
            </a:r>
          </a:p>
          <a:p>
            <a:pPr algn="just">
              <a:spcBef>
                <a:spcPct val="50000"/>
              </a:spcBef>
            </a:pPr>
            <a:r>
              <a:rPr lang="en-US" sz="2400" b="1" dirty="0"/>
              <a:t>“</a:t>
            </a:r>
            <a:r>
              <a:rPr lang="en-US" sz="2400" b="1" dirty="0" err="1"/>
              <a:t>Xéo</a:t>
            </a:r>
            <a:r>
              <a:rPr lang="en-US" sz="2400" b="1" dirty="0"/>
              <a:t> </a:t>
            </a:r>
            <a:r>
              <a:rPr lang="en-US" sz="2400" b="1" dirty="0" err="1"/>
              <a:t>nát</a:t>
            </a:r>
            <a:r>
              <a:rPr lang="en-US" sz="2400" b="1" dirty="0"/>
              <a:t> </a:t>
            </a:r>
            <a:r>
              <a:rPr lang="en-US" sz="2400" b="1" dirty="0" err="1"/>
              <a:t>bọn</a:t>
            </a:r>
            <a:r>
              <a:rPr lang="en-US" sz="2400" b="1" dirty="0"/>
              <a:t> </a:t>
            </a:r>
            <a:r>
              <a:rPr lang="en-US" sz="2400" b="1" dirty="0" err="1"/>
              <a:t>phong</a:t>
            </a:r>
            <a:r>
              <a:rPr lang="en-US" sz="2400" b="1" dirty="0"/>
              <a:t> </a:t>
            </a:r>
            <a:r>
              <a:rPr lang="en-US" sz="2400" b="1" dirty="0" err="1"/>
              <a:t>kiến</a:t>
            </a:r>
            <a:r>
              <a:rPr lang="en-US" sz="2400" b="1" dirty="0"/>
              <a:t> </a:t>
            </a:r>
            <a:r>
              <a:rPr lang="en-US" sz="2400" b="1" dirty="0" err="1"/>
              <a:t>đê</a:t>
            </a:r>
            <a:r>
              <a:rPr lang="en-US" sz="2400" b="1" dirty="0"/>
              <a:t> </a:t>
            </a:r>
            <a:r>
              <a:rPr lang="en-US" sz="2400" b="1" dirty="0" err="1" smtClean="0"/>
              <a:t>tiện</a:t>
            </a:r>
            <a:endParaRPr lang="en-US" sz="2400" b="1" dirty="0"/>
          </a:p>
        </p:txBody>
      </p:sp>
      <p:sp>
        <p:nvSpPr>
          <p:cNvPr id="242702" name="Text Box 14"/>
          <p:cNvSpPr txBox="1">
            <a:spLocks noChangeArrowheads="1"/>
          </p:cNvSpPr>
          <p:nvPr/>
        </p:nvSpPr>
        <p:spPr bwMode="auto">
          <a:xfrm>
            <a:off x="6134100" y="3858138"/>
            <a:ext cx="2819400" cy="2369880"/>
          </a:xfrm>
          <a:prstGeom prst="rect">
            <a:avLst/>
          </a:prstGeom>
          <a:solidFill>
            <a:srgbClr val="FF99FF"/>
          </a:solidFill>
          <a:ln w="9525">
            <a:noFill/>
            <a:miter lim="800000"/>
            <a:headEnd/>
            <a:tailEnd/>
          </a:ln>
          <a:effectLst/>
        </p:spPr>
        <p:txBody>
          <a:bodyPr>
            <a:spAutoFit/>
          </a:bodyPr>
          <a:lstStyle/>
          <a:p>
            <a:pPr algn="just">
              <a:spcBef>
                <a:spcPct val="50000"/>
              </a:spcBef>
            </a:pPr>
            <a:r>
              <a:rPr lang="en-US" sz="2400" b="1" dirty="0"/>
              <a:t>“</a:t>
            </a:r>
            <a:r>
              <a:rPr lang="en-US" sz="2400" b="1" dirty="0" err="1"/>
              <a:t>Mọi</a:t>
            </a:r>
            <a:r>
              <a:rPr lang="en-US" sz="2400" b="1" dirty="0"/>
              <a:t> </a:t>
            </a:r>
            <a:r>
              <a:rPr lang="en-US" sz="2400" b="1" dirty="0" err="1"/>
              <a:t>người</a:t>
            </a:r>
            <a:r>
              <a:rPr lang="en-US" sz="2400" b="1" dirty="0"/>
              <a:t> </a:t>
            </a:r>
            <a:r>
              <a:rPr lang="en-US" sz="2400" b="1" dirty="0" err="1"/>
              <a:t>sinh</a:t>
            </a:r>
            <a:r>
              <a:rPr lang="en-US" sz="2400" b="1" dirty="0"/>
              <a:t> </a:t>
            </a:r>
            <a:r>
              <a:rPr lang="en-US" sz="2400" b="1" dirty="0" err="1"/>
              <a:t>ra</a:t>
            </a:r>
            <a:r>
              <a:rPr lang="en-US" sz="2400" b="1" dirty="0"/>
              <a:t> </a:t>
            </a:r>
            <a:r>
              <a:rPr lang="en-US" sz="2400" b="1" dirty="0" err="1"/>
              <a:t>tự</a:t>
            </a:r>
            <a:r>
              <a:rPr lang="en-US" sz="2400" b="1" dirty="0"/>
              <a:t> do </a:t>
            </a:r>
            <a:r>
              <a:rPr lang="en-US" sz="2400" b="1" dirty="0" err="1"/>
              <a:t>nhưng</a:t>
            </a:r>
            <a:r>
              <a:rPr lang="en-US" sz="2400" b="1" dirty="0"/>
              <a:t> ở </a:t>
            </a:r>
            <a:r>
              <a:rPr lang="en-US" sz="2400" b="1" dirty="0" err="1"/>
              <a:t>khắp</a:t>
            </a:r>
            <a:r>
              <a:rPr lang="en-US" sz="2400" b="1" dirty="0"/>
              <a:t> </a:t>
            </a:r>
            <a:r>
              <a:rPr lang="en-US" sz="2400" b="1" dirty="0" err="1"/>
              <a:t>nơi</a:t>
            </a:r>
            <a:r>
              <a:rPr lang="en-US" sz="2400" b="1" dirty="0"/>
              <a:t> </a:t>
            </a:r>
            <a:r>
              <a:rPr lang="en-US" sz="2400" b="1" dirty="0" err="1"/>
              <a:t>họ</a:t>
            </a:r>
            <a:r>
              <a:rPr lang="en-US" sz="2400" b="1" dirty="0"/>
              <a:t> </a:t>
            </a:r>
            <a:r>
              <a:rPr lang="en-US" sz="2400" b="1" dirty="0" err="1"/>
              <a:t>đều</a:t>
            </a:r>
            <a:r>
              <a:rPr lang="en-US" sz="2400" b="1" dirty="0"/>
              <a:t> </a:t>
            </a:r>
            <a:r>
              <a:rPr lang="en-US" sz="2400" b="1" dirty="0" err="1"/>
              <a:t>mang</a:t>
            </a:r>
            <a:r>
              <a:rPr lang="en-US" sz="2400" b="1" dirty="0"/>
              <a:t> </a:t>
            </a:r>
            <a:r>
              <a:rPr lang="en-US" sz="2400" b="1" dirty="0" err="1"/>
              <a:t>xiềng</a:t>
            </a:r>
            <a:r>
              <a:rPr lang="en-US" sz="2400" b="1" dirty="0"/>
              <a:t> </a:t>
            </a:r>
            <a:r>
              <a:rPr lang="en-US" sz="2400" b="1" dirty="0" err="1"/>
              <a:t>xích</a:t>
            </a:r>
            <a:r>
              <a:rPr lang="en-US" sz="2400" b="1" dirty="0"/>
              <a:t>. </a:t>
            </a:r>
            <a:r>
              <a:rPr lang="en-US" sz="2400" b="1" dirty="0" err="1"/>
              <a:t>Tự</a:t>
            </a:r>
            <a:r>
              <a:rPr lang="en-US" sz="2400" b="1" dirty="0"/>
              <a:t> do </a:t>
            </a:r>
            <a:r>
              <a:rPr lang="en-US" sz="2400" b="1" dirty="0" err="1"/>
              <a:t>là</a:t>
            </a:r>
            <a:r>
              <a:rPr lang="en-US" sz="2400" b="1" dirty="0"/>
              <a:t> </a:t>
            </a:r>
            <a:r>
              <a:rPr lang="en-US" sz="2400" b="1" dirty="0" err="1"/>
              <a:t>quyền</a:t>
            </a:r>
            <a:r>
              <a:rPr lang="en-US" sz="2400" b="1" dirty="0"/>
              <a:t> </a:t>
            </a:r>
            <a:r>
              <a:rPr lang="en-US" sz="2400" b="1" dirty="0" err="1"/>
              <a:t>tự</a:t>
            </a:r>
            <a:r>
              <a:rPr lang="en-US" sz="2400" b="1" dirty="0"/>
              <a:t> </a:t>
            </a:r>
            <a:r>
              <a:rPr lang="en-US" sz="2400" b="1" dirty="0" err="1"/>
              <a:t>nhiên</a:t>
            </a:r>
            <a:r>
              <a:rPr lang="en-US" sz="2400" b="1" dirty="0"/>
              <a:t> </a:t>
            </a:r>
            <a:r>
              <a:rPr lang="en-US" sz="2400" b="1" dirty="0" err="1"/>
              <a:t>của</a:t>
            </a:r>
            <a:r>
              <a:rPr lang="en-US" sz="2400" b="1" dirty="0"/>
              <a:t> con </a:t>
            </a:r>
            <a:r>
              <a:rPr lang="en-US" sz="2400" b="1" dirty="0" err="1"/>
              <a:t>người</a:t>
            </a:r>
            <a:r>
              <a:rPr lang="en-US" sz="2800" b="1" dirty="0"/>
              <a:t>”</a:t>
            </a:r>
          </a:p>
        </p:txBody>
      </p:sp>
      <p:sp>
        <p:nvSpPr>
          <p:cNvPr id="15" name="Text Box 28">
            <a:hlinkClick r:id="rId6" action="ppaction://hlinksldjump"/>
          </p:cNvPr>
          <p:cNvSpPr txBox="1">
            <a:spLocks noChangeArrowheads="1"/>
          </p:cNvSpPr>
          <p:nvPr/>
        </p:nvSpPr>
        <p:spPr bwMode="auto">
          <a:xfrm>
            <a:off x="685800" y="0"/>
            <a:ext cx="8458200" cy="554038"/>
          </a:xfrm>
          <a:prstGeom prst="rect">
            <a:avLst/>
          </a:prstGeom>
          <a:noFill/>
          <a:ln w="9525">
            <a:noFill/>
            <a:miter lim="800000"/>
            <a:headEnd/>
            <a:tailEnd/>
          </a:ln>
        </p:spPr>
        <p:txBody>
          <a:bodyPr lIns="0" tIns="0" rIns="0" bIns="0">
            <a:spAutoFit/>
          </a:bodyPr>
          <a:lstStyle/>
          <a:p>
            <a:pPr algn="just">
              <a:spcBef>
                <a:spcPct val="50000"/>
              </a:spcBef>
            </a:pPr>
            <a:r>
              <a:rPr lang="en-US" sz="3600" b="1" dirty="0">
                <a:solidFill>
                  <a:srgbClr val="006600"/>
                </a:solidFill>
                <a:latin typeface="Times New Roman" pitchFamily="18" charset="0"/>
              </a:rPr>
              <a:t>3/ </a:t>
            </a:r>
            <a:r>
              <a:rPr lang="en-US" sz="3600" b="1" dirty="0" err="1">
                <a:solidFill>
                  <a:srgbClr val="006600"/>
                </a:solidFill>
                <a:latin typeface="Times New Roman" pitchFamily="18" charset="0"/>
              </a:rPr>
              <a:t>Đấu</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tranh</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trên</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mặt</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trận</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tư</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tưởng</a:t>
            </a:r>
            <a:endParaRPr lang="en-US" sz="3600" b="1" dirty="0">
              <a:solidFill>
                <a:srgbClr val="006600"/>
              </a:solidFill>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2700"/>
                                        </p:tgtEl>
                                        <p:attrNameLst>
                                          <p:attrName>style.visibility</p:attrName>
                                        </p:attrNameLst>
                                      </p:cBhvr>
                                      <p:to>
                                        <p:strVal val="visible"/>
                                      </p:to>
                                    </p:set>
                                    <p:animEffect transition="in" filter="wipe(up)">
                                      <p:cBhvr>
                                        <p:cTn id="15" dur="500"/>
                                        <p:tgtEl>
                                          <p:spTgt spid="2427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42701"/>
                                        </p:tgtEl>
                                        <p:attrNameLst>
                                          <p:attrName>style.visibility</p:attrName>
                                        </p:attrNameLst>
                                      </p:cBhvr>
                                      <p:to>
                                        <p:strVal val="visible"/>
                                      </p:to>
                                    </p:set>
                                    <p:animEffect transition="in" filter="wipe(up)">
                                      <p:cBhvr>
                                        <p:cTn id="24" dur="500"/>
                                        <p:tgtEl>
                                          <p:spTgt spid="2427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42702"/>
                                        </p:tgtEl>
                                        <p:attrNameLst>
                                          <p:attrName>style.visibility</p:attrName>
                                        </p:attrNameLst>
                                      </p:cBhvr>
                                      <p:to>
                                        <p:strVal val="visible"/>
                                      </p:to>
                                    </p:set>
                                    <p:animEffect transition="in" filter="wipe(up)">
                                      <p:cBhvr>
                                        <p:cTn id="33"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nimBg="1"/>
      <p:bldP spid="242701" grpId="0" animBg="1"/>
      <p:bldP spid="24270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862" y="5199754"/>
            <a:ext cx="990025"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14500" y="571500"/>
            <a:ext cx="5715000" cy="5715000"/>
          </a:xfrm>
          <a:prstGeom prst="rect">
            <a:avLst/>
          </a:prstGeom>
        </p:spPr>
      </p:pic>
      <p:sp>
        <p:nvSpPr>
          <p:cNvPr id="9" name="Pentagon 8">
            <a:hlinkClick r:id="" action="ppaction://noaction"/>
          </p:cNvPr>
          <p:cNvSpPr/>
          <p:nvPr/>
        </p:nvSpPr>
        <p:spPr>
          <a:xfrm flipH="1">
            <a:off x="7619326"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120165" y="1128936"/>
            <a:ext cx="7031864" cy="1875151"/>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xmlns=""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Star </a:t>
            </a: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1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3200" b="1" dirty="0" err="1" smtClean="0">
                <a:solidFill>
                  <a:prstClr val="white"/>
                </a:solidFill>
                <a:latin typeface="Calibri" panose="020F0502020204030204"/>
              </a:rPr>
              <a:t>Xã</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hội</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phong</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kiến</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Pháp</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phân</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thành</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mấy</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đẳng</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cấp</a:t>
            </a:r>
            <a:r>
              <a:rPr lang="en-US" sz="3200" b="1" dirty="0" smtClean="0">
                <a:solidFill>
                  <a:prstClr val="white"/>
                </a:solidFill>
                <a:latin typeface="Calibri" panose="020F0502020204030204"/>
              </a:rPr>
              <a: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652867" y="3834738"/>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Calibri"/>
              </a:rPr>
              <a:t>3 đẳng cấp</a:t>
            </a:r>
            <a:endParaRPr kumimoji="0" lang="en-US" sz="3200" b="1" i="0" u="none" strike="noStrike" kern="1200" cap="none" spc="0" normalizeH="0" baseline="0" noProof="0">
              <a:ln>
                <a:noFill/>
              </a:ln>
              <a:solidFill>
                <a:srgbClr val="002060"/>
              </a:solidFill>
              <a:effectLst/>
              <a:uLnTx/>
              <a:uFillTx/>
              <a:latin typeface="Calibri"/>
              <a:ea typeface="+mn-ea"/>
              <a:cs typeface="+mn-cs"/>
            </a:endParaRPr>
          </a:p>
        </p:txBody>
      </p:sp>
      <p:sp>
        <p:nvSpPr>
          <p:cNvPr id="15" name="Rectangle 14"/>
          <p:cNvSpPr/>
          <p:nvPr/>
        </p:nvSpPr>
        <p:spPr>
          <a:xfrm>
            <a:off x="2502806" y="3013502"/>
            <a:ext cx="551785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mtClean="0">
                <a:solidFill>
                  <a:srgbClr val="FF0000"/>
                </a:solidFill>
                <a:latin typeface="Times New Roman" panose="02020603050405020304" pitchFamily="18" charset="0"/>
                <a:cs typeface="Times New Roman" panose="02020603050405020304" pitchFamily="18" charset="0"/>
              </a:rPr>
              <a:t>Bạn được 10 điểm nếu trả lời đúng</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60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862" y="5199754"/>
            <a:ext cx="990025"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14500" y="571500"/>
            <a:ext cx="5715000" cy="5715000"/>
          </a:xfrm>
          <a:prstGeom prst="rect">
            <a:avLst/>
          </a:prstGeom>
        </p:spPr>
      </p:pic>
      <p:sp>
        <p:nvSpPr>
          <p:cNvPr id="9" name="Pentagon 8">
            <a:hlinkClick r:id="" action="ppaction://noaction"/>
          </p:cNvPr>
          <p:cNvSpPr/>
          <p:nvPr/>
        </p:nvSpPr>
        <p:spPr>
          <a:xfrm flipH="1">
            <a:off x="7619326"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120165" y="1128936"/>
            <a:ext cx="7031864" cy="1875151"/>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xmlns=""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Star </a:t>
            </a: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2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3200" b="1" dirty="0" err="1" smtClean="0">
                <a:solidFill>
                  <a:prstClr val="white"/>
                </a:solidFill>
                <a:latin typeface="Calibri" panose="020F0502020204030204"/>
              </a:rPr>
              <a:t>Trước</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cách</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mạng</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Pháp</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là</a:t>
            </a:r>
            <a:r>
              <a:rPr lang="en-US" sz="3200" b="1" dirty="0" smtClean="0">
                <a:solidFill>
                  <a:prstClr val="white"/>
                </a:solidFill>
                <a:latin typeface="Calibri" panose="020F0502020204030204"/>
              </a:rPr>
              <a:t> </a:t>
            </a:r>
            <a:r>
              <a:rPr lang="en-US" sz="3200" b="1" dirty="0" err="1" smtClean="0">
                <a:solidFill>
                  <a:prstClr val="white"/>
                </a:solidFill>
                <a:latin typeface="Calibri" panose="020F0502020204030204"/>
              </a:rPr>
              <a:t>nước</a:t>
            </a:r>
            <a:r>
              <a:rPr lang="en-US" sz="3200" b="1" dirty="0" smtClean="0">
                <a:solidFill>
                  <a:prstClr val="white"/>
                </a:solidFill>
                <a:latin typeface="Calibri" panose="020F0502020204030204"/>
              </a:rPr>
              <a: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652867" y="3834738"/>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Calibri" panose="020F0502020204030204"/>
              </a:rPr>
              <a:t>Quân chủ chuyên chế</a:t>
            </a:r>
            <a:endPar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Rectangle 14"/>
          <p:cNvSpPr/>
          <p:nvPr/>
        </p:nvSpPr>
        <p:spPr>
          <a:xfrm>
            <a:off x="3225357" y="3013502"/>
            <a:ext cx="359104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smtClean="0">
                <a:solidFill>
                  <a:srgbClr val="FF0000"/>
                </a:solidFill>
                <a:latin typeface="Times New Roman" panose="02020603050405020304" pitchFamily="18" charset="0"/>
                <a:cs typeface="Times New Roman" panose="02020603050405020304" pitchFamily="18" charset="0"/>
              </a:rPr>
              <a:t>Bạn được 1 điểm cộng</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732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862" y="5199754"/>
            <a:ext cx="990025" cy="13200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14500" y="571500"/>
            <a:ext cx="5715000" cy="5715000"/>
          </a:xfrm>
          <a:prstGeom prst="rect">
            <a:avLst/>
          </a:prstGeom>
        </p:spPr>
      </p:pic>
      <p:sp>
        <p:nvSpPr>
          <p:cNvPr id="9" name="Pentagon 8">
            <a:hlinkClick r:id="" action="ppaction://noaction"/>
          </p:cNvPr>
          <p:cNvSpPr/>
          <p:nvPr/>
        </p:nvSpPr>
        <p:spPr>
          <a:xfrm flipH="1">
            <a:off x="7619326"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120165" y="1128936"/>
            <a:ext cx="7031864" cy="1875151"/>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xmlns=""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Star </a:t>
            </a: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3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3200" b="1" noProof="0" dirty="0" err="1" smtClean="0">
                <a:solidFill>
                  <a:prstClr val="white"/>
                </a:solidFill>
                <a:latin typeface="Calibri" panose="020F0502020204030204"/>
              </a:rPr>
              <a:t>Ông</a:t>
            </a:r>
            <a:r>
              <a:rPr lang="en-US" sz="3200" b="1" noProof="0" dirty="0" smtClean="0">
                <a:solidFill>
                  <a:prstClr val="white"/>
                </a:solidFill>
                <a:latin typeface="Calibri" panose="020F0502020204030204"/>
              </a:rPr>
              <a:t> </a:t>
            </a:r>
            <a:r>
              <a:rPr lang="en-US" sz="3200" b="1" noProof="0" dirty="0" err="1" smtClean="0">
                <a:solidFill>
                  <a:prstClr val="white"/>
                </a:solidFill>
                <a:latin typeface="Calibri" panose="020F0502020204030204"/>
              </a:rPr>
              <a:t>là</a:t>
            </a:r>
            <a:r>
              <a:rPr lang="en-US" sz="3200" b="1" noProof="0" dirty="0" smtClean="0">
                <a:solidFill>
                  <a:prstClr val="white"/>
                </a:solidFill>
                <a:latin typeface="Calibri" panose="020F0502020204030204"/>
              </a:rPr>
              <a:t> </a:t>
            </a:r>
            <a:r>
              <a:rPr lang="en-US" sz="3200" b="1" noProof="0" dirty="0" err="1" smtClean="0">
                <a:solidFill>
                  <a:prstClr val="white"/>
                </a:solidFill>
                <a:latin typeface="Calibri" panose="020F0502020204030204"/>
              </a:rPr>
              <a:t>ai</a:t>
            </a:r>
            <a:r>
              <a:rPr lang="en-US" sz="3200" b="1" noProof="0" dirty="0" smtClean="0">
                <a:solidFill>
                  <a:prstClr val="white"/>
                </a:solidFill>
                <a:latin typeface="Calibri" panose="020F0502020204030204"/>
              </a:rPr>
              <a: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652867" y="3834738"/>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Calibri"/>
              </a:rPr>
              <a:t>Rút - xô</a:t>
            </a:r>
            <a:endParaRPr kumimoji="0" lang="en-US" sz="3200" b="1" i="0" u="none" strike="noStrike" kern="1200" cap="none" spc="0" normalizeH="0" baseline="0" noProof="0">
              <a:ln>
                <a:noFill/>
              </a:ln>
              <a:solidFill>
                <a:srgbClr val="002060"/>
              </a:solidFill>
              <a:effectLst/>
              <a:uLnTx/>
              <a:uFillTx/>
              <a:latin typeface="Calibri"/>
              <a:ea typeface="+mn-ea"/>
              <a:cs typeface="+mn-cs"/>
            </a:endParaRPr>
          </a:p>
        </p:txBody>
      </p:sp>
      <p:sp>
        <p:nvSpPr>
          <p:cNvPr id="15" name="Rectangle 14"/>
          <p:cNvSpPr/>
          <p:nvPr/>
        </p:nvSpPr>
        <p:spPr>
          <a:xfrm>
            <a:off x="3225357" y="3013502"/>
            <a:ext cx="359104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mtClean="0">
                <a:solidFill>
                  <a:srgbClr val="FF0000"/>
                </a:solidFill>
                <a:latin typeface="Times New Roman" panose="02020603050405020304" pitchFamily="18" charset="0"/>
                <a:cs typeface="Times New Roman" panose="02020603050405020304" pitchFamily="18" charset="0"/>
              </a:rPr>
              <a:t>Bạn được 2 điểm cộng</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5995842" y="1208795"/>
            <a:ext cx="1528571" cy="1800000"/>
          </a:xfrm>
          <a:prstGeom prst="rect">
            <a:avLst/>
          </a:prstGeom>
        </p:spPr>
      </p:pic>
    </p:spTree>
    <p:extLst>
      <p:ext uri="{BB962C8B-B14F-4D97-AF65-F5344CB8AC3E}">
        <p14:creationId xmlns:p14="http://schemas.microsoft.com/office/powerpoint/2010/main" xmlns="" val="33261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
          <p:cNvPicPr>
            <a:picLocks noChangeAspect="1" noChangeArrowheads="1"/>
          </p:cNvPicPr>
          <p:nvPr/>
        </p:nvPicPr>
        <p:blipFill>
          <a:blip r:embed="rId2"/>
          <a:srcRect/>
          <a:stretch>
            <a:fillRect/>
          </a:stretch>
        </p:blipFill>
        <p:spPr bwMode="auto">
          <a:xfrm>
            <a:off x="0" y="-11113"/>
            <a:ext cx="9144000" cy="6869113"/>
          </a:xfrm>
          <a:prstGeom prst="rect">
            <a:avLst/>
          </a:prstGeom>
          <a:noFill/>
          <a:ln w="9525">
            <a:solidFill>
              <a:schemeClr val="hlink"/>
            </a:solidFill>
            <a:miter lim="800000"/>
            <a:headEnd/>
            <a:tailEnd/>
          </a:ln>
        </p:spPr>
      </p:pic>
      <p:sp>
        <p:nvSpPr>
          <p:cNvPr id="14" name="WordArt 18"/>
          <p:cNvSpPr>
            <a:spLocks noChangeArrowheads="1" noChangeShapeType="1" noTextEdit="1"/>
          </p:cNvSpPr>
          <p:nvPr/>
        </p:nvSpPr>
        <p:spPr bwMode="auto">
          <a:xfrm>
            <a:off x="2667000" y="685800"/>
            <a:ext cx="4038600" cy="838200"/>
          </a:xfrm>
          <a:prstGeom prst="rect">
            <a:avLst/>
          </a:prstGeom>
        </p:spPr>
        <p:txBody>
          <a:bodyPr wrap="none" fromWordArt="1">
            <a:prstTxWarp prst="textPlain">
              <a:avLst>
                <a:gd name="adj" fmla="val 50423"/>
              </a:avLst>
            </a:prstTxWarp>
          </a:bodyPr>
          <a:lstStyle/>
          <a:p>
            <a:pPr algn="ctr" fontAlgn="auto">
              <a:spcBef>
                <a:spcPts val="0"/>
              </a:spcBef>
              <a:spcAft>
                <a:spcPts val="0"/>
              </a:spcAft>
              <a:defRPr/>
            </a:pPr>
            <a:r>
              <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BÀI </a:t>
            </a:r>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WordArt 8" descr="Green marble"/>
          <p:cNvSpPr>
            <a:spLocks noChangeArrowheads="1" noChangeShapeType="1" noTextEdit="1"/>
          </p:cNvSpPr>
          <p:nvPr/>
        </p:nvSpPr>
        <p:spPr bwMode="auto">
          <a:xfrm>
            <a:off x="533400" y="2133600"/>
            <a:ext cx="8534400" cy="2819400"/>
          </a:xfrm>
          <a:prstGeom prst="rect">
            <a:avLst/>
          </a:prstGeom>
        </p:spPr>
        <p:txBody>
          <a:bodyPr wrap="none" fromWordArt="1">
            <a:prstTxWarp prst="textDeflate">
              <a:avLst>
                <a:gd name="adj" fmla="val 0"/>
              </a:avLst>
            </a:prstTxWarp>
          </a:bodyPr>
          <a:lstStyle/>
          <a:p>
            <a:pPr algn="ctr"/>
            <a:r>
              <a:rPr lang="vi-VN" sz="9600" b="1" kern="10" dirty="0">
                <a:ln w="9525" cap="rnd">
                  <a:solidFill>
                    <a:srgbClr val="000000"/>
                  </a:solidFill>
                  <a:round/>
                  <a:headEnd/>
                  <a:tailEnd/>
                </a:ln>
                <a:blipFill dpi="0" rotWithShape="0">
                  <a:blip r:embed="rId3"/>
                  <a:srcRect/>
                  <a:tile tx="0" ty="0" sx="100000" sy="100000" flip="none" algn="tl"/>
                </a:blipFill>
                <a:latin typeface="Times New Roman"/>
                <a:cs typeface="Times New Roman"/>
              </a:rPr>
              <a:t>CÁCH MẠNG TƯ SẢN PHÁP</a:t>
            </a:r>
          </a:p>
          <a:p>
            <a:pPr algn="ctr"/>
            <a:r>
              <a:rPr lang="vi-VN" sz="9600" b="1" kern="10" dirty="0">
                <a:ln w="9525" cap="rnd">
                  <a:solidFill>
                    <a:srgbClr val="000000"/>
                  </a:solidFill>
                  <a:round/>
                  <a:headEnd/>
                  <a:tailEnd/>
                </a:ln>
                <a:blipFill dpi="0" rotWithShape="0">
                  <a:blip r:embed="rId3"/>
                  <a:srcRect/>
                  <a:tile tx="0" ty="0" sx="100000" sy="100000" flip="none" algn="tl"/>
                </a:blipFill>
                <a:latin typeface="Times New Roman"/>
                <a:cs typeface="Times New Roman"/>
              </a:rPr>
              <a:t> CUỐI THẾ KỈ XVIII</a:t>
            </a:r>
            <a:endParaRPr lang="en-US" sz="9600" b="1" kern="10" dirty="0">
              <a:ln w="9525" cap="rnd">
                <a:solidFill>
                  <a:srgbClr val="000000"/>
                </a:solidFill>
                <a:round/>
                <a:headEnd/>
                <a:tailEnd/>
              </a:ln>
              <a:blipFill dpi="0" rotWithShape="0">
                <a:blip r:embed="rId3"/>
                <a:srcRect/>
                <a:tile tx="0" ty="0" sx="100000" sy="100000" flip="none" algn="tl"/>
              </a:blip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3"/>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chemeClr val="hlink"/>
            </a:solidFill>
            <a:miter lim="800000"/>
            <a:headEnd/>
            <a:tailEnd/>
          </a:ln>
        </p:spPr>
      </p:pic>
      <p:sp>
        <p:nvSpPr>
          <p:cNvPr id="5123" name="TextBox 1"/>
          <p:cNvSpPr txBox="1">
            <a:spLocks noChangeArrowheads="1"/>
          </p:cNvSpPr>
          <p:nvPr/>
        </p:nvSpPr>
        <p:spPr bwMode="auto">
          <a:xfrm>
            <a:off x="457200" y="152400"/>
            <a:ext cx="8535988" cy="461963"/>
          </a:xfrm>
          <a:prstGeom prst="rect">
            <a:avLst/>
          </a:prstGeom>
          <a:noFill/>
          <a:ln w="9525">
            <a:noFill/>
            <a:miter lim="800000"/>
            <a:headEnd/>
            <a:tailEnd/>
          </a:ln>
        </p:spPr>
        <p:txBody>
          <a:bodyPr>
            <a:spAutoFit/>
          </a:bodyPr>
          <a:lstStyle/>
          <a:p>
            <a:pPr algn="just">
              <a:spcBef>
                <a:spcPct val="50000"/>
              </a:spcBef>
            </a:pPr>
            <a:r>
              <a:rPr lang="en-US" sz="2400" b="1" dirty="0">
                <a:solidFill>
                  <a:srgbClr val="FF0000"/>
                </a:solidFill>
                <a:latin typeface="Times New Roman" pitchFamily="18" charset="0"/>
              </a:rPr>
              <a:t>I. NƯỚC PHÁP TRƯỚC CÁCH MẠNG</a:t>
            </a:r>
          </a:p>
        </p:txBody>
      </p:sp>
      <p:sp>
        <p:nvSpPr>
          <p:cNvPr id="10" name="Text Box 28">
            <a:hlinkClick r:id="rId3" action="ppaction://hlinksldjump"/>
          </p:cNvPr>
          <p:cNvSpPr txBox="1">
            <a:spLocks noChangeArrowheads="1"/>
          </p:cNvSpPr>
          <p:nvPr/>
        </p:nvSpPr>
        <p:spPr bwMode="auto">
          <a:xfrm>
            <a:off x="685800" y="609600"/>
            <a:ext cx="8458200" cy="554038"/>
          </a:xfrm>
          <a:prstGeom prst="rect">
            <a:avLst/>
          </a:prstGeom>
          <a:noFill/>
          <a:ln w="9525">
            <a:noFill/>
            <a:miter lim="800000"/>
            <a:headEnd/>
            <a:tailEnd/>
          </a:ln>
        </p:spPr>
        <p:txBody>
          <a:bodyPr lIns="0" tIns="0" rIns="0" bIns="0">
            <a:spAutoFit/>
          </a:bodyPr>
          <a:lstStyle/>
          <a:p>
            <a:pPr algn="just">
              <a:spcBef>
                <a:spcPct val="50000"/>
              </a:spcBef>
            </a:pPr>
            <a:r>
              <a:rPr lang="en-US" sz="3600" b="1" dirty="0">
                <a:solidFill>
                  <a:srgbClr val="006600"/>
                </a:solidFill>
                <a:latin typeface="Times New Roman" pitchFamily="18" charset="0"/>
              </a:rPr>
              <a:t>1/ </a:t>
            </a:r>
            <a:r>
              <a:rPr lang="en-US" sz="3600" b="1" dirty="0" smtClean="0">
                <a:solidFill>
                  <a:srgbClr val="006600"/>
                </a:solidFill>
                <a:latin typeface="Times New Roman" pitchFamily="18" charset="0"/>
              </a:rPr>
              <a:t> </a:t>
            </a:r>
            <a:r>
              <a:rPr lang="en-US" sz="3600" b="1" dirty="0" err="1" smtClean="0">
                <a:solidFill>
                  <a:srgbClr val="006600"/>
                </a:solidFill>
                <a:latin typeface="Times New Roman" pitchFamily="18" charset="0"/>
              </a:rPr>
              <a:t>Kinh</a:t>
            </a:r>
            <a:r>
              <a:rPr lang="en-US" sz="3600" b="1" dirty="0" smtClean="0">
                <a:solidFill>
                  <a:srgbClr val="006600"/>
                </a:solidFill>
                <a:latin typeface="Times New Roman" pitchFamily="18" charset="0"/>
              </a:rPr>
              <a:t> </a:t>
            </a:r>
            <a:r>
              <a:rPr lang="en-US" sz="3600" b="1" dirty="0" err="1">
                <a:solidFill>
                  <a:srgbClr val="006600"/>
                </a:solidFill>
                <a:latin typeface="Times New Roman" pitchFamily="18" charset="0"/>
              </a:rPr>
              <a:t>tế</a:t>
            </a:r>
            <a:endParaRPr lang="en-US" sz="3600" b="1" dirty="0">
              <a:solidFill>
                <a:srgbClr val="006600"/>
              </a:solidFill>
              <a:latin typeface="Times New Roman" pitchFamily="18" charset="0"/>
            </a:endParaRPr>
          </a:p>
        </p:txBody>
      </p:sp>
      <p:sp>
        <p:nvSpPr>
          <p:cNvPr id="5" name="Rectangle 6"/>
          <p:cNvSpPr>
            <a:spLocks noChangeArrowheads="1"/>
          </p:cNvSpPr>
          <p:nvPr/>
        </p:nvSpPr>
        <p:spPr bwMode="auto">
          <a:xfrm>
            <a:off x="609600" y="1143000"/>
            <a:ext cx="7010400" cy="461665"/>
          </a:xfrm>
          <a:prstGeom prst="rect">
            <a:avLst/>
          </a:prstGeom>
          <a:noFill/>
          <a:ln w="9525">
            <a:noFill/>
            <a:miter lim="800000"/>
            <a:headEnd/>
            <a:tailEnd/>
          </a:ln>
          <a:effectLst/>
        </p:spPr>
        <p:txBody>
          <a:bodyPr wrap="square" anchor="ctr">
            <a:spAutoFit/>
          </a:bodyPr>
          <a:lstStyle/>
          <a:p>
            <a:pPr algn="just" eaLnBrk="1" hangingPunct="1"/>
            <a:r>
              <a:rPr lang="en-US" sz="2400" b="1" dirty="0"/>
              <a:t>* </a:t>
            </a:r>
            <a:r>
              <a:rPr lang="en-US" sz="2400" b="1" dirty="0" err="1"/>
              <a:t>Nông</a:t>
            </a:r>
            <a:r>
              <a:rPr lang="en-US" sz="2400" b="1" dirty="0"/>
              <a:t> </a:t>
            </a:r>
            <a:r>
              <a:rPr lang="en-US" sz="2400" b="1" dirty="0" err="1"/>
              <a:t>nghiệp</a:t>
            </a:r>
            <a:r>
              <a:rPr lang="en-US" sz="2400" b="1" dirty="0"/>
              <a:t> </a:t>
            </a:r>
            <a:r>
              <a:rPr lang="en-US" sz="2400" b="1" dirty="0" err="1"/>
              <a:t>lạc</a:t>
            </a:r>
            <a:r>
              <a:rPr lang="en-US" sz="2400" b="1" dirty="0"/>
              <a:t> </a:t>
            </a:r>
            <a:r>
              <a:rPr lang="en-US" sz="2400" b="1" dirty="0" err="1" smtClean="0"/>
              <a:t>hậu</a:t>
            </a:r>
            <a:r>
              <a:rPr lang="en-US" b="1" dirty="0" smtClean="0"/>
              <a:t>.</a:t>
            </a:r>
            <a:endParaRPr lang="en-US" b="1" dirty="0"/>
          </a:p>
        </p:txBody>
      </p:sp>
      <p:sp>
        <p:nvSpPr>
          <p:cNvPr id="6" name="TextBox 5"/>
          <p:cNvSpPr txBox="1"/>
          <p:nvPr/>
        </p:nvSpPr>
        <p:spPr>
          <a:xfrm>
            <a:off x="685800" y="1219200"/>
            <a:ext cx="7404591" cy="1200329"/>
          </a:xfrm>
          <a:prstGeom prst="rect">
            <a:avLst/>
          </a:prstGeom>
          <a:noFill/>
        </p:spPr>
        <p:txBody>
          <a:bodyPr wrap="none" rtlCol="0">
            <a:spAutoFit/>
          </a:bodyPr>
          <a:lstStyle/>
          <a:p>
            <a:r>
              <a:rPr lang="en-US" sz="2400" b="1" i="1" dirty="0" err="1">
                <a:solidFill>
                  <a:schemeClr val="accent5">
                    <a:lumMod val="50000"/>
                  </a:schemeClr>
                </a:solidFill>
              </a:rPr>
              <a:t>Sự</a:t>
            </a:r>
            <a:r>
              <a:rPr lang="en-US" sz="2400" b="1" i="1" dirty="0">
                <a:solidFill>
                  <a:schemeClr val="accent5">
                    <a:lumMod val="50000"/>
                  </a:schemeClr>
                </a:solidFill>
              </a:rPr>
              <a:t> </a:t>
            </a:r>
            <a:r>
              <a:rPr lang="en-US" sz="2400" b="1" i="1" dirty="0" err="1">
                <a:solidFill>
                  <a:schemeClr val="accent5">
                    <a:lumMod val="50000"/>
                  </a:schemeClr>
                </a:solidFill>
              </a:rPr>
              <a:t>lạc</a:t>
            </a:r>
            <a:r>
              <a:rPr lang="en-US" sz="2400" b="1" i="1" dirty="0">
                <a:solidFill>
                  <a:schemeClr val="accent5">
                    <a:lumMod val="50000"/>
                  </a:schemeClr>
                </a:solidFill>
              </a:rPr>
              <a:t> </a:t>
            </a:r>
            <a:r>
              <a:rPr lang="en-US" sz="2400" b="1" i="1" dirty="0" err="1">
                <a:solidFill>
                  <a:schemeClr val="accent5">
                    <a:lumMod val="50000"/>
                  </a:schemeClr>
                </a:solidFill>
              </a:rPr>
              <a:t>hậu</a:t>
            </a:r>
            <a:r>
              <a:rPr lang="en-US" sz="2400" b="1" i="1" dirty="0">
                <a:solidFill>
                  <a:schemeClr val="accent5">
                    <a:lumMod val="50000"/>
                  </a:schemeClr>
                </a:solidFill>
              </a:rPr>
              <a:t> </a:t>
            </a:r>
            <a:r>
              <a:rPr lang="en-US" sz="2400" b="1" i="1" dirty="0" err="1">
                <a:solidFill>
                  <a:schemeClr val="accent5">
                    <a:lumMod val="50000"/>
                  </a:schemeClr>
                </a:solidFill>
              </a:rPr>
              <a:t>của</a:t>
            </a:r>
            <a:r>
              <a:rPr lang="en-US" sz="2400" b="1" i="1" dirty="0">
                <a:solidFill>
                  <a:schemeClr val="accent5">
                    <a:lumMod val="50000"/>
                  </a:schemeClr>
                </a:solidFill>
              </a:rPr>
              <a:t> </a:t>
            </a:r>
            <a:r>
              <a:rPr lang="en-US" sz="2400" b="1" i="1" dirty="0" err="1">
                <a:solidFill>
                  <a:schemeClr val="accent5">
                    <a:lumMod val="50000"/>
                  </a:schemeClr>
                </a:solidFill>
              </a:rPr>
              <a:t>nền</a:t>
            </a:r>
            <a:r>
              <a:rPr lang="en-US" sz="2400" b="1" i="1" dirty="0">
                <a:solidFill>
                  <a:schemeClr val="accent5">
                    <a:lumMod val="50000"/>
                  </a:schemeClr>
                </a:solidFill>
              </a:rPr>
              <a:t> </a:t>
            </a:r>
            <a:r>
              <a:rPr lang="en-US" sz="2400" b="1" i="1" dirty="0" err="1">
                <a:solidFill>
                  <a:schemeClr val="accent5">
                    <a:lumMod val="50000"/>
                  </a:schemeClr>
                </a:solidFill>
              </a:rPr>
              <a:t>nông</a:t>
            </a:r>
            <a:r>
              <a:rPr lang="en-US" sz="2400" b="1" i="1" dirty="0">
                <a:solidFill>
                  <a:schemeClr val="accent5">
                    <a:lumMod val="50000"/>
                  </a:schemeClr>
                </a:solidFill>
              </a:rPr>
              <a:t> </a:t>
            </a:r>
            <a:r>
              <a:rPr lang="en-US" sz="2400" b="1" i="1" dirty="0" err="1">
                <a:solidFill>
                  <a:schemeClr val="accent5">
                    <a:lumMod val="50000"/>
                  </a:schemeClr>
                </a:solidFill>
              </a:rPr>
              <a:t>nghiệp</a:t>
            </a:r>
            <a:r>
              <a:rPr lang="en-US" sz="2400" b="1" i="1" dirty="0">
                <a:solidFill>
                  <a:schemeClr val="accent5">
                    <a:lumMod val="50000"/>
                  </a:schemeClr>
                </a:solidFill>
              </a:rPr>
              <a:t> </a:t>
            </a:r>
            <a:r>
              <a:rPr lang="en-US" sz="2400" b="1" i="1" dirty="0" err="1">
                <a:solidFill>
                  <a:schemeClr val="accent5">
                    <a:lumMod val="50000"/>
                  </a:schemeClr>
                </a:solidFill>
              </a:rPr>
              <a:t>Pháp</a:t>
            </a:r>
            <a:r>
              <a:rPr lang="en-US" sz="2400" b="1" i="1" dirty="0">
                <a:solidFill>
                  <a:schemeClr val="accent5">
                    <a:lumMod val="50000"/>
                  </a:schemeClr>
                </a:solidFill>
              </a:rPr>
              <a:t> </a:t>
            </a:r>
            <a:r>
              <a:rPr lang="en-US" sz="2400" b="1" i="1" dirty="0" err="1">
                <a:solidFill>
                  <a:schemeClr val="accent5">
                    <a:lumMod val="50000"/>
                  </a:schemeClr>
                </a:solidFill>
              </a:rPr>
              <a:t>thể</a:t>
            </a:r>
            <a:r>
              <a:rPr lang="en-US" sz="2400" b="1" i="1" dirty="0">
                <a:solidFill>
                  <a:schemeClr val="accent5">
                    <a:lumMod val="50000"/>
                  </a:schemeClr>
                </a:solidFill>
              </a:rPr>
              <a:t> </a:t>
            </a:r>
            <a:r>
              <a:rPr lang="en-US" sz="2400" b="1" i="1" dirty="0" err="1">
                <a:solidFill>
                  <a:schemeClr val="accent5">
                    <a:lumMod val="50000"/>
                  </a:schemeClr>
                </a:solidFill>
              </a:rPr>
              <a:t>hiện</a:t>
            </a:r>
            <a:r>
              <a:rPr lang="en-US" sz="2400" b="1" i="1" dirty="0">
                <a:solidFill>
                  <a:schemeClr val="accent5">
                    <a:lumMod val="50000"/>
                  </a:schemeClr>
                </a:solidFill>
              </a:rPr>
              <a:t> ở </a:t>
            </a:r>
            <a:endParaRPr lang="en-US" sz="2400" b="1" i="1" dirty="0" smtClean="0">
              <a:solidFill>
                <a:schemeClr val="accent5">
                  <a:lumMod val="50000"/>
                </a:schemeClr>
              </a:solidFill>
            </a:endParaRPr>
          </a:p>
          <a:p>
            <a:r>
              <a:rPr lang="en-US" sz="2400" b="1" i="1" dirty="0" err="1" smtClean="0">
                <a:solidFill>
                  <a:schemeClr val="accent5">
                    <a:lumMod val="50000"/>
                  </a:schemeClr>
                </a:solidFill>
              </a:rPr>
              <a:t>những</a:t>
            </a:r>
            <a:r>
              <a:rPr lang="en-US" sz="2400" b="1" i="1" dirty="0" smtClean="0">
                <a:solidFill>
                  <a:schemeClr val="accent5">
                    <a:lumMod val="50000"/>
                  </a:schemeClr>
                </a:solidFill>
              </a:rPr>
              <a:t> </a:t>
            </a:r>
            <a:r>
              <a:rPr lang="en-US" sz="2400" b="1" i="1" dirty="0" err="1">
                <a:solidFill>
                  <a:schemeClr val="accent5">
                    <a:lumMod val="50000"/>
                  </a:schemeClr>
                </a:solidFill>
              </a:rPr>
              <a:t>điểm</a:t>
            </a:r>
            <a:r>
              <a:rPr lang="en-US" sz="2400" b="1" i="1" dirty="0">
                <a:solidFill>
                  <a:schemeClr val="accent5">
                    <a:lumMod val="50000"/>
                  </a:schemeClr>
                </a:solidFill>
              </a:rPr>
              <a:t> </a:t>
            </a:r>
            <a:r>
              <a:rPr lang="en-US" sz="2400" b="1" i="1" dirty="0" err="1">
                <a:solidFill>
                  <a:schemeClr val="accent5">
                    <a:lumMod val="50000"/>
                  </a:schemeClr>
                </a:solidFill>
              </a:rPr>
              <a:t>nào</a:t>
            </a:r>
            <a:r>
              <a:rPr lang="en-US" sz="2400" b="1" i="1" dirty="0">
                <a:solidFill>
                  <a:schemeClr val="accent5">
                    <a:lumMod val="50000"/>
                  </a:schemeClr>
                </a:solidFill>
              </a:rPr>
              <a:t>?</a:t>
            </a:r>
            <a:endParaRPr lang="en-US" sz="2400" dirty="0">
              <a:solidFill>
                <a:schemeClr val="accent5">
                  <a:lumMod val="50000"/>
                </a:schemeClr>
              </a:solidFill>
            </a:endParaRPr>
          </a:p>
          <a:p>
            <a:endParaRPr lang="en-US" sz="2400" dirty="0"/>
          </a:p>
        </p:txBody>
      </p:sp>
      <p:sp>
        <p:nvSpPr>
          <p:cNvPr id="5125" name="Rectangle 5"/>
          <p:cNvSpPr>
            <a:spLocks noChangeArrowheads="1"/>
          </p:cNvSpPr>
          <p:nvPr/>
        </p:nvSpPr>
        <p:spPr bwMode="auto">
          <a:xfrm>
            <a:off x="533400" y="2057400"/>
            <a:ext cx="482856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Nguyên</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nhân</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của</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sự</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lạc</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hậu</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
        <p:nvSpPr>
          <p:cNvPr id="5126" name="Rectangle 6"/>
          <p:cNvSpPr>
            <a:spLocks noChangeArrowheads="1"/>
          </p:cNvSpPr>
          <p:nvPr/>
        </p:nvSpPr>
        <p:spPr bwMode="auto">
          <a:xfrm>
            <a:off x="457200" y="2057400"/>
            <a:ext cx="757771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Chế</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độ</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phong</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kiến</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đã</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kìm</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hãm</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sự</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phát</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triển</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của</a:t>
            </a:r>
            <a:endPar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công</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thương</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nghiệp</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ra</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 </a:t>
            </a:r>
            <a:r>
              <a:rPr kumimoji="0" lang="en-US" sz="2400" b="1" i="1" u="none" strike="noStrike" cap="none" normalizeH="0" baseline="0" dirty="0" err="1" smtClean="0">
                <a:ln>
                  <a:noFill/>
                </a:ln>
                <a:solidFill>
                  <a:schemeClr val="accent5">
                    <a:lumMod val="50000"/>
                  </a:schemeClr>
                </a:solidFill>
                <a:effectLst/>
                <a:latin typeface="Arial" pitchFamily="34" charset="0"/>
                <a:ea typeface="Times New Roman" pitchFamily="18" charset="0"/>
                <a:cs typeface="Arial" pitchFamily="34" charset="0"/>
              </a:rPr>
              <a:t>sao</a:t>
            </a:r>
            <a:r>
              <a:rPr kumimoji="0" lang="en-US" sz="2400" b="1" i="1"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5">
                                            <p:txEl>
                                              <p:pRg st="0" end="0"/>
                                            </p:txEl>
                                          </p:spTgt>
                                        </p:tgtEl>
                                        <p:attrNameLst>
                                          <p:attrName>style.visibility</p:attrName>
                                        </p:attrNameLst>
                                      </p:cBhvr>
                                      <p:to>
                                        <p:strVal val="visible"/>
                                      </p:to>
                                    </p:set>
                                    <p:animEffect transition="in" filter="box(in)">
                                      <p:cBhvr>
                                        <p:cTn id="22" dur="500"/>
                                        <p:tgtEl>
                                          <p:spTgt spid="51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5125">
                                            <p:txEl>
                                              <p:pRg st="0" end="0"/>
                                            </p:txEl>
                                          </p:spTgt>
                                        </p:tgtEl>
                                      </p:cBhvr>
                                    </p:animEffect>
                                    <p:set>
                                      <p:cBhvr>
                                        <p:cTn id="27" dur="1" fill="hold">
                                          <p:stCondLst>
                                            <p:cond delay="499"/>
                                          </p:stCondLst>
                                        </p:cTn>
                                        <p:tgtEl>
                                          <p:spTgt spid="5125">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box(in)">
                                      <p:cBhvr>
                                        <p:cTn id="3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6" grpId="1"/>
      <p:bldP spid="5125" grpId="0" build="allAtOnce"/>
      <p:bldP spid="5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rot="-5400000">
            <a:off x="1143000" y="-1143000"/>
            <a:ext cx="6858000" cy="9144000"/>
          </a:xfrm>
          <a:prstGeom prst="rect">
            <a:avLst/>
          </a:prstGeom>
          <a:noFill/>
          <a:ln w="9525">
            <a:noFill/>
            <a:miter lim="800000"/>
            <a:headEnd/>
            <a:tailEnd/>
          </a:ln>
        </p:spPr>
      </p:pic>
      <p:sp>
        <p:nvSpPr>
          <p:cNvPr id="8195" name="Text Box 3"/>
          <p:cNvSpPr txBox="1">
            <a:spLocks noChangeArrowheads="1"/>
          </p:cNvSpPr>
          <p:nvPr/>
        </p:nvSpPr>
        <p:spPr bwMode="auto">
          <a:xfrm>
            <a:off x="304800" y="6248400"/>
            <a:ext cx="8458200" cy="579438"/>
          </a:xfrm>
          <a:prstGeom prst="rect">
            <a:avLst/>
          </a:prstGeom>
          <a:noFill/>
          <a:ln w="9525">
            <a:noFill/>
            <a:miter lim="800000"/>
            <a:headEnd/>
            <a:tailEnd/>
          </a:ln>
        </p:spPr>
        <p:txBody>
          <a:bodyPr>
            <a:spAutoFit/>
          </a:bodyPr>
          <a:lstStyle/>
          <a:p>
            <a:pPr>
              <a:spcBef>
                <a:spcPct val="50000"/>
              </a:spcBef>
            </a:pPr>
            <a:endParaRPr lang="af-ZA" sz="3200">
              <a:solidFill>
                <a:srgbClr val="0000CC"/>
              </a:solidFill>
              <a:latin typeface="Times New Roman" pitchFamily="18" charset="0"/>
            </a:endParaRPr>
          </a:p>
        </p:txBody>
      </p:sp>
      <p:pic>
        <p:nvPicPr>
          <p:cNvPr id="8196" name="Picture 5" descr="Ban do CMTS Phap 3"/>
          <p:cNvPicPr>
            <a:picLocks noChangeAspect="1" noChangeArrowheads="1"/>
          </p:cNvPicPr>
          <p:nvPr/>
        </p:nvPicPr>
        <p:blipFill>
          <a:blip r:embed="rId3"/>
          <a:srcRect b="1630"/>
          <a:stretch>
            <a:fillRect/>
          </a:stretch>
        </p:blipFill>
        <p:spPr bwMode="auto">
          <a:xfrm>
            <a:off x="1155700" y="990600"/>
            <a:ext cx="6692900" cy="5322888"/>
          </a:xfrm>
          <a:prstGeom prst="rect">
            <a:avLst/>
          </a:prstGeom>
          <a:noFill/>
          <a:ln w="9525">
            <a:solidFill>
              <a:schemeClr val="accent2"/>
            </a:solidFill>
            <a:miter lim="800000"/>
            <a:headEnd/>
            <a:tailEnd/>
          </a:ln>
        </p:spPr>
      </p:pic>
      <p:sp>
        <p:nvSpPr>
          <p:cNvPr id="8197" name="Text Box 63"/>
          <p:cNvSpPr txBox="1">
            <a:spLocks noChangeArrowheads="1"/>
          </p:cNvSpPr>
          <p:nvPr/>
        </p:nvSpPr>
        <p:spPr bwMode="auto">
          <a:xfrm>
            <a:off x="1371600" y="6400800"/>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0000FF"/>
                </a:solidFill>
                <a:latin typeface="Calibri" pitchFamily="34" charset="0"/>
              </a:rPr>
              <a:t>LƯỢC ĐỒ NƯỚC PHÁP</a:t>
            </a:r>
          </a:p>
        </p:txBody>
      </p:sp>
      <p:sp>
        <p:nvSpPr>
          <p:cNvPr id="117826" name="Text Box 66"/>
          <p:cNvSpPr txBox="1">
            <a:spLocks noChangeArrowheads="1"/>
          </p:cNvSpPr>
          <p:nvPr/>
        </p:nvSpPr>
        <p:spPr bwMode="auto">
          <a:xfrm>
            <a:off x="3962400" y="5119688"/>
            <a:ext cx="1143000" cy="366712"/>
          </a:xfrm>
          <a:prstGeom prst="rect">
            <a:avLst/>
          </a:prstGeom>
          <a:noFill/>
          <a:ln w="9525">
            <a:noFill/>
            <a:miter lim="800000"/>
            <a:headEnd/>
            <a:tailEnd/>
          </a:ln>
          <a:effectLst/>
        </p:spPr>
        <p:txBody>
          <a:bodyPr>
            <a:spAutoFit/>
          </a:bodyPr>
          <a:lstStyle/>
          <a:p>
            <a:pPr fontAlgn="auto">
              <a:spcBef>
                <a:spcPct val="50000"/>
              </a:spcBef>
              <a:spcAft>
                <a:spcPts val="0"/>
              </a:spcAft>
              <a:defRPr/>
            </a:pPr>
            <a:r>
              <a:rPr lang="af-ZA" dirty="0">
                <a:solidFill>
                  <a:srgbClr val="990000"/>
                </a:solidFill>
                <a:latin typeface="+mj-lt"/>
                <a:cs typeface="+mn-cs"/>
              </a:rPr>
              <a:t>Mác xây </a:t>
            </a:r>
          </a:p>
        </p:txBody>
      </p:sp>
      <p:sp>
        <p:nvSpPr>
          <p:cNvPr id="117828" name="Text Box 68"/>
          <p:cNvSpPr txBox="1">
            <a:spLocks noChangeArrowheads="1"/>
          </p:cNvSpPr>
          <p:nvPr/>
        </p:nvSpPr>
        <p:spPr bwMode="auto">
          <a:xfrm>
            <a:off x="4800600" y="4876800"/>
            <a:ext cx="1143000" cy="3667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af-ZA" dirty="0">
                <a:solidFill>
                  <a:srgbClr val="990000"/>
                </a:solidFill>
                <a:latin typeface="+mj-lt"/>
                <a:cs typeface="+mn-cs"/>
              </a:rPr>
              <a:t>Li ông </a:t>
            </a:r>
          </a:p>
        </p:txBody>
      </p:sp>
      <p:grpSp>
        <p:nvGrpSpPr>
          <p:cNvPr id="2" name="Group 69"/>
          <p:cNvGrpSpPr>
            <a:grpSpLocks/>
          </p:cNvGrpSpPr>
          <p:nvPr/>
        </p:nvGrpSpPr>
        <p:grpSpPr bwMode="auto">
          <a:xfrm>
            <a:off x="304800" y="61913"/>
            <a:ext cx="8839200" cy="623887"/>
            <a:chOff x="192" y="21"/>
            <a:chExt cx="5568" cy="393"/>
          </a:xfrm>
        </p:grpSpPr>
        <p:pic>
          <p:nvPicPr>
            <p:cNvPr id="8211" name="Picture 70" descr="ktbc"/>
            <p:cNvPicPr>
              <a:picLocks noChangeAspect="1" noChangeArrowheads="1"/>
            </p:cNvPicPr>
            <p:nvPr/>
          </p:nvPicPr>
          <p:blipFill>
            <a:blip r:embed="rId4"/>
            <a:srcRect/>
            <a:stretch>
              <a:fillRect/>
            </a:stretch>
          </p:blipFill>
          <p:spPr bwMode="auto">
            <a:xfrm>
              <a:off x="192" y="21"/>
              <a:ext cx="5568" cy="393"/>
            </a:xfrm>
            <a:prstGeom prst="rect">
              <a:avLst/>
            </a:prstGeom>
            <a:noFill/>
            <a:ln w="9525">
              <a:noFill/>
              <a:miter lim="800000"/>
              <a:headEnd/>
              <a:tailEnd/>
            </a:ln>
          </p:spPr>
        </p:pic>
        <p:sp>
          <p:nvSpPr>
            <p:cNvPr id="8212" name="WordArt 71"/>
            <p:cNvSpPr>
              <a:spLocks noChangeArrowheads="1" noChangeShapeType="1" noTextEdit="1"/>
            </p:cNvSpPr>
            <p:nvPr/>
          </p:nvSpPr>
          <p:spPr bwMode="auto">
            <a:xfrm>
              <a:off x="432" y="21"/>
              <a:ext cx="5088" cy="384"/>
            </a:xfrm>
            <a:prstGeom prst="rect">
              <a:avLst/>
            </a:prstGeom>
          </p:spPr>
          <p:txBody>
            <a:bodyPr wrap="none" fromWordArt="1">
              <a:prstTxWarp prst="textPlain">
                <a:avLst>
                  <a:gd name="adj" fmla="val 50000"/>
                </a:avLst>
              </a:prstTxWarp>
            </a:bodyPr>
            <a:lstStyle/>
            <a:p>
              <a:pPr algn="ctr"/>
              <a:r>
                <a:rPr lang="vi-VN" sz="2800"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rPr>
                <a:t>CÁCH MẠNG TƯ SẢN PHÁP CUỐI THẾ KỶ XVIII (Tiết 1)</a:t>
              </a:r>
              <a:endParaRPr lang="en-US" sz="2800" kern="10">
                <a:ln w="9525">
                  <a:noFill/>
                  <a:round/>
                  <a:headEnd/>
                  <a:tailEnd/>
                </a:ln>
                <a:solidFill>
                  <a:srgbClr val="9900CC"/>
                </a:solidFill>
                <a:effectLst>
                  <a:outerShdw dist="45791" dir="2021404" algn="ctr" rotWithShape="0">
                    <a:srgbClr val="B2B2B2">
                      <a:alpha val="79999"/>
                    </a:srgbClr>
                  </a:outerShdw>
                </a:effectLst>
                <a:latin typeface="Times New Roman"/>
                <a:cs typeface="Times New Roman"/>
              </a:endParaRPr>
            </a:p>
          </p:txBody>
        </p:sp>
      </p:grpSp>
      <p:pic>
        <p:nvPicPr>
          <p:cNvPr id="117832" name="Picture 72" descr="SCHOONER"/>
          <p:cNvPicPr>
            <a:picLocks noChangeAspect="1" noChangeArrowheads="1"/>
          </p:cNvPicPr>
          <p:nvPr/>
        </p:nvPicPr>
        <p:blipFill>
          <a:blip r:embed="rId5"/>
          <a:srcRect/>
          <a:stretch>
            <a:fillRect/>
          </a:stretch>
        </p:blipFill>
        <p:spPr bwMode="auto">
          <a:xfrm>
            <a:off x="4419600" y="5410200"/>
            <a:ext cx="433388" cy="304800"/>
          </a:xfrm>
          <a:prstGeom prst="rect">
            <a:avLst/>
          </a:prstGeom>
          <a:noFill/>
          <a:ln w="9525">
            <a:noFill/>
            <a:miter lim="800000"/>
            <a:headEnd/>
            <a:tailEnd/>
          </a:ln>
        </p:spPr>
      </p:pic>
      <p:pic>
        <p:nvPicPr>
          <p:cNvPr id="117833" name="Picture 73" descr="SCHOONER"/>
          <p:cNvPicPr>
            <a:picLocks noChangeAspect="1" noChangeArrowheads="1"/>
          </p:cNvPicPr>
          <p:nvPr/>
        </p:nvPicPr>
        <p:blipFill>
          <a:blip r:embed="rId5"/>
          <a:srcRect/>
          <a:stretch>
            <a:fillRect/>
          </a:stretch>
        </p:blipFill>
        <p:spPr bwMode="auto">
          <a:xfrm>
            <a:off x="5181600" y="5257800"/>
            <a:ext cx="433388" cy="304800"/>
          </a:xfrm>
          <a:prstGeom prst="rect">
            <a:avLst/>
          </a:prstGeom>
          <a:noFill/>
          <a:ln w="9525">
            <a:noFill/>
            <a:miter lim="800000"/>
            <a:headEnd/>
            <a:tailEnd/>
          </a:ln>
        </p:spPr>
      </p:pic>
      <p:grpSp>
        <p:nvGrpSpPr>
          <p:cNvPr id="3" name="Group 81"/>
          <p:cNvGrpSpPr>
            <a:grpSpLocks/>
          </p:cNvGrpSpPr>
          <p:nvPr/>
        </p:nvGrpSpPr>
        <p:grpSpPr bwMode="auto">
          <a:xfrm>
            <a:off x="5638800" y="5410200"/>
            <a:ext cx="2743200" cy="914400"/>
            <a:chOff x="3552" y="3408"/>
            <a:chExt cx="1728" cy="576"/>
          </a:xfrm>
        </p:grpSpPr>
        <p:sp>
          <p:nvSpPr>
            <p:cNvPr id="8205" name="Rectangle 75"/>
            <p:cNvSpPr>
              <a:spLocks noChangeArrowheads="1"/>
            </p:cNvSpPr>
            <p:nvPr/>
          </p:nvSpPr>
          <p:spPr bwMode="auto">
            <a:xfrm>
              <a:off x="3552" y="3408"/>
              <a:ext cx="1392" cy="576"/>
            </a:xfrm>
            <a:prstGeom prst="rect">
              <a:avLst/>
            </a:prstGeom>
            <a:solidFill>
              <a:schemeClr val="accent1"/>
            </a:solidFill>
            <a:ln w="9525">
              <a:solidFill>
                <a:schemeClr val="tx1"/>
              </a:solidFill>
              <a:miter lim="800000"/>
              <a:headEnd/>
              <a:tailEnd/>
            </a:ln>
          </p:spPr>
          <p:txBody>
            <a:bodyPr wrap="none" anchor="ctr"/>
            <a:lstStyle/>
            <a:p>
              <a:endParaRPr lang="en-US" i="1">
                <a:latin typeface="Calibri" pitchFamily="34" charset="0"/>
              </a:endParaRPr>
            </a:p>
          </p:txBody>
        </p:sp>
        <p:pic>
          <p:nvPicPr>
            <p:cNvPr id="8206" name="Picture 76" descr="SCHOONER"/>
            <p:cNvPicPr>
              <a:picLocks noChangeAspect="1" noChangeArrowheads="1"/>
            </p:cNvPicPr>
            <p:nvPr/>
          </p:nvPicPr>
          <p:blipFill>
            <a:blip r:embed="rId5"/>
            <a:srcRect/>
            <a:stretch>
              <a:fillRect/>
            </a:stretch>
          </p:blipFill>
          <p:spPr bwMode="auto">
            <a:xfrm>
              <a:off x="3600" y="3408"/>
              <a:ext cx="273" cy="192"/>
            </a:xfrm>
            <a:prstGeom prst="rect">
              <a:avLst/>
            </a:prstGeom>
            <a:noFill/>
            <a:ln w="9525">
              <a:noFill/>
              <a:miter lim="800000"/>
              <a:headEnd/>
              <a:tailEnd/>
            </a:ln>
          </p:spPr>
        </p:pic>
        <p:sp>
          <p:nvSpPr>
            <p:cNvPr id="8207" name="Text Box 77"/>
            <p:cNvSpPr txBox="1">
              <a:spLocks noChangeArrowheads="1"/>
            </p:cNvSpPr>
            <p:nvPr/>
          </p:nvSpPr>
          <p:spPr bwMode="auto">
            <a:xfrm>
              <a:off x="4224" y="3408"/>
              <a:ext cx="816" cy="250"/>
            </a:xfrm>
            <a:prstGeom prst="rect">
              <a:avLst/>
            </a:prstGeom>
            <a:noFill/>
            <a:ln w="9525">
              <a:noFill/>
              <a:miter lim="800000"/>
              <a:headEnd/>
              <a:tailEnd/>
            </a:ln>
          </p:spPr>
          <p:txBody>
            <a:bodyPr>
              <a:spAutoFit/>
            </a:bodyPr>
            <a:lstStyle/>
            <a:p>
              <a:pPr>
                <a:spcBef>
                  <a:spcPct val="50000"/>
                </a:spcBef>
              </a:pPr>
              <a:r>
                <a:rPr lang="af-ZA" sz="2000" b="1">
                  <a:latin typeface="Times New Roman" pitchFamily="18" charset="0"/>
                </a:rPr>
                <a:t>Hải cảng</a:t>
              </a:r>
            </a:p>
          </p:txBody>
        </p:sp>
        <p:sp>
          <p:nvSpPr>
            <p:cNvPr id="117838" name="Text Box 78"/>
            <p:cNvSpPr txBox="1">
              <a:spLocks noChangeArrowheads="1"/>
            </p:cNvSpPr>
            <p:nvPr/>
          </p:nvSpPr>
          <p:spPr bwMode="auto">
            <a:xfrm>
              <a:off x="3552" y="3696"/>
              <a:ext cx="720" cy="231"/>
            </a:xfrm>
            <a:prstGeom prst="rect">
              <a:avLst/>
            </a:prstGeom>
            <a:noFill/>
            <a:ln w="9525">
              <a:noFill/>
              <a:miter lim="800000"/>
              <a:headEnd/>
              <a:tailEnd/>
            </a:ln>
            <a:effectLst/>
          </p:spPr>
          <p:txBody>
            <a:bodyPr>
              <a:spAutoFit/>
            </a:bodyPr>
            <a:lstStyle/>
            <a:p>
              <a:pPr fontAlgn="auto">
                <a:spcBef>
                  <a:spcPct val="50000"/>
                </a:spcBef>
                <a:spcAft>
                  <a:spcPts val="0"/>
                </a:spcAft>
                <a:defRPr/>
              </a:pPr>
              <a:r>
                <a:rPr lang="af-ZA" dirty="0">
                  <a:solidFill>
                    <a:srgbClr val="990000"/>
                  </a:solidFill>
                  <a:latin typeface="+mj-lt"/>
                  <a:cs typeface="+mn-cs"/>
                </a:rPr>
                <a:t>Mác xây </a:t>
              </a:r>
            </a:p>
          </p:txBody>
        </p:sp>
        <p:sp>
          <p:nvSpPr>
            <p:cNvPr id="8209" name="Text Box 79"/>
            <p:cNvSpPr txBox="1">
              <a:spLocks noChangeArrowheads="1"/>
            </p:cNvSpPr>
            <p:nvPr/>
          </p:nvSpPr>
          <p:spPr bwMode="auto">
            <a:xfrm>
              <a:off x="4416" y="3696"/>
              <a:ext cx="480" cy="231"/>
            </a:xfrm>
            <a:prstGeom prst="rect">
              <a:avLst/>
            </a:prstGeom>
            <a:noFill/>
            <a:ln w="9525">
              <a:noFill/>
              <a:miter lim="800000"/>
              <a:headEnd/>
              <a:tailEnd/>
            </a:ln>
          </p:spPr>
          <p:txBody>
            <a:bodyPr>
              <a:spAutoFit/>
            </a:bodyPr>
            <a:lstStyle/>
            <a:p>
              <a:pPr>
                <a:spcBef>
                  <a:spcPct val="50000"/>
                </a:spcBef>
              </a:pPr>
              <a:endParaRPr lang="af-ZA">
                <a:latin typeface="Calibri" pitchFamily="34" charset="0"/>
              </a:endParaRPr>
            </a:p>
          </p:txBody>
        </p:sp>
        <p:sp>
          <p:nvSpPr>
            <p:cNvPr id="8210" name="Text Box 80"/>
            <p:cNvSpPr txBox="1">
              <a:spLocks noChangeArrowheads="1"/>
            </p:cNvSpPr>
            <p:nvPr/>
          </p:nvSpPr>
          <p:spPr bwMode="auto">
            <a:xfrm>
              <a:off x="4224" y="3696"/>
              <a:ext cx="1056" cy="250"/>
            </a:xfrm>
            <a:prstGeom prst="rect">
              <a:avLst/>
            </a:prstGeom>
            <a:noFill/>
            <a:ln w="9525">
              <a:noFill/>
              <a:miter lim="800000"/>
              <a:headEnd/>
              <a:tailEnd/>
            </a:ln>
          </p:spPr>
          <p:txBody>
            <a:bodyPr>
              <a:spAutoFit/>
            </a:bodyPr>
            <a:lstStyle/>
            <a:p>
              <a:pPr>
                <a:spcBef>
                  <a:spcPct val="50000"/>
                </a:spcBef>
              </a:pPr>
              <a:r>
                <a:rPr lang="af-ZA" sz="2000" b="1">
                  <a:latin typeface="Times New Roman" pitchFamily="18" charset="0"/>
                </a:rPr>
                <a:t>Địa danh</a:t>
              </a:r>
            </a:p>
          </p:txBody>
        </p:sp>
      </p:grpSp>
      <p:sp>
        <p:nvSpPr>
          <p:cNvPr id="8204" name="AutoShape 82">
            <a:hlinkClick r:id="rId6" action="ppaction://hlinksldjump"/>
          </p:cNvPr>
          <p:cNvSpPr>
            <a:spLocks noChangeArrowheads="1"/>
          </p:cNvSpPr>
          <p:nvPr/>
        </p:nvSpPr>
        <p:spPr bwMode="auto">
          <a:xfrm>
            <a:off x="8763000" y="6477000"/>
            <a:ext cx="228600" cy="258763"/>
          </a:xfrm>
          <a:prstGeom prst="left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3000" fill="hold" nodeType="clickEffect">
                                  <p:stCondLst>
                                    <p:cond delay="0"/>
                                  </p:stCondLst>
                                  <p:childTnLst>
                                    <p:set>
                                      <p:cBhvr>
                                        <p:cTn id="6" dur="1" fill="hold">
                                          <p:stCondLst>
                                            <p:cond delay="0"/>
                                          </p:stCondLst>
                                        </p:cTn>
                                        <p:tgtEl>
                                          <p:spTgt spid="117832"/>
                                        </p:tgtEl>
                                        <p:attrNameLst>
                                          <p:attrName>style.visibility</p:attrName>
                                        </p:attrNameLst>
                                      </p:cBhvr>
                                      <p:to>
                                        <p:strVal val="visible"/>
                                      </p:to>
                                    </p:set>
                                    <p:anim calcmode="lin" valueType="num">
                                      <p:cBhvr>
                                        <p:cTn id="7" dur="2000" fill="hold"/>
                                        <p:tgtEl>
                                          <p:spTgt spid="117832"/>
                                        </p:tgtEl>
                                        <p:attrNameLst>
                                          <p:attrName>ppt_w</p:attrName>
                                        </p:attrNameLst>
                                      </p:cBhvr>
                                      <p:tavLst>
                                        <p:tav tm="0">
                                          <p:val>
                                            <p:fltVal val="0"/>
                                          </p:val>
                                        </p:tav>
                                        <p:tav tm="100000">
                                          <p:val>
                                            <p:strVal val="#ppt_w"/>
                                          </p:val>
                                        </p:tav>
                                      </p:tavLst>
                                    </p:anim>
                                    <p:anim calcmode="lin" valueType="num">
                                      <p:cBhvr>
                                        <p:cTn id="8" dur="2000" fill="hold"/>
                                        <p:tgtEl>
                                          <p:spTgt spid="117832"/>
                                        </p:tgtEl>
                                        <p:attrNameLst>
                                          <p:attrName>ppt_h</p:attrName>
                                        </p:attrNameLst>
                                      </p:cBhvr>
                                      <p:tavLst>
                                        <p:tav tm="0">
                                          <p:val>
                                            <p:fltVal val="0"/>
                                          </p:val>
                                        </p:tav>
                                        <p:tav tm="100000">
                                          <p:val>
                                            <p:strVal val="#ppt_h"/>
                                          </p:val>
                                        </p:tav>
                                      </p:tavLst>
                                    </p:anim>
                                    <p:animEffect transition="in" filter="fade">
                                      <p:cBhvr>
                                        <p:cTn id="9" dur="2000"/>
                                        <p:tgtEl>
                                          <p:spTgt spid="117832"/>
                                        </p:tgtEl>
                                      </p:cBhvr>
                                    </p:animEffect>
                                  </p:childTnLst>
                                </p:cTn>
                              </p:par>
                              <p:par>
                                <p:cTn id="10" presetID="53" presetClass="entr" presetSubtype="0" repeatCount="3000" fill="hold" nodeType="withEffect">
                                  <p:stCondLst>
                                    <p:cond delay="0"/>
                                  </p:stCondLst>
                                  <p:childTnLst>
                                    <p:set>
                                      <p:cBhvr>
                                        <p:cTn id="11" dur="1" fill="hold">
                                          <p:stCondLst>
                                            <p:cond delay="0"/>
                                          </p:stCondLst>
                                        </p:cTn>
                                        <p:tgtEl>
                                          <p:spTgt spid="117833"/>
                                        </p:tgtEl>
                                        <p:attrNameLst>
                                          <p:attrName>style.visibility</p:attrName>
                                        </p:attrNameLst>
                                      </p:cBhvr>
                                      <p:to>
                                        <p:strVal val="visible"/>
                                      </p:to>
                                    </p:set>
                                    <p:anim calcmode="lin" valueType="num">
                                      <p:cBhvr>
                                        <p:cTn id="12" dur="2000" fill="hold"/>
                                        <p:tgtEl>
                                          <p:spTgt spid="117833"/>
                                        </p:tgtEl>
                                        <p:attrNameLst>
                                          <p:attrName>ppt_w</p:attrName>
                                        </p:attrNameLst>
                                      </p:cBhvr>
                                      <p:tavLst>
                                        <p:tav tm="0">
                                          <p:val>
                                            <p:fltVal val="0"/>
                                          </p:val>
                                        </p:tav>
                                        <p:tav tm="100000">
                                          <p:val>
                                            <p:strVal val="#ppt_w"/>
                                          </p:val>
                                        </p:tav>
                                      </p:tavLst>
                                    </p:anim>
                                    <p:anim calcmode="lin" valueType="num">
                                      <p:cBhvr>
                                        <p:cTn id="13" dur="2000" fill="hold"/>
                                        <p:tgtEl>
                                          <p:spTgt spid="117833"/>
                                        </p:tgtEl>
                                        <p:attrNameLst>
                                          <p:attrName>ppt_h</p:attrName>
                                        </p:attrNameLst>
                                      </p:cBhvr>
                                      <p:tavLst>
                                        <p:tav tm="0">
                                          <p:val>
                                            <p:fltVal val="0"/>
                                          </p:val>
                                        </p:tav>
                                        <p:tav tm="100000">
                                          <p:val>
                                            <p:strVal val="#ppt_h"/>
                                          </p:val>
                                        </p:tav>
                                      </p:tavLst>
                                    </p:anim>
                                    <p:animEffect transition="in" filter="fade">
                                      <p:cBhvr>
                                        <p:cTn id="14" dur="2000"/>
                                        <p:tgtEl>
                                          <p:spTgt spid="11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chemeClr val="hlink"/>
            </a:solidFill>
            <a:miter lim="800000"/>
            <a:headEnd/>
            <a:tailEnd/>
          </a:ln>
        </p:spPr>
      </p:pic>
      <p:sp>
        <p:nvSpPr>
          <p:cNvPr id="9219" name="TextBox 1"/>
          <p:cNvSpPr txBox="1">
            <a:spLocks noChangeArrowheads="1"/>
          </p:cNvSpPr>
          <p:nvPr/>
        </p:nvSpPr>
        <p:spPr bwMode="auto">
          <a:xfrm>
            <a:off x="457200" y="152400"/>
            <a:ext cx="8535988" cy="461963"/>
          </a:xfrm>
          <a:prstGeom prst="rect">
            <a:avLst/>
          </a:prstGeom>
          <a:noFill/>
          <a:ln w="9525">
            <a:noFill/>
            <a:miter lim="800000"/>
            <a:headEnd/>
            <a:tailEnd/>
          </a:ln>
        </p:spPr>
        <p:txBody>
          <a:bodyPr>
            <a:spAutoFit/>
          </a:bodyPr>
          <a:lstStyle/>
          <a:p>
            <a:pPr algn="just">
              <a:spcBef>
                <a:spcPct val="50000"/>
              </a:spcBef>
            </a:pPr>
            <a:r>
              <a:rPr lang="en-US" sz="2400" b="1">
                <a:solidFill>
                  <a:srgbClr val="FF0000"/>
                </a:solidFill>
                <a:latin typeface="Times New Roman" pitchFamily="18" charset="0"/>
              </a:rPr>
              <a:t>I. NƯỚC PHÁP TRƯỚC CÁCH MẠNG</a:t>
            </a:r>
          </a:p>
        </p:txBody>
      </p:sp>
      <p:sp>
        <p:nvSpPr>
          <p:cNvPr id="9220" name="Text Box 28">
            <a:hlinkClick r:id="rId5" action="ppaction://hlinksldjump"/>
          </p:cNvPr>
          <p:cNvSpPr txBox="1">
            <a:spLocks noChangeArrowheads="1"/>
          </p:cNvSpPr>
          <p:nvPr/>
        </p:nvSpPr>
        <p:spPr bwMode="auto">
          <a:xfrm>
            <a:off x="685800" y="609600"/>
            <a:ext cx="8458200" cy="1384995"/>
          </a:xfrm>
          <a:prstGeom prst="rect">
            <a:avLst/>
          </a:prstGeom>
          <a:noFill/>
          <a:ln w="9525">
            <a:noFill/>
            <a:miter lim="800000"/>
            <a:headEnd/>
            <a:tailEnd/>
          </a:ln>
        </p:spPr>
        <p:txBody>
          <a:bodyPr lIns="0" tIns="0" rIns="0" bIns="0">
            <a:spAutoFit/>
          </a:bodyPr>
          <a:lstStyle/>
          <a:p>
            <a:pPr algn="just">
              <a:spcBef>
                <a:spcPct val="50000"/>
              </a:spcBef>
            </a:pPr>
            <a:r>
              <a:rPr lang="en-US" sz="3600" b="1" dirty="0">
                <a:solidFill>
                  <a:srgbClr val="006600"/>
                </a:solidFill>
                <a:latin typeface="Times New Roman" pitchFamily="18" charset="0"/>
              </a:rPr>
              <a:t>1/ </a:t>
            </a:r>
            <a:r>
              <a:rPr lang="en-US" sz="3600" b="1" dirty="0" err="1">
                <a:solidFill>
                  <a:srgbClr val="006600"/>
                </a:solidFill>
                <a:latin typeface="Times New Roman" pitchFamily="18" charset="0"/>
              </a:rPr>
              <a:t>K</a:t>
            </a:r>
            <a:r>
              <a:rPr lang="en-US" sz="3600" b="1" dirty="0" err="1" smtClean="0">
                <a:solidFill>
                  <a:srgbClr val="006600"/>
                </a:solidFill>
                <a:latin typeface="Times New Roman" pitchFamily="18" charset="0"/>
              </a:rPr>
              <a:t>inh</a:t>
            </a:r>
            <a:r>
              <a:rPr lang="en-US" sz="3600" b="1" dirty="0" smtClean="0">
                <a:solidFill>
                  <a:srgbClr val="006600"/>
                </a:solidFill>
                <a:latin typeface="Times New Roman" pitchFamily="18" charset="0"/>
              </a:rPr>
              <a:t> </a:t>
            </a:r>
            <a:r>
              <a:rPr lang="en-US" sz="3600" b="1" dirty="0" err="1" smtClean="0">
                <a:solidFill>
                  <a:srgbClr val="006600"/>
                </a:solidFill>
                <a:latin typeface="Times New Roman" pitchFamily="18" charset="0"/>
              </a:rPr>
              <a:t>tế</a:t>
            </a:r>
            <a:endParaRPr lang="en-US" sz="3600" b="1" dirty="0" smtClean="0">
              <a:solidFill>
                <a:srgbClr val="006600"/>
              </a:solidFill>
              <a:latin typeface="Times New Roman" pitchFamily="18" charset="0"/>
            </a:endParaRPr>
          </a:p>
          <a:p>
            <a:pPr algn="just">
              <a:spcBef>
                <a:spcPct val="50000"/>
              </a:spcBef>
            </a:pPr>
            <a:endParaRPr lang="en-US" sz="3600" b="1" dirty="0">
              <a:solidFill>
                <a:srgbClr val="006600"/>
              </a:solidFill>
              <a:latin typeface="Times New Roman" pitchFamily="18" charset="0"/>
            </a:endParaRPr>
          </a:p>
        </p:txBody>
      </p:sp>
      <p:sp>
        <p:nvSpPr>
          <p:cNvPr id="6" name="Text Box 11"/>
          <p:cNvSpPr txBox="1">
            <a:spLocks noChangeArrowheads="1"/>
          </p:cNvSpPr>
          <p:nvPr/>
        </p:nvSpPr>
        <p:spPr bwMode="auto">
          <a:xfrm>
            <a:off x="609600" y="1524000"/>
            <a:ext cx="8534400" cy="830997"/>
          </a:xfrm>
          <a:prstGeom prst="rect">
            <a:avLst/>
          </a:prstGeom>
          <a:noFill/>
          <a:ln w="9525">
            <a:noFill/>
            <a:miter lim="800000"/>
            <a:headEnd/>
            <a:tailEnd/>
          </a:ln>
        </p:spPr>
        <p:txBody>
          <a:bodyPr>
            <a:spAutoFit/>
          </a:bodyPr>
          <a:lstStyle/>
          <a:p>
            <a:pPr algn="just"/>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Công</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thương</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nghiệp</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kinh</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tế</a:t>
            </a:r>
            <a:r>
              <a:rPr lang="en-US" sz="2400" dirty="0">
                <a:solidFill>
                  <a:srgbClr val="0000CC"/>
                </a:solidFill>
                <a:latin typeface="Tahoma" pitchFamily="34" charset="0"/>
                <a:cs typeface="Tahoma" pitchFamily="34" charset="0"/>
              </a:rPr>
              <a:t> TBCN </a:t>
            </a:r>
            <a:r>
              <a:rPr lang="en-US" sz="2400" dirty="0" err="1">
                <a:solidFill>
                  <a:srgbClr val="0000CC"/>
                </a:solidFill>
                <a:latin typeface="Tahoma" pitchFamily="34" charset="0"/>
                <a:cs typeface="Tahoma" pitchFamily="34" charset="0"/>
              </a:rPr>
              <a:t>đã</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phát</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triển</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nhưng</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bị</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chế</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độ</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phong</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kiến</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kìm</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hãm</a:t>
            </a:r>
            <a:r>
              <a:rPr lang="en-US" sz="2400" dirty="0">
                <a:solidFill>
                  <a:srgbClr val="0000CC"/>
                </a:solidFill>
                <a:latin typeface="Tahoma" pitchFamily="34" charset="0"/>
                <a:cs typeface="Tahoma" pitchFamily="34" charset="0"/>
              </a:rPr>
              <a:t>. </a:t>
            </a:r>
          </a:p>
        </p:txBody>
      </p:sp>
      <p:sp>
        <p:nvSpPr>
          <p:cNvPr id="7" name="Text Box 11"/>
          <p:cNvSpPr txBox="1">
            <a:spLocks noChangeArrowheads="1"/>
          </p:cNvSpPr>
          <p:nvPr/>
        </p:nvSpPr>
        <p:spPr bwMode="auto">
          <a:xfrm>
            <a:off x="609600" y="1143000"/>
            <a:ext cx="8534400" cy="461665"/>
          </a:xfrm>
          <a:prstGeom prst="rect">
            <a:avLst/>
          </a:prstGeom>
          <a:noFill/>
          <a:ln w="9525">
            <a:noFill/>
            <a:miter lim="800000"/>
            <a:headEnd/>
            <a:tailEnd/>
          </a:ln>
        </p:spPr>
        <p:txBody>
          <a:bodyPr>
            <a:spAutoFit/>
          </a:bodyPr>
          <a:lstStyle/>
          <a:p>
            <a:pPr algn="just"/>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Nông</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nghiệp</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lạc</a:t>
            </a:r>
            <a:r>
              <a:rPr lang="en-US" sz="2400" dirty="0">
                <a:solidFill>
                  <a:srgbClr val="0000CC"/>
                </a:solidFill>
                <a:latin typeface="Tahoma" pitchFamily="34" charset="0"/>
                <a:cs typeface="Tahoma" pitchFamily="34" charset="0"/>
              </a:rPr>
              <a:t> </a:t>
            </a:r>
            <a:r>
              <a:rPr lang="en-US" sz="2400" dirty="0" err="1">
                <a:solidFill>
                  <a:srgbClr val="0000CC"/>
                </a:solidFill>
                <a:latin typeface="Tahoma" pitchFamily="34" charset="0"/>
                <a:cs typeface="Tahoma" pitchFamily="34" charset="0"/>
              </a:rPr>
              <a:t>hậu</a:t>
            </a:r>
            <a:endParaRPr lang="en-US" sz="2400" dirty="0">
              <a:solidFill>
                <a:srgbClr val="0000CC"/>
              </a:solidFill>
              <a:latin typeface="Tahoma" pitchFamily="34" charset="0"/>
              <a:cs typeface="Tahoma" pitchFamily="34" charset="0"/>
            </a:endParaRPr>
          </a:p>
        </p:txBody>
      </p:sp>
      <p:pic>
        <p:nvPicPr>
          <p:cNvPr id="8" name="p2.MPG">
            <a:hlinkClick r:id="" action="ppaction://media"/>
          </p:cNvPr>
          <p:cNvPicPr>
            <a:picLocks noRot="1" noChangeAspect="1" noChangeArrowheads="1"/>
          </p:cNvPicPr>
          <p:nvPr>
            <a:videoFile r:link="rId1"/>
          </p:nvPr>
        </p:nvPicPr>
        <p:blipFill>
          <a:blip r:embed="rId6"/>
          <a:srcRect/>
          <a:stretch>
            <a:fillRect/>
          </a:stretch>
        </p:blipFill>
        <p:spPr bwMode="auto">
          <a:xfrm>
            <a:off x="533400" y="2514600"/>
            <a:ext cx="4343400" cy="3657600"/>
          </a:xfrm>
          <a:prstGeom prst="rect">
            <a:avLst/>
          </a:prstGeom>
          <a:noFill/>
          <a:ln w="9525">
            <a:solidFill>
              <a:srgbClr val="FFFF00"/>
            </a:solidFill>
            <a:miter lim="800000"/>
            <a:headEnd/>
            <a:tailEnd/>
          </a:ln>
          <a:effectLst/>
        </p:spPr>
      </p:pic>
      <p:pic>
        <p:nvPicPr>
          <p:cNvPr id="9" name="p3.MPG">
            <a:hlinkClick r:id="" action="ppaction://media"/>
          </p:cNvPr>
          <p:cNvPicPr>
            <a:picLocks noRot="1" noChangeAspect="1" noChangeArrowheads="1"/>
          </p:cNvPicPr>
          <p:nvPr>
            <a:videoFile r:link="rId2"/>
          </p:nvPr>
        </p:nvPicPr>
        <p:blipFill>
          <a:blip r:embed="rId7"/>
          <a:srcRect/>
          <a:stretch>
            <a:fillRect/>
          </a:stretch>
        </p:blipFill>
        <p:spPr>
          <a:xfrm>
            <a:off x="5105400" y="2514600"/>
            <a:ext cx="4038600" cy="3810000"/>
          </a:xfrm>
          <a:prstGeom prst="rect">
            <a:avLst/>
          </a:prstGeom>
          <a:noFill/>
          <a:ln>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8"/>
                </p:tgtEl>
              </p:cMediaNode>
            </p:video>
            <p:video>
              <p:cMediaNode>
                <p:cTn id="19" fill="hold" display="0">
                  <p:stCondLst>
                    <p:cond delay="indefinite"/>
                  </p:stCondLst>
                  <p:endCondLst>
                    <p:cond evt="onPrev" delay="0">
                      <p:tgtEl>
                        <p:sldTgt/>
                      </p:tgtEl>
                    </p:cond>
                    <p:cond evt="onNext" delay="0">
                      <p:tgtEl>
                        <p:sldTgt/>
                      </p:tgtEl>
                    </p:cond>
                  </p:endCondLst>
                </p:cTn>
                <p:tgtEl>
                  <p:spTgt spid="9"/>
                </p:tgtEl>
              </p:cMediaNode>
            </p:vide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3"/>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chemeClr val="hlink"/>
            </a:solidFill>
            <a:miter lim="800000"/>
            <a:headEnd/>
            <a:tailEnd/>
          </a:ln>
        </p:spPr>
      </p:pic>
      <p:sp>
        <p:nvSpPr>
          <p:cNvPr id="10" name="Text Box 28">
            <a:hlinkClick r:id="rId3" action="ppaction://hlinksldjump"/>
          </p:cNvPr>
          <p:cNvSpPr txBox="1">
            <a:spLocks noChangeArrowheads="1"/>
          </p:cNvSpPr>
          <p:nvPr/>
        </p:nvSpPr>
        <p:spPr bwMode="auto">
          <a:xfrm>
            <a:off x="685800" y="228600"/>
            <a:ext cx="8458200" cy="554038"/>
          </a:xfrm>
          <a:prstGeom prst="rect">
            <a:avLst/>
          </a:prstGeom>
          <a:noFill/>
          <a:ln w="9525">
            <a:noFill/>
            <a:miter lim="800000"/>
            <a:headEnd/>
            <a:tailEnd/>
          </a:ln>
        </p:spPr>
        <p:txBody>
          <a:bodyPr lIns="0" tIns="0" rIns="0" bIns="0">
            <a:spAutoFit/>
          </a:bodyPr>
          <a:lstStyle/>
          <a:p>
            <a:pPr algn="just">
              <a:spcBef>
                <a:spcPct val="50000"/>
              </a:spcBef>
            </a:pPr>
            <a:r>
              <a:rPr lang="en-US" sz="3600" b="1" dirty="0">
                <a:solidFill>
                  <a:srgbClr val="006600"/>
                </a:solidFill>
                <a:latin typeface="Times New Roman" pitchFamily="18" charset="0"/>
              </a:rPr>
              <a:t>2/ </a:t>
            </a:r>
            <a:r>
              <a:rPr lang="en-US" sz="3600" b="1" dirty="0" err="1">
                <a:solidFill>
                  <a:srgbClr val="006600"/>
                </a:solidFill>
                <a:latin typeface="Times New Roman" pitchFamily="18" charset="0"/>
              </a:rPr>
              <a:t>C</a:t>
            </a:r>
            <a:r>
              <a:rPr lang="en-US" sz="3600" b="1" dirty="0" err="1" smtClean="0">
                <a:solidFill>
                  <a:srgbClr val="006600"/>
                </a:solidFill>
                <a:latin typeface="Times New Roman" pitchFamily="18" charset="0"/>
              </a:rPr>
              <a:t>hính</a:t>
            </a:r>
            <a:r>
              <a:rPr lang="en-US" sz="3600" b="1" dirty="0" smtClean="0">
                <a:solidFill>
                  <a:srgbClr val="006600"/>
                </a:solidFill>
                <a:latin typeface="Times New Roman" pitchFamily="18" charset="0"/>
              </a:rPr>
              <a:t> </a:t>
            </a:r>
            <a:r>
              <a:rPr lang="en-US" sz="3600" b="1" dirty="0" err="1">
                <a:solidFill>
                  <a:srgbClr val="006600"/>
                </a:solidFill>
                <a:latin typeface="Times New Roman" pitchFamily="18" charset="0"/>
              </a:rPr>
              <a:t>trị</a:t>
            </a:r>
            <a:r>
              <a:rPr lang="en-US" sz="3600" b="1" dirty="0">
                <a:solidFill>
                  <a:srgbClr val="006600"/>
                </a:solidFill>
                <a:latin typeface="Times New Roman" pitchFamily="18" charset="0"/>
              </a:rPr>
              <a:t> - </a:t>
            </a:r>
            <a:r>
              <a:rPr lang="en-US" sz="3600" b="1" dirty="0" err="1">
                <a:solidFill>
                  <a:srgbClr val="006600"/>
                </a:solidFill>
                <a:latin typeface="Times New Roman" pitchFamily="18" charset="0"/>
              </a:rPr>
              <a:t>xã</a:t>
            </a:r>
            <a:r>
              <a:rPr lang="en-US" sz="3600" b="1" dirty="0">
                <a:solidFill>
                  <a:srgbClr val="006600"/>
                </a:solidFill>
                <a:latin typeface="Times New Roman" pitchFamily="18" charset="0"/>
              </a:rPr>
              <a:t> </a:t>
            </a:r>
            <a:r>
              <a:rPr lang="en-US" sz="3600" b="1" dirty="0" err="1">
                <a:solidFill>
                  <a:srgbClr val="006600"/>
                </a:solidFill>
                <a:latin typeface="Times New Roman" pitchFamily="18" charset="0"/>
              </a:rPr>
              <a:t>hội</a:t>
            </a:r>
            <a:endParaRPr lang="en-US" sz="3600" b="1" dirty="0">
              <a:solidFill>
                <a:srgbClr val="006600"/>
              </a:solidFill>
              <a:latin typeface="Times New Roman" pitchFamily="18" charset="0"/>
            </a:endParaRPr>
          </a:p>
        </p:txBody>
      </p:sp>
      <p:sp>
        <p:nvSpPr>
          <p:cNvPr id="5" name="Text Box 11"/>
          <p:cNvSpPr txBox="1">
            <a:spLocks noChangeArrowheads="1"/>
          </p:cNvSpPr>
          <p:nvPr/>
        </p:nvSpPr>
        <p:spPr bwMode="auto">
          <a:xfrm>
            <a:off x="609600" y="838200"/>
            <a:ext cx="8534400" cy="461665"/>
          </a:xfrm>
          <a:prstGeom prst="rect">
            <a:avLst/>
          </a:prstGeom>
          <a:noFill/>
          <a:ln w="9525">
            <a:noFill/>
            <a:miter lim="800000"/>
            <a:headEnd/>
            <a:tailEnd/>
          </a:ln>
        </p:spPr>
        <p:txBody>
          <a:bodyPr>
            <a:spAutoFit/>
          </a:bodyPr>
          <a:lstStyle/>
          <a:p>
            <a:pPr algn="just"/>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Pháp</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vẫn</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là</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nước</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quân</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chủ</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chuyên</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chế</a:t>
            </a:r>
            <a:endParaRPr lang="en-US" sz="2400" b="1" dirty="0">
              <a:solidFill>
                <a:srgbClr val="0000CC"/>
              </a:solidFill>
              <a:latin typeface="Tahoma" pitchFamily="34" charset="0"/>
              <a:cs typeface="Tahoma" pitchFamily="34" charset="0"/>
            </a:endParaRPr>
          </a:p>
        </p:txBody>
      </p:sp>
      <p:sp>
        <p:nvSpPr>
          <p:cNvPr id="6" name="Text Box 11"/>
          <p:cNvSpPr txBox="1">
            <a:spLocks noChangeArrowheads="1"/>
          </p:cNvSpPr>
          <p:nvPr/>
        </p:nvSpPr>
        <p:spPr bwMode="auto">
          <a:xfrm>
            <a:off x="609600" y="1295400"/>
            <a:ext cx="8534400" cy="830997"/>
          </a:xfrm>
          <a:prstGeom prst="rect">
            <a:avLst/>
          </a:prstGeom>
          <a:noFill/>
          <a:ln w="9525">
            <a:noFill/>
            <a:miter lim="800000"/>
            <a:headEnd/>
            <a:tailEnd/>
          </a:ln>
        </p:spPr>
        <p:txBody>
          <a:bodyPr>
            <a:spAutoFit/>
          </a:bodyPr>
          <a:lstStyle/>
          <a:p>
            <a:pPr algn="just"/>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Xã</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hội</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hình</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thành</a:t>
            </a:r>
            <a:r>
              <a:rPr lang="en-US" sz="2400" b="1" dirty="0">
                <a:solidFill>
                  <a:srgbClr val="0000CC"/>
                </a:solidFill>
                <a:latin typeface="Tahoma" pitchFamily="34" charset="0"/>
                <a:cs typeface="Tahoma" pitchFamily="34" charset="0"/>
              </a:rPr>
              <a:t> 3 </a:t>
            </a:r>
            <a:r>
              <a:rPr lang="en-US" sz="2400" b="1" dirty="0" err="1">
                <a:solidFill>
                  <a:srgbClr val="0000CC"/>
                </a:solidFill>
                <a:latin typeface="Tahoma" pitchFamily="34" charset="0"/>
                <a:cs typeface="Tahoma" pitchFamily="34" charset="0"/>
              </a:rPr>
              <a:t>đẳng</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cấp</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Tăng</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lữ</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Quý</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tộc</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và</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Đẳng</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cấp</a:t>
            </a:r>
            <a:r>
              <a:rPr lang="en-US" sz="2400" b="1" dirty="0">
                <a:solidFill>
                  <a:srgbClr val="0000CC"/>
                </a:solidFill>
                <a:latin typeface="Tahoma" pitchFamily="34" charset="0"/>
                <a:cs typeface="Tahoma" pitchFamily="34" charset="0"/>
              </a:rPr>
              <a:t> </a:t>
            </a:r>
            <a:r>
              <a:rPr lang="en-US" sz="2400" b="1" dirty="0" err="1">
                <a:solidFill>
                  <a:srgbClr val="0000CC"/>
                </a:solidFill>
                <a:latin typeface="Tahoma" pitchFamily="34" charset="0"/>
                <a:cs typeface="Tahoma" pitchFamily="34" charset="0"/>
              </a:rPr>
              <a:t>thứ</a:t>
            </a:r>
            <a:r>
              <a:rPr lang="en-US" sz="2400" b="1" dirty="0">
                <a:solidFill>
                  <a:srgbClr val="0000CC"/>
                </a:solidFill>
                <a:latin typeface="Tahoma" pitchFamily="34" charset="0"/>
                <a:cs typeface="Tahoma" pitchFamily="34" charset="0"/>
              </a:rPr>
              <a:t> 3 </a:t>
            </a:r>
          </a:p>
        </p:txBody>
      </p:sp>
      <p:pic>
        <p:nvPicPr>
          <p:cNvPr id="7" name="Picture 6" descr="louis16"/>
          <p:cNvPicPr>
            <a:picLocks noChangeAspect="1" noChangeArrowheads="1"/>
          </p:cNvPicPr>
          <p:nvPr/>
        </p:nvPicPr>
        <p:blipFill>
          <a:blip r:embed="rId4"/>
          <a:srcRect/>
          <a:stretch>
            <a:fillRect/>
          </a:stretch>
        </p:blipFill>
        <p:spPr bwMode="auto">
          <a:xfrm>
            <a:off x="2514600" y="2209800"/>
            <a:ext cx="3810000" cy="3886200"/>
          </a:xfrm>
          <a:prstGeom prst="rect">
            <a:avLst/>
          </a:prstGeom>
          <a:noFill/>
          <a:ln w="57150" cmpd="thinThick">
            <a:solidFill>
              <a:srgbClr val="000000"/>
            </a:solidFill>
            <a:miter lim="800000"/>
            <a:headEnd/>
            <a:tailEnd/>
          </a:ln>
          <a:effectLst/>
        </p:spPr>
      </p:pic>
      <p:sp>
        <p:nvSpPr>
          <p:cNvPr id="8" name="Text Box 7"/>
          <p:cNvSpPr txBox="1">
            <a:spLocks noChangeArrowheads="1"/>
          </p:cNvSpPr>
          <p:nvPr/>
        </p:nvSpPr>
        <p:spPr bwMode="auto">
          <a:xfrm>
            <a:off x="2667000" y="6172200"/>
            <a:ext cx="3810000" cy="457200"/>
          </a:xfrm>
          <a:prstGeom prst="rect">
            <a:avLst/>
          </a:prstGeom>
          <a:noFill/>
          <a:ln w="9525">
            <a:noFill/>
            <a:miter lim="800000"/>
            <a:headEnd/>
            <a:tailEnd/>
          </a:ln>
          <a:effectLst/>
        </p:spPr>
        <p:txBody>
          <a:bodyPr>
            <a:spAutoFit/>
          </a:bodyPr>
          <a:lstStyle/>
          <a:p>
            <a:pPr>
              <a:spcBef>
                <a:spcPct val="50000"/>
              </a:spcBef>
            </a:pPr>
            <a:r>
              <a:rPr lang="en-US" sz="2400" b="1" dirty="0" err="1">
                <a:solidFill>
                  <a:srgbClr val="CC0000"/>
                </a:solidFill>
                <a:latin typeface="Times New Roman" pitchFamily="18" charset="0"/>
              </a:rPr>
              <a:t>Vua</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Lui</a:t>
            </a:r>
            <a:r>
              <a:rPr lang="en-US" sz="2400" b="1" dirty="0">
                <a:solidFill>
                  <a:srgbClr val="CC0000"/>
                </a:solidFill>
                <a:latin typeface="Times New Roman" pitchFamily="18" charset="0"/>
              </a:rPr>
              <a:t> XVI 1754 - 1793</a:t>
            </a:r>
            <a:endParaRPr lang="en-US" sz="2400" b="1" i="1" dirty="0">
              <a:solidFill>
                <a:srgbClr val="CC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Text Box 5"/>
          <p:cNvSpPr txBox="1">
            <a:spLocks noChangeArrowheads="1"/>
          </p:cNvSpPr>
          <p:nvPr/>
        </p:nvSpPr>
        <p:spPr bwMode="auto">
          <a:xfrm>
            <a:off x="2590800" y="5943600"/>
            <a:ext cx="5334000" cy="457200"/>
          </a:xfrm>
          <a:prstGeom prst="rect">
            <a:avLst/>
          </a:prstGeom>
          <a:noFill/>
          <a:ln w="9525">
            <a:noFill/>
            <a:miter lim="800000"/>
            <a:headEnd/>
            <a:tailEnd/>
          </a:ln>
          <a:effectLst/>
        </p:spPr>
        <p:txBody>
          <a:bodyPr>
            <a:spAutoFit/>
          </a:bodyPr>
          <a:lstStyle/>
          <a:p>
            <a:pPr>
              <a:spcBef>
                <a:spcPct val="50000"/>
              </a:spcBef>
            </a:pPr>
            <a:r>
              <a:rPr lang="en-US" sz="2400" b="1" dirty="0" err="1">
                <a:solidFill>
                  <a:srgbClr val="CC0000"/>
                </a:solidFill>
                <a:latin typeface="Times New Roman" pitchFamily="18" charset="0"/>
              </a:rPr>
              <a:t>Toàn</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cảnh</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cung</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điện</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Véc</a:t>
            </a:r>
            <a:r>
              <a:rPr lang="en-US" sz="2400" b="1" dirty="0">
                <a:solidFill>
                  <a:srgbClr val="CC0000"/>
                </a:solidFill>
                <a:latin typeface="Times New Roman" pitchFamily="18" charset="0"/>
              </a:rPr>
              <a:t> </a:t>
            </a:r>
            <a:r>
              <a:rPr lang="en-US" sz="2400" b="1" dirty="0" err="1">
                <a:solidFill>
                  <a:srgbClr val="CC0000"/>
                </a:solidFill>
                <a:latin typeface="Times New Roman" pitchFamily="18" charset="0"/>
              </a:rPr>
              <a:t>Xai</a:t>
            </a:r>
            <a:endParaRPr lang="en-US" sz="2400" b="1" i="1" dirty="0">
              <a:solidFill>
                <a:srgbClr val="CC0000"/>
              </a:solidFill>
              <a:latin typeface="Times New Roman" pitchFamily="18" charset="0"/>
            </a:endParaRPr>
          </a:p>
        </p:txBody>
      </p:sp>
      <p:pic>
        <p:nvPicPr>
          <p:cNvPr id="364550" name="Picture 6" descr="plan2b"/>
          <p:cNvPicPr>
            <a:picLocks noChangeAspect="1" noChangeArrowheads="1"/>
          </p:cNvPicPr>
          <p:nvPr/>
        </p:nvPicPr>
        <p:blipFill>
          <a:blip r:embed="rId2"/>
          <a:srcRect/>
          <a:stretch>
            <a:fillRect/>
          </a:stretch>
        </p:blipFill>
        <p:spPr bwMode="auto">
          <a:xfrm>
            <a:off x="0" y="457200"/>
            <a:ext cx="9144000" cy="54102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riest9"/>
          <p:cNvPicPr>
            <a:picLocks noGrp="1" noChangeAspect="1" noChangeArrowheads="1"/>
          </p:cNvPicPr>
          <p:nvPr>
            <p:ph type="body" idx="1"/>
          </p:nvPr>
        </p:nvPicPr>
        <p:blipFill>
          <a:blip r:embed="rId2"/>
          <a:srcRect/>
          <a:stretch>
            <a:fillRect/>
          </a:stretch>
        </p:blipFill>
        <p:spPr>
          <a:xfrm>
            <a:off x="838200" y="1371600"/>
            <a:ext cx="3429000" cy="4191000"/>
          </a:xfrm>
          <a:ln>
            <a:solidFill>
              <a:schemeClr val="tx1"/>
            </a:solidFill>
          </a:ln>
        </p:spPr>
      </p:pic>
      <p:pic>
        <p:nvPicPr>
          <p:cNvPr id="30723" name="Picture 3" descr="infantry"/>
          <p:cNvPicPr>
            <a:picLocks noChangeAspect="1" noChangeArrowheads="1"/>
          </p:cNvPicPr>
          <p:nvPr/>
        </p:nvPicPr>
        <p:blipFill>
          <a:blip r:embed="rId3"/>
          <a:srcRect/>
          <a:stretch>
            <a:fillRect/>
          </a:stretch>
        </p:blipFill>
        <p:spPr bwMode="auto">
          <a:xfrm>
            <a:off x="4876800" y="1295400"/>
            <a:ext cx="3376613" cy="4267200"/>
          </a:xfrm>
          <a:prstGeom prst="rect">
            <a:avLst/>
          </a:prstGeom>
          <a:noFill/>
          <a:ln w="9525">
            <a:solidFill>
              <a:schemeClr val="tx1"/>
            </a:solidFill>
            <a:miter lim="800000"/>
            <a:headEnd/>
            <a:tailEnd/>
          </a:ln>
        </p:spPr>
      </p:pic>
      <p:sp>
        <p:nvSpPr>
          <p:cNvPr id="30724" name="Text Box 4"/>
          <p:cNvSpPr txBox="1">
            <a:spLocks noChangeArrowheads="1"/>
          </p:cNvSpPr>
          <p:nvPr/>
        </p:nvSpPr>
        <p:spPr bwMode="auto">
          <a:xfrm>
            <a:off x="1295400" y="457200"/>
            <a:ext cx="2159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ĐẲNG CẤP 1</a:t>
            </a:r>
          </a:p>
        </p:txBody>
      </p:sp>
      <p:sp>
        <p:nvSpPr>
          <p:cNvPr id="30725" name="Text Box 5"/>
          <p:cNvSpPr txBox="1">
            <a:spLocks noChangeArrowheads="1"/>
          </p:cNvSpPr>
          <p:nvPr/>
        </p:nvSpPr>
        <p:spPr bwMode="auto">
          <a:xfrm>
            <a:off x="4800600" y="304800"/>
            <a:ext cx="35814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ĐẲNG CẤP 2</a:t>
            </a:r>
          </a:p>
        </p:txBody>
      </p:sp>
      <p:sp>
        <p:nvSpPr>
          <p:cNvPr id="30726" name="Text Box 6"/>
          <p:cNvSpPr txBox="1">
            <a:spLocks noChangeArrowheads="1"/>
          </p:cNvSpPr>
          <p:nvPr/>
        </p:nvSpPr>
        <p:spPr bwMode="auto">
          <a:xfrm>
            <a:off x="1447800" y="838200"/>
            <a:ext cx="1944688"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Times New Roman" pitchFamily="18" charset="0"/>
              </a:rPr>
              <a:t>TĂNG LỮ</a:t>
            </a:r>
          </a:p>
        </p:txBody>
      </p:sp>
      <p:sp>
        <p:nvSpPr>
          <p:cNvPr id="30727" name="Text Box 7"/>
          <p:cNvSpPr txBox="1">
            <a:spLocks noChangeArrowheads="1"/>
          </p:cNvSpPr>
          <p:nvPr/>
        </p:nvSpPr>
        <p:spPr bwMode="auto">
          <a:xfrm>
            <a:off x="5791200" y="762000"/>
            <a:ext cx="1598613" cy="457200"/>
          </a:xfrm>
          <a:prstGeom prst="rect">
            <a:avLst/>
          </a:prstGeom>
          <a:noFill/>
          <a:ln w="9525">
            <a:noFill/>
            <a:miter lim="800000"/>
            <a:headEnd/>
            <a:tailEnd/>
          </a:ln>
          <a:effectLst/>
        </p:spPr>
        <p:txBody>
          <a:bodyPr>
            <a:spAutoFit/>
          </a:bodyPr>
          <a:lstStyle/>
          <a:p>
            <a:pPr algn="ctr"/>
            <a:r>
              <a:rPr lang="en-US" sz="2400" b="1">
                <a:solidFill>
                  <a:srgbClr val="0000FF"/>
                </a:solidFill>
                <a:latin typeface="Times New Roman" pitchFamily="18" charset="0"/>
              </a:rPr>
              <a:t>QUÝ TỘC</a:t>
            </a:r>
          </a:p>
        </p:txBody>
      </p:sp>
      <p:sp>
        <p:nvSpPr>
          <p:cNvPr id="30728" name="Text Box 8"/>
          <p:cNvSpPr txBox="1">
            <a:spLocks noChangeArrowheads="1"/>
          </p:cNvSpPr>
          <p:nvPr/>
        </p:nvSpPr>
        <p:spPr bwMode="auto">
          <a:xfrm>
            <a:off x="468313" y="5589588"/>
            <a:ext cx="8351837" cy="1066800"/>
          </a:xfrm>
          <a:prstGeom prst="rect">
            <a:avLst/>
          </a:prstGeom>
          <a:noFill/>
          <a:ln w="9525" algn="ctr">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Hưởng mọi quyền lợi, giữ chức vụ cao, không phải đóng thuế nên muốn duy trì chế độ PK</a:t>
            </a:r>
          </a:p>
        </p:txBody>
      </p:sp>
      <p:sp>
        <p:nvSpPr>
          <p:cNvPr id="30731" name="Line 11"/>
          <p:cNvSpPr>
            <a:spLocks noChangeShapeType="1"/>
          </p:cNvSpPr>
          <p:nvPr/>
        </p:nvSpPr>
        <p:spPr bwMode="auto">
          <a:xfrm>
            <a:off x="827088" y="4508500"/>
            <a:ext cx="1944687" cy="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par>
                                <p:cTn id="8" presetID="4" presetClass="entr" presetSubtype="16"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box(in)">
                                      <p:cBhvr>
                                        <p:cTn id="10"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843213" y="404813"/>
            <a:ext cx="3816350" cy="720725"/>
          </a:xfrm>
          <a:prstGeom prst="rect">
            <a:avLst/>
          </a:prstGeom>
          <a:solidFill>
            <a:srgbClr val="FFFF66"/>
          </a:solidFill>
          <a:ln w="9525">
            <a:solidFill>
              <a:srgbClr val="FFFF66"/>
            </a:solidFill>
            <a:miter lim="800000"/>
            <a:headEnd/>
            <a:tailEnd/>
          </a:ln>
          <a:effectLst/>
        </p:spPr>
        <p:txBody>
          <a:bodyPr wrap="none" anchor="ctr"/>
          <a:lstStyle/>
          <a:p>
            <a:pPr algn="ctr"/>
            <a:r>
              <a:rPr lang="en-US" sz="2400" b="1">
                <a:solidFill>
                  <a:srgbClr val="0000FF"/>
                </a:solidFill>
                <a:latin typeface="Times New Roman" pitchFamily="18" charset="0"/>
              </a:rPr>
              <a:t>ĐẲNG CẤP THỨ 3</a:t>
            </a:r>
          </a:p>
        </p:txBody>
      </p:sp>
      <p:pic>
        <p:nvPicPr>
          <p:cNvPr id="31747" name="Picture 3" descr="drawing - bourgeoisie"/>
          <p:cNvPicPr>
            <a:picLocks noGrp="1" noChangeAspect="1" noChangeArrowheads="1"/>
          </p:cNvPicPr>
          <p:nvPr>
            <p:ph type="body" idx="1"/>
          </p:nvPr>
        </p:nvPicPr>
        <p:blipFill>
          <a:blip r:embed="rId2"/>
          <a:srcRect/>
          <a:stretch>
            <a:fillRect/>
          </a:stretch>
        </p:blipFill>
        <p:spPr>
          <a:xfrm>
            <a:off x="395288" y="2278063"/>
            <a:ext cx="2133600" cy="2857500"/>
          </a:xfrm>
        </p:spPr>
      </p:pic>
      <p:pic>
        <p:nvPicPr>
          <p:cNvPr id="31748" name="Picture 4" descr="peasants"/>
          <p:cNvPicPr>
            <a:picLocks noChangeAspect="1" noChangeArrowheads="1"/>
          </p:cNvPicPr>
          <p:nvPr/>
        </p:nvPicPr>
        <p:blipFill>
          <a:blip r:embed="rId3"/>
          <a:srcRect/>
          <a:stretch>
            <a:fillRect/>
          </a:stretch>
        </p:blipFill>
        <p:spPr bwMode="auto">
          <a:xfrm>
            <a:off x="2700338" y="2278063"/>
            <a:ext cx="3508375" cy="2806700"/>
          </a:xfrm>
          <a:prstGeom prst="rect">
            <a:avLst/>
          </a:prstGeom>
          <a:noFill/>
        </p:spPr>
      </p:pic>
      <p:pic>
        <p:nvPicPr>
          <p:cNvPr id="31749" name="Picture 5" descr="drawing - sans culottes"/>
          <p:cNvPicPr>
            <a:picLocks noChangeAspect="1" noChangeArrowheads="1"/>
          </p:cNvPicPr>
          <p:nvPr/>
        </p:nvPicPr>
        <p:blipFill>
          <a:blip r:embed="rId4"/>
          <a:srcRect/>
          <a:stretch>
            <a:fillRect/>
          </a:stretch>
        </p:blipFill>
        <p:spPr bwMode="auto">
          <a:xfrm>
            <a:off x="6596063" y="2349500"/>
            <a:ext cx="2216150" cy="2952750"/>
          </a:xfrm>
          <a:prstGeom prst="rect">
            <a:avLst/>
          </a:prstGeom>
          <a:noFill/>
        </p:spPr>
      </p:pic>
      <p:sp>
        <p:nvSpPr>
          <p:cNvPr id="31750" name="Text Box 6"/>
          <p:cNvSpPr txBox="1">
            <a:spLocks noChangeArrowheads="1"/>
          </p:cNvSpPr>
          <p:nvPr/>
        </p:nvSpPr>
        <p:spPr bwMode="auto">
          <a:xfrm>
            <a:off x="3059113" y="1916113"/>
            <a:ext cx="3313112"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31751" name="Rectangle 7"/>
          <p:cNvSpPr>
            <a:spLocks noChangeArrowheads="1"/>
          </p:cNvSpPr>
          <p:nvPr/>
        </p:nvSpPr>
        <p:spPr bwMode="auto">
          <a:xfrm>
            <a:off x="468313" y="1773238"/>
            <a:ext cx="2160587" cy="504825"/>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latin typeface="Times New Roman" pitchFamily="18" charset="0"/>
              </a:rPr>
              <a:t>TƯ SẢN</a:t>
            </a:r>
          </a:p>
        </p:txBody>
      </p:sp>
      <p:sp>
        <p:nvSpPr>
          <p:cNvPr id="31752" name="Rectangle 8"/>
          <p:cNvSpPr>
            <a:spLocks noChangeArrowheads="1"/>
          </p:cNvSpPr>
          <p:nvPr/>
        </p:nvSpPr>
        <p:spPr bwMode="auto">
          <a:xfrm>
            <a:off x="3132138" y="1773238"/>
            <a:ext cx="2808287" cy="504825"/>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latin typeface="Times New Roman" pitchFamily="18" charset="0"/>
              </a:rPr>
              <a:t>NÔNG DÂN</a:t>
            </a:r>
          </a:p>
        </p:txBody>
      </p:sp>
      <p:sp>
        <p:nvSpPr>
          <p:cNvPr id="31753" name="Rectangle 9"/>
          <p:cNvSpPr>
            <a:spLocks noChangeArrowheads="1"/>
          </p:cNvSpPr>
          <p:nvPr/>
        </p:nvSpPr>
        <p:spPr bwMode="auto">
          <a:xfrm>
            <a:off x="6300788" y="1773238"/>
            <a:ext cx="2843212" cy="576262"/>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latin typeface="Times New Roman" pitchFamily="18" charset="0"/>
              </a:rPr>
              <a:t>BÌNH DÂN THÀNH THỊ</a:t>
            </a:r>
          </a:p>
        </p:txBody>
      </p:sp>
      <p:sp>
        <p:nvSpPr>
          <p:cNvPr id="31754" name="Line 10"/>
          <p:cNvSpPr>
            <a:spLocks noChangeShapeType="1"/>
          </p:cNvSpPr>
          <p:nvPr/>
        </p:nvSpPr>
        <p:spPr bwMode="auto">
          <a:xfrm flipH="1">
            <a:off x="1835150" y="1125538"/>
            <a:ext cx="2808288" cy="612775"/>
          </a:xfrm>
          <a:prstGeom prst="line">
            <a:avLst/>
          </a:prstGeom>
          <a:noFill/>
          <a:ln w="57150">
            <a:solidFill>
              <a:schemeClr val="tx1"/>
            </a:solidFill>
            <a:round/>
            <a:headEnd/>
            <a:tailEnd type="triangle" w="med" len="med"/>
          </a:ln>
          <a:effectLst/>
        </p:spPr>
        <p:txBody>
          <a:bodyPr/>
          <a:lstStyle/>
          <a:p>
            <a:endParaRPr lang="en-US"/>
          </a:p>
        </p:txBody>
      </p:sp>
      <p:sp>
        <p:nvSpPr>
          <p:cNvPr id="31755" name="Line 11"/>
          <p:cNvSpPr>
            <a:spLocks noChangeShapeType="1"/>
          </p:cNvSpPr>
          <p:nvPr/>
        </p:nvSpPr>
        <p:spPr bwMode="auto">
          <a:xfrm>
            <a:off x="4643438" y="1125538"/>
            <a:ext cx="4762" cy="703262"/>
          </a:xfrm>
          <a:prstGeom prst="line">
            <a:avLst/>
          </a:prstGeom>
          <a:noFill/>
          <a:ln w="57150">
            <a:solidFill>
              <a:schemeClr val="tx1"/>
            </a:solidFill>
            <a:round/>
            <a:headEnd/>
            <a:tailEnd type="triangle" w="med" len="med"/>
          </a:ln>
          <a:effectLst/>
        </p:spPr>
        <p:txBody>
          <a:bodyPr/>
          <a:lstStyle/>
          <a:p>
            <a:endParaRPr lang="en-US"/>
          </a:p>
        </p:txBody>
      </p:sp>
      <p:sp>
        <p:nvSpPr>
          <p:cNvPr id="31756" name="Line 12"/>
          <p:cNvSpPr>
            <a:spLocks noChangeShapeType="1"/>
          </p:cNvSpPr>
          <p:nvPr/>
        </p:nvSpPr>
        <p:spPr bwMode="auto">
          <a:xfrm>
            <a:off x="4643438" y="1125538"/>
            <a:ext cx="3311525" cy="647700"/>
          </a:xfrm>
          <a:prstGeom prst="line">
            <a:avLst/>
          </a:prstGeom>
          <a:noFill/>
          <a:ln w="57150">
            <a:solidFill>
              <a:schemeClr val="tx1"/>
            </a:solidFill>
            <a:round/>
            <a:headEnd/>
            <a:tailEnd type="triangle" w="med" len="med"/>
          </a:ln>
          <a:effectLst/>
        </p:spPr>
        <p:txBody>
          <a:bodyPr/>
          <a:lstStyle/>
          <a:p>
            <a:endParaRPr lang="en-US"/>
          </a:p>
        </p:txBody>
      </p:sp>
      <p:sp>
        <p:nvSpPr>
          <p:cNvPr id="31757" name="Rectangle 13"/>
          <p:cNvSpPr>
            <a:spLocks noChangeArrowheads="1"/>
          </p:cNvSpPr>
          <p:nvPr/>
        </p:nvSpPr>
        <p:spPr bwMode="auto">
          <a:xfrm>
            <a:off x="228600" y="5562600"/>
            <a:ext cx="8675688" cy="1008063"/>
          </a:xfrm>
          <a:prstGeom prst="rect">
            <a:avLst/>
          </a:prstGeom>
          <a:solidFill>
            <a:schemeClr val="bg1"/>
          </a:solidFill>
          <a:ln w="9525" algn="ctr">
            <a:noFill/>
            <a:miter lim="800000"/>
            <a:headEnd/>
            <a:tailEnd/>
          </a:ln>
          <a:effectLst/>
        </p:spPr>
        <p:txBody>
          <a:bodyPr wrap="none" anchor="ctr"/>
          <a:lstStyle/>
          <a:p>
            <a:pPr algn="ctr"/>
            <a:r>
              <a:rPr lang="en-US" sz="3200" b="1">
                <a:solidFill>
                  <a:srgbClr val="FF0000"/>
                </a:solidFill>
                <a:latin typeface="Times New Roman" pitchFamily="18" charset="0"/>
              </a:rPr>
              <a:t>Chịu mọi thứ thuế, nghĩa vụ, </a:t>
            </a:r>
          </a:p>
          <a:p>
            <a:pPr algn="ctr"/>
            <a:r>
              <a:rPr lang="en-US" sz="3200" b="1">
                <a:solidFill>
                  <a:srgbClr val="FF0000"/>
                </a:solidFill>
                <a:latin typeface="Times New Roman" pitchFamily="18" charset="0"/>
              </a:rPr>
              <a:t>không có quyền lợi chính trị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par>
                                <p:cTn id="8" presetID="4"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ox(in)">
                                      <p:cBhvr>
                                        <p:cTn id="10" dur="500"/>
                                        <p:tgtEl>
                                          <p:spTgt spid="31748"/>
                                        </p:tgtEl>
                                      </p:cBhvr>
                                    </p:animEffect>
                                  </p:childTnLst>
                                </p:cTn>
                              </p:par>
                              <p:par>
                                <p:cTn id="11" presetID="5" presetClass="entr" presetSubtype="10" fill="hold"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checkerboard(across)">
                                      <p:cBhvr>
                                        <p:cTn id="13" dur="500"/>
                                        <p:tgtEl>
                                          <p:spTgt spid="3174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1754"/>
                                        </p:tgtEl>
                                        <p:attrNameLst>
                                          <p:attrName>style.visibility</p:attrName>
                                        </p:attrNameLst>
                                      </p:cBhvr>
                                      <p:to>
                                        <p:strVal val="visible"/>
                                      </p:to>
                                    </p:set>
                                    <p:animEffect transition="in" filter="blinds(horizontal)">
                                      <p:cBhvr>
                                        <p:cTn id="18" dur="500"/>
                                        <p:tgtEl>
                                          <p:spTgt spid="3175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1755"/>
                                        </p:tgtEl>
                                        <p:attrNameLst>
                                          <p:attrName>style.visibility</p:attrName>
                                        </p:attrNameLst>
                                      </p:cBhvr>
                                      <p:to>
                                        <p:strVal val="visible"/>
                                      </p:to>
                                    </p:set>
                                    <p:animEffect transition="in" filter="box(in)">
                                      <p:cBhvr>
                                        <p:cTn id="23" dur="500"/>
                                        <p:tgtEl>
                                          <p:spTgt spid="3175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1756"/>
                                        </p:tgtEl>
                                        <p:attrNameLst>
                                          <p:attrName>style.visibility</p:attrName>
                                        </p:attrNameLst>
                                      </p:cBhvr>
                                      <p:to>
                                        <p:strVal val="visible"/>
                                      </p:to>
                                    </p:set>
                                    <p:animEffect transition="in" filter="checkerboard(across)">
                                      <p:cBhvr>
                                        <p:cTn id="28"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5" grpId="0" animBg="1"/>
      <p:bldP spid="317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04&quot;&gt;&lt;property id=&quot;20148&quot; value=&quot;5&quot;/&gt;&lt;property id=&quot;20300&quot; value=&quot;Slide 2&quot;/&gt;&lt;property id=&quot;20307&quot; value=&quot;259&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70&quot;/&gt;&lt;/object&gt;&lt;object type=&quot;3&quot; unique_id=&quot;10017&quot;&gt;&lt;property id=&quot;20148&quot; value=&quot;5&quot;/&gt;&lt;property id=&quot;20300&quot; value=&quot;Slide 15&quot;/&gt;&lt;property id=&quot;20307&quot; value=&quot;271&quot;/&gt;&lt;/object&gt;&lt;object type=&quot;3&quot; unique_id=&quot;10018&quot;&gt;&lt;property id=&quot;20148&quot; value=&quot;5&quot;/&gt;&lt;property id=&quot;20300&quot; value=&quot;Slide 16&quot;/&gt;&lt;property id=&quot;20307&quot; value=&quot;272&quot;/&gt;&lt;/object&gt;&lt;object type=&quot;3&quot; unique_id=&quot;10019&quot;&gt;&lt;property id=&quot;20148&quot; value=&quot;5&quot;/&gt;&lt;property id=&quot;20300&quot; value=&quot;Slide 17&quot;/&gt;&lt;property id=&quot;20307&quot; value=&quot;273&quot;/&gt;&lt;/object&gt;&lt;object type=&quot;3&quot; unique_id=&quot;10020&quot;&gt;&lt;property id=&quot;20148&quot; value=&quot;5&quot;/&gt;&lt;property id=&quot;20300&quot; value=&quot;Slide 18&quot;/&gt;&lt;property id=&quot;20307&quot; value=&quot;274&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276&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301&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3&quot;/&gt;&lt;/object&gt;&lt;object type=&quot;3&quot; unique_id=&quot;10028&quot;&gt;&lt;property id=&quot;20148&quot; value=&quot;5&quot;/&gt;&lt;property id=&quot;20300&quot; value=&quot;Slide 26&quot;/&gt;&lt;property id=&quot;20307&quot; value=&quot;284&quot;/&gt;&lt;/object&gt;&lt;object type=&quot;3&quot; unique_id=&quot;10029&quot;&gt;&lt;property id=&quot;20148&quot; value=&quot;5&quot;/&gt;&lt;property id=&quot;20300&quot; value=&quot;Slide 27&quot;/&gt;&lt;property id=&quot;20307&quot; value=&quot;285&quot;/&gt;&lt;/object&gt;&lt;object type=&quot;3&quot; unique_id=&quot;10030&quot;&gt;&lt;property id=&quot;20148&quot; value=&quot;5&quot;/&gt;&lt;property id=&quot;20300&quot; value=&quot;Slide 28&quot;/&gt;&lt;property id=&quot;20307&quot; value=&quot;286&quot;/&gt;&lt;/object&gt;&lt;object type=&quot;3&quot; unique_id=&quot;10031&quot;&gt;&lt;property id=&quot;20148&quot; value=&quot;5&quot;/&gt;&lt;property id=&quot;20300&quot; value=&quot;Slide 29&quot;/&gt;&lt;property id=&quot;20307&quot; value=&quot;287&quot;/&gt;&lt;/object&gt;&lt;object type=&quot;3&quot; unique_id=&quot;10032&quot;&gt;&lt;property id=&quot;20148&quot; value=&quot;5&quot;/&gt;&lt;property id=&quot;20300&quot; value=&quot;Slide 30&quot;/&gt;&lt;property id=&quot;20307&quot; value=&quot;288&quot;/&gt;&lt;/object&gt;&lt;object type=&quot;3&quot; unique_id=&quot;10033&quot;&gt;&lt;property id=&quot;20148&quot; value=&quot;5&quot;/&gt;&lt;property id=&quot;20300&quot; value=&quot;Slide 31&quot;/&gt;&lt;property id=&quot;20307&quot; value=&quot;289&quot;/&gt;&lt;/object&gt;&lt;object type=&quot;3&quot; unique_id=&quot;10034&quot;&gt;&lt;property id=&quot;20148&quot; value=&quot;5&quot;/&gt;&lt;property id=&quot;20300&quot; value=&quot;Slide 32&quot;/&gt;&lt;property id=&quot;20307&quot; value=&quot;290&quot;/&gt;&lt;/object&gt;&lt;object type=&quot;3&quot; unique_id=&quot;10035&quot;&gt;&lt;property id=&quot;20148&quot; value=&quot;5&quot;/&gt;&lt;property id=&quot;20300&quot; value=&quot;Slide 33&quot;/&gt;&lt;property id=&quot;20307&quot; value=&quot;291&quot;/&gt;&lt;/object&gt;&lt;object type=&quot;3&quot; unique_id=&quot;10036&quot;&gt;&lt;property id=&quot;20148&quot; value=&quot;5&quot;/&gt;&lt;property id=&quot;20300&quot; value=&quot;Slide 34&quot;/&gt;&lt;property id=&quot;20307&quot; value=&quot;304&quot;/&gt;&lt;/object&gt;&lt;object type=&quot;3&quot; unique_id=&quot;10037&quot;&gt;&lt;property id=&quot;20148&quot; value=&quot;5&quot;/&gt;&lt;property id=&quot;20300&quot; value=&quot;Slide 35&quot;/&gt;&lt;property id=&quot;20307&quot; value=&quot;292&quot;/&gt;&lt;/object&gt;&lt;object type=&quot;3&quot; unique_id=&quot;10038&quot;&gt;&lt;property id=&quot;20148&quot; value=&quot;5&quot;/&gt;&lt;property id=&quot;20300&quot; value=&quot;Slide 36&quot;/&gt;&lt;property id=&quot;20307&quot; value=&quot;293&quot;/&gt;&lt;/object&gt;&lt;object type=&quot;3&quot; unique_id=&quot;10039&quot;&gt;&lt;property id=&quot;20148&quot; value=&quot;5&quot;/&gt;&lt;property id=&quot;20300&quot; value=&quot;Slide 37&quot;/&gt;&lt;property id=&quot;20307&quot; value=&quot;296&quot;/&gt;&lt;/object&gt;&lt;object type=&quot;3&quot; unique_id=&quot;10040&quot;&gt;&lt;property id=&quot;20148&quot; value=&quot;5&quot;/&gt;&lt;property id=&quot;20300&quot; value=&quot;Slide 38&quot;/&gt;&lt;property id=&quot;20307&quot; value=&quot;305&quot;/&gt;&lt;/object&gt;&lt;object type=&quot;3&quot; unique_id=&quot;10041&quot;&gt;&lt;property id=&quot;20148&quot; value=&quot;5&quot;/&gt;&lt;property id=&quot;20300&quot; value=&quot;Slide 39&quot;/&gt;&lt;property id=&quot;20307&quot; value=&quot;306&quot;/&gt;&lt;/object&gt;&lt;object type=&quot;3&quot; unique_id=&quot;10042&quot;&gt;&lt;property id=&quot;20148&quot; value=&quot;5&quot;/&gt;&lt;property id=&quot;20300&quot; value=&quot;Slide 40&quot;/&gt;&lt;property id=&quot;20307&quot; value=&quot;297&quot;/&gt;&lt;/object&gt;&lt;object type=&quot;3&quot; unique_id=&quot;10043&quot;&gt;&lt;property id=&quot;20148&quot; value=&quot;5&quot;/&gt;&lt;property id=&quot;20300&quot; value=&quot;Slide 41&quot;/&gt;&lt;property id=&quot;20307&quot; value=&quot;298&quot;/&gt;&lt;/object&gt;&lt;object type=&quot;3&quot; unique_id=&quot;10044&quot;&gt;&lt;property id=&quot;20148&quot; value=&quot;5&quot;/&gt;&lt;property id=&quot;20300&quot; value=&quot;Slide 42&quot;/&gt;&lt;property id=&quot;20307&quot; value=&quot;299&quot;/&gt;&lt;/object&gt;&lt;object type=&quot;3&quot; unique_id=&quot;10045&quot;&gt;&lt;property id=&quot;20148&quot; value=&quot;5&quot;/&gt;&lt;property id=&quot;20300&quot; value=&quot;Slide 43&quot;/&gt;&lt;property id=&quot;20307&quot; value=&quot;300&quot;/&gt;&lt;/object&gt;&lt;/object&gt;&lt;object type=&quot;8&quot; unique_id=&quot;1009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719</Words>
  <Application>Microsoft Office PowerPoint</Application>
  <PresentationFormat>On-screen Show (4:3)</PresentationFormat>
  <Paragraphs>141</Paragraphs>
  <Slides>17</Slides>
  <Notes>1</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hp</dc:creator>
  <cp:lastModifiedBy>HP</cp:lastModifiedBy>
  <cp:revision>15</cp:revision>
  <dcterms:created xsi:type="dcterms:W3CDTF">2006-08-16T00:00:00Z</dcterms:created>
  <dcterms:modified xsi:type="dcterms:W3CDTF">2021-11-13T15:11:28Z</dcterms:modified>
</cp:coreProperties>
</file>