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8" r:id="rId3"/>
    <p:sldId id="280" r:id="rId4"/>
    <p:sldId id="281" r:id="rId5"/>
    <p:sldId id="282" r:id="rId6"/>
    <p:sldId id="284" r:id="rId7"/>
    <p:sldId id="285" r:id="rId8"/>
    <p:sldId id="291" r:id="rId9"/>
    <p:sldId id="286" r:id="rId10"/>
    <p:sldId id="287" r:id="rId11"/>
    <p:sldId id="288" r:id="rId12"/>
    <p:sldId id="29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5" autoAdjust="0"/>
    <p:restoredTop sz="94660"/>
  </p:normalViewPr>
  <p:slideViewPr>
    <p:cSldViewPr>
      <p:cViewPr varScale="1">
        <p:scale>
          <a:sx n="75" d="100"/>
          <a:sy n="75" d="100"/>
        </p:scale>
        <p:origin x="35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13BD-1DA9-4CE2-9043-BF23BB8AE110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4E2B-D61A-45D1-93E1-9CB7455A9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13BD-1DA9-4CE2-9043-BF23BB8AE110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4E2B-D61A-45D1-93E1-9CB7455A9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13BD-1DA9-4CE2-9043-BF23BB8AE110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4E2B-D61A-45D1-93E1-9CB7455A9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13BD-1DA9-4CE2-9043-BF23BB8AE110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4E2B-D61A-45D1-93E1-9CB7455A9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13BD-1DA9-4CE2-9043-BF23BB8AE110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4E2B-D61A-45D1-93E1-9CB7455A9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13BD-1DA9-4CE2-9043-BF23BB8AE110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4E2B-D61A-45D1-93E1-9CB7455A9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13BD-1DA9-4CE2-9043-BF23BB8AE110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4E2B-D61A-45D1-93E1-9CB7455A9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13BD-1DA9-4CE2-9043-BF23BB8AE110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4E2B-D61A-45D1-93E1-9CB7455A9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13BD-1DA9-4CE2-9043-BF23BB8AE110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4E2B-D61A-45D1-93E1-9CB7455A9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13BD-1DA9-4CE2-9043-BF23BB8AE110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4E2B-D61A-45D1-93E1-9CB7455A9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213BD-1DA9-4CE2-9043-BF23BB8AE110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4E2B-D61A-45D1-93E1-9CB7455A9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213BD-1DA9-4CE2-9043-BF23BB8AE110}" type="datetimeFigureOut">
              <a:rPr lang="en-US" smtClean="0"/>
              <a:pPr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94E2B-D61A-45D1-93E1-9CB7455A9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Unit3\Unit%203-Acloserlook1-6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3200400" y="3177990"/>
            <a:ext cx="2993122" cy="1752600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FEELINGS</a:t>
            </a:r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 flipV="1">
            <a:off x="5892066" y="2995731"/>
            <a:ext cx="280133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6193522" y="4054290"/>
            <a:ext cx="65883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 flipH="1">
            <a:off x="3813345" y="4907816"/>
            <a:ext cx="560266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2528081" y="3971365"/>
            <a:ext cx="6723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8"/>
          <p:cNvSpPr>
            <a:spLocks noChangeShapeType="1"/>
          </p:cNvSpPr>
          <p:nvPr/>
        </p:nvSpPr>
        <p:spPr bwMode="auto">
          <a:xfrm>
            <a:off x="4248749" y="2501155"/>
            <a:ext cx="448212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5745310" y="4701780"/>
            <a:ext cx="448212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180040" y="2130706"/>
            <a:ext cx="1344637" cy="838200"/>
          </a:xfrm>
          <a:prstGeom prst="rect">
            <a:avLst/>
          </a:prstGeom>
          <a:solidFill>
            <a:srgbClr val="CFE5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 dirty="0" smtClean="0"/>
              <a:t>…………</a:t>
            </a:r>
            <a:endParaRPr lang="en-US" sz="2400" dirty="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887184" y="3589504"/>
            <a:ext cx="1344637" cy="838200"/>
          </a:xfrm>
          <a:prstGeom prst="rect">
            <a:avLst/>
          </a:prstGeom>
          <a:solidFill>
            <a:srgbClr val="CFE5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 dirty="0" smtClean="0"/>
              <a:t>…………..</a:t>
            </a:r>
            <a:endParaRPr lang="en-US" sz="2400" dirty="0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041097" y="5325855"/>
            <a:ext cx="1344637" cy="838200"/>
          </a:xfrm>
          <a:prstGeom prst="rect">
            <a:avLst/>
          </a:prstGeom>
          <a:solidFill>
            <a:srgbClr val="CFE5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 dirty="0" smtClean="0"/>
              <a:t>…………</a:t>
            </a:r>
            <a:endParaRPr lang="en-US" sz="2400" dirty="0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939802" y="5418441"/>
            <a:ext cx="1848876" cy="838200"/>
          </a:xfrm>
          <a:prstGeom prst="rect">
            <a:avLst/>
          </a:prstGeom>
          <a:solidFill>
            <a:srgbClr val="CFE5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 dirty="0" smtClean="0"/>
              <a:t>………….</a:t>
            </a:r>
            <a:endParaRPr lang="en-US" sz="2400" dirty="0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1194106" y="3529131"/>
            <a:ext cx="1344637" cy="838200"/>
          </a:xfrm>
          <a:prstGeom prst="rect">
            <a:avLst/>
          </a:prstGeom>
          <a:solidFill>
            <a:srgbClr val="CFE5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 dirty="0"/>
              <a:t>………..</a:t>
            </a: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2939449" y="1662955"/>
            <a:ext cx="1480151" cy="838200"/>
          </a:xfrm>
          <a:prstGeom prst="rect">
            <a:avLst/>
          </a:prstGeom>
          <a:solidFill>
            <a:srgbClr val="CFE5F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sadness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2349876" y="130970"/>
            <a:ext cx="4279524" cy="522287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feeling.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16" descr="Cuá»c tháº£o luáº­n nhÃ³m Focus, Äá»ng NÃ£o Clip nghá» thuáº­t - suy nghÄ© ÄÃ n Ã´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2018123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8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794000" y="62784"/>
            <a:ext cx="3225800" cy="400048"/>
          </a:xfrm>
          <a:prstGeom prst="rect">
            <a:avLst/>
          </a:prstGeom>
          <a:solidFill>
            <a:srgbClr val="FFFF0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PRONUNCIATION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27816" y="525616"/>
            <a:ext cx="6639984" cy="83099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to the recording and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saying the sentences.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817160"/>
            <a:ext cx="8839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- Where are you? You aren't at the bus stop.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 </a:t>
            </a:r>
            <a:r>
              <a:rPr lang="en-US" sz="2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bus stop, but I can't see you.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- Are you busy right now?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Yes, I </a:t>
            </a:r>
            <a:r>
              <a:rPr lang="en-US" sz="2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Sorry, could you wait for a minute?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- Is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Ronia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No, she's out ice-skating.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But it's so cold!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It </a:t>
            </a:r>
            <a:r>
              <a:rPr lang="en-US" sz="2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But she's got all her warm clothes on.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- </a:t>
            </a:r>
            <a:r>
              <a:rPr lang="en-US" sz="2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Wasn't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Bill disappointed about the exam result?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He </a:t>
            </a:r>
            <a:r>
              <a:rPr lang="en-US" sz="2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But he was hiding it well.</a:t>
            </a:r>
          </a:p>
          <a:p>
            <a:pPr algn="just"/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⇒ Some verbs are stressed while others are not. It depends on the what the speaker want to emphasize in the sentence.</a:t>
            </a:r>
            <a:endParaRPr lang="en-US" sz="24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Image result for anh nghe tieng anh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-25400"/>
            <a:ext cx="2247900" cy="1762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31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áº£nh nen power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mage result for anh nghe tieng anh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" y="-25400"/>
            <a:ext cx="2247900" cy="17628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64833" y="0"/>
            <a:ext cx="6879167" cy="120015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Look at the following sentences and underline the verb forms of </a:t>
            </a:r>
            <a:r>
              <a:rPr lang="en-US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should be stressed. Then listen to the recording to check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practice.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934" y="1905000"/>
            <a:ext cx="912706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- You aren't worried about the exam? Good for you!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I am worried! But I try not to show it.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- Do you think Jack is good at Japanese?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He is. But he's a bit shy to speak it.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- Isn't badminton her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favorite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sport?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Yes, it is.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- Who's he?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- Sorry - we're late!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Actually, you aren't. We haven't started yet.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- Is she happy at the new school?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Yes, she is. She likes it a lot.</a:t>
            </a:r>
          </a:p>
        </p:txBody>
      </p:sp>
      <p:pic>
        <p:nvPicPr>
          <p:cNvPr id="6" name="Unit 3-Acloserlook1-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412970" y="6172200"/>
            <a:ext cx="35003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800100" y="2667000"/>
            <a:ext cx="381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600200" y="5943600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90600" y="3352800"/>
            <a:ext cx="304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" y="3733800"/>
            <a:ext cx="381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62200" y="5181600"/>
            <a:ext cx="533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75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86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nimati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54625"/>
            <a:ext cx="24479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nimati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254625"/>
            <a:ext cx="24479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nimati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-87157"/>
            <a:ext cx="25003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nimation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0"/>
            <a:ext cx="2357438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066800" y="2408238"/>
            <a:ext cx="6705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en-US" alt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by heart the new words </a:t>
            </a:r>
            <a:endParaRPr lang="en-US" altLang="en-US" sz="3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repare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closer look 2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2819400" y="304800"/>
            <a:ext cx="340042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C00000"/>
              </a:contour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  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590800" y="5715000"/>
            <a:ext cx="3733800" cy="304800"/>
            <a:chOff x="0" y="0"/>
            <a:chExt cx="5760" cy="240"/>
          </a:xfrm>
        </p:grpSpPr>
        <p:pic>
          <p:nvPicPr>
            <p:cNvPr id="10" name="Picture 9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>
            <a:grpSpLocks/>
          </p:cNvGrpSpPr>
          <p:nvPr/>
        </p:nvGrpSpPr>
        <p:grpSpPr bwMode="auto">
          <a:xfrm rot="5400000">
            <a:off x="5905500" y="2933700"/>
            <a:ext cx="4419600" cy="381000"/>
            <a:chOff x="0" y="0"/>
            <a:chExt cx="5760" cy="240"/>
          </a:xfrm>
        </p:grpSpPr>
        <p:pic>
          <p:nvPicPr>
            <p:cNvPr id="13" name="Picture 12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>
            <a:grpSpLocks/>
          </p:cNvGrpSpPr>
          <p:nvPr/>
        </p:nvGrpSpPr>
        <p:grpSpPr bwMode="auto">
          <a:xfrm rot="5400000">
            <a:off x="-1485900" y="3314700"/>
            <a:ext cx="4572000" cy="381000"/>
            <a:chOff x="0" y="0"/>
            <a:chExt cx="5760" cy="240"/>
          </a:xfrm>
        </p:grpSpPr>
        <p:pic>
          <p:nvPicPr>
            <p:cNvPr id="16" name="Picture 15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J009917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0"/>
              <a:ext cx="2736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018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B833EB-3B64-4765-BB64-9ACF1EAE8A17}" type="slidenum">
              <a:rPr lang="en-US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sz="1400" smtClean="0"/>
          </a:p>
        </p:txBody>
      </p:sp>
      <p:pic>
        <p:nvPicPr>
          <p:cNvPr id="3" name="Picture 2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23813"/>
            <a:ext cx="9144001" cy="685800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200" y="5756276"/>
            <a:ext cx="4800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Teacher: Bui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Chin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Tien Lu secondary school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 rot="21474179">
            <a:off x="331788" y="131763"/>
            <a:ext cx="8229600" cy="1143000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all of teachers and students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1843088"/>
            <a:ext cx="87630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3: TEEN STRESS AND PRESSURE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A closer look 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4800600" y="3291849"/>
            <a:ext cx="4114800" cy="2750737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337293"/>
                <a:gd name="adj2" fmla="val 52065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Lesson plan for English 9</a:t>
            </a:r>
          </a:p>
        </p:txBody>
      </p:sp>
    </p:spTree>
    <p:extLst>
      <p:ext uri="{BB962C8B-B14F-4D97-AF65-F5344CB8AC3E}">
        <p14:creationId xmlns:p14="http://schemas.microsoft.com/office/powerpoint/2010/main" val="194471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" y="13022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20171" y="-19048"/>
            <a:ext cx="3810000" cy="639762"/>
          </a:xfrm>
          <a:prstGeom prst="rect">
            <a:avLst/>
          </a:prstGeom>
          <a:solidFill>
            <a:srgbClr val="FFFF00"/>
          </a:solidFill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I.VOCABULARY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339353" y="2445747"/>
            <a:ext cx="39534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39353" y="611658"/>
            <a:ext cx="35500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giai đoạn vị thành niên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27493" y="1207414"/>
            <a:ext cx="28447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độc lập, tự lập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48318" y="1814544"/>
            <a:ext cx="33572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29000" y="3739780"/>
            <a:ext cx="12640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39165" y="3036006"/>
            <a:ext cx="434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965" y="637520"/>
            <a:ext cx="2667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scence (n):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4653" y="1850358"/>
            <a:ext cx="281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self-aware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4653" y="3764217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rrassed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0" y="2521843"/>
            <a:ext cx="342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asoning skills (n):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4653" y="1229703"/>
            <a:ext cx="304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indep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ndence (n) :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4653" y="3121159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rmed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: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070" y="4214500"/>
            <a:ext cx="3349625" cy="227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204" y="4178275"/>
            <a:ext cx="3727355" cy="243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70" y="3764217"/>
            <a:ext cx="4035425" cy="315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32" y="3700743"/>
            <a:ext cx="3674689" cy="276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biá»u tÆ°á»£ng suy nghÄ© cÃ¢n nháº¯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952" y="3820692"/>
            <a:ext cx="3634254" cy="284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743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" y="13022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65" y="0"/>
            <a:ext cx="9135035" cy="95410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Complete the paragraph with the words in the box. There is one word that you don't need.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8965" y="914400"/>
            <a:ext cx="9135035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independence     	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informed	 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shape and height</a:t>
            </a:r>
          </a:p>
          <a:p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embarrassed                     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delighted                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self–aware             reasoning skills    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65" y="2286000"/>
            <a:ext cx="913503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Adolescence is the period between childhood and young adulthood. Your body will change in (1)_______________. Your brain will grow and you'll have improved self-control and (2) _______________ . Physical changes are different for everyone, so you don't need to feel (3) _______________ 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frustrated! You'll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emotional changes as well. You'll feel you want more (4) _______________ and responsibility. You may become more (5) _______________ and care about other people's opinions, especially those of your friends. But remember you'll need adult support and guidance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(6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_______________ decisions and overcome stress.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773083" y="2648036"/>
            <a:ext cx="2579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shape and height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38585" y="3045675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reasoning skills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3688756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embarrassed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47870" y="4105188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independence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34005" y="4466246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 - aware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81600" y="5181634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informed</a:t>
            </a:r>
          </a:p>
        </p:txBody>
      </p:sp>
    </p:spTree>
    <p:extLst>
      <p:ext uri="{BB962C8B-B14F-4D97-AF65-F5344CB8AC3E}">
        <p14:creationId xmlns:p14="http://schemas.microsoft.com/office/powerpoint/2010/main" val="295034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" y="13022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3974" y="2399201"/>
            <a:ext cx="4131733" cy="1371600"/>
            <a:chOff x="1524000" y="4267200"/>
            <a:chExt cx="5105400" cy="1371600"/>
          </a:xfrm>
        </p:grpSpPr>
        <p:sp>
          <p:nvSpPr>
            <p:cNvPr id="4" name="Rounded Rectangle 3"/>
            <p:cNvSpPr/>
            <p:nvPr/>
          </p:nvSpPr>
          <p:spPr>
            <a:xfrm>
              <a:off x="1524000" y="4267200"/>
              <a:ext cx="4495800" cy="1371600"/>
            </a:xfrm>
            <a:prstGeom prst="roundRect">
              <a:avLst/>
            </a:prstGeom>
            <a:solidFill>
              <a:srgbClr val="FFCC99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5867400" y="5105400"/>
              <a:ext cx="457200" cy="381000"/>
            </a:xfrm>
            <a:prstGeom prst="ellipse">
              <a:avLst/>
            </a:prstGeom>
            <a:solidFill>
              <a:srgbClr val="FFCC99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324600" y="5334000"/>
              <a:ext cx="304800" cy="228600"/>
            </a:xfrm>
            <a:prstGeom prst="ellipse">
              <a:avLst/>
            </a:prstGeom>
            <a:solidFill>
              <a:srgbClr val="FFCC99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28600" y="152400"/>
            <a:ext cx="8001000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Match the source of stress and pressure to the expression.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72508" y="721803"/>
            <a:ext cx="88630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school pressures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frustrations		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physical changes</a:t>
            </a:r>
            <a:b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unsafe living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       4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problems with classmates at school</a:t>
            </a:r>
            <a:b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negative feelings about themselves</a:t>
            </a:r>
            <a:b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having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 high expectations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114300" y="2627349"/>
            <a:ext cx="34547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I’ll never be good at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I’m just too stupid.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1317" y="6039776"/>
            <a:ext cx="3352993" cy="707886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negative feelings about themselves</a:t>
            </a:r>
          </a:p>
        </p:txBody>
      </p:sp>
      <p:sp>
        <p:nvSpPr>
          <p:cNvPr id="12" name="AutoShape 9" descr="Hiển thị IMG_13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11" descr="Hiển thị IMG_13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2" descr="C:\Users\admin\Downloads\IMG_1317.JPG"/>
          <p:cNvPicPr>
            <a:picLocks noChangeAspect="1" noChangeArrowheads="1"/>
          </p:cNvPicPr>
          <p:nvPr/>
        </p:nvPicPr>
        <p:blipFill>
          <a:blip r:embed="rId3"/>
          <a:srcRect l="46667" t="36667" r="7777" b="35001"/>
          <a:stretch>
            <a:fillRect/>
          </a:stretch>
        </p:blipFill>
        <p:spPr bwMode="auto">
          <a:xfrm>
            <a:off x="185373" y="3598762"/>
            <a:ext cx="3298937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4440844" y="2395834"/>
            <a:ext cx="4666077" cy="1866968"/>
            <a:chOff x="1981200" y="4296896"/>
            <a:chExt cx="4648200" cy="1371600"/>
          </a:xfrm>
        </p:grpSpPr>
        <p:sp>
          <p:nvSpPr>
            <p:cNvPr id="19" name="Rounded Rectangle 18"/>
            <p:cNvSpPr/>
            <p:nvPr/>
          </p:nvSpPr>
          <p:spPr>
            <a:xfrm>
              <a:off x="1981200" y="4296896"/>
              <a:ext cx="4495800" cy="1371600"/>
            </a:xfrm>
            <a:prstGeom prst="roundRect">
              <a:avLst/>
            </a:prstGeom>
            <a:solidFill>
              <a:srgbClr val="FFCC99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Oval 19"/>
            <p:cNvSpPr/>
            <p:nvPr/>
          </p:nvSpPr>
          <p:spPr>
            <a:xfrm>
              <a:off x="5867400" y="5105400"/>
              <a:ext cx="457200" cy="381000"/>
            </a:xfrm>
            <a:prstGeom prst="ellipse">
              <a:avLst/>
            </a:prstGeom>
            <a:solidFill>
              <a:srgbClr val="FFCC99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Oval 20"/>
            <p:cNvSpPr/>
            <p:nvPr/>
          </p:nvSpPr>
          <p:spPr>
            <a:xfrm>
              <a:off x="6324600" y="5334000"/>
              <a:ext cx="304800" cy="228600"/>
            </a:xfrm>
            <a:prstGeom prst="ellipse">
              <a:avLst/>
            </a:prstGeom>
            <a:solidFill>
              <a:srgbClr val="FFCC99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4704172" y="2498317"/>
            <a:ext cx="427701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'I hate my voice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It's high one minute. low the next, then high again! What's the matter with it? AND the girls are making fun of me! I'm so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embarrassed.'</a:t>
            </a:r>
          </a:p>
        </p:txBody>
      </p:sp>
      <p:pic>
        <p:nvPicPr>
          <p:cNvPr id="31" name="Picture 12" descr="C:\Users\admin\Downloads\IMG_1317.JPG"/>
          <p:cNvPicPr>
            <a:picLocks noChangeAspect="1" noChangeArrowheads="1"/>
          </p:cNvPicPr>
          <p:nvPr/>
        </p:nvPicPr>
        <p:blipFill>
          <a:blip r:embed="rId3"/>
          <a:srcRect l="10001" t="66667" r="55556" b="6667"/>
          <a:stretch>
            <a:fillRect/>
          </a:stretch>
        </p:blipFill>
        <p:spPr bwMode="auto">
          <a:xfrm>
            <a:off x="5943600" y="4076887"/>
            <a:ext cx="3031082" cy="20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433456" y="6362190"/>
            <a:ext cx="2367492" cy="400110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physical changes</a:t>
            </a:r>
          </a:p>
        </p:txBody>
      </p:sp>
    </p:spTree>
    <p:extLst>
      <p:ext uri="{BB962C8B-B14F-4D97-AF65-F5344CB8AC3E}">
        <p14:creationId xmlns:p14="http://schemas.microsoft.com/office/powerpoint/2010/main" val="409995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" y="130226"/>
            <a:ext cx="9144000" cy="685800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</p:pic>
      <p:grpSp>
        <p:nvGrpSpPr>
          <p:cNvPr id="3" name="Group 2"/>
          <p:cNvGrpSpPr/>
          <p:nvPr/>
        </p:nvGrpSpPr>
        <p:grpSpPr>
          <a:xfrm>
            <a:off x="5129427" y="2328573"/>
            <a:ext cx="4444055" cy="1849867"/>
            <a:chOff x="1524000" y="4267200"/>
            <a:chExt cx="5105400" cy="1371600"/>
          </a:xfrm>
        </p:grpSpPr>
        <p:sp>
          <p:nvSpPr>
            <p:cNvPr id="4" name="Rounded Rectangle 3"/>
            <p:cNvSpPr/>
            <p:nvPr/>
          </p:nvSpPr>
          <p:spPr>
            <a:xfrm>
              <a:off x="1524000" y="4267200"/>
              <a:ext cx="4495800" cy="1371600"/>
            </a:xfrm>
            <a:prstGeom prst="roundRect">
              <a:avLst/>
            </a:prstGeom>
            <a:solidFill>
              <a:srgbClr val="FFCC99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5867400" y="5105400"/>
              <a:ext cx="457200" cy="381000"/>
            </a:xfrm>
            <a:prstGeom prst="ellipse">
              <a:avLst/>
            </a:prstGeom>
            <a:solidFill>
              <a:srgbClr val="FFCC99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324600" y="5334000"/>
              <a:ext cx="304800" cy="228600"/>
            </a:xfrm>
            <a:prstGeom prst="ellipse">
              <a:avLst/>
            </a:prstGeom>
            <a:solidFill>
              <a:srgbClr val="FFCC99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28600" y="152400"/>
            <a:ext cx="8001000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Match the source of stress and pressure to the expression.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72507" y="721803"/>
            <a:ext cx="89804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school pressures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frustrations          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physical changes</a:t>
            </a:r>
            <a:b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unsafe living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         4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problems with classmates at school</a:t>
            </a:r>
            <a:b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negative feelings about themselves</a:t>
            </a:r>
            <a:b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having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 high expectations</a:t>
            </a:r>
          </a:p>
        </p:txBody>
      </p:sp>
      <p:sp>
        <p:nvSpPr>
          <p:cNvPr id="11" name="AutoShape 9" descr="Hiển thị IMG_13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11" descr="Hiển thị IMG_13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8" descr="C:\Users\admin\Downloads\IMG_1316.JPG"/>
          <p:cNvPicPr>
            <a:picLocks noChangeAspect="1" noChangeArrowheads="1"/>
          </p:cNvPicPr>
          <p:nvPr/>
        </p:nvPicPr>
        <p:blipFill>
          <a:blip r:embed="rId3"/>
          <a:srcRect l="57681" b="75000"/>
          <a:stretch>
            <a:fillRect/>
          </a:stretch>
        </p:blipFill>
        <p:spPr bwMode="auto">
          <a:xfrm>
            <a:off x="147108" y="4281199"/>
            <a:ext cx="3255319" cy="203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42832" y="2883040"/>
            <a:ext cx="4666077" cy="1295400"/>
            <a:chOff x="1981200" y="4296896"/>
            <a:chExt cx="46482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1981200" y="4296896"/>
              <a:ext cx="4495800" cy="1371600"/>
            </a:xfrm>
            <a:prstGeom prst="roundRect">
              <a:avLst/>
            </a:prstGeom>
            <a:solidFill>
              <a:srgbClr val="FFCC99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Oval 16"/>
            <p:cNvSpPr/>
            <p:nvPr/>
          </p:nvSpPr>
          <p:spPr>
            <a:xfrm>
              <a:off x="5867400" y="5105400"/>
              <a:ext cx="457200" cy="381000"/>
            </a:xfrm>
            <a:prstGeom prst="ellipse">
              <a:avLst/>
            </a:prstGeom>
            <a:solidFill>
              <a:srgbClr val="FFCC99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Oval 17"/>
            <p:cNvSpPr/>
            <p:nvPr/>
          </p:nvSpPr>
          <p:spPr>
            <a:xfrm>
              <a:off x="6324600" y="5334000"/>
              <a:ext cx="304800" cy="228600"/>
            </a:xfrm>
            <a:prstGeom prst="ellipse">
              <a:avLst/>
            </a:prstGeom>
            <a:solidFill>
              <a:srgbClr val="FFCC99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228600" y="3022908"/>
            <a:ext cx="37538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'I must get the highest score in this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exam. I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the best student in the class!'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5969" y="6324600"/>
            <a:ext cx="3505200" cy="400110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having too high expectations</a:t>
            </a:r>
          </a:p>
        </p:txBody>
      </p:sp>
      <p:pic>
        <p:nvPicPr>
          <p:cNvPr id="21" name="Picture 8" descr="C:\Users\admin\Downloads\IMG_1316.JPG"/>
          <p:cNvPicPr>
            <a:picLocks noChangeAspect="1" noChangeArrowheads="1"/>
          </p:cNvPicPr>
          <p:nvPr/>
        </p:nvPicPr>
        <p:blipFill>
          <a:blip r:embed="rId3"/>
          <a:srcRect l="2371" t="20589" r="57681" b="52940"/>
          <a:stretch>
            <a:fillRect/>
          </a:stretch>
        </p:blipFill>
        <p:spPr bwMode="auto">
          <a:xfrm>
            <a:off x="5328303" y="3814428"/>
            <a:ext cx="3709773" cy="223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5164666" y="2535734"/>
            <a:ext cx="411120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'I feel worried when I have to wait for the bus in that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neighborhood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my evening class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so quiet and dark there.'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485938" y="6293656"/>
            <a:ext cx="3200400" cy="400110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unsafe living environment </a:t>
            </a:r>
          </a:p>
        </p:txBody>
      </p:sp>
    </p:spTree>
    <p:extLst>
      <p:ext uri="{BB962C8B-B14F-4D97-AF65-F5344CB8AC3E}">
        <p14:creationId xmlns:p14="http://schemas.microsoft.com/office/powerpoint/2010/main" val="261883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2" y="1257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129427" y="2328573"/>
            <a:ext cx="4444055" cy="1849867"/>
            <a:chOff x="1524000" y="4267200"/>
            <a:chExt cx="5105400" cy="1371600"/>
          </a:xfrm>
        </p:grpSpPr>
        <p:sp>
          <p:nvSpPr>
            <p:cNvPr id="4" name="Rounded Rectangle 3"/>
            <p:cNvSpPr/>
            <p:nvPr/>
          </p:nvSpPr>
          <p:spPr>
            <a:xfrm>
              <a:off x="1524000" y="4267200"/>
              <a:ext cx="4495800" cy="1371600"/>
            </a:xfrm>
            <a:prstGeom prst="roundRect">
              <a:avLst/>
            </a:prstGeom>
            <a:solidFill>
              <a:srgbClr val="FFCC99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5867400" y="5105400"/>
              <a:ext cx="457200" cy="381000"/>
            </a:xfrm>
            <a:prstGeom prst="ellipse">
              <a:avLst/>
            </a:prstGeom>
            <a:solidFill>
              <a:srgbClr val="FFCC99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324600" y="5334000"/>
              <a:ext cx="304800" cy="228600"/>
            </a:xfrm>
            <a:prstGeom prst="ellipse">
              <a:avLst/>
            </a:prstGeom>
            <a:solidFill>
              <a:srgbClr val="FFCC99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28600" y="152400"/>
            <a:ext cx="8001000" cy="46166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Match the source of stress and pressure to the expression.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72507" y="721803"/>
            <a:ext cx="89804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school pressures and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frustrations          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physical changes</a:t>
            </a:r>
            <a:b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unsafe living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         4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problems with classmates at school</a:t>
            </a:r>
            <a:b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negative feelings about themselves</a:t>
            </a:r>
            <a:b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having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 high expectations</a:t>
            </a:r>
          </a:p>
        </p:txBody>
      </p:sp>
      <p:sp>
        <p:nvSpPr>
          <p:cNvPr id="9" name="AutoShape 9" descr="Hiển thị IMG_13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1" descr="Hiển thị IMG_131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2832" y="2883040"/>
            <a:ext cx="4666077" cy="1295400"/>
            <a:chOff x="1981200" y="4296896"/>
            <a:chExt cx="4648200" cy="1371600"/>
          </a:xfrm>
        </p:grpSpPr>
        <p:sp>
          <p:nvSpPr>
            <p:cNvPr id="13" name="Rounded Rectangle 12"/>
            <p:cNvSpPr/>
            <p:nvPr/>
          </p:nvSpPr>
          <p:spPr>
            <a:xfrm>
              <a:off x="1981200" y="4296896"/>
              <a:ext cx="4495800" cy="1371600"/>
            </a:xfrm>
            <a:prstGeom prst="roundRect">
              <a:avLst/>
            </a:prstGeom>
            <a:solidFill>
              <a:srgbClr val="FFCC99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Oval 13"/>
            <p:cNvSpPr/>
            <p:nvPr/>
          </p:nvSpPr>
          <p:spPr>
            <a:xfrm>
              <a:off x="5867400" y="5105400"/>
              <a:ext cx="457200" cy="381000"/>
            </a:xfrm>
            <a:prstGeom prst="ellipse">
              <a:avLst/>
            </a:prstGeom>
            <a:solidFill>
              <a:srgbClr val="FFCC99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6324600" y="5334000"/>
              <a:ext cx="304800" cy="228600"/>
            </a:xfrm>
            <a:prstGeom prst="ellipse">
              <a:avLst/>
            </a:prstGeom>
            <a:solidFill>
              <a:srgbClr val="FFCC99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155575" y="3046919"/>
            <a:ext cx="43801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'l have this big assignment to complete and l don't know where to start. It’s too difficult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!'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5116040" y="2598074"/>
            <a:ext cx="394019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'Why does he make me do all of his homework? It's not fair. And he says if I don't do it, he'll make my life difficult.'</a:t>
            </a:r>
          </a:p>
        </p:txBody>
      </p:sp>
      <p:pic>
        <p:nvPicPr>
          <p:cNvPr id="23" name="Picture 8" descr="C:\Users\admin\Downloads\IMG_1316.JPG"/>
          <p:cNvPicPr>
            <a:picLocks noChangeAspect="1" noChangeArrowheads="1"/>
          </p:cNvPicPr>
          <p:nvPr/>
        </p:nvPicPr>
        <p:blipFill>
          <a:blip r:embed="rId3"/>
          <a:srcRect l="54158" t="45589" b="27940"/>
          <a:stretch>
            <a:fillRect/>
          </a:stretch>
        </p:blipFill>
        <p:spPr bwMode="auto">
          <a:xfrm>
            <a:off x="42832" y="4075669"/>
            <a:ext cx="3233768" cy="232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" descr="C:\Users\admin\Downloads\IMG_1316.JPG"/>
          <p:cNvPicPr>
            <a:picLocks noChangeAspect="1" noChangeArrowheads="1"/>
          </p:cNvPicPr>
          <p:nvPr/>
        </p:nvPicPr>
        <p:blipFill>
          <a:blip r:embed="rId3"/>
          <a:srcRect t="70589" r="56146" b="4411"/>
          <a:stretch>
            <a:fillRect/>
          </a:stretch>
        </p:blipFill>
        <p:spPr bwMode="auto">
          <a:xfrm>
            <a:off x="5228074" y="3921513"/>
            <a:ext cx="3673858" cy="237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76699" y="6431888"/>
            <a:ext cx="3961901" cy="400110"/>
          </a:xfrm>
          <a:prstGeom prst="rect">
            <a:avLst/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school pressures and frustrations 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021232" y="6444023"/>
            <a:ext cx="4191000" cy="400110"/>
          </a:xfrm>
          <a:prstGeom prst="rect">
            <a:avLst/>
          </a:prstGeom>
          <a:solidFill>
            <a:srgbClr val="FFC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problems with classmates at school</a:t>
            </a:r>
          </a:p>
        </p:txBody>
      </p:sp>
    </p:spTree>
    <p:extLst>
      <p:ext uri="{BB962C8B-B14F-4D97-AF65-F5344CB8AC3E}">
        <p14:creationId xmlns:p14="http://schemas.microsoft.com/office/powerpoint/2010/main" val="280735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2" y="-245534"/>
            <a:ext cx="9144000" cy="710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2832" y="-67733"/>
            <a:ext cx="8948768" cy="707886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Which of the following can be done in the above situations? Discuss with your partner. (More than one solution can be suitable for one situation.)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7620" y="1880755"/>
            <a:ext cx="40373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'I must get the highest score in this exam. I must be the best student in the class!'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10565" y="2998217"/>
            <a:ext cx="453763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'I feel worried when I have to wait for the bus in that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neighborhood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my evening class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so quiet and dark there.'</a:t>
            </a: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67620" y="4335458"/>
            <a:ext cx="492173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'l have this big assignment to complete and l don't know where to start. It’s too difficult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!'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42832" y="5375345"/>
            <a:ext cx="46169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'Why does he make me do all of his homework? It's not fair. And he says if I don't do it, he'll make my life difficult.'</a:t>
            </a: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152400" y="787681"/>
            <a:ext cx="327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I’ll never be good at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I’m just too stupid.</a:t>
            </a: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4256489" y="720075"/>
            <a:ext cx="47589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'I hate my voice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It's high one minute. low the next, then high again! What's the matter with it? AND the girls are making fun of me! I'm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embarrassed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.'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733454" y="3692505"/>
            <a:ext cx="3282023" cy="75394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2.Break a large task into smaller tasks</a:t>
            </a:r>
            <a:endParaRPr lang="en-US" sz="2000" dirty="0"/>
          </a:p>
        </p:txBody>
      </p:sp>
      <p:sp>
        <p:nvSpPr>
          <p:cNvPr id="20" name="Rounded Rectangle 19"/>
          <p:cNvSpPr/>
          <p:nvPr/>
        </p:nvSpPr>
        <p:spPr>
          <a:xfrm>
            <a:off x="5785239" y="2546702"/>
            <a:ext cx="3324894" cy="88229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1.Take a break, then you will feel ready to start again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798144" y="4781776"/>
            <a:ext cx="3217333" cy="69051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Focus on your strong points.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638800" y="5753606"/>
            <a:ext cx="3471333" cy="64719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Talk to someone about this and/or ask them for help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52400" y="1468591"/>
            <a:ext cx="985868" cy="381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1;3;4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361586" y="2007587"/>
            <a:ext cx="591414" cy="381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4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295400" y="2558710"/>
            <a:ext cx="609600" cy="381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1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87866" y="3960335"/>
            <a:ext cx="609600" cy="381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4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79399" y="4997663"/>
            <a:ext cx="880533" cy="381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 1; 2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37065" y="6383203"/>
            <a:ext cx="660401" cy="3810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F. 4</a:t>
            </a:r>
          </a:p>
        </p:txBody>
      </p:sp>
    </p:spTree>
    <p:extLst>
      <p:ext uri="{BB962C8B-B14F-4D97-AF65-F5344CB8AC3E}">
        <p14:creationId xmlns:p14="http://schemas.microsoft.com/office/powerpoint/2010/main" val="46745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áº£nh ne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977356" y="105224"/>
            <a:ext cx="6640261" cy="83026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Have you ever been in any of these situations?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-If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so, what did you do to deal with them?</a:t>
            </a:r>
          </a:p>
        </p:txBody>
      </p:sp>
      <p:sp>
        <p:nvSpPr>
          <p:cNvPr id="25" name="Rectangular Callout 24"/>
          <p:cNvSpPr/>
          <p:nvPr/>
        </p:nvSpPr>
        <p:spPr>
          <a:xfrm>
            <a:off x="4682067" y="3683000"/>
            <a:ext cx="4255634" cy="2869183"/>
          </a:xfrm>
          <a:prstGeom prst="wedge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I do. I experienced the first situation, which means I did think that I’m totally stupid because I was not good at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 dealt with it by talking to my mom and my teacher. They helped me to improve my performance in Math and to be more confident.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3862" y="3917814"/>
            <a:ext cx="40373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'I must get the highest score in this exam. I must be the best student in the class!'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89044" y="5228744"/>
            <a:ext cx="40154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'I feel worried when I have to wait for the bus in that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neighborhood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my evening class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so quiet and dark there.'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4757299" y="1152159"/>
            <a:ext cx="41888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'l have this big assignment to complete and l don't know where to start. It’s too difficult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!'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4649215" y="2450664"/>
            <a:ext cx="461693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'Why does he make me do all of his homework? It's not fair. And he says if I don't do it, he'll make my life difficult.'</a:t>
            </a:r>
          </a:p>
        </p:txBody>
      </p:sp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89044" y="1117555"/>
            <a:ext cx="327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I’ll never be good at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maths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I’m just too stupid.</a:t>
            </a:r>
          </a:p>
        </p:txBody>
      </p:sp>
      <p:sp>
        <p:nvSpPr>
          <p:cNvPr id="27" name="TextBox 7"/>
          <p:cNvSpPr txBox="1">
            <a:spLocks noChangeArrowheads="1"/>
          </p:cNvSpPr>
          <p:nvPr/>
        </p:nvSpPr>
        <p:spPr bwMode="auto">
          <a:xfrm>
            <a:off x="63644" y="2043983"/>
            <a:ext cx="419781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'I hate my voice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It's high one minute. low the next, then high again! What's the matter with it? AND the girls are making fun of me! I'm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embarrassed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.'</a:t>
            </a:r>
          </a:p>
        </p:txBody>
      </p:sp>
    </p:spTree>
    <p:extLst>
      <p:ext uri="{BB962C8B-B14F-4D97-AF65-F5344CB8AC3E}">
        <p14:creationId xmlns:p14="http://schemas.microsoft.com/office/powerpoint/2010/main" val="176397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1029</Words>
  <Application>Microsoft Office PowerPoint</Application>
  <PresentationFormat>On-screen Show (4:3)</PresentationFormat>
  <Paragraphs>99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MayTinhDucDung</dc:creator>
  <cp:lastModifiedBy>choiminren2505@gmail.com</cp:lastModifiedBy>
  <cp:revision>41</cp:revision>
  <dcterms:created xsi:type="dcterms:W3CDTF">2018-07-30T07:46:27Z</dcterms:created>
  <dcterms:modified xsi:type="dcterms:W3CDTF">2019-09-12T23:14:22Z</dcterms:modified>
</cp:coreProperties>
</file>