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703" r:id="rId2"/>
    <p:sldId id="704" r:id="rId3"/>
    <p:sldId id="731" r:id="rId4"/>
    <p:sldId id="621" r:id="rId5"/>
    <p:sldId id="710" r:id="rId6"/>
    <p:sldId id="623" r:id="rId7"/>
    <p:sldId id="624" r:id="rId8"/>
    <p:sldId id="625" r:id="rId9"/>
    <p:sldId id="626" r:id="rId10"/>
    <p:sldId id="627" r:id="rId11"/>
    <p:sldId id="721" r:id="rId12"/>
    <p:sldId id="724" r:id="rId13"/>
    <p:sldId id="72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3" clrIdx="0">
    <p:extLst>
      <p:ext uri="{19B8F6BF-5375-455C-9EA6-DF929625EA0E}">
        <p15:presenceInfo xmlns:p15="http://schemas.microsoft.com/office/powerpoint/2012/main" xmlns="" userId="Adm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40" autoAdjust="0"/>
    <p:restoredTop sz="88364" autoAdjust="0"/>
  </p:normalViewPr>
  <p:slideViewPr>
    <p:cSldViewPr snapToGrid="0">
      <p:cViewPr>
        <p:scale>
          <a:sx n="71" d="100"/>
          <a:sy n="71" d="100"/>
        </p:scale>
        <p:origin x="-618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5540EB-EEAA-4D09-AF54-3A9449BC3A64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24B5DE-225C-41E8-9F41-5438617C7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1256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24B5DE-225C-41E8-9F41-5438617C755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7168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24B5DE-225C-41E8-9F41-5438617C755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529292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24B5DE-225C-41E8-9F41-5438617C755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38652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11/15/2021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25381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11/15/2021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4759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11/15/2021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0982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11/15/2021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40187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11/15/2021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6061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11/15/2021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5910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11/15/2021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4610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11/15/2021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4235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11/15/2021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1984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11/15/2021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92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11/15/2021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2623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11/15/2021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7182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2759779" y="3339450"/>
            <a:ext cx="3707260" cy="2488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endParaRPr lang="en-US" altLang="vi-VN" sz="3893" dirty="0">
              <a:solidFill>
                <a:srgbClr val="0099FF"/>
              </a:solidFill>
              <a:latin typeface=".VnVogueH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endParaRPr lang="en-US" altLang="vi-VN" sz="3893" dirty="0">
              <a:solidFill>
                <a:srgbClr val="0099FF"/>
              </a:solidFill>
              <a:latin typeface=".VnVogueH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endParaRPr lang="en-US" altLang="vi-VN" sz="3893" dirty="0">
              <a:solidFill>
                <a:srgbClr val="0099FF"/>
              </a:solidFill>
              <a:latin typeface=".VnVogueH" pitchFamily="34" charset="0"/>
            </a:endParaRPr>
          </a:p>
        </p:txBody>
      </p:sp>
      <p:pic>
        <p:nvPicPr>
          <p:cNvPr id="32771" name="Picture 6" descr="3d butterfly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3773" y="1260379"/>
            <a:ext cx="717029" cy="5373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2" name="Picture 7" descr="3d butterfly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7733" y="833918"/>
            <a:ext cx="889867" cy="667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3" name="Picture 8" descr="3d butterfly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31271">
            <a:off x="8901181" y="1726917"/>
            <a:ext cx="1161650" cy="961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6" name="WordArt 11"/>
          <p:cNvSpPr>
            <a:spLocks noChangeArrowheads="1" noChangeShapeType="1" noTextEdit="1"/>
          </p:cNvSpPr>
          <p:nvPr/>
        </p:nvSpPr>
        <p:spPr bwMode="auto">
          <a:xfrm>
            <a:off x="4019747" y="4392763"/>
            <a:ext cx="4254582" cy="53792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503" kern="10">
              <a:solidFill>
                <a:srgbClr val="FF00FF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.VnAristoteH" panose="020B7200000000000000" pitchFamily="34" charset="0"/>
            </a:endParaRPr>
          </a:p>
        </p:txBody>
      </p:sp>
      <p:sp>
        <p:nvSpPr>
          <p:cNvPr id="32777" name="WordArt 12"/>
          <p:cNvSpPr>
            <a:spLocks noChangeArrowheads="1" noChangeShapeType="1" noTextEdit="1"/>
          </p:cNvSpPr>
          <p:nvPr/>
        </p:nvSpPr>
        <p:spPr bwMode="auto">
          <a:xfrm>
            <a:off x="6318624" y="5356524"/>
            <a:ext cx="3744207" cy="80971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endParaRPr lang="en-US" sz="3503" kern="1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B2B2B2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.VnBahamasBH" panose="020BE200000000000000" pitchFamily="34" charset="0"/>
            </a:endParaRPr>
          </a:p>
        </p:txBody>
      </p:sp>
      <p:sp>
        <p:nvSpPr>
          <p:cNvPr id="24590" name="TextBox 14"/>
          <p:cNvSpPr txBox="1">
            <a:spLocks noChangeArrowheads="1"/>
          </p:cNvSpPr>
          <p:nvPr/>
        </p:nvSpPr>
        <p:spPr bwMode="auto">
          <a:xfrm>
            <a:off x="2140442" y="2631423"/>
            <a:ext cx="8356364" cy="631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vi-VN" sz="3503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altLang="vi-VN" sz="3503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503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altLang="vi-VN" sz="3503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vi-VN" sz="3503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Trần</a:t>
            </a:r>
            <a:r>
              <a:rPr lang="en-US" altLang="vi-VN" sz="3503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503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altLang="vi-VN" sz="3503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Kim </a:t>
            </a:r>
            <a:r>
              <a:rPr lang="en-US" altLang="vi-VN" sz="3503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altLang="vi-VN" sz="3503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vi-VN" sz="3503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2779" name="Picture 14" descr="buch005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4861" y="92467"/>
            <a:ext cx="2001419" cy="14922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80" name="Shape 107"/>
          <p:cNvPicPr preferRelativeResize="0"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9911" y="537087"/>
            <a:ext cx="2372772" cy="1260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81" name="Picture 4" descr="blumen-pflanzen094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7818817">
            <a:off x="9093432" y="176381"/>
            <a:ext cx="1098401" cy="1705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82" name="Picture 3" descr="729747d8za2kbusq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9021" y="6274572"/>
            <a:ext cx="1186699" cy="494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83" name="Picture 4" descr="729747d8za2kbusq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939" y="4958871"/>
            <a:ext cx="1631319" cy="1779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84" name="Picture 3" descr="729747d8za2kbusq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4828" y="6172498"/>
            <a:ext cx="964389" cy="5930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85" name="Picture 3" descr="729747d8za2kbusq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6446" y="6196921"/>
            <a:ext cx="1037657" cy="56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86" name="Picture 3" descr="729747d8za2kbusq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1528" y="6200052"/>
            <a:ext cx="963762" cy="494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87" name="Picture 3" descr="729747d8za2kbusq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0268" y="4698987"/>
            <a:ext cx="1631320" cy="2002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TextBox 13"/>
          <p:cNvSpPr txBox="1">
            <a:spLocks noChangeArrowheads="1"/>
          </p:cNvSpPr>
          <p:nvPr/>
        </p:nvSpPr>
        <p:spPr bwMode="auto">
          <a:xfrm>
            <a:off x="4033330" y="4016357"/>
            <a:ext cx="5701164" cy="1530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vi-VN" sz="3114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altLang="vi-VN" sz="3114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THCS </a:t>
            </a:r>
            <a:r>
              <a:rPr lang="en-US" altLang="vi-VN" sz="3114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Ngô</a:t>
            </a:r>
            <a:r>
              <a:rPr lang="en-US" altLang="vi-VN" sz="3114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114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altLang="vi-VN" sz="3114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114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endParaRPr lang="vi-VN" altLang="vi-VN" sz="3114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vi-VN" sz="3114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vi-VN" sz="3114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9942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45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45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4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90" grpId="0"/>
      <p:bldP spid="3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78126" y="147288"/>
            <a:ext cx="5670528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 w="12700" cmpd="sng">
                  <a:solidFill>
                    <a:srgbClr val="FFC000"/>
                  </a:solidFill>
                  <a:prstDash val="solid"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NÓI VÀ NGHE</a:t>
            </a:r>
            <a:endParaRPr kumimoji="0" lang="en-US" sz="4400" b="1" i="0" u="none" strike="noStrike" kern="1200" cap="none" spc="0" normalizeH="0" baseline="0" noProof="0" dirty="0">
              <a:ln w="12700" cmpd="sng">
                <a:solidFill>
                  <a:srgbClr val="FFC000"/>
                </a:solidFill>
                <a:prstDash val="solid"/>
              </a:ln>
              <a:solidFill>
                <a:srgbClr val="7030A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52915" y="776010"/>
            <a:ext cx="39821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1.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Chuẩn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bị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nội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dung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nói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52915" y="1180270"/>
            <a:ext cx="31956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2.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Trình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bày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bài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nói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52915" y="1584530"/>
            <a:ext cx="30700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3.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Đánh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giá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bài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nói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6330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vi-VN" b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b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vi-VN" dirty="0" smtClean="0">
                <a:solidFill>
                  <a:srgbClr val="0070C0"/>
                </a:solidFill>
                <a:latin typeface="+mj-lt"/>
              </a:rPr>
              <a:t>Một số Hs trình bày trước lớp ( Mỗi Hs khoảng 5 – 7 phút)</a:t>
            </a:r>
          </a:p>
          <a:p>
            <a:pPr>
              <a:buFontTx/>
              <a:buChar char="-"/>
            </a:pPr>
            <a:r>
              <a:rPr lang="vi-VN" dirty="0" smtClean="0">
                <a:solidFill>
                  <a:srgbClr val="0070C0"/>
                </a:solidFill>
                <a:latin typeface="+mj-lt"/>
              </a:rPr>
              <a:t>Những Hs còn lại  thực hiện hoạt động nhóm: theo dõi, nhận xét, đánh giá ( vào phiếu)</a:t>
            </a:r>
          </a:p>
          <a:p>
            <a:pPr marL="0" indent="0">
              <a:buNone/>
            </a:pP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682042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0"/>
            <a:ext cx="12191999" cy="702071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519518" y="1953557"/>
            <a:ext cx="9587753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   </a:t>
            </a:r>
            <a:r>
              <a:rPr lang="en-US" sz="2800" b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VẬN DỤNG </a:t>
            </a:r>
          </a:p>
          <a:p>
            <a:r>
              <a:rPr lang="en-US" sz="2800" b="1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Đề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.Trong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đoạn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trích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00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2800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đường</a:t>
            </a:r>
            <a:r>
              <a:rPr lang="en-US" sz="2800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đời</a:t>
            </a:r>
            <a:r>
              <a:rPr lang="en-US" sz="2800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đầu</a:t>
            </a:r>
            <a:r>
              <a:rPr lang="en-US" sz="2800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tiên</a:t>
            </a:r>
            <a:r>
              <a:rPr lang="en-US" sz="2800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nhờ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Dế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Choắt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Dế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Mèn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rút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mình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đoạn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trích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Nếu</a:t>
            </a:r>
            <a:r>
              <a:rPr lang="en-US" sz="2800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cậu</a:t>
            </a:r>
            <a:r>
              <a:rPr lang="en-US" sz="2800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muốn</a:t>
            </a:r>
            <a:r>
              <a:rPr lang="en-US" sz="2800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800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bạn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...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cáo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bày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tỏ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nếu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bạn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hoàng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tử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bé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cuộc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đời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cáo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sẽ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thay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đổi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mặt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trời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chiếu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sáng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Hãy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kể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thay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đổi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tích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cực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bản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thân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mà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nhờ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bạn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bè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7346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0"/>
            <a:ext cx="12191999" cy="702071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7198246" y="104208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10813" y="1176279"/>
            <a:ext cx="9763432" cy="52198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2800" b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GỢI Ý : </a:t>
            </a:r>
          </a:p>
          <a:p>
            <a:pPr>
              <a:spcAft>
                <a:spcPts val="0"/>
              </a:spcAft>
            </a:pPr>
            <a:r>
              <a:rPr lang="en-US" sz="2800" b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Tìm</a:t>
            </a: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hiểu</a:t>
            </a: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đề</a:t>
            </a: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28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Yêu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cầu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kể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thay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đổi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tích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cực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bản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thân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mà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nhờ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bạn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bè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>
              <a:spcAft>
                <a:spcPts val="0"/>
              </a:spcAft>
            </a:pP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2. </a:t>
            </a:r>
            <a:r>
              <a:rPr lang="en-US" sz="28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Tìm</a:t>
            </a: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ý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8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1386840" algn="l"/>
              </a:tabLst>
            </a:pP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-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Được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kể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từ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người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kể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chuyện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ngôi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thứ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nhất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.</a:t>
            </a:r>
            <a:endParaRPr lang="en-US" sz="28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1386840" algn="l"/>
              </a:tabLst>
            </a:pP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-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Giới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thiệu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được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thay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đổi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tích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cực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bản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thân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.</a:t>
            </a:r>
            <a:endParaRPr lang="en-US" sz="28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1386840" algn="l"/>
              </a:tabLst>
            </a:pP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-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Lí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 do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của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sự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thay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đổi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: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Tập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trung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vào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sự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việc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đã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xảy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ra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gắn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với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một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kỉ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niệm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về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tình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bạn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 (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Kỉ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niệm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vui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, hay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buồn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,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người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bạn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đã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có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hành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động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,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lời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nói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,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việc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làm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nào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để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giúp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em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thay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đổi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tích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cực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).</a:t>
            </a:r>
            <a:endParaRPr lang="en-US" sz="28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1386840" algn="l"/>
              </a:tabLst>
            </a:pP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-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Thể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hiện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được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cảm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xúc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của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người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viết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trước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sự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việc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được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kể</a:t>
            </a:r>
            <a:r>
              <a:rPr lang="en-US" sz="28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.</a:t>
            </a:r>
            <a:endParaRPr lang="en-US" sz="2800" dirty="0">
              <a:solidFill>
                <a:schemeClr val="accent6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5100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591827" y="345952"/>
            <a:ext cx="7008347" cy="800219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BÀI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1. TÔI VÀ CÁC BẠN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3529" y="1555845"/>
            <a:ext cx="9184942" cy="488589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769392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067033" y="1301095"/>
            <a:ext cx="6564573" cy="1211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tabLst>
                <a:tab pos="1386840" algn="l"/>
              </a:tabLst>
            </a:pPr>
            <a:endParaRPr lang="en-US" sz="4400" i="1" dirty="0" smtClean="0">
              <a:solidFill>
                <a:prstClr val="black"/>
              </a:solidFill>
              <a:latin typeface="Times New Roman" panose="02020603050405020304" pitchFamily="18" charset="0"/>
              <a:ea typeface="MS Mincho"/>
            </a:endParaRPr>
          </a:p>
          <a:p>
            <a:pPr>
              <a:lnSpc>
                <a:spcPct val="107000"/>
              </a:lnSpc>
              <a:tabLst>
                <a:tab pos="1386840" algn="l"/>
              </a:tabLst>
            </a:pP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Cloud Callout 6"/>
          <p:cNvSpPr/>
          <p:nvPr/>
        </p:nvSpPr>
        <p:spPr>
          <a:xfrm>
            <a:off x="1639526" y="2339988"/>
            <a:ext cx="6546193" cy="3126658"/>
          </a:xfrm>
          <a:prstGeom prst="cloudCallout">
            <a:avLst/>
          </a:prstGeom>
          <a:solidFill>
            <a:schemeClr val="accent2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200" dirty="0" smtClean="0">
                <a:solidFill>
                  <a:srgbClr val="FF0000"/>
                </a:solidFill>
                <a:latin typeface="+mj-lt"/>
              </a:rPr>
              <a:t>Xác định  rõ yêu cầu của bài viết đã chuẩn bị?</a:t>
            </a:r>
            <a:endParaRPr lang="en-US" sz="32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702860" y="1438835"/>
            <a:ext cx="54828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HOẠT ĐỘNG MỞ ĐẦU </a:t>
            </a:r>
            <a:endParaRPr lang="en-US" sz="40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6689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96788" y="1116106"/>
            <a:ext cx="9155526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 algn="ctr">
              <a:defRPr/>
            </a:pPr>
            <a:r>
              <a:rPr lang="en-US" sz="4400" b="1" dirty="0" err="1">
                <a:ln w="12700" cmpd="sng">
                  <a:solidFill>
                    <a:srgbClr val="FFC000"/>
                  </a:solidFill>
                  <a:prstDash val="solid"/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4400" b="1" dirty="0">
                <a:ln w="12700" cmpd="sng">
                  <a:solidFill>
                    <a:srgbClr val="FFC000"/>
                  </a:solidFill>
                  <a:prstDash val="solid"/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smtClean="0">
                <a:ln w="12700" cmpd="sng">
                  <a:solidFill>
                    <a:srgbClr val="FFC000"/>
                  </a:solidFill>
                  <a:prstDash val="solid"/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r>
              <a:rPr lang="en-US" sz="4400" b="1" dirty="0">
                <a:ln w="12700" cmpd="sng">
                  <a:solidFill>
                    <a:srgbClr val="FFC000"/>
                  </a:solidFill>
                  <a:prstDash val="solid"/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smtClean="0">
                <a:ln w="12700" cmpd="sng">
                  <a:solidFill>
                    <a:srgbClr val="FFC000"/>
                  </a:solidFill>
                  <a:prstDash val="solid"/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kumimoji="0" lang="en-US" sz="4400" b="1" i="0" u="none" strike="noStrike" kern="1200" cap="none" spc="0" normalizeH="0" baseline="0" noProof="0" dirty="0" err="1" smtClean="0">
                <a:ln w="12700" cmpd="sng">
                  <a:solidFill>
                    <a:srgbClr val="FFC000"/>
                  </a:solidFill>
                  <a:prstDash val="solid"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NÓI</a:t>
            </a:r>
            <a:r>
              <a:rPr kumimoji="0" lang="en-US" sz="4400" b="1" i="0" u="none" strike="noStrike" kern="1200" cap="none" spc="0" normalizeH="0" baseline="0" noProof="0" dirty="0" smtClean="0">
                <a:ln w="12700" cmpd="sng">
                  <a:solidFill>
                    <a:srgbClr val="FFC000"/>
                  </a:solidFill>
                  <a:prstDash val="solid"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smtClean="0">
                <a:ln w="12700" cmpd="sng">
                  <a:solidFill>
                    <a:srgbClr val="FFC000"/>
                  </a:solidFill>
                  <a:prstDash val="solid"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VÀ </a:t>
            </a:r>
            <a:r>
              <a:rPr kumimoji="0" lang="en-US" sz="4400" b="1" i="0" u="none" strike="noStrike" kern="1200" cap="none" spc="0" normalizeH="0" baseline="0" noProof="0" smtClean="0">
                <a:ln w="12700" cmpd="sng">
                  <a:solidFill>
                    <a:srgbClr val="FFC000"/>
                  </a:solidFill>
                  <a:prstDash val="solid"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NGHE: KỂ</a:t>
            </a:r>
            <a:r>
              <a:rPr kumimoji="0" lang="en-US" sz="4400" b="1" i="0" u="none" strike="noStrike" kern="1200" cap="none" spc="0" normalizeH="0" noProof="0" smtClean="0">
                <a:ln w="12700" cmpd="sng">
                  <a:solidFill>
                    <a:srgbClr val="FFC000"/>
                  </a:solidFill>
                  <a:prstDash val="solid"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LẠI MỘT TRẢI NGHIỆM CỦA EM</a:t>
            </a:r>
            <a:endParaRPr kumimoji="0" lang="en-US" sz="4400" b="1" i="0" u="none" strike="noStrike" kern="1200" cap="none" spc="0" normalizeH="0" baseline="0" noProof="0" dirty="0">
              <a:ln w="12700" cmpd="sng">
                <a:solidFill>
                  <a:srgbClr val="FFC000"/>
                </a:solidFill>
                <a:prstDash val="solid"/>
              </a:ln>
              <a:solidFill>
                <a:srgbClr val="7030A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613647" y="2487706"/>
            <a:ext cx="774483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800" b="1" smtClean="0">
              <a:solidFill>
                <a:srgbClr val="0070C0"/>
              </a:solidFill>
              <a:latin typeface="Times New Roman" panose="02020603050405020304" pitchFamily="18" charset="0"/>
              <a:ea typeface="MS Mincho"/>
            </a:endParaRPr>
          </a:p>
          <a:p>
            <a:endParaRPr lang="en-US" sz="2800" b="1">
              <a:solidFill>
                <a:srgbClr val="0070C0"/>
              </a:solidFill>
              <a:latin typeface="Times New Roman" panose="02020603050405020304" pitchFamily="18" charset="0"/>
              <a:ea typeface="MS Mincho"/>
            </a:endParaRPr>
          </a:p>
          <a:p>
            <a:endParaRPr lang="en-US" sz="2800" b="1" smtClean="0">
              <a:solidFill>
                <a:srgbClr val="0070C0"/>
              </a:solidFill>
              <a:latin typeface="Times New Roman" panose="02020603050405020304" pitchFamily="18" charset="0"/>
              <a:ea typeface="MS Mincho"/>
            </a:endParaRPr>
          </a:p>
          <a:p>
            <a:endParaRPr lang="en-US" sz="2800" b="1">
              <a:solidFill>
                <a:srgbClr val="0070C0"/>
              </a:solidFill>
              <a:latin typeface="Times New Roman" panose="02020603050405020304" pitchFamily="18" charset="0"/>
              <a:ea typeface="MS Mincho"/>
            </a:endParaRPr>
          </a:p>
          <a:p>
            <a:r>
              <a:rPr lang="en-US" sz="2800" b="1" smtClean="0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</a:rPr>
              <a:t>KỂ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MS Mincho"/>
              </a:rPr>
              <a:t>LẠI MỘT TRẢI NGHIỆM CỦA EM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51679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vi-VN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2: </a:t>
            </a:r>
            <a:br>
              <a:rPr lang="vi-VN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vi-VN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ÌNH THÀNH KIẾN THỨC</a:t>
            </a:r>
            <a:endParaRPr lang="en-US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0268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78126" y="147288"/>
            <a:ext cx="5670528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 w="12700" cmpd="sng">
                  <a:solidFill>
                    <a:srgbClr val="FFC000"/>
                  </a:solidFill>
                  <a:prstDash val="solid"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NÓI VÀ NGHE</a:t>
            </a:r>
            <a:endParaRPr kumimoji="0" lang="en-US" sz="4400" b="1" i="0" u="none" strike="noStrike" kern="1200" cap="none" spc="0" normalizeH="0" baseline="0" noProof="0" dirty="0">
              <a:ln w="12700" cmpd="sng">
                <a:solidFill>
                  <a:srgbClr val="FFC000"/>
                </a:solidFill>
                <a:prstDash val="solid"/>
              </a:ln>
              <a:solidFill>
                <a:srgbClr val="7030A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85449" y="916729"/>
            <a:ext cx="39821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1.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Chuẩn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bị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nội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dung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nói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85449" y="1439949"/>
            <a:ext cx="107115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Bước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1: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Người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nghe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,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mục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đích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,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không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gian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và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thời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gia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nói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(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trình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bày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).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6539" y="2047832"/>
            <a:ext cx="8190449" cy="4383404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3278126" y="2486389"/>
            <a:ext cx="6400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-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Bài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nói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nhằm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mục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đích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gì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?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-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Người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nghe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là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ai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?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-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Em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chọn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không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gian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nào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để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thực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hiện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bài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nói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(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trình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bày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)?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-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Em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dự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định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trình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bày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trong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bao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nhiêu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phút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?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" y="4485755"/>
            <a:ext cx="3186686" cy="203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291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85449" y="916729"/>
            <a:ext cx="39821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1.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Chuẩn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bị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nội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dung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nói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85449" y="1439949"/>
            <a:ext cx="107115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Bước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1: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Người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nghe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,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mục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đích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,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không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gian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và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thời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gia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nói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(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trình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bày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).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85449" y="1963169"/>
            <a:ext cx="50032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Bước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2: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Chuẩn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bị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nội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dung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nói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898071" y="2873830"/>
            <a:ext cx="9765138" cy="4167050"/>
          </a:xfrm>
          <a:prstGeom prst="rightArrow">
            <a:avLst/>
          </a:prstGeom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accent3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3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Freeform 7"/>
          <p:cNvSpPr/>
          <p:nvPr/>
        </p:nvSpPr>
        <p:spPr>
          <a:xfrm>
            <a:off x="1356563" y="4246389"/>
            <a:ext cx="2312679" cy="1630975"/>
          </a:xfrm>
          <a:custGeom>
            <a:avLst/>
            <a:gdLst>
              <a:gd name="connsiteX0" fmla="*/ 0 w 2312679"/>
              <a:gd name="connsiteY0" fmla="*/ 271835 h 1630975"/>
              <a:gd name="connsiteX1" fmla="*/ 271835 w 2312679"/>
              <a:gd name="connsiteY1" fmla="*/ 0 h 1630975"/>
              <a:gd name="connsiteX2" fmla="*/ 2040844 w 2312679"/>
              <a:gd name="connsiteY2" fmla="*/ 0 h 1630975"/>
              <a:gd name="connsiteX3" fmla="*/ 2312679 w 2312679"/>
              <a:gd name="connsiteY3" fmla="*/ 271835 h 1630975"/>
              <a:gd name="connsiteX4" fmla="*/ 2312679 w 2312679"/>
              <a:gd name="connsiteY4" fmla="*/ 1359140 h 1630975"/>
              <a:gd name="connsiteX5" fmla="*/ 2040844 w 2312679"/>
              <a:gd name="connsiteY5" fmla="*/ 1630975 h 1630975"/>
              <a:gd name="connsiteX6" fmla="*/ 271835 w 2312679"/>
              <a:gd name="connsiteY6" fmla="*/ 1630975 h 1630975"/>
              <a:gd name="connsiteX7" fmla="*/ 0 w 2312679"/>
              <a:gd name="connsiteY7" fmla="*/ 1359140 h 1630975"/>
              <a:gd name="connsiteX8" fmla="*/ 0 w 2312679"/>
              <a:gd name="connsiteY8" fmla="*/ 271835 h 1630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12679" h="1630975">
                <a:moveTo>
                  <a:pt x="0" y="271835"/>
                </a:moveTo>
                <a:cubicBezTo>
                  <a:pt x="0" y="121705"/>
                  <a:pt x="121705" y="0"/>
                  <a:pt x="271835" y="0"/>
                </a:cubicBezTo>
                <a:lnTo>
                  <a:pt x="2040844" y="0"/>
                </a:lnTo>
                <a:cubicBezTo>
                  <a:pt x="2190974" y="0"/>
                  <a:pt x="2312679" y="121705"/>
                  <a:pt x="2312679" y="271835"/>
                </a:cubicBezTo>
                <a:lnTo>
                  <a:pt x="2312679" y="1359140"/>
                </a:lnTo>
                <a:cubicBezTo>
                  <a:pt x="2312679" y="1509270"/>
                  <a:pt x="2190974" y="1630975"/>
                  <a:pt x="2040844" y="1630975"/>
                </a:cubicBezTo>
                <a:lnTo>
                  <a:pt x="271835" y="1630975"/>
                </a:lnTo>
                <a:cubicBezTo>
                  <a:pt x="121705" y="1630975"/>
                  <a:pt x="0" y="1509270"/>
                  <a:pt x="0" y="1359140"/>
                </a:cubicBezTo>
                <a:lnTo>
                  <a:pt x="0" y="271835"/>
                </a:lnTo>
                <a:close/>
              </a:path>
            </a:pathLst>
          </a:cu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6298" tIns="186298" rIns="186298" bIns="186298" numCol="1" spcCol="1270" anchor="ctr" anchorCtr="0">
            <a:noAutofit/>
          </a:bodyPr>
          <a:lstStyle/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endParaRPr lang="en-US" sz="2800" kern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3804557" y="3963716"/>
            <a:ext cx="3175238" cy="2196320"/>
          </a:xfrm>
          <a:custGeom>
            <a:avLst/>
            <a:gdLst>
              <a:gd name="connsiteX0" fmla="*/ 0 w 3310553"/>
              <a:gd name="connsiteY0" fmla="*/ 366061 h 2196320"/>
              <a:gd name="connsiteX1" fmla="*/ 366061 w 3310553"/>
              <a:gd name="connsiteY1" fmla="*/ 0 h 2196320"/>
              <a:gd name="connsiteX2" fmla="*/ 2944492 w 3310553"/>
              <a:gd name="connsiteY2" fmla="*/ 0 h 2196320"/>
              <a:gd name="connsiteX3" fmla="*/ 3310553 w 3310553"/>
              <a:gd name="connsiteY3" fmla="*/ 366061 h 2196320"/>
              <a:gd name="connsiteX4" fmla="*/ 3310553 w 3310553"/>
              <a:gd name="connsiteY4" fmla="*/ 1830259 h 2196320"/>
              <a:gd name="connsiteX5" fmla="*/ 2944492 w 3310553"/>
              <a:gd name="connsiteY5" fmla="*/ 2196320 h 2196320"/>
              <a:gd name="connsiteX6" fmla="*/ 366061 w 3310553"/>
              <a:gd name="connsiteY6" fmla="*/ 2196320 h 2196320"/>
              <a:gd name="connsiteX7" fmla="*/ 0 w 3310553"/>
              <a:gd name="connsiteY7" fmla="*/ 1830259 h 2196320"/>
              <a:gd name="connsiteX8" fmla="*/ 0 w 3310553"/>
              <a:gd name="connsiteY8" fmla="*/ 366061 h 2196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310553" h="2196320">
                <a:moveTo>
                  <a:pt x="0" y="366061"/>
                </a:moveTo>
                <a:cubicBezTo>
                  <a:pt x="0" y="163891"/>
                  <a:pt x="163891" y="0"/>
                  <a:pt x="366061" y="0"/>
                </a:cubicBezTo>
                <a:lnTo>
                  <a:pt x="2944492" y="0"/>
                </a:lnTo>
                <a:cubicBezTo>
                  <a:pt x="3146662" y="0"/>
                  <a:pt x="3310553" y="163891"/>
                  <a:pt x="3310553" y="366061"/>
                </a:cubicBezTo>
                <a:lnTo>
                  <a:pt x="3310553" y="1830259"/>
                </a:lnTo>
                <a:cubicBezTo>
                  <a:pt x="3310553" y="2032429"/>
                  <a:pt x="3146662" y="2196320"/>
                  <a:pt x="2944492" y="2196320"/>
                </a:cubicBezTo>
                <a:lnTo>
                  <a:pt x="366061" y="2196320"/>
                </a:lnTo>
                <a:cubicBezTo>
                  <a:pt x="163891" y="2196320"/>
                  <a:pt x="0" y="2032429"/>
                  <a:pt x="0" y="1830259"/>
                </a:cubicBezTo>
                <a:lnTo>
                  <a:pt x="0" y="366061"/>
                </a:lnTo>
                <a:close/>
              </a:path>
            </a:pathLst>
          </a:cu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1355300"/>
              <a:satOff val="50000"/>
              <a:lumOff val="-7353"/>
              <a:alphaOff val="0"/>
            </a:schemeClr>
          </a:fillRef>
          <a:effectRef idx="0">
            <a:schemeClr val="accent3">
              <a:hueOff val="1355300"/>
              <a:satOff val="50000"/>
              <a:lumOff val="-7353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3896" tIns="213896" rIns="213896" bIns="213896" numCol="1" spcCol="1270" anchor="ctr" anchorCtr="0">
            <a:noAutofit/>
          </a:bodyPr>
          <a:lstStyle/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8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8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8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8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endParaRPr lang="en-US" sz="2800" kern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7270558" y="3963716"/>
            <a:ext cx="3564879" cy="2196320"/>
          </a:xfrm>
          <a:custGeom>
            <a:avLst/>
            <a:gdLst>
              <a:gd name="connsiteX0" fmla="*/ 0 w 3564879"/>
              <a:gd name="connsiteY0" fmla="*/ 366061 h 2196320"/>
              <a:gd name="connsiteX1" fmla="*/ 366061 w 3564879"/>
              <a:gd name="connsiteY1" fmla="*/ 0 h 2196320"/>
              <a:gd name="connsiteX2" fmla="*/ 3198818 w 3564879"/>
              <a:gd name="connsiteY2" fmla="*/ 0 h 2196320"/>
              <a:gd name="connsiteX3" fmla="*/ 3564879 w 3564879"/>
              <a:gd name="connsiteY3" fmla="*/ 366061 h 2196320"/>
              <a:gd name="connsiteX4" fmla="*/ 3564879 w 3564879"/>
              <a:gd name="connsiteY4" fmla="*/ 1830259 h 2196320"/>
              <a:gd name="connsiteX5" fmla="*/ 3198818 w 3564879"/>
              <a:gd name="connsiteY5" fmla="*/ 2196320 h 2196320"/>
              <a:gd name="connsiteX6" fmla="*/ 366061 w 3564879"/>
              <a:gd name="connsiteY6" fmla="*/ 2196320 h 2196320"/>
              <a:gd name="connsiteX7" fmla="*/ 0 w 3564879"/>
              <a:gd name="connsiteY7" fmla="*/ 1830259 h 2196320"/>
              <a:gd name="connsiteX8" fmla="*/ 0 w 3564879"/>
              <a:gd name="connsiteY8" fmla="*/ 366061 h 2196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64879" h="2196320">
                <a:moveTo>
                  <a:pt x="0" y="366061"/>
                </a:moveTo>
                <a:cubicBezTo>
                  <a:pt x="0" y="163891"/>
                  <a:pt x="163891" y="0"/>
                  <a:pt x="366061" y="0"/>
                </a:cubicBezTo>
                <a:lnTo>
                  <a:pt x="3198818" y="0"/>
                </a:lnTo>
                <a:cubicBezTo>
                  <a:pt x="3400988" y="0"/>
                  <a:pt x="3564879" y="163891"/>
                  <a:pt x="3564879" y="366061"/>
                </a:cubicBezTo>
                <a:lnTo>
                  <a:pt x="3564879" y="1830259"/>
                </a:lnTo>
                <a:cubicBezTo>
                  <a:pt x="3564879" y="2032429"/>
                  <a:pt x="3400988" y="2196320"/>
                  <a:pt x="3198818" y="2196320"/>
                </a:cubicBezTo>
                <a:lnTo>
                  <a:pt x="366061" y="2196320"/>
                </a:lnTo>
                <a:cubicBezTo>
                  <a:pt x="163891" y="2196320"/>
                  <a:pt x="0" y="2032429"/>
                  <a:pt x="0" y="1830259"/>
                </a:cubicBezTo>
                <a:lnTo>
                  <a:pt x="0" y="366061"/>
                </a:lnTo>
                <a:close/>
              </a:path>
            </a:pathLst>
          </a:cu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2710599"/>
              <a:satOff val="100000"/>
              <a:lumOff val="-14706"/>
              <a:alphaOff val="0"/>
            </a:schemeClr>
          </a:fillRef>
          <a:effectRef idx="0">
            <a:schemeClr val="accent3">
              <a:hueOff val="2710599"/>
              <a:satOff val="100000"/>
              <a:lumOff val="-14706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3896" tIns="213896" rIns="213896" bIns="213896" numCol="1" spcCol="1270" anchor="ctr" anchorCtr="0">
            <a:noAutofit/>
          </a:bodyPr>
          <a:lstStyle/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8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r>
              <a:rPr lang="en-US" sz="28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28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28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endParaRPr lang="en-US" sz="2800" kern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85449" y="2486389"/>
            <a:ext cx="952025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-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Xác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định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đề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tài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: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Kể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về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một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trả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nghiệm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của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em</a:t>
            </a:r>
            <a:r>
              <a:rPr kumimoji="0" lang="en-US" sz="2800" b="1" i="0" u="none" strike="noStrike" kern="1200" cap="none" spc="0" normalizeH="0" noProof="0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.</a:t>
            </a:r>
            <a:r>
              <a:rPr kumimoji="0" lang="en-US" sz="2800" b="1" i="0" u="none" strike="noStrike" kern="1200" cap="none" spc="0" normalizeH="0" baseline="0" noProof="0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-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Các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ý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cần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phải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nói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và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sắp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xếp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theo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trình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tự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phù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hợp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: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7885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4" grpId="0"/>
      <p:bldP spid="8" grpId="0" animBg="1"/>
      <p:bldP spid="10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85449" y="341963"/>
            <a:ext cx="39821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1.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Chuẩn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bị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nội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dung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nói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85449" y="865183"/>
            <a:ext cx="107115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Bước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1: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Người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nghe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,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mục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đích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,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không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gian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và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thời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gia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nói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(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trình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bày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).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85449" y="1388403"/>
            <a:ext cx="50032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Bước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2: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Chuẩn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bị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nội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dung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nói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85449" y="1911623"/>
            <a:ext cx="50796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Bước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3: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Luyện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tập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và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trình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bày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pic>
        <p:nvPicPr>
          <p:cNvPr id="1026" name="Picture 2" descr="6 MẸO LUYỆN NÓI TIẾNG ANH GIAO TIẾP KHÔNG CẦN PARTN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8683" y="3190664"/>
            <a:ext cx="2913017" cy="253419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ight Arrow 5"/>
          <p:cNvSpPr/>
          <p:nvPr/>
        </p:nvSpPr>
        <p:spPr>
          <a:xfrm>
            <a:off x="627017" y="2693923"/>
            <a:ext cx="4167052" cy="3527679"/>
          </a:xfrm>
          <a:prstGeom prst="rightArrow">
            <a:avLst/>
          </a:prstGeom>
          <a:blipFill>
            <a:blip r:embed="rId3"/>
            <a:tile tx="0" ty="0" sx="100000" sy="100000" flip="none" algn="tl"/>
          </a:blip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Để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trình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bày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tốt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,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em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hãy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luyện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tập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trước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(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trình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bày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một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mình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hoặc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trước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bạn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bè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,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người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thân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)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7" name="Left Arrow 6"/>
          <p:cNvSpPr/>
          <p:nvPr/>
        </p:nvSpPr>
        <p:spPr>
          <a:xfrm>
            <a:off x="7210697" y="2693923"/>
            <a:ext cx="4323806" cy="3188715"/>
          </a:xfrm>
          <a:prstGeom prst="leftArrow">
            <a:avLst/>
          </a:prstGeom>
          <a:blipFill>
            <a:blip r:embed="rId3"/>
            <a:tile tx="0" ty="0" sx="100000" sy="100000" flip="none" algn="tl"/>
          </a:blip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Cách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nói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: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tự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nhiên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,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gần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gũi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, chia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sẻ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,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giãi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bày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8364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8" grpId="0"/>
      <p:bldP spid="4" grpId="0"/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4778" y="144078"/>
            <a:ext cx="4365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Bước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4: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Trao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đổi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,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đánh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giá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2972708"/>
              </p:ext>
            </p:extLst>
          </p:nvPr>
        </p:nvGraphicFramePr>
        <p:xfrm>
          <a:off x="896983" y="1528060"/>
          <a:ext cx="10398034" cy="4023360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7249886">
                  <a:extLst>
                    <a:ext uri="{9D8B030D-6E8A-4147-A177-3AD203B41FA5}">
                      <a16:colId xmlns:a16="http://schemas.microsoft.com/office/drawing/2014/main" xmlns="" val="2189020360"/>
                    </a:ext>
                  </a:extLst>
                </a:gridCol>
                <a:gridCol w="3148148">
                  <a:extLst>
                    <a:ext uri="{9D8B030D-6E8A-4147-A177-3AD203B41FA5}">
                      <a16:colId xmlns:a16="http://schemas.microsoft.com/office/drawing/2014/main" xmlns="" val="298405061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Nội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 dung </a:t>
                      </a:r>
                      <a:r>
                        <a:rPr lang="en-US" sz="2400" b="1" dirty="0" err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kiểm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tra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Đạt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/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chưa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 </a:t>
                      </a:r>
                      <a:r>
                        <a:rPr lang="en-US" sz="2400" b="1" dirty="0" err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đạt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926768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2400" dirty="0" err="1" smtClean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Bài</a:t>
                      </a:r>
                      <a:r>
                        <a:rPr lang="en-US" sz="2400" dirty="0" smtClean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nói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có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đủ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các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phần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 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mở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bài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,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thân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bài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,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kết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bài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.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138314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SzPts val="1400"/>
                        <a:buFontTx/>
                        <a:buNone/>
                      </a:pP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Em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đã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trình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bày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lần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lượt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: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Biểu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hiện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của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vấn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đề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;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tác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dụng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,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mong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muốn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và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cách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giải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quyết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vấn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đề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 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7216307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2400" dirty="0" err="1" smtClean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Các</a:t>
                      </a:r>
                      <a:r>
                        <a:rPr lang="en-US" sz="2400" dirty="0" smtClean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 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ý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trong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bài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viết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có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 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23714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2400" dirty="0" err="1" smtClean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Các</a:t>
                      </a:r>
                      <a:r>
                        <a:rPr lang="en-US" sz="2400" dirty="0" smtClean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hành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động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của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nhân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vật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được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kể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đầy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đủ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.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629291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2400" dirty="0" err="1" smtClean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Người</a:t>
                      </a:r>
                      <a:r>
                        <a:rPr lang="en-US" sz="2400" dirty="0" smtClean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kể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dùng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ngôi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thứ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nhất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để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kể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lại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câu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chuyện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.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629392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2400" dirty="0" err="1" smtClean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Người</a:t>
                      </a:r>
                      <a:r>
                        <a:rPr lang="en-US" sz="2400" dirty="0" smtClean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kể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thể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hiện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cảm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xúc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phù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hợp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với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nội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 dung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được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kể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.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357009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24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Lí</a:t>
                      </a:r>
                      <a:r>
                        <a:rPr lang="en-US" sz="24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giải</a:t>
                      </a:r>
                      <a:r>
                        <a:rPr lang="en-US" sz="24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được</a:t>
                      </a:r>
                      <a:r>
                        <a:rPr lang="en-US" sz="24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sự</a:t>
                      </a:r>
                      <a:r>
                        <a:rPr lang="en-US" sz="24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quan</a:t>
                      </a:r>
                      <a:r>
                        <a:rPr lang="en-US" sz="24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trọng</a:t>
                      </a:r>
                      <a:r>
                        <a:rPr lang="en-US" sz="24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, ý </a:t>
                      </a:r>
                      <a:r>
                        <a:rPr lang="en-US" sz="24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nghĩa</a:t>
                      </a:r>
                      <a:r>
                        <a:rPr lang="en-US" sz="24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của</a:t>
                      </a:r>
                      <a:r>
                        <a:rPr lang="en-US" sz="24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vấn</a:t>
                      </a:r>
                      <a:r>
                        <a:rPr lang="en-US" sz="24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đề</a:t>
                      </a:r>
                      <a:r>
                        <a:rPr lang="en-US" sz="24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được</a:t>
                      </a:r>
                      <a:r>
                        <a:rPr lang="en-US" sz="24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nói</a:t>
                      </a:r>
                      <a:r>
                        <a:rPr lang="en-US" sz="24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.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 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22280393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3945412" y="779812"/>
            <a:ext cx="43011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*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Bảng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tự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kiểm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tra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bài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nói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058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5141</TotalTime>
  <Words>691</Words>
  <Application>Microsoft Office PowerPoint</Application>
  <PresentationFormat>Custom</PresentationFormat>
  <Paragraphs>73</Paragraphs>
  <Slides>13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1_Office Theme</vt:lpstr>
      <vt:lpstr>PowerPoint Presentation</vt:lpstr>
      <vt:lpstr>PowerPoint Presentation</vt:lpstr>
      <vt:lpstr>PowerPoint Presentation</vt:lpstr>
      <vt:lpstr>PowerPoint Presentation</vt:lpstr>
      <vt:lpstr>          HOẠT ĐỘNG 2:  HÌNH THÀNH KIẾN THỨC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      LUYỆN TẬP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MTC</cp:lastModifiedBy>
  <cp:revision>492</cp:revision>
  <dcterms:created xsi:type="dcterms:W3CDTF">2021-06-18T15:04:24Z</dcterms:created>
  <dcterms:modified xsi:type="dcterms:W3CDTF">2021-11-14T23:28:56Z</dcterms:modified>
</cp:coreProperties>
</file>