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36b62bc63c644412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998" r:id="rId2"/>
  </p:sldMasterIdLst>
  <p:notesMasterIdLst>
    <p:notesMasterId r:id="rId31"/>
  </p:notesMasterIdLst>
  <p:sldIdLst>
    <p:sldId id="309" r:id="rId3"/>
    <p:sldId id="315" r:id="rId4"/>
    <p:sldId id="344" r:id="rId5"/>
    <p:sldId id="345" r:id="rId6"/>
    <p:sldId id="346" r:id="rId7"/>
    <p:sldId id="347" r:id="rId8"/>
    <p:sldId id="348" r:id="rId9"/>
    <p:sldId id="316" r:id="rId10"/>
    <p:sldId id="321" r:id="rId11"/>
    <p:sldId id="349" r:id="rId12"/>
    <p:sldId id="290" r:id="rId13"/>
    <p:sldId id="322" r:id="rId14"/>
    <p:sldId id="323" r:id="rId15"/>
    <p:sldId id="351" r:id="rId16"/>
    <p:sldId id="352" r:id="rId17"/>
    <p:sldId id="354" r:id="rId18"/>
    <p:sldId id="355" r:id="rId19"/>
    <p:sldId id="353" r:id="rId20"/>
    <p:sldId id="356" r:id="rId21"/>
    <p:sldId id="365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4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CC"/>
    <a:srgbClr val="FF3300"/>
    <a:srgbClr val="EEF5A9"/>
    <a:srgbClr val="00FFFF"/>
    <a:srgbClr val="CC0000"/>
    <a:srgbClr val="34E92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444" autoAdjust="0"/>
  </p:normalViewPr>
  <p:slideViewPr>
    <p:cSldViewPr>
      <p:cViewPr varScale="1">
        <p:scale>
          <a:sx n="59" d="100"/>
          <a:sy n="59" d="100"/>
        </p:scale>
        <p:origin x="15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75CAAEB-2A06-467A-9091-C72FB696DC9B}" type="datetimeFigureOut">
              <a:rPr lang="en-US"/>
              <a:pPr>
                <a:defRPr/>
              </a:pPr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5D3C26-68C2-4C1C-BE45-13984F8BD51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64363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Y/c HS phát biểu tính chất trên bằng lời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3282A9F-BCA3-4C2F-A50E-DF6874625FB2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09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87;p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47107" name="Google Shape;88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9438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97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48131" name="Google Shape;98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8235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115;p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49155" name="Google Shape;116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5864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24;p5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50179" name="Google Shape;125;p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7251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33;p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51203" name="Google Shape;134;p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55993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142;p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52227" name="Google Shape;143;p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85553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151;p8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53251" name="Google Shape;152;p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45519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78;p11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54275" name="Google Shape;179;p1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5877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E01AB-DE86-4D2A-B1C5-FCC61B8F6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1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6E6B-89BA-44C8-9DFA-D201B353B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7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02FD6-62C3-4635-9C9D-12AE522E8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46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BC621-E69C-422E-96D0-09D6222C2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03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355600" y="266700"/>
            <a:ext cx="8432800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3" name="矩形: 圆角 11"/>
          <p:cNvSpPr/>
          <p:nvPr userDrawn="1"/>
        </p:nvSpPr>
        <p:spPr>
          <a:xfrm>
            <a:off x="484188" y="404813"/>
            <a:ext cx="8139112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4" name="矩形: 圆角 59"/>
          <p:cNvSpPr/>
          <p:nvPr userDrawn="1"/>
        </p:nvSpPr>
        <p:spPr>
          <a:xfrm>
            <a:off x="530225" y="457200"/>
            <a:ext cx="8045450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719138" y="133350"/>
            <a:ext cx="7612062" cy="615950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8287544" y="1823244"/>
            <a:ext cx="900112" cy="32385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8260556" y="2801144"/>
            <a:ext cx="900113" cy="2698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8260556" y="3753644"/>
            <a:ext cx="900113" cy="2698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8260557" y="4704556"/>
            <a:ext cx="900112" cy="2698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8260557" y="5657056"/>
            <a:ext cx="900112" cy="2698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-57150" y="920750"/>
            <a:ext cx="898525" cy="2698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5170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355600" y="266700"/>
            <a:ext cx="8432800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矩形: 圆角 11"/>
          <p:cNvSpPr/>
          <p:nvPr userDrawn="1"/>
        </p:nvSpPr>
        <p:spPr>
          <a:xfrm>
            <a:off x="484188" y="404813"/>
            <a:ext cx="8139112" cy="599916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矩形: 圆角 59"/>
          <p:cNvSpPr/>
          <p:nvPr userDrawn="1"/>
        </p:nvSpPr>
        <p:spPr>
          <a:xfrm>
            <a:off x="530225" y="457200"/>
            <a:ext cx="8045450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矩形: 一个圆顶角，剪去另一个顶角 12"/>
          <p:cNvSpPr/>
          <p:nvPr userDrawn="1"/>
        </p:nvSpPr>
        <p:spPr>
          <a:xfrm rot="16200000" flipV="1">
            <a:off x="8287544" y="870744"/>
            <a:ext cx="900112" cy="32385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6" name="组合 6"/>
          <p:cNvGrpSpPr>
            <a:grpSpLocks/>
          </p:cNvGrpSpPr>
          <p:nvPr userDrawn="1"/>
        </p:nvGrpSpPr>
        <p:grpSpPr bwMode="auto">
          <a:xfrm>
            <a:off x="719138" y="133350"/>
            <a:ext cx="7612062" cy="615950"/>
            <a:chOff x="1509" y="211"/>
            <a:chExt cx="15984" cy="968"/>
          </a:xfrm>
        </p:grpSpPr>
        <p:sp>
          <p:nvSpPr>
            <p:cNvPr id="7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: 一个圆顶角，剪去另一个顶角 64"/>
          <p:cNvSpPr/>
          <p:nvPr userDrawn="1"/>
        </p:nvSpPr>
        <p:spPr>
          <a:xfrm rot="16200000" flipV="1">
            <a:off x="8260557" y="1850231"/>
            <a:ext cx="900112" cy="2698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5"/>
          <p:cNvSpPr/>
          <p:nvPr userDrawn="1"/>
        </p:nvSpPr>
        <p:spPr>
          <a:xfrm rot="16200000" flipV="1">
            <a:off x="8260556" y="2801144"/>
            <a:ext cx="900113" cy="2698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6"/>
          <p:cNvSpPr/>
          <p:nvPr userDrawn="1"/>
        </p:nvSpPr>
        <p:spPr>
          <a:xfrm rot="16200000" flipV="1">
            <a:off x="8260556" y="3753644"/>
            <a:ext cx="900113" cy="269875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7"/>
          <p:cNvSpPr/>
          <p:nvPr userDrawn="1"/>
        </p:nvSpPr>
        <p:spPr>
          <a:xfrm rot="16200000" flipV="1">
            <a:off x="8260557" y="4704556"/>
            <a:ext cx="900112" cy="269875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68"/>
          <p:cNvSpPr/>
          <p:nvPr userDrawn="1"/>
        </p:nvSpPr>
        <p:spPr>
          <a:xfrm rot="16200000" flipV="1">
            <a:off x="8260557" y="5657056"/>
            <a:ext cx="900112" cy="269875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793727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5DABD15-6C28-4151-B6AE-181670ACDA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46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BE88-058A-46F1-9627-9718E3575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680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F6B7-1AF7-49A8-84AC-96DB7E263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92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3714-FD50-4630-9C73-D6347A2C6B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49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FB68-FE29-4DD9-B7A1-1A44E418C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28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1F06C-0D7E-40D6-9E6C-BBDC55CE2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033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32F1-793D-4A2D-9E76-BB7F154DA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52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F167-DFB4-474D-996E-2015FAC63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784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B02C-1506-4E1C-889A-E99A2A539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30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28062-1AC9-46D6-9516-B9A5498EF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412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8D6A5-E748-412C-BDC5-8228CCB24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173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173B-304A-4B47-B6AA-8FB71D98C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9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AA62D-F7DD-49F2-B3E1-C5BD18D80C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95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2EDE8-F302-4F96-9A9B-11EFD6C218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32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58665-439E-4465-8F91-81D93017C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5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3782-87E0-49AD-9730-59D551C4A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68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D57C7-7AB9-4F55-AC8F-552DFB818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58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8925C-9B6D-480C-BC7B-2EBDF9A47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59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CB93C-4DD4-48D5-8CB1-4E4662ECF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75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6C3B21A-85BF-4A38-A0A5-009FF27689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7" r:id="rId13"/>
    <p:sldLayoutId id="214748410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8BCDDD5-7751-45E6-A9F9-AA0FCF930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01" r:id="rId2"/>
    <p:sldLayoutId id="2147484110" r:id="rId3"/>
    <p:sldLayoutId id="2147484102" r:id="rId4"/>
    <p:sldLayoutId id="2147484103" r:id="rId5"/>
    <p:sldLayoutId id="2147484104" r:id="rId6"/>
    <p:sldLayoutId id="2147484111" r:id="rId7"/>
    <p:sldLayoutId id="2147484112" r:id="rId8"/>
    <p:sldLayoutId id="2147484113" r:id="rId9"/>
    <p:sldLayoutId id="2147484105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12" Type="http://schemas.openxmlformats.org/officeDocument/2006/relationships/image" Target="../media/image41.jpe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36.bin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8.wmf"/><Relationship Id="rId2" Type="http://schemas.openxmlformats.org/officeDocument/2006/relationships/video" Target="../media/media1.mp4"/><Relationship Id="rId16" Type="http://schemas.openxmlformats.org/officeDocument/2006/relationships/image" Target="../media/image51.png"/><Relationship Id="rId1" Type="http://schemas.microsoft.com/office/2007/relationships/media" Target="../media/media1.mp4"/><Relationship Id="rId6" Type="http://schemas.openxmlformats.org/officeDocument/2006/relationships/oleObject" Target="../embeddings/oleObject32.bin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45.wmf"/><Relationship Id="rId15" Type="http://schemas.openxmlformats.org/officeDocument/2006/relationships/image" Target="../media/image50.png"/><Relationship Id="rId10" Type="http://schemas.openxmlformats.org/officeDocument/2006/relationships/image" Target="../media/image47.wmf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59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58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5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51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7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65.w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microsoft.com/office/2007/relationships/media" Target="../media/media2.mp4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2.wmf"/><Relationship Id="rId5" Type="http://schemas.openxmlformats.org/officeDocument/2006/relationships/image" Target="../media/image55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66.wmf"/><Relationship Id="rId4" Type="http://schemas.openxmlformats.org/officeDocument/2006/relationships/image" Target="../media/image54.png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4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61.bin"/><Relationship Id="rId26" Type="http://schemas.openxmlformats.org/officeDocument/2006/relationships/oleObject" Target="../embeddings/oleObject65.bin"/><Relationship Id="rId3" Type="http://schemas.openxmlformats.org/officeDocument/2006/relationships/image" Target="../media/image68.wmf"/><Relationship Id="rId21" Type="http://schemas.openxmlformats.org/officeDocument/2006/relationships/image" Target="../media/image61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72.wmf"/><Relationship Id="rId25" Type="http://schemas.openxmlformats.org/officeDocument/2006/relationships/image" Target="../media/image75.wmf"/><Relationship Id="rId2" Type="http://schemas.openxmlformats.org/officeDocument/2006/relationships/oleObject" Target="../embeddings/oleObject53.bin"/><Relationship Id="rId16" Type="http://schemas.openxmlformats.org/officeDocument/2006/relationships/oleObject" Target="../embeddings/oleObject60.bin"/><Relationship Id="rId20" Type="http://schemas.openxmlformats.org/officeDocument/2006/relationships/oleObject" Target="../embeddings/oleObject6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63.wmf"/><Relationship Id="rId24" Type="http://schemas.openxmlformats.org/officeDocument/2006/relationships/oleObject" Target="../embeddings/oleObject64.bin"/><Relationship Id="rId5" Type="http://schemas.openxmlformats.org/officeDocument/2006/relationships/image" Target="../media/image69.wmf"/><Relationship Id="rId15" Type="http://schemas.openxmlformats.org/officeDocument/2006/relationships/image" Target="../media/image71.wmf"/><Relationship Id="rId23" Type="http://schemas.openxmlformats.org/officeDocument/2006/relationships/image" Target="../media/image74.wmf"/><Relationship Id="rId10" Type="http://schemas.openxmlformats.org/officeDocument/2006/relationships/oleObject" Target="../embeddings/oleObject57.bin"/><Relationship Id="rId19" Type="http://schemas.openxmlformats.org/officeDocument/2006/relationships/image" Target="../media/image73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59.bin"/><Relationship Id="rId22" Type="http://schemas.openxmlformats.org/officeDocument/2006/relationships/oleObject" Target="../embeddings/oleObject63.bin"/><Relationship Id="rId27" Type="http://schemas.openxmlformats.org/officeDocument/2006/relationships/image" Target="../media/image7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82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84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71.bin"/><Relationship Id="rId1" Type="http://schemas.microsoft.com/office/2007/relationships/media" Target="../media/media3.mp4"/><Relationship Id="rId6" Type="http://schemas.openxmlformats.org/officeDocument/2006/relationships/image" Target="../media/image78.png"/><Relationship Id="rId11" Type="http://schemas.openxmlformats.org/officeDocument/2006/relationships/image" Target="../media/image81.wmf"/><Relationship Id="rId5" Type="http://schemas.openxmlformats.org/officeDocument/2006/relationships/image" Target="../media/image77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7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75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88.wmf"/><Relationship Id="rId2" Type="http://schemas.openxmlformats.org/officeDocument/2006/relationships/audio" Target="../media/media4.WAV"/><Relationship Id="rId16" Type="http://schemas.openxmlformats.org/officeDocument/2006/relationships/image" Target="../media/image90.wmf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74.bin"/><Relationship Id="rId5" Type="http://schemas.openxmlformats.org/officeDocument/2006/relationships/image" Target="../media/image85.png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87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8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slide" Target="slide25.xml"/><Relationship Id="rId18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17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23.xml"/><Relationship Id="rId5" Type="http://schemas.openxmlformats.org/officeDocument/2006/relationships/image" Target="../media/image98.png"/><Relationship Id="rId15" Type="http://schemas.openxmlformats.org/officeDocument/2006/relationships/slide" Target="slide26.xml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slide" Target="slide22.xml"/><Relationship Id="rId1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1.xml"/><Relationship Id="rId11" Type="http://schemas.openxmlformats.org/officeDocument/2006/relationships/image" Target="../media/image108.wmf"/><Relationship Id="rId5" Type="http://schemas.openxmlformats.org/officeDocument/2006/relationships/image" Target="../media/image105.png"/><Relationship Id="rId10" Type="http://schemas.openxmlformats.org/officeDocument/2006/relationships/oleObject" Target="../embeddings/oleObject78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12" Type="http://schemas.openxmlformats.org/officeDocument/2006/relationships/image" Target="../media/image10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1.xml"/><Relationship Id="rId11" Type="http://schemas.openxmlformats.org/officeDocument/2006/relationships/image" Target="../media/image112.wmf"/><Relationship Id="rId5" Type="http://schemas.openxmlformats.org/officeDocument/2006/relationships/image" Target="../media/image105.png"/><Relationship Id="rId10" Type="http://schemas.openxmlformats.org/officeDocument/2006/relationships/oleObject" Target="../embeddings/oleObject80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1.xml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12" Type="http://schemas.openxmlformats.org/officeDocument/2006/relationships/image" Target="../media/image10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1.xml"/><Relationship Id="rId11" Type="http://schemas.openxmlformats.org/officeDocument/2006/relationships/image" Target="../media/image116.wmf"/><Relationship Id="rId5" Type="http://schemas.openxmlformats.org/officeDocument/2006/relationships/image" Target="../media/image105.png"/><Relationship Id="rId10" Type="http://schemas.openxmlformats.org/officeDocument/2006/relationships/oleObject" Target="../embeddings/oleObject83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1.xml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0.wmf"/><Relationship Id="rId12" Type="http://schemas.openxmlformats.org/officeDocument/2006/relationships/image" Target="../media/image1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10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3.wmf"/><Relationship Id="rId9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8.gif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/>
          <p:cNvSpPr/>
          <p:nvPr/>
        </p:nvSpPr>
        <p:spPr>
          <a:xfrm rot="5400000">
            <a:off x="8236744" y="3806031"/>
            <a:ext cx="936625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/>
          <p:cNvSpPr/>
          <p:nvPr/>
        </p:nvSpPr>
        <p:spPr>
          <a:xfrm rot="16200000">
            <a:off x="-77787" y="954087"/>
            <a:ext cx="935038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pic>
        <p:nvPicPr>
          <p:cNvPr id="1434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3519488"/>
            <a:ext cx="121285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 rot="-990406">
            <a:off x="2820988" y="1841500"/>
            <a:ext cx="5721350" cy="2078038"/>
            <a:chOff x="3524814" y="2883746"/>
            <a:chExt cx="5507082" cy="2077839"/>
          </a:xfrm>
        </p:grpSpPr>
        <p:pic>
          <p:nvPicPr>
            <p:cNvPr id="14352" name="Picture 6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>
              <a:fillRect/>
            </a:stretch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: Rounded Corners 14"/>
            <p:cNvSpPr/>
            <p:nvPr/>
          </p:nvSpPr>
          <p:spPr>
            <a:xfrm rot="990406">
              <a:off x="5015005" y="3556566"/>
              <a:ext cx="4006540" cy="907963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  <a:p>
              <a:pPr algn="ctr"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 flipV="1">
            <a:off x="1651000" y="3940175"/>
            <a:ext cx="6535738" cy="2227263"/>
            <a:chOff x="2204742" y="967987"/>
            <a:chExt cx="6052451" cy="1522409"/>
          </a:xfrm>
        </p:grpSpPr>
        <p:sp>
          <p:nvSpPr>
            <p:cNvPr id="39" name="Rectangle: Rounded Corners 5"/>
            <p:cNvSpPr/>
            <p:nvPr/>
          </p:nvSpPr>
          <p:spPr>
            <a:xfrm rot="10800000">
              <a:off x="5020007" y="967987"/>
              <a:ext cx="3237186" cy="59898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</a:t>
              </a:r>
            </a:p>
            <a:p>
              <a:pPr algn="ctr"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DỤNG, TÌM TÒI</a:t>
              </a:r>
            </a:p>
          </p:txBody>
        </p:sp>
        <p:pic>
          <p:nvPicPr>
            <p:cNvPr id="14351" name="Picture 6" descr="image0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35602">
              <a:off x="2204742" y="1141776"/>
              <a:ext cx="3228481" cy="134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2855913" y="2624138"/>
            <a:ext cx="5257800" cy="2740025"/>
            <a:chOff x="1835974" y="3091254"/>
            <a:chExt cx="5848629" cy="2739378"/>
          </a:xfrm>
        </p:grpSpPr>
        <p:sp>
          <p:nvSpPr>
            <p:cNvPr id="42" name="Rectangle: Rounded Corners 15"/>
            <p:cNvSpPr/>
            <p:nvPr/>
          </p:nvSpPr>
          <p:spPr>
            <a:xfrm>
              <a:off x="4271136" y="4426026"/>
              <a:ext cx="3413467" cy="891964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pPr algn="ctr" eaLnBrk="0" hangingPunct="0">
                <a:defRPr/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pic>
          <p:nvPicPr>
            <p:cNvPr id="14349" name="Picture 2" descr="image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27254" flipH="1">
              <a:off x="1835974" y="3091254"/>
              <a:ext cx="2450162" cy="273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Nhóm 7"/>
          <p:cNvGrpSpPr>
            <a:grpSpLocks/>
          </p:cNvGrpSpPr>
          <p:nvPr/>
        </p:nvGrpSpPr>
        <p:grpSpPr bwMode="auto">
          <a:xfrm>
            <a:off x="2673350" y="909638"/>
            <a:ext cx="5456238" cy="3067050"/>
            <a:chOff x="548994" y="-396534"/>
            <a:chExt cx="3614654" cy="3796392"/>
          </a:xfrm>
        </p:grpSpPr>
        <p:pic>
          <p:nvPicPr>
            <p:cNvPr id="14346" name="Hình ảnh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0" t="5238" r="44218" b="39404"/>
            <a:stretch>
              <a:fillRect/>
            </a:stretch>
          </p:blipFill>
          <p:spPr bwMode="auto">
            <a:xfrm>
              <a:off x="548994" y="-396534"/>
              <a:ext cx="3483185" cy="379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Hộp Văn bản 5"/>
            <p:cNvSpPr txBox="1">
              <a:spLocks noChangeArrowheads="1"/>
            </p:cNvSpPr>
            <p:nvPr/>
          </p:nvSpPr>
          <p:spPr bwMode="auto">
            <a:xfrm>
              <a:off x="1485763" y="-260949"/>
              <a:ext cx="2677885" cy="57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Phần 1: MỞ ĐẦU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2335213"/>
            <a:ext cx="24828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3810000" y="1601788"/>
          <a:ext cx="3900488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19300" imgH="393700" progId="Equation.DSMT4">
                  <p:embed/>
                </p:oleObj>
              </mc:Choice>
              <mc:Fallback>
                <p:oleObj name="Equation" r:id="rId2" imgW="20193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601788"/>
                        <a:ext cx="3900488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838200" y="2463800"/>
          <a:ext cx="24003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626" imgH="203024" progId="Equation.DSMT4">
                  <p:embed/>
                </p:oleObj>
              </mc:Choice>
              <mc:Fallback>
                <p:oleObj name="Equation" r:id="rId4" imgW="545626" imgH="203024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63800"/>
                        <a:ext cx="2400300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928688" y="3568700"/>
          <a:ext cx="44481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700" imgH="203200" progId="Equation.DSMT4">
                  <p:embed/>
                </p:oleObj>
              </mc:Choice>
              <mc:Fallback>
                <p:oleObj name="Equation" r:id="rId6" imgW="1155700" imgH="203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3568700"/>
                        <a:ext cx="44481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8"/>
          <p:cNvSpPr>
            <a:spLocks/>
          </p:cNvSpPr>
          <p:nvPr/>
        </p:nvSpPr>
        <p:spPr bwMode="auto">
          <a:xfrm>
            <a:off x="4191000" y="1468438"/>
            <a:ext cx="889000" cy="55562"/>
          </a:xfrm>
          <a:custGeom>
            <a:avLst/>
            <a:gdLst>
              <a:gd name="T0" fmla="*/ 0 w 624"/>
              <a:gd name="T1" fmla="*/ 2147483647 h 152"/>
              <a:gd name="T2" fmla="*/ 2147483647 w 624"/>
              <a:gd name="T3" fmla="*/ 2147483647 h 152"/>
              <a:gd name="T4" fmla="*/ 2147483647 w 624"/>
              <a:gd name="T5" fmla="*/ 2147483647 h 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4" h="152">
                <a:moveTo>
                  <a:pt x="0" y="152"/>
                </a:moveTo>
                <a:cubicBezTo>
                  <a:pt x="164" y="84"/>
                  <a:pt x="328" y="16"/>
                  <a:pt x="432" y="8"/>
                </a:cubicBezTo>
                <a:cubicBezTo>
                  <a:pt x="536" y="0"/>
                  <a:pt x="580" y="52"/>
                  <a:pt x="624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4191000" y="1457325"/>
            <a:ext cx="2259013" cy="117475"/>
          </a:xfrm>
          <a:custGeom>
            <a:avLst/>
            <a:gdLst>
              <a:gd name="T0" fmla="*/ 0 w 1584"/>
              <a:gd name="T1" fmla="*/ 2147483647 h 320"/>
              <a:gd name="T2" fmla="*/ 2147483647 w 1584"/>
              <a:gd name="T3" fmla="*/ 2147483647 h 320"/>
              <a:gd name="T4" fmla="*/ 2147483647 w 1584"/>
              <a:gd name="T5" fmla="*/ 2147483647 h 320"/>
              <a:gd name="T6" fmla="*/ 2147483647 w 1584"/>
              <a:gd name="T7" fmla="*/ 2147483647 h 3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4" h="320">
                <a:moveTo>
                  <a:pt x="0" y="272"/>
                </a:moveTo>
                <a:cubicBezTo>
                  <a:pt x="256" y="168"/>
                  <a:pt x="512" y="64"/>
                  <a:pt x="720" y="32"/>
                </a:cubicBezTo>
                <a:cubicBezTo>
                  <a:pt x="928" y="0"/>
                  <a:pt x="1104" y="32"/>
                  <a:pt x="1248" y="80"/>
                </a:cubicBezTo>
                <a:cubicBezTo>
                  <a:pt x="1392" y="128"/>
                  <a:pt x="1488" y="224"/>
                  <a:pt x="1584" y="3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4267200" y="1400175"/>
            <a:ext cx="3079750" cy="123825"/>
          </a:xfrm>
          <a:custGeom>
            <a:avLst/>
            <a:gdLst>
              <a:gd name="T0" fmla="*/ 0 w 2160"/>
              <a:gd name="T1" fmla="*/ 2147483647 h 336"/>
              <a:gd name="T2" fmla="*/ 2147483647 w 2160"/>
              <a:gd name="T3" fmla="*/ 2147483647 h 336"/>
              <a:gd name="T4" fmla="*/ 2147483647 w 2160"/>
              <a:gd name="T5" fmla="*/ 2147483647 h 336"/>
              <a:gd name="T6" fmla="*/ 2147483647 w 2160"/>
              <a:gd name="T7" fmla="*/ 2147483647 h 336"/>
              <a:gd name="T8" fmla="*/ 2147483647 w 2160"/>
              <a:gd name="T9" fmla="*/ 2147483647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" h="336">
                <a:moveTo>
                  <a:pt x="0" y="336"/>
                </a:moveTo>
                <a:cubicBezTo>
                  <a:pt x="292" y="216"/>
                  <a:pt x="584" y="96"/>
                  <a:pt x="816" y="48"/>
                </a:cubicBezTo>
                <a:cubicBezTo>
                  <a:pt x="1048" y="0"/>
                  <a:pt x="1200" y="24"/>
                  <a:pt x="1392" y="48"/>
                </a:cubicBezTo>
                <a:cubicBezTo>
                  <a:pt x="1584" y="72"/>
                  <a:pt x="1840" y="144"/>
                  <a:pt x="1968" y="192"/>
                </a:cubicBezTo>
                <a:cubicBezTo>
                  <a:pt x="2096" y="240"/>
                  <a:pt x="2128" y="288"/>
                  <a:pt x="2160" y="3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3581400" y="2620963"/>
          <a:ext cx="28067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113" imgH="203112" progId="Equation.DSMT4">
                  <p:embed/>
                </p:oleObj>
              </mc:Choice>
              <mc:Fallback>
                <p:oleObj name="Equation" r:id="rId8" imgW="660113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20963"/>
                        <a:ext cx="28067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6669088" y="2678113"/>
          <a:ext cx="1773237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5872" imgH="177569" progId="Equation.DSMT4">
                  <p:embed/>
                </p:oleObj>
              </mc:Choice>
              <mc:Fallback>
                <p:oleObj name="Equation" r:id="rId10" imgW="405872" imgH="17756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2678113"/>
                        <a:ext cx="1773237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539750" y="1376363"/>
            <a:ext cx="533400" cy="457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?1</a:t>
            </a:r>
          </a:p>
        </p:txBody>
      </p:sp>
      <p:pic>
        <p:nvPicPr>
          <p:cNvPr id="14" name="Picture 4" descr="Cartoon Pupil Thinking About Problem Png Transparent Bottom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475"/>
            <a:ext cx="27432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2879725" y="2241550"/>
            <a:ext cx="5292725" cy="2843213"/>
          </a:xfrm>
          <a:prstGeom prst="cloudCallout">
            <a:avLst>
              <a:gd name="adj1" fmla="val -59226"/>
              <a:gd name="adj2" fmla="val 45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Muốn nhân đơn thức với đa thức ta làm thế nào???</a:t>
            </a:r>
            <a:endParaRPr lang="vi-VN" sz="2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263525" y="996293"/>
            <a:ext cx="4375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dụ/SGK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505200" y="3036230"/>
            <a:ext cx="153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(-2x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5181600" y="3036230"/>
            <a:ext cx="15351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(-2x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).5x</a:t>
            </a:r>
            <a:endParaRPr lang="en-US" altLang="en-US" sz="2800" baseline="30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415217"/>
              </p:ext>
            </p:extLst>
          </p:nvPr>
        </p:nvGraphicFramePr>
        <p:xfrm>
          <a:off x="7086600" y="2883830"/>
          <a:ext cx="17653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586" imgH="393529" progId="Equation.DSMT4">
                  <p:embed/>
                </p:oleObj>
              </mc:Choice>
              <mc:Fallback>
                <p:oleObj name="Equation" r:id="rId2" imgW="723586" imgH="393529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883830"/>
                        <a:ext cx="1765300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3429000" y="3798230"/>
            <a:ext cx="268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- 2x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- 10x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x</a:t>
            </a:r>
            <a:r>
              <a:rPr lang="en-US" altLang="en-US" sz="2800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Arc 20"/>
          <p:cNvSpPr>
            <a:spLocks/>
          </p:cNvSpPr>
          <p:nvPr/>
        </p:nvSpPr>
        <p:spPr bwMode="auto">
          <a:xfrm rot="19287264">
            <a:off x="755650" y="2818743"/>
            <a:ext cx="595313" cy="533400"/>
          </a:xfrm>
          <a:custGeom>
            <a:avLst/>
            <a:gdLst>
              <a:gd name="T0" fmla="*/ 0 w 21507"/>
              <a:gd name="T1" fmla="*/ 0 h 21600"/>
              <a:gd name="T2" fmla="*/ 2147483647 w 21507"/>
              <a:gd name="T3" fmla="*/ 2147483647 h 21600"/>
              <a:gd name="T4" fmla="*/ 0 w 2150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1600" fill="none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</a:path>
              <a:path w="21507" h="21600" stroke="0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7" name="Arc 21"/>
          <p:cNvSpPr>
            <a:spLocks/>
          </p:cNvSpPr>
          <p:nvPr/>
        </p:nvSpPr>
        <p:spPr bwMode="auto">
          <a:xfrm rot="19287264">
            <a:off x="1881188" y="2299630"/>
            <a:ext cx="1793875" cy="1611313"/>
          </a:xfrm>
          <a:custGeom>
            <a:avLst/>
            <a:gdLst>
              <a:gd name="T0" fmla="*/ 0 w 21507"/>
              <a:gd name="T1" fmla="*/ 0 h 21600"/>
              <a:gd name="T2" fmla="*/ 2147483647 w 21507"/>
              <a:gd name="T3" fmla="*/ 2147483647 h 21600"/>
              <a:gd name="T4" fmla="*/ 0 w 2150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1600" fill="none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</a:path>
              <a:path w="21507" h="21600" stroke="0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8" name="Arc 22"/>
          <p:cNvSpPr>
            <a:spLocks/>
          </p:cNvSpPr>
          <p:nvPr/>
        </p:nvSpPr>
        <p:spPr bwMode="auto">
          <a:xfrm rot="18349380">
            <a:off x="1191419" y="2584586"/>
            <a:ext cx="536575" cy="1090613"/>
          </a:xfrm>
          <a:custGeom>
            <a:avLst/>
            <a:gdLst>
              <a:gd name="T0" fmla="*/ 0 w 21507"/>
              <a:gd name="T1" fmla="*/ 0 h 21600"/>
              <a:gd name="T2" fmla="*/ 2147483647 w 21507"/>
              <a:gd name="T3" fmla="*/ 2147483647 h 21600"/>
              <a:gd name="T4" fmla="*/ 0 w 2150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1600" fill="none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</a:path>
              <a:path w="21507" h="21600" stroke="0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9" name="Arc 23"/>
          <p:cNvSpPr>
            <a:spLocks/>
          </p:cNvSpPr>
          <p:nvPr/>
        </p:nvSpPr>
        <p:spPr bwMode="auto">
          <a:xfrm rot="19222573">
            <a:off x="2641600" y="1878943"/>
            <a:ext cx="2822575" cy="2530475"/>
          </a:xfrm>
          <a:custGeom>
            <a:avLst/>
            <a:gdLst>
              <a:gd name="T0" fmla="*/ 0 w 21507"/>
              <a:gd name="T1" fmla="*/ 0 h 21600"/>
              <a:gd name="T2" fmla="*/ 2147483647 w 21507"/>
              <a:gd name="T3" fmla="*/ 2147483647 h 21600"/>
              <a:gd name="T4" fmla="*/ 0 w 2150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1600" fill="none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</a:path>
              <a:path w="21507" h="21600" stroke="0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0" name="Arc 25"/>
          <p:cNvSpPr>
            <a:spLocks/>
          </p:cNvSpPr>
          <p:nvPr/>
        </p:nvSpPr>
        <p:spPr bwMode="auto">
          <a:xfrm rot="18349380">
            <a:off x="1046163" y="2331380"/>
            <a:ext cx="1255712" cy="1677988"/>
          </a:xfrm>
          <a:custGeom>
            <a:avLst/>
            <a:gdLst>
              <a:gd name="T0" fmla="*/ 2147483647 w 21507"/>
              <a:gd name="T1" fmla="*/ 0 h 20911"/>
              <a:gd name="T2" fmla="*/ 2147483647 w 21507"/>
              <a:gd name="T3" fmla="*/ 2147483647 h 20911"/>
              <a:gd name="T4" fmla="*/ 0 w 21507"/>
              <a:gd name="T5" fmla="*/ 2147483647 h 209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0911" fill="none" extrusionOk="0">
                <a:moveTo>
                  <a:pt x="5412" y="0"/>
                </a:moveTo>
                <a:cubicBezTo>
                  <a:pt x="14224" y="2281"/>
                  <a:pt x="20661" y="9841"/>
                  <a:pt x="21506" y="18905"/>
                </a:cubicBezTo>
              </a:path>
              <a:path w="21507" h="20911" stroke="0" extrusionOk="0">
                <a:moveTo>
                  <a:pt x="5412" y="0"/>
                </a:moveTo>
                <a:cubicBezTo>
                  <a:pt x="14224" y="2281"/>
                  <a:pt x="20661" y="9841"/>
                  <a:pt x="21506" y="18905"/>
                </a:cubicBezTo>
                <a:lnTo>
                  <a:pt x="0" y="20911"/>
                </a:lnTo>
                <a:lnTo>
                  <a:pt x="541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722641"/>
              </p:ext>
            </p:extLst>
          </p:nvPr>
        </p:nvGraphicFramePr>
        <p:xfrm>
          <a:off x="76200" y="2883830"/>
          <a:ext cx="87503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3000" imgH="584200" progId="Equation.DSMT4">
                  <p:embed/>
                </p:oleObj>
              </mc:Choice>
              <mc:Fallback>
                <p:oleObj name="Equation" r:id="rId4" imgW="3683000" imgH="584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883830"/>
                        <a:ext cx="8750300" cy="137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Arc 24"/>
          <p:cNvSpPr>
            <a:spLocks/>
          </p:cNvSpPr>
          <p:nvPr/>
        </p:nvSpPr>
        <p:spPr bwMode="auto">
          <a:xfrm rot="19085024">
            <a:off x="3644900" y="1220130"/>
            <a:ext cx="3821113" cy="3886200"/>
          </a:xfrm>
          <a:custGeom>
            <a:avLst/>
            <a:gdLst>
              <a:gd name="T0" fmla="*/ 0 w 21507"/>
              <a:gd name="T1" fmla="*/ 0 h 21600"/>
              <a:gd name="T2" fmla="*/ 2147483647 w 21507"/>
              <a:gd name="T3" fmla="*/ 2147483647 h 21600"/>
              <a:gd name="T4" fmla="*/ 0 w 2150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07" h="21600" fill="none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</a:path>
              <a:path w="21507" h="21600" stroke="0" extrusionOk="0">
                <a:moveTo>
                  <a:pt x="0" y="0"/>
                </a:moveTo>
                <a:cubicBezTo>
                  <a:pt x="11152" y="0"/>
                  <a:pt x="20470" y="8490"/>
                  <a:pt x="21506" y="1959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6746875" y="440668"/>
            <a:ext cx="18796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5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57200" y="1922463"/>
            <a:ext cx="533400" cy="457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?2</a:t>
            </a:r>
          </a:p>
        </p:txBody>
      </p:sp>
      <p:graphicFrame>
        <p:nvGraphicFramePr>
          <p:cNvPr id="14" name="Object 23"/>
          <p:cNvGraphicFramePr>
            <a:graphicFrameLocks noChangeAspect="1"/>
          </p:cNvGraphicFramePr>
          <p:nvPr/>
        </p:nvGraphicFramePr>
        <p:xfrm>
          <a:off x="723900" y="4149725"/>
          <a:ext cx="31242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0" imgH="431800" progId="Equation.DSMT4">
                  <p:embed/>
                </p:oleObj>
              </mc:Choice>
              <mc:Fallback>
                <p:oleObj name="Equation" r:id="rId4" imgW="1524000" imgH="4318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4149725"/>
                        <a:ext cx="31242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3349625" y="2017713"/>
          <a:ext cx="2817813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0" imgH="431800" progId="Equation.DSMT4">
                  <p:embed/>
                </p:oleObj>
              </mc:Choice>
              <mc:Fallback>
                <p:oleObj name="Equation" r:id="rId6" imgW="15240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25" y="2017713"/>
                        <a:ext cx="2817813" cy="79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990600" y="2160588"/>
            <a:ext cx="2514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tính nhân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783013" y="4400550"/>
          <a:ext cx="16764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300" imgH="228600" progId="Equation.DSMT4">
                  <p:embed/>
                </p:oleObj>
              </mc:Choice>
              <mc:Fallback>
                <p:oleObj name="Equation" r:id="rId7" imgW="7493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013" y="4400550"/>
                        <a:ext cx="1676400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454650" y="4257675"/>
          <a:ext cx="1397000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8197" imgH="393529" progId="Equation.DSMT4">
                  <p:embed/>
                </p:oleObj>
              </mc:Choice>
              <mc:Fallback>
                <p:oleObj name="Equation" r:id="rId9" imgW="698197" imgH="393529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4257675"/>
                        <a:ext cx="1397000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732588" y="4257675"/>
          <a:ext cx="1550987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280" imgH="393529" progId="Equation.DSMT4">
                  <p:embed/>
                </p:oleObj>
              </mc:Choice>
              <mc:Fallback>
                <p:oleObj name="Equation" r:id="rId11" imgW="736280" imgH="393529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257675"/>
                        <a:ext cx="1550987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3816350" y="4905375"/>
          <a:ext cx="30988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73200" imgH="393700" progId="Equation.DSMT4">
                  <p:embed/>
                </p:oleObj>
              </mc:Choice>
              <mc:Fallback>
                <p:oleObj name="Equation" r:id="rId13" imgW="1473200" imgH="3937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6350" y="4905375"/>
                        <a:ext cx="30988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630613" y="2816225"/>
            <a:ext cx="182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HD giải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11188" y="3371850"/>
            <a:ext cx="80010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dụng quy tắc nhân đơn thức với đa thức ta có: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778000"/>
            <a:ext cx="120491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ồng hồ đếm ngược 1 phút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833438"/>
            <a:ext cx="135096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8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188" y="1160748"/>
            <a:ext cx="676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Bài 1: Thực hiện phép tính sau: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653370"/>
              </p:ext>
            </p:extLst>
          </p:nvPr>
        </p:nvGraphicFramePr>
        <p:xfrm>
          <a:off x="692150" y="1684623"/>
          <a:ext cx="30892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4000" imgH="431800" progId="Equation.DSMT4">
                  <p:embed/>
                </p:oleObj>
              </mc:Choice>
              <mc:Fallback>
                <p:oleObj name="Equation" r:id="rId4" imgW="1524000" imgH="431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684623"/>
                        <a:ext cx="3089275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416446"/>
              </p:ext>
            </p:extLst>
          </p:nvPr>
        </p:nvGraphicFramePr>
        <p:xfrm>
          <a:off x="4211638" y="1676685"/>
          <a:ext cx="363696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93900" imgH="495300" progId="Equation.DSMT4">
                  <p:embed/>
                </p:oleObj>
              </mc:Choice>
              <mc:Fallback>
                <p:oleObj name="Equation" r:id="rId6" imgW="1993900" imgH="495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676685"/>
                        <a:ext cx="3636962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icture containing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2508535"/>
            <a:ext cx="1885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719923"/>
            <a:ext cx="166846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339752" y="1160748"/>
            <a:ext cx="4644516" cy="2622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3250" y="728663"/>
            <a:ext cx="676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Bài 1: Thực hiện phép tính sau: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6050" y="1252538"/>
          <a:ext cx="3087688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0" imgH="431800" progId="Equation.DSMT4">
                  <p:embed/>
                </p:oleObj>
              </mc:Choice>
              <mc:Fallback>
                <p:oleObj name="Equation" r:id="rId2" imgW="15240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252538"/>
                        <a:ext cx="3087688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6525" y="3033713"/>
          <a:ext cx="3636963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93900" imgH="495300" progId="Equation.DSMT4">
                  <p:embed/>
                </p:oleObj>
              </mc:Choice>
              <mc:Fallback>
                <p:oleObj name="Equation" r:id="rId4" imgW="1993900" imgH="495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3033713"/>
                        <a:ext cx="3636963" cy="90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76600" y="1252538"/>
          <a:ext cx="48958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90800" imgH="457200" progId="Equation.DSMT4">
                  <p:embed/>
                </p:oleObj>
              </mc:Choice>
              <mc:Fallback>
                <p:oleObj name="Equation" r:id="rId6" imgW="259080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252538"/>
                        <a:ext cx="48958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311525" y="2060575"/>
          <a:ext cx="333533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65300" imgH="457200" progId="Equation.DSMT4">
                  <p:embed/>
                </p:oleObj>
              </mc:Choice>
              <mc:Fallback>
                <p:oleObj name="Equation" r:id="rId8" imgW="17653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2060575"/>
                        <a:ext cx="3335338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31800" y="3897313"/>
          <a:ext cx="6138863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378200" imgH="495300" progId="Equation.DSMT4">
                  <p:embed/>
                </p:oleObj>
              </mc:Choice>
              <mc:Fallback>
                <p:oleObj name="Equation" r:id="rId10" imgW="3378200" imgH="495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3897313"/>
                        <a:ext cx="6138863" cy="90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31800" y="4833938"/>
          <a:ext cx="3060700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75673" imgH="444307" progId="Equation.DSMT4">
                  <p:embed/>
                </p:oleObj>
              </mc:Choice>
              <mc:Fallback>
                <p:oleObj name="Equation" r:id="rId12" imgW="1675673" imgH="444307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833938"/>
                        <a:ext cx="3060700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12"/>
          <p:cNvSpPr>
            <a:spLocks noChangeArrowheads="1"/>
          </p:cNvSpPr>
          <p:nvPr/>
        </p:nvSpPr>
        <p:spPr bwMode="auto">
          <a:xfrm>
            <a:off x="457200" y="1922463"/>
            <a:ext cx="533400" cy="457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?3</a:t>
            </a:r>
          </a:p>
        </p:txBody>
      </p:sp>
      <p:pic>
        <p:nvPicPr>
          <p:cNvPr id="7" name="Picture 6" descr="A picture containing toy,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4689475"/>
            <a:ext cx="1885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5764213"/>
            <a:ext cx="21082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1304925"/>
            <a:ext cx="8623301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thang có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bằng           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             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chiều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bằng    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 Hãy viết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và   .</a:t>
            </a:r>
            <a:b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905540"/>
              </p:ext>
            </p:extLst>
          </p:nvPr>
        </p:nvGraphicFramePr>
        <p:xfrm>
          <a:off x="7117334" y="1958975"/>
          <a:ext cx="1049109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177480" progId="Equation.DSMT4">
                  <p:embed/>
                </p:oleObj>
              </mc:Choice>
              <mc:Fallback>
                <p:oleObj name="Equation" r:id="rId6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17334" y="1958975"/>
                        <a:ext cx="1049109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382910"/>
              </p:ext>
            </p:extLst>
          </p:nvPr>
        </p:nvGraphicFramePr>
        <p:xfrm>
          <a:off x="1036372" y="2330038"/>
          <a:ext cx="11080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203040" progId="Equation.DSMT4">
                  <p:embed/>
                </p:oleObj>
              </mc:Choice>
              <mc:Fallback>
                <p:oleObj name="Equation" r:id="rId8" imgW="482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72" y="2330038"/>
                        <a:ext cx="11080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88952"/>
              </p:ext>
            </p:extLst>
          </p:nvPr>
        </p:nvGraphicFramePr>
        <p:xfrm>
          <a:off x="6994525" y="4483100"/>
          <a:ext cx="2635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94525" y="4483100"/>
                        <a:ext cx="263525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978855"/>
              </p:ext>
            </p:extLst>
          </p:nvPr>
        </p:nvGraphicFramePr>
        <p:xfrm>
          <a:off x="5184068" y="2389489"/>
          <a:ext cx="468052" cy="41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28600" imgH="203040" progId="Equation.DSMT4">
                  <p:embed/>
                </p:oleObj>
              </mc:Choice>
              <mc:Fallback>
                <p:oleObj name="Equation" r:id="rId12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84068" y="2389489"/>
                        <a:ext cx="468052" cy="416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432153"/>
              </p:ext>
            </p:extLst>
          </p:nvPr>
        </p:nvGraphicFramePr>
        <p:xfrm>
          <a:off x="1215120" y="3284984"/>
          <a:ext cx="351532" cy="33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39680" progId="Equation.DSMT4">
                  <p:embed/>
                </p:oleObj>
              </mc:Choice>
              <mc:Fallback>
                <p:oleObj name="Equation" r:id="rId14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15120" y="3284984"/>
                        <a:ext cx="351532" cy="33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515531"/>
              </p:ext>
            </p:extLst>
          </p:nvPr>
        </p:nvGraphicFramePr>
        <p:xfrm>
          <a:off x="1835696" y="3320988"/>
          <a:ext cx="436228" cy="370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9680" imgH="164880" progId="Equation.DSMT4">
                  <p:embed/>
                </p:oleObj>
              </mc:Choice>
              <mc:Fallback>
                <p:oleObj name="Equation" r:id="rId16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35696" y="3320988"/>
                        <a:ext cx="436228" cy="370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511485" y="3617888"/>
            <a:ext cx="3502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mét           mét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099568"/>
              </p:ext>
            </p:extLst>
          </p:nvPr>
        </p:nvGraphicFramePr>
        <p:xfrm>
          <a:off x="5908870" y="3673917"/>
          <a:ext cx="9112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93480" imgH="177480" progId="Equation.DSMT4">
                  <p:embed/>
                </p:oleObj>
              </mc:Choice>
              <mc:Fallback>
                <p:oleObj name="Equation" r:id="rId18" imgW="393480" imgH="17748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870" y="3673917"/>
                        <a:ext cx="91122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280599"/>
              </p:ext>
            </p:extLst>
          </p:nvPr>
        </p:nvGraphicFramePr>
        <p:xfrm>
          <a:off x="7357043" y="3671208"/>
          <a:ext cx="96996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9040" imgH="203040" progId="Equation.DSMT4">
                  <p:embed/>
                </p:oleObj>
              </mc:Choice>
              <mc:Fallback>
                <p:oleObj name="Equation" r:id="rId20" imgW="41904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7043" y="3671208"/>
                        <a:ext cx="96996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0" y="16510"/>
            <a:ext cx="8623301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Mảnh vườn hình thang có hai đáy bằng            mét và                mét, chiều cao bằng      mét.</a:t>
            </a:r>
            <a:br>
              <a:rPr lang="en-US" alt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 Hãy viết biểu thức tính diện tích mảnh vườn nói trên theo x và y.</a:t>
            </a:r>
            <a:br>
              <a:rPr lang="en-US" alt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Tính diện tích mảnh vườn nếu cho          mét           mét.</a:t>
            </a:r>
            <a:endParaRPr lang="en-US" altLang="vi-VN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Rectangle 12"/>
          <p:cNvSpPr>
            <a:spLocks noChangeArrowheads="1"/>
          </p:cNvSpPr>
          <p:nvPr/>
        </p:nvSpPr>
        <p:spPr bwMode="auto">
          <a:xfrm>
            <a:off x="354013" y="304800"/>
            <a:ext cx="533400" cy="4572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?3</a:t>
            </a:r>
          </a:p>
        </p:txBody>
      </p:sp>
      <p:sp>
        <p:nvSpPr>
          <p:cNvPr id="254" name="Rectangle 4"/>
          <p:cNvSpPr>
            <a:spLocks noChangeArrowheads="1"/>
          </p:cNvSpPr>
          <p:nvPr/>
        </p:nvSpPr>
        <p:spPr bwMode="auto">
          <a:xfrm>
            <a:off x="-26988" y="2814638"/>
            <a:ext cx="4648201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Diện tích mảnh vườn: </a:t>
            </a:r>
          </a:p>
        </p:txBody>
      </p:sp>
      <p:graphicFrame>
        <p:nvGraphicFramePr>
          <p:cNvPr id="25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787894"/>
              </p:ext>
            </p:extLst>
          </p:nvPr>
        </p:nvGraphicFramePr>
        <p:xfrm>
          <a:off x="3887924" y="3155316"/>
          <a:ext cx="3414712" cy="22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5100" imgH="927100" progId="Equation.DSMT4">
                  <p:embed/>
                </p:oleObj>
              </mc:Choice>
              <mc:Fallback>
                <p:oleObj name="Equation" r:id="rId2" imgW="1435100" imgH="927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924" y="3155316"/>
                        <a:ext cx="3414712" cy="223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" name="Group 17"/>
          <p:cNvGrpSpPr>
            <a:grpSpLocks/>
          </p:cNvGrpSpPr>
          <p:nvPr/>
        </p:nvGrpSpPr>
        <p:grpSpPr bwMode="auto">
          <a:xfrm>
            <a:off x="142875" y="3705851"/>
            <a:ext cx="2652896" cy="1130584"/>
            <a:chOff x="2832" y="3408"/>
            <a:chExt cx="1536" cy="576"/>
          </a:xfrm>
        </p:grpSpPr>
        <p:sp>
          <p:nvSpPr>
            <p:cNvPr id="31755" name="Freeform 18"/>
            <p:cNvSpPr>
              <a:spLocks/>
            </p:cNvSpPr>
            <p:nvPr/>
          </p:nvSpPr>
          <p:spPr bwMode="auto">
            <a:xfrm>
              <a:off x="2832" y="3408"/>
              <a:ext cx="1536" cy="576"/>
            </a:xfrm>
            <a:custGeom>
              <a:avLst/>
              <a:gdLst>
                <a:gd name="T0" fmla="*/ 0 w 1536"/>
                <a:gd name="T1" fmla="*/ 576 h 576"/>
                <a:gd name="T2" fmla="*/ 288 w 1536"/>
                <a:gd name="T3" fmla="*/ 0 h 576"/>
                <a:gd name="T4" fmla="*/ 912 w 1536"/>
                <a:gd name="T5" fmla="*/ 0 h 576"/>
                <a:gd name="T6" fmla="*/ 1536 w 1536"/>
                <a:gd name="T7" fmla="*/ 576 h 576"/>
                <a:gd name="T8" fmla="*/ 0 w 1536"/>
                <a:gd name="T9" fmla="*/ 576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6" h="576">
                  <a:moveTo>
                    <a:pt x="0" y="576"/>
                  </a:moveTo>
                  <a:lnTo>
                    <a:pt x="288" y="0"/>
                  </a:lnTo>
                  <a:lnTo>
                    <a:pt x="912" y="0"/>
                  </a:lnTo>
                  <a:lnTo>
                    <a:pt x="1536" y="576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6" name="Line 19"/>
            <p:cNvSpPr>
              <a:spLocks noChangeShapeType="1"/>
            </p:cNvSpPr>
            <p:nvPr/>
          </p:nvSpPr>
          <p:spPr bwMode="auto">
            <a:xfrm>
              <a:off x="3120" y="340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7" name="Freeform 20"/>
            <p:cNvSpPr>
              <a:spLocks/>
            </p:cNvSpPr>
            <p:nvPr/>
          </p:nvSpPr>
          <p:spPr bwMode="auto">
            <a:xfrm>
              <a:off x="3120" y="3888"/>
              <a:ext cx="96" cy="96"/>
            </a:xfrm>
            <a:custGeom>
              <a:avLst/>
              <a:gdLst>
                <a:gd name="T0" fmla="*/ 0 w 96"/>
                <a:gd name="T1" fmla="*/ 0 h 96"/>
                <a:gd name="T2" fmla="*/ 96 w 96"/>
                <a:gd name="T3" fmla="*/ 0 h 96"/>
                <a:gd name="T4" fmla="*/ 96 w 96"/>
                <a:gd name="T5" fmla="*/ 96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96">
                  <a:moveTo>
                    <a:pt x="0" y="0"/>
                  </a:moveTo>
                  <a:lnTo>
                    <a:pt x="96" y="0"/>
                  </a:lnTo>
                  <a:lnTo>
                    <a:pt x="96" y="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84494" y="2722881"/>
            <a:ext cx="380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HD giải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3" name="Text Box 6"/>
          <p:cNvSpPr txBox="1">
            <a:spLocks noChangeArrowheads="1"/>
          </p:cNvSpPr>
          <p:nvPr/>
        </p:nvSpPr>
        <p:spPr bwMode="auto">
          <a:xfrm>
            <a:off x="-26988" y="5172075"/>
            <a:ext cx="9253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Thay cho           mét            mét vào đa thức trên, ta có diện tích của mảnh vườn là: </a:t>
            </a:r>
          </a:p>
        </p:txBody>
      </p:sp>
      <p:graphicFrame>
        <p:nvGraphicFramePr>
          <p:cNvPr id="264" name="Object 7"/>
          <p:cNvGraphicFramePr>
            <a:graphicFrameLocks noChangeAspect="1"/>
          </p:cNvGraphicFramePr>
          <p:nvPr/>
        </p:nvGraphicFramePr>
        <p:xfrm>
          <a:off x="1565275" y="6021388"/>
          <a:ext cx="59578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47900" imgH="228600" progId="Equation.DSMT4">
                  <p:embed/>
                </p:oleObj>
              </mc:Choice>
              <mc:Fallback>
                <p:oleObj name="Equation" r:id="rId4" imgW="2247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6021388"/>
                        <a:ext cx="59578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91787"/>
              </p:ext>
            </p:extLst>
          </p:nvPr>
        </p:nvGraphicFramePr>
        <p:xfrm>
          <a:off x="6660232" y="696686"/>
          <a:ext cx="1008112" cy="392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177480" progId="Equation.DSMT4">
                  <p:embed/>
                </p:oleObj>
              </mc:Choice>
              <mc:Fallback>
                <p:oleObj name="Equation" r:id="rId6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0232" y="696686"/>
                        <a:ext cx="1008112" cy="392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107918"/>
              </p:ext>
            </p:extLst>
          </p:nvPr>
        </p:nvGraphicFramePr>
        <p:xfrm>
          <a:off x="5432293" y="2401888"/>
          <a:ext cx="9112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480" imgH="177480" progId="Equation.DSMT4">
                  <p:embed/>
                </p:oleObj>
              </mc:Choice>
              <mc:Fallback>
                <p:oleObj name="Equation" r:id="rId8" imgW="393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32293" y="2401888"/>
                        <a:ext cx="91122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900252"/>
              </p:ext>
            </p:extLst>
          </p:nvPr>
        </p:nvGraphicFramePr>
        <p:xfrm>
          <a:off x="4752020" y="1091126"/>
          <a:ext cx="468052" cy="41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" imgH="203040" progId="Equation.DSMT4">
                  <p:embed/>
                </p:oleObj>
              </mc:Choice>
              <mc:Fallback>
                <p:oleObj name="Equation" r:id="rId10" imgW="228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52020" y="1091126"/>
                        <a:ext cx="468052" cy="416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055092"/>
              </p:ext>
            </p:extLst>
          </p:nvPr>
        </p:nvGraphicFramePr>
        <p:xfrm>
          <a:off x="4394200" y="23622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207360" progId="Equation.DSMT4">
                  <p:embed/>
                </p:oleObj>
              </mc:Choice>
              <mc:Fallback>
                <p:oleObj name="Equation" r:id="rId12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972431"/>
              </p:ext>
            </p:extLst>
          </p:nvPr>
        </p:nvGraphicFramePr>
        <p:xfrm>
          <a:off x="620713" y="3368675"/>
          <a:ext cx="11080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82400" imgH="203040" progId="Equation.DSMT4">
                  <p:embed/>
                </p:oleObj>
              </mc:Choice>
              <mc:Fallback>
                <p:oleObj name="Equation" r:id="rId14" imgW="48240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3368675"/>
                        <a:ext cx="11080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334043"/>
              </p:ext>
            </p:extLst>
          </p:nvPr>
        </p:nvGraphicFramePr>
        <p:xfrm>
          <a:off x="620713" y="4836435"/>
          <a:ext cx="104933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57200" imgH="177480" progId="Equation.DSMT4">
                  <p:embed/>
                </p:oleObj>
              </mc:Choice>
              <mc:Fallback>
                <p:oleObj name="Equation" r:id="rId16" imgW="45720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4836435"/>
                        <a:ext cx="104933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162270"/>
              </p:ext>
            </p:extLst>
          </p:nvPr>
        </p:nvGraphicFramePr>
        <p:xfrm>
          <a:off x="710586" y="4045718"/>
          <a:ext cx="5080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28600" imgH="203040" progId="Equation.DSMT4">
                  <p:embed/>
                </p:oleObj>
              </mc:Choice>
              <mc:Fallback>
                <p:oleObj name="Equation" r:id="rId18" imgW="22860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586" y="4045718"/>
                        <a:ext cx="5080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229330"/>
              </p:ext>
            </p:extLst>
          </p:nvPr>
        </p:nvGraphicFramePr>
        <p:xfrm>
          <a:off x="611190" y="1040447"/>
          <a:ext cx="11080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82400" imgH="203040" progId="Equation.DSMT4">
                  <p:embed/>
                </p:oleObj>
              </mc:Choice>
              <mc:Fallback>
                <p:oleObj name="Equation" r:id="rId20" imgW="482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90" y="1040447"/>
                        <a:ext cx="110807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431901"/>
              </p:ext>
            </p:extLst>
          </p:nvPr>
        </p:nvGraphicFramePr>
        <p:xfrm>
          <a:off x="6851650" y="2373313"/>
          <a:ext cx="969963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19040" imgH="203040" progId="Equation.DSMT4">
                  <p:embed/>
                </p:oleObj>
              </mc:Choice>
              <mc:Fallback>
                <p:oleObj name="Equation" r:id="rId22" imgW="41904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650" y="2373313"/>
                        <a:ext cx="969963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804647"/>
              </p:ext>
            </p:extLst>
          </p:nvPr>
        </p:nvGraphicFramePr>
        <p:xfrm>
          <a:off x="1900885" y="5231206"/>
          <a:ext cx="9112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93480" imgH="177480" progId="Equation.DSMT4">
                  <p:embed/>
                </p:oleObj>
              </mc:Choice>
              <mc:Fallback>
                <p:oleObj name="Equation" r:id="rId24" imgW="393480" imgH="1774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885" y="5231206"/>
                        <a:ext cx="911225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727923"/>
              </p:ext>
            </p:extLst>
          </p:nvPr>
        </p:nvGraphicFramePr>
        <p:xfrm>
          <a:off x="3500438" y="5238750"/>
          <a:ext cx="969962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19040" imgH="203040" progId="Equation.DSMT4">
                  <p:embed/>
                </p:oleObj>
              </mc:Choice>
              <mc:Fallback>
                <p:oleObj name="Equation" r:id="rId26" imgW="419040" imgH="203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5238750"/>
                        <a:ext cx="969962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2"/>
            </p:par>
          </p:childTnLst>
        </p:cTn>
      </p:par>
    </p:tnLst>
    <p:bldLst>
      <p:bldP spid="254" grpId="0"/>
      <p:bldP spid="8" grpId="0"/>
      <p:bldP spid="2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875" y="1927225"/>
            <a:ext cx="3203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Bài 3: Tìm     , biết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968625" y="1928813"/>
          <a:ext cx="451961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20900" imgH="266700" progId="Equation.DSMT4">
                  <p:embed/>
                </p:oleObj>
              </mc:Choice>
              <mc:Fallback>
                <p:oleObj name="Equation" r:id="rId4" imgW="2120900" imgH="2667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1928813"/>
                        <a:ext cx="4519613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7343775" y="701675"/>
            <a:ext cx="15049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Đồng hồ đếm ngược 30 giấ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93" y="5337212"/>
            <a:ext cx="3227388" cy="150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9750" y="2535238"/>
            <a:ext cx="3095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HD giải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627990"/>
              </p:ext>
            </p:extLst>
          </p:nvPr>
        </p:nvGraphicFramePr>
        <p:xfrm>
          <a:off x="2771775" y="2921681"/>
          <a:ext cx="54864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230" imgH="215806" progId="Equation.DSMT4">
                  <p:embed/>
                </p:oleObj>
              </mc:Choice>
              <mc:Fallback>
                <p:oleObj name="Equation" r:id="rId8" imgW="2234230" imgH="21580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921681"/>
                        <a:ext cx="54864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843213" y="3681413"/>
          <a:ext cx="2006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25142" imgH="177723" progId="Equation.DSMT4">
                  <p:embed/>
                </p:oleObj>
              </mc:Choice>
              <mc:Fallback>
                <p:oleObj name="Equation" r:id="rId10" imgW="825142" imgH="177723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681413"/>
                        <a:ext cx="2006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886075" y="4292600"/>
          <a:ext cx="14986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34449" imgH="177646" progId="Equation.DSMT4">
                  <p:embed/>
                </p:oleObj>
              </mc:Choice>
              <mc:Fallback>
                <p:oleObj name="Equation" r:id="rId12" imgW="634449" imgH="177646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075" y="4292600"/>
                        <a:ext cx="14986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/>
          <p:cNvSpPr/>
          <p:nvPr/>
        </p:nvSpPr>
        <p:spPr>
          <a:xfrm>
            <a:off x="1283710" y="1616948"/>
            <a:ext cx="6552728" cy="26037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TÌM TÒI VÀ MỞ RỘNG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074775"/>
              </p:ext>
            </p:extLst>
          </p:nvPr>
        </p:nvGraphicFramePr>
        <p:xfrm>
          <a:off x="1744662" y="2018035"/>
          <a:ext cx="479638" cy="431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39680" progId="Equation.DSMT4">
                  <p:embed/>
                </p:oleObj>
              </mc:Choice>
              <mc:Fallback>
                <p:oleObj name="Equation" r:id="rId14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44662" y="2018035"/>
                        <a:ext cx="479638" cy="431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33100" y="474581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Vậy           là giá trị cần tìm.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698557"/>
              </p:ext>
            </p:extLst>
          </p:nvPr>
        </p:nvGraphicFramePr>
        <p:xfrm>
          <a:off x="2391330" y="4797084"/>
          <a:ext cx="958850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6080" imgH="177480" progId="Equation.DSMT4">
                  <p:embed/>
                </p:oleObj>
              </mc:Choice>
              <mc:Fallback>
                <p:oleObj name="Equation" r:id="rId16" imgW="406080" imgH="1774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1330" y="4797084"/>
                        <a:ext cx="958850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13" grpId="0"/>
      <p:bldP spid="2" grpId="0" animBg="1"/>
      <p:bldP spid="2" grpId="1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0" y="2783681"/>
            <a:ext cx="662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838200" y="1525588"/>
            <a:ext cx="7543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Chứng minh rằng  giá trị của biểu thức M không phụ thuộc vào giá trị của </a:t>
            </a:r>
          </a:p>
          <a:p>
            <a:pPr eaLnBrk="1" hangingPunct="1"/>
            <a:endParaRPr lang="en-US" alt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69A16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6075363"/>
            <a:ext cx="212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2:00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1:59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1:58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1:57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1:56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1:55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1:54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1:53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1:51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1:50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1:49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1:48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1:47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1:46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1:45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1:44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1:43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1:42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1:41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1:40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1:39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1:38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1:37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1:36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1:35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1:34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1:33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1:32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1:31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1:30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1:29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1:28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1:27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1:26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1:25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1:24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1:23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1:22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1:21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1:20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1:19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1:18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1:17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1:16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1:15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1:14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1:13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1:12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1:11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1:10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1:09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1:08</a:t>
            </a: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1:07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1:06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1:05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1:04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1:03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1:02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1:01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1:00</a:t>
            </a: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0:59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0:58</a:t>
            </a: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0:57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0:56</a:t>
            </a: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0:55</a:t>
            </a: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0:54</a:t>
            </a: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0:53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0:52</a:t>
            </a: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0:51</a:t>
            </a: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0:50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0:49</a:t>
            </a: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0:48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0:47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0:46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0:45</a:t>
            </a: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0:44</a:t>
            </a: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0:43</a:t>
            </a: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0:42</a:t>
            </a: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0:41</a:t>
            </a: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0:40</a:t>
            </a: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0:39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0:38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0:37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0:36</a:t>
            </a: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0:35</a:t>
            </a: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0:34</a:t>
            </a: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0:33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0:32</a:t>
            </a: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0:31</a:t>
            </a: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0:30</a:t>
            </a: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0:29</a:t>
            </a: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0:28</a:t>
            </a:r>
          </a:p>
        </p:txBody>
      </p:sp>
      <p:sp>
        <p:nvSpPr>
          <p:cNvPr id="101" name="Rectangle 10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0:27</a:t>
            </a:r>
          </a:p>
        </p:txBody>
      </p:sp>
      <p:sp>
        <p:nvSpPr>
          <p:cNvPr id="102" name="Rectangle 10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0:26</a:t>
            </a:r>
          </a:p>
        </p:txBody>
      </p:sp>
      <p:sp>
        <p:nvSpPr>
          <p:cNvPr id="103" name="Rectangle 10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0:25</a:t>
            </a:r>
          </a:p>
        </p:txBody>
      </p:sp>
      <p:sp>
        <p:nvSpPr>
          <p:cNvPr id="104" name="Rectangle 10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0:24</a:t>
            </a:r>
          </a:p>
        </p:txBody>
      </p:sp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0:23</a:t>
            </a:r>
          </a:p>
        </p:txBody>
      </p: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0:22</a:t>
            </a:r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0:21</a:t>
            </a:r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0:20</a:t>
            </a:r>
          </a:p>
        </p:txBody>
      </p:sp>
      <p:sp>
        <p:nvSpPr>
          <p:cNvPr id="109" name="Rectangle 10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0:19</a:t>
            </a:r>
          </a:p>
        </p:txBody>
      </p: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0:18</a:t>
            </a: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0:17</a:t>
            </a: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0:16</a:t>
            </a: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0:15</a:t>
            </a: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0:14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0:13</a:t>
            </a:r>
          </a:p>
        </p:txBody>
      </p: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0:12</a:t>
            </a:r>
          </a:p>
        </p:txBody>
      </p:sp>
      <p:sp>
        <p:nvSpPr>
          <p:cNvPr id="117" name="Rectangle 11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0:11</a:t>
            </a: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0:10</a:t>
            </a: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0:09</a:t>
            </a: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0:08</a:t>
            </a:r>
          </a:p>
        </p:txBody>
      </p: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0:07</a:t>
            </a:r>
          </a:p>
        </p:txBody>
      </p:sp>
      <p:sp>
        <p:nvSpPr>
          <p:cNvPr id="122" name="Rectangle 121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0:06</a:t>
            </a:r>
          </a:p>
        </p:txBody>
      </p:sp>
      <p:sp>
        <p:nvSpPr>
          <p:cNvPr id="123" name="Rectangle 122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0:05</a:t>
            </a:r>
          </a:p>
        </p:txBody>
      </p:sp>
      <p:sp>
        <p:nvSpPr>
          <p:cNvPr id="124" name="Rectangle 12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0:04</a:t>
            </a:r>
          </a:p>
        </p:txBody>
      </p:sp>
      <p:sp>
        <p:nvSpPr>
          <p:cNvPr id="125" name="Rectangle 124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0:03</a:t>
            </a:r>
          </a:p>
        </p:txBody>
      </p:sp>
      <p:sp>
        <p:nvSpPr>
          <p:cNvPr id="126" name="Rectangle 125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0:02</a:t>
            </a:r>
          </a:p>
        </p:txBody>
      </p: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0:01</a:t>
            </a: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End</a:t>
            </a:r>
          </a:p>
        </p:txBody>
      </p:sp>
      <p:sp>
        <p:nvSpPr>
          <p:cNvPr id="129" name="Rectangle 123"/>
          <p:cNvSpPr>
            <a:spLocks noChangeArrowheads="1"/>
          </p:cNvSpPr>
          <p:nvPr/>
        </p:nvSpPr>
        <p:spPr bwMode="auto">
          <a:xfrm>
            <a:off x="3132138" y="5697538"/>
            <a:ext cx="1997075" cy="91122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altLang="en-US" sz="6600"/>
              <a:t>2:00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705100"/>
            <a:ext cx="1204913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35256"/>
              </p:ext>
            </p:extLst>
          </p:nvPr>
        </p:nvGraphicFramePr>
        <p:xfrm>
          <a:off x="1119727" y="2359025"/>
          <a:ext cx="6326695" cy="551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440" imgH="215640" progId="Equation.DSMT4">
                  <p:embed/>
                </p:oleObj>
              </mc:Choice>
              <mc:Fallback>
                <p:oleObj name="Equation" r:id="rId7" imgW="24764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9727" y="2359025"/>
                        <a:ext cx="6326695" cy="551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716139"/>
              </p:ext>
            </p:extLst>
          </p:nvPr>
        </p:nvGraphicFramePr>
        <p:xfrm>
          <a:off x="1119187" y="3290044"/>
          <a:ext cx="63277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76440" imgH="215640" progId="Equation.DSMT4">
                  <p:embed/>
                </p:oleObj>
              </mc:Choice>
              <mc:Fallback>
                <p:oleObj name="Equation" r:id="rId9" imgW="2476440" imgH="215640" progId="Equation.DSMT4">
                  <p:embed/>
                  <p:pic>
                    <p:nvPicPr>
                      <p:cNvPr id="0" name="Object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7" y="3290044"/>
                        <a:ext cx="632777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323847"/>
              </p:ext>
            </p:extLst>
          </p:nvPr>
        </p:nvGraphicFramePr>
        <p:xfrm>
          <a:off x="1607200" y="3910013"/>
          <a:ext cx="5351749" cy="60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45960" imgH="241200" progId="Equation.DSMT4">
                  <p:embed/>
                </p:oleObj>
              </mc:Choice>
              <mc:Fallback>
                <p:oleObj name="Equation" r:id="rId11" imgW="21459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07200" y="3910013"/>
                        <a:ext cx="5351749" cy="60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759060"/>
              </p:ext>
            </p:extLst>
          </p:nvPr>
        </p:nvGraphicFramePr>
        <p:xfrm>
          <a:off x="1667938" y="4653136"/>
          <a:ext cx="135786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67938" y="4653136"/>
                        <a:ext cx="1357865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813124"/>
              </p:ext>
            </p:extLst>
          </p:nvPr>
        </p:nvGraphicFramePr>
        <p:xfrm>
          <a:off x="5509025" y="2096852"/>
          <a:ext cx="767550" cy="43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91960" imgH="164880" progId="Equation.DSMT4">
                  <p:embed/>
                </p:oleObj>
              </mc:Choice>
              <mc:Fallback>
                <p:oleObj name="Equation" r:id="rId15" imgW="291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09025" y="2096852"/>
                        <a:ext cx="767550" cy="433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1" dur="9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showWhenStopped="0">
                <p:cTn id="4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Google Shape;90;p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5113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Google Shape;91;p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1725"/>
            <a:ext cx="25654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oogle Shape;92;p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79825"/>
            <a:ext cx="2770188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Google Shape;93;p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75263"/>
            <a:ext cx="1223963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Google Shape;94;p2"/>
          <p:cNvSpPr/>
          <p:nvPr/>
        </p:nvSpPr>
        <p:spPr>
          <a:xfrm>
            <a:off x="1619672" y="1028733"/>
            <a:ext cx="6975768" cy="1824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b="1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+mj-lt"/>
              </a:rPr>
              <a:t>Giải cứu bãi biển</a:t>
            </a:r>
          </a:p>
        </p:txBody>
      </p:sp>
      <p:pic>
        <p:nvPicPr>
          <p:cNvPr id="34823" name="Google Shape;95;p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-8461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782888" y="2665413"/>
            <a:ext cx="5367337" cy="1570037"/>
          </a:xfrm>
          <a:prstGeom prst="cloudCallout">
            <a:avLst>
              <a:gd name="adj1" fmla="val -69229"/>
              <a:gd name="adj2" fmla="val -16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98788" y="2963863"/>
            <a:ext cx="4937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nl-NL" altLang="en-US" sz="2400" b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GỢI NHỚ LẠI BÀI CŨ, THÔNG QUA 5 CÂU HỎI TRẮC NGHIỆM SAU</a:t>
            </a:r>
          </a:p>
          <a:p>
            <a:pPr algn="ctr"/>
            <a:endParaRPr lang="en-US" altLang="en-US" sz="280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755900"/>
            <a:ext cx="12144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1103313" y="946150"/>
            <a:ext cx="2482850" cy="1131888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659188" y="1055688"/>
            <a:ext cx="4089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Mở đầu</a:t>
            </a:r>
            <a:endParaRPr lang="en-US" sz="4400">
              <a:solidFill>
                <a:srgbClr val="000000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70438"/>
            <a:ext cx="20716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551113" y="4294188"/>
            <a:ext cx="2916237" cy="1223962"/>
          </a:xfrm>
          <a:prstGeom prst="wedgeRoundRectCallout">
            <a:avLst>
              <a:gd name="adj1" fmla="val 104209"/>
              <a:gd name="adj2" fmla="val 299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 câu hỏi có </a:t>
            </a: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giây suy nghĩ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p2"/>
          <p:cNvSpPr/>
          <p:nvPr/>
        </p:nvSpPr>
        <p:spPr>
          <a:xfrm>
            <a:off x="1007604" y="728700"/>
            <a:ext cx="6975768" cy="18242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>
              <a:defRPr/>
            </a:pPr>
            <a:r>
              <a:rPr b="1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+mj-lt"/>
              </a:rPr>
              <a:t>Giải cứu bãi biển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604" y="2924944"/>
            <a:ext cx="75248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Có 5 câu hỏi, mỗi câu có 15 giây suy nghĩ.</a:t>
            </a:r>
          </a:p>
          <a:p>
            <a:pPr marL="457200" indent="-457200">
              <a:buFont typeface="Arial" pitchFamily="34" charset="0"/>
              <a:buChar char="•"/>
            </a:pP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Sau đó, người chọn câu hỏi sẽ đưa ra câu trả lời.</a:t>
            </a: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Mỗi câu trả lời đúng sẽ dọn được một loại rác giúp bãi biển sạch trở lại.</a:t>
            </a:r>
          </a:p>
        </p:txBody>
      </p:sp>
    </p:spTree>
    <p:extLst>
      <p:ext uri="{BB962C8B-B14F-4D97-AF65-F5344CB8AC3E}">
        <p14:creationId xmlns:p14="http://schemas.microsoft.com/office/powerpoint/2010/main" val="801376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Google Shape;100;p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5" y="4500563"/>
            <a:ext cx="19208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Google Shape;101;p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533900"/>
            <a:ext cx="18335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Google Shape;102;p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862638"/>
            <a:ext cx="17256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Google Shape;103;p3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0"/>
            <a:ext cx="1008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Google Shape;108;p3"/>
          <p:cNvSpPr>
            <a:spLocks noChangeArrowheads="1"/>
          </p:cNvSpPr>
          <p:nvPr/>
        </p:nvSpPr>
        <p:spPr bwMode="auto">
          <a:xfrm>
            <a:off x="1182688" y="-711200"/>
            <a:ext cx="5508625" cy="3540125"/>
          </a:xfrm>
          <a:prstGeom prst="cloudCallout">
            <a:avLst>
              <a:gd name="adj1" fmla="val -51741"/>
              <a:gd name="adj2" fmla="val 69028"/>
            </a:avLst>
          </a:prstGeom>
          <a:solidFill>
            <a:schemeClr val="bg1"/>
          </a:solidFill>
          <a:ln w="254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440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Bãi biển có nhiều rác quá!</a:t>
            </a:r>
            <a:endParaRPr lang="vi-VN" sz="4400">
              <a:solidFill>
                <a:srgbClr val="FFC000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09" name="Google Shape;109;p3"/>
          <p:cNvSpPr>
            <a:spLocks noChangeArrowheads="1"/>
          </p:cNvSpPr>
          <p:nvPr/>
        </p:nvSpPr>
        <p:spPr bwMode="auto">
          <a:xfrm>
            <a:off x="3541713" y="133350"/>
            <a:ext cx="5229225" cy="3541713"/>
          </a:xfrm>
          <a:prstGeom prst="cloudCallout">
            <a:avLst>
              <a:gd name="adj1" fmla="val -62866"/>
              <a:gd name="adj2" fmla="val 84463"/>
            </a:avLst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Chúng ta cùng nhau dọn dẹp nào!</a:t>
            </a:r>
            <a:endParaRPr lang="vi-VN" sz="440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35851" name="Google Shape;110;p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3" y="-1658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oogle Shape;104;p3">
            <a:hlinkClick r:id="rId9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55" y="3162413"/>
            <a:ext cx="58261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oogle Shape;105;p3">
            <a:hlinkClick r:id="rId11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05" y="3714863"/>
            <a:ext cx="8683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oogle Shape;106;p3">
            <a:hlinkClick r:id="rId13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1"/>
          <a:stretch>
            <a:fillRect/>
          </a:stretch>
        </p:blipFill>
        <p:spPr bwMode="auto">
          <a:xfrm rot="-4549777">
            <a:off x="8485430" y="5380151"/>
            <a:ext cx="56991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oogle Shape;111;p3">
            <a:hlinkClick r:id="rId15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67" y="5740513"/>
            <a:ext cx="102393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oogle Shape;113;p3">
            <a:hlinkClick r:id="rId17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05" y="4281601"/>
            <a:ext cx="125571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>
            <a:spLocks noChangeArrowheads="1"/>
          </p:cNvSpPr>
          <p:nvPr/>
        </p:nvSpPr>
        <p:spPr bwMode="auto">
          <a:xfrm>
            <a:off x="468313" y="442913"/>
            <a:ext cx="8207375" cy="1441450"/>
          </a:xfrm>
          <a:prstGeom prst="horizontalScroll">
            <a:avLst>
              <a:gd name="adj" fmla="val 12500"/>
            </a:avLst>
          </a:prstGeom>
          <a:solidFill>
            <a:srgbClr val="538CD5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Tích                   bằng</a:t>
            </a:r>
            <a:endParaRPr lang="vi-VN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539750" y="2276475"/>
            <a:ext cx="8208963" cy="24177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Đáp án:</a:t>
            </a:r>
            <a:endParaRPr sz="4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6868" name="Google Shape;120;p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-1851025"/>
            <a:ext cx="8080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Google Shape;121;p4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5867400"/>
            <a:ext cx="18081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7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00872"/>
              </p:ext>
            </p:extLst>
          </p:nvPr>
        </p:nvGraphicFramePr>
        <p:xfrm>
          <a:off x="3433763" y="534988"/>
          <a:ext cx="22764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431640" progId="Equation.DSMT4">
                  <p:embed/>
                </p:oleObj>
              </mc:Choice>
              <mc:Fallback>
                <p:oleObj name="Equation" r:id="rId8" imgW="104112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3" y="534988"/>
                        <a:ext cx="227647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742430"/>
              </p:ext>
            </p:extLst>
          </p:nvPr>
        </p:nvGraphicFramePr>
        <p:xfrm>
          <a:off x="5629275" y="3046413"/>
          <a:ext cx="11747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080" imgH="241200" progId="Equation.DSMT4">
                  <p:embed/>
                </p:oleObj>
              </mc:Choice>
              <mc:Fallback>
                <p:oleObj name="Equation" r:id="rId10" imgW="40608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275" y="3046413"/>
                        <a:ext cx="117475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157788"/>
            <a:ext cx="3024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>
            <a:spLocks noChangeArrowheads="1"/>
          </p:cNvSpPr>
          <p:nvPr/>
        </p:nvSpPr>
        <p:spPr bwMode="auto">
          <a:xfrm>
            <a:off x="468313" y="442913"/>
            <a:ext cx="8207375" cy="1441450"/>
          </a:xfrm>
          <a:prstGeom prst="horizontalScroll">
            <a:avLst>
              <a:gd name="adj" fmla="val 12500"/>
            </a:avLst>
          </a:prstGeom>
          <a:solidFill>
            <a:srgbClr val="538CD5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Tích                  bằng</a:t>
            </a:r>
            <a:endParaRPr lang="vi-VN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539750" y="2276475"/>
            <a:ext cx="8208963" cy="24177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Đáp án: </a:t>
            </a:r>
            <a:endParaRPr sz="4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7892" name="Google Shape;129;p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-1851025"/>
            <a:ext cx="8080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oogle Shape;130;p5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5157788"/>
            <a:ext cx="214153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958502"/>
              </p:ext>
            </p:extLst>
          </p:nvPr>
        </p:nvGraphicFramePr>
        <p:xfrm>
          <a:off x="3429000" y="523875"/>
          <a:ext cx="22860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520" imgH="431640" progId="Equation.DSMT4">
                  <p:embed/>
                </p:oleObj>
              </mc:Choice>
              <mc:Fallback>
                <p:oleObj name="Equation" r:id="rId8" imgW="1028520" imgH="431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23875"/>
                        <a:ext cx="228600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213570"/>
              </p:ext>
            </p:extLst>
          </p:nvPr>
        </p:nvGraphicFramePr>
        <p:xfrm>
          <a:off x="5446713" y="3070225"/>
          <a:ext cx="14128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760" imgH="241200" progId="Equation.DSMT4">
                  <p:embed/>
                </p:oleObj>
              </mc:Choice>
              <mc:Fallback>
                <p:oleObj name="Equation" r:id="rId10" imgW="54576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713" y="3070225"/>
                        <a:ext cx="1412875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157788"/>
            <a:ext cx="3024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>
            <a:spLocks noChangeArrowheads="1"/>
          </p:cNvSpPr>
          <p:nvPr/>
        </p:nvSpPr>
        <p:spPr bwMode="auto">
          <a:xfrm>
            <a:off x="468313" y="261938"/>
            <a:ext cx="8207375" cy="1622425"/>
          </a:xfrm>
          <a:prstGeom prst="horizontalScroll">
            <a:avLst>
              <a:gd name="adj" fmla="val 12500"/>
            </a:avLst>
          </a:prstGeom>
          <a:solidFill>
            <a:srgbClr val="538CD5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r>
              <a:rPr lang="en-US" sz="4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Thu gọn biểu thức sau</a:t>
            </a:r>
            <a:endParaRPr lang="vi-VN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539750" y="2276475"/>
            <a:ext cx="8208963" cy="24177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Đáp án: 24</a:t>
            </a:r>
            <a:endParaRPr sz="4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8916" name="Google Shape;138;p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-1851025"/>
            <a:ext cx="8080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Google Shape;139;p6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86413"/>
            <a:ext cx="2138363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585383"/>
              </p:ext>
            </p:extLst>
          </p:nvPr>
        </p:nvGraphicFramePr>
        <p:xfrm>
          <a:off x="5870575" y="388938"/>
          <a:ext cx="2206625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680" imgH="495000" progId="Equation.DSMT4">
                  <p:embed/>
                </p:oleObj>
              </mc:Choice>
              <mc:Fallback>
                <p:oleObj name="Equation" r:id="rId8" imgW="1066680" imgH="495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388938"/>
                        <a:ext cx="2206625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157788"/>
            <a:ext cx="3024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>
            <a:spLocks noChangeArrowheads="1"/>
          </p:cNvSpPr>
          <p:nvPr/>
        </p:nvSpPr>
        <p:spPr bwMode="auto">
          <a:xfrm>
            <a:off x="468313" y="261938"/>
            <a:ext cx="8207375" cy="2014537"/>
          </a:xfrm>
          <a:prstGeom prst="horizontalScroll">
            <a:avLst>
              <a:gd name="adj" fmla="val 12500"/>
            </a:avLst>
          </a:prstGeom>
          <a:solidFill>
            <a:srgbClr val="538CD5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Kết quả                      là</a:t>
            </a:r>
            <a:endParaRPr lang="vi-VN" sz="4400">
              <a:solidFill>
                <a:srgbClr val="FFFFFF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539750" y="2276475"/>
            <a:ext cx="8208963" cy="24177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Đáp án: </a:t>
            </a:r>
            <a:endParaRPr sz="4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9940" name="Google Shape;147;p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-1851025"/>
            <a:ext cx="8080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oogle Shape;148;p7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r="22601"/>
          <a:stretch>
            <a:fillRect/>
          </a:stretch>
        </p:blipFill>
        <p:spPr bwMode="auto">
          <a:xfrm rot="-4549777">
            <a:off x="7321551" y="5145087"/>
            <a:ext cx="165576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349273"/>
              </p:ext>
            </p:extLst>
          </p:nvPr>
        </p:nvGraphicFramePr>
        <p:xfrm>
          <a:off x="3927475" y="720725"/>
          <a:ext cx="271780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82680" imgH="469800" progId="Equation.DSMT4">
                  <p:embed/>
                </p:oleObj>
              </mc:Choice>
              <mc:Fallback>
                <p:oleObj name="Equation" r:id="rId8" imgW="128268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720725"/>
                        <a:ext cx="271780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88269"/>
              </p:ext>
            </p:extLst>
          </p:nvPr>
        </p:nvGraphicFramePr>
        <p:xfrm>
          <a:off x="3186113" y="3167063"/>
          <a:ext cx="31829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34960" imgH="215640" progId="Equation.DSMT4">
                  <p:embed/>
                </p:oleObj>
              </mc:Choice>
              <mc:Fallback>
                <p:oleObj name="Equation" r:id="rId10" imgW="1434960" imgH="215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3167063"/>
                        <a:ext cx="318293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157788"/>
            <a:ext cx="3024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17463" y="428625"/>
            <a:ext cx="9126537" cy="2670175"/>
          </a:xfrm>
          <a:prstGeom prst="horizontalScroll">
            <a:avLst>
              <a:gd name="adj" fmla="val 12500"/>
            </a:avLst>
          </a:prstGeom>
          <a:solidFill>
            <a:srgbClr val="538CD5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  </a:t>
            </a:r>
            <a:endParaRPr sz="36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539750" y="3460750"/>
            <a:ext cx="8208963" cy="241776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Đáp án: -24</a:t>
            </a:r>
            <a:endParaRPr sz="4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40964" name="Google Shape;156;p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-1851025"/>
            <a:ext cx="8080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Google Shape;157;p8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373688"/>
            <a:ext cx="15843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42403"/>
              </p:ext>
            </p:extLst>
          </p:nvPr>
        </p:nvGraphicFramePr>
        <p:xfrm>
          <a:off x="1417638" y="1603375"/>
          <a:ext cx="503872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98600" imgH="304560" progId="Equation.DSMT4">
                  <p:embed/>
                </p:oleObj>
              </mc:Choice>
              <mc:Fallback>
                <p:oleObj name="Equation" r:id="rId8" imgW="229860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1603375"/>
                        <a:ext cx="503872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290513" y="814388"/>
            <a:ext cx="6175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 trị của biểu thức</a:t>
            </a:r>
            <a:endParaRPr lang="vi-VN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6465888" y="1603375"/>
            <a:ext cx="8493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vi-VN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5 giâ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157788"/>
            <a:ext cx="3024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oogle Shape;181;p1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00500"/>
            <a:ext cx="228123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Google Shape;182;p1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671888"/>
            <a:ext cx="2376487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Google Shape;183;p1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5338763"/>
            <a:ext cx="17176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Google Shape;184;p1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0"/>
            <a:ext cx="1008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oogle Shape;185;p11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3" y="-1658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Google Shape;186;p11"/>
          <p:cNvSpPr>
            <a:spLocks noChangeArrowheads="1"/>
          </p:cNvSpPr>
          <p:nvPr/>
        </p:nvSpPr>
        <p:spPr bwMode="auto">
          <a:xfrm>
            <a:off x="5508625" y="260350"/>
            <a:ext cx="3503613" cy="2689225"/>
          </a:xfrm>
          <a:prstGeom prst="cloudCallout">
            <a:avLst>
              <a:gd name="adj1" fmla="val -73273"/>
              <a:gd name="adj2" fmla="val 87523"/>
            </a:avLst>
          </a:prstGeom>
          <a:solidFill>
            <a:schemeClr val="bg1"/>
          </a:solidFill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Yeah!!!</a:t>
            </a:r>
            <a:endParaRPr lang="vi-VN"/>
          </a:p>
          <a:p>
            <a:pPr algn="ctr"/>
            <a:r>
              <a:rPr lang="en-US" sz="3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Bãi biển đẹp quá!</a:t>
            </a:r>
            <a:endParaRPr lang="vi-VN" sz="320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>
            <a:grpSpLocks/>
          </p:cNvGrpSpPr>
          <p:nvPr/>
        </p:nvGrpSpPr>
        <p:grpSpPr bwMode="auto">
          <a:xfrm>
            <a:off x="434975" y="1771650"/>
            <a:ext cx="3333750" cy="4732338"/>
            <a:chOff x="1229" y="2346"/>
            <a:chExt cx="6155" cy="7452"/>
          </a:xfrm>
        </p:grpSpPr>
        <p:pic>
          <p:nvPicPr>
            <p:cNvPr id="46094" name="图片 2" descr="5c7e2124d8495rr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420000">
              <a:off x="1229" y="2346"/>
              <a:ext cx="6155" cy="745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grpSp>
          <p:nvGrpSpPr>
            <p:cNvPr id="43023" name="组合 9"/>
            <p:cNvGrpSpPr>
              <a:grpSpLocks/>
            </p:cNvGrpSpPr>
            <p:nvPr/>
          </p:nvGrpSpPr>
          <p:grpSpPr bwMode="auto">
            <a:xfrm>
              <a:off x="1865" y="4214"/>
              <a:ext cx="5014" cy="3712"/>
              <a:chOff x="1865" y="4214"/>
              <a:chExt cx="5014" cy="3712"/>
            </a:xfrm>
          </p:grpSpPr>
          <p:sp>
            <p:nvSpPr>
              <p:cNvPr id="46096" name="Google Shape;1307;p45"/>
              <p:cNvSpPr txBox="1">
                <a:spLocks noChangeArrowheads="1"/>
              </p:cNvSpPr>
              <p:nvPr/>
            </p:nvSpPr>
            <p:spPr bwMode="auto">
              <a:xfrm rot="366224">
                <a:off x="1865" y="4213"/>
                <a:ext cx="2843" cy="505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91425" tIns="91425" rIns="91425" bIns="91425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Font typeface="Arial" pitchFamily="34" charset="0"/>
                  <a:buNone/>
                  <a:defRPr/>
                </a:pPr>
                <a:r>
                  <a:rPr lang="en-GB" sz="2800" b="1">
                    <a:solidFill>
                      <a:schemeClr val="bg1"/>
                    </a:solidFill>
                    <a:latin typeface="Times New Roman" pitchFamily="18" charset="0"/>
                    <a:ea typeface="思源黑体 Normal"/>
                    <a:cs typeface="Times New Roman" pitchFamily="18" charset="0"/>
                    <a:sym typeface="Catamaran"/>
                  </a:rPr>
                  <a:t>Notes:</a:t>
                </a:r>
              </a:p>
            </p:txBody>
          </p:sp>
          <p:sp>
            <p:nvSpPr>
              <p:cNvPr id="46097" name="文本框 4"/>
              <p:cNvSpPr txBox="1">
                <a:spLocks noChangeArrowheads="1"/>
              </p:cNvSpPr>
              <p:nvPr/>
            </p:nvSpPr>
            <p:spPr bwMode="auto">
              <a:xfrm rot="197195">
                <a:off x="1932" y="5743"/>
                <a:ext cx="4947" cy="2182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buFontTx/>
                  <a:buChar char="-"/>
                  <a:defRPr/>
                </a:pPr>
                <a:r>
                  <a:rPr lang="en-US" altLang="en-US" sz="2800" b="1">
                    <a:latin typeface="Times New Roman" pitchFamily="18" charset="0"/>
                    <a:cs typeface="Times New Roman" pitchFamily="18" charset="0"/>
                  </a:rPr>
                  <a:t> Học thuộc quy tắc nhân đơn thức với đa thức</a:t>
                </a:r>
                <a:endParaRPr lang="en-US" altLang="en-US" sz="28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组合 11"/>
          <p:cNvGrpSpPr>
            <a:grpSpLocks/>
          </p:cNvGrpSpPr>
          <p:nvPr/>
        </p:nvGrpSpPr>
        <p:grpSpPr bwMode="auto">
          <a:xfrm>
            <a:off x="3490913" y="1749425"/>
            <a:ext cx="2838450" cy="4697413"/>
            <a:chOff x="7245" y="3479"/>
            <a:chExt cx="4710" cy="4819"/>
          </a:xfrm>
        </p:grpSpPr>
        <p:pic>
          <p:nvPicPr>
            <p:cNvPr id="43019" name="图片 1" descr="5c7e2124d8495bn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20000">
              <a:off x="7245" y="3479"/>
              <a:ext cx="4710" cy="4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Google Shape;1307;p45"/>
            <p:cNvSpPr txBox="1">
              <a:spLocks noChangeArrowheads="1"/>
            </p:cNvSpPr>
            <p:nvPr/>
          </p:nvSpPr>
          <p:spPr bwMode="auto">
            <a:xfrm rot="371087">
              <a:off x="7643" y="4681"/>
              <a:ext cx="2842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itchFamily="34" charset="0"/>
                <a:buNone/>
              </a:pPr>
              <a:r>
                <a:rPr lang="en-GB" sz="2800" b="1">
                  <a:solidFill>
                    <a:schemeClr val="bg1"/>
                  </a:solidFill>
                  <a:latin typeface="Times New Roman" pitchFamily="18" charset="0"/>
                  <a:ea typeface="思源黑体 Normal"/>
                  <a:cs typeface="Times New Roman" pitchFamily="18" charset="0"/>
                  <a:sym typeface="Catamaran"/>
                </a:rPr>
                <a:t>Notes:</a:t>
              </a:r>
            </a:p>
          </p:txBody>
        </p:sp>
        <p:sp>
          <p:nvSpPr>
            <p:cNvPr id="46093" name="文本框 6"/>
            <p:cNvSpPr txBox="1">
              <a:spLocks noChangeArrowheads="1"/>
            </p:cNvSpPr>
            <p:nvPr/>
          </p:nvSpPr>
          <p:spPr bwMode="auto">
            <a:xfrm rot="279025">
              <a:off x="7698" y="5487"/>
              <a:ext cx="3951" cy="142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Char char="-"/>
                <a:defRPr/>
              </a:pPr>
              <a:r>
                <a:rPr lang="en-US" alt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Làm bài tập: 1a, 2, 3b, 5, 6 SGK</a:t>
              </a:r>
            </a:p>
          </p:txBody>
        </p:sp>
      </p:grpSp>
      <p:grpSp>
        <p:nvGrpSpPr>
          <p:cNvPr id="5" name="组合 12"/>
          <p:cNvGrpSpPr>
            <a:grpSpLocks/>
          </p:cNvGrpSpPr>
          <p:nvPr/>
        </p:nvGrpSpPr>
        <p:grpSpPr bwMode="auto">
          <a:xfrm>
            <a:off x="6035675" y="2005013"/>
            <a:ext cx="2790825" cy="4473575"/>
            <a:chOff x="12780" y="3315"/>
            <a:chExt cx="4710" cy="4966"/>
          </a:xfrm>
        </p:grpSpPr>
        <p:pic>
          <p:nvPicPr>
            <p:cNvPr id="43016" name="图片 3" descr="5c7e2124d8495yyy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20000">
              <a:off x="12780" y="3315"/>
              <a:ext cx="4710" cy="4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Google Shape;1307;p45"/>
            <p:cNvSpPr txBox="1">
              <a:spLocks noChangeArrowheads="1"/>
            </p:cNvSpPr>
            <p:nvPr/>
          </p:nvSpPr>
          <p:spPr bwMode="auto">
            <a:xfrm rot="432182">
              <a:off x="13318" y="4456"/>
              <a:ext cx="2842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itchFamily="34" charset="0"/>
                <a:buNone/>
              </a:pPr>
              <a:r>
                <a:rPr lang="en-GB" sz="2800" b="1">
                  <a:solidFill>
                    <a:schemeClr val="bg1"/>
                  </a:solidFill>
                  <a:latin typeface="Times New Roman" pitchFamily="18" charset="0"/>
                  <a:ea typeface="思源黑体 Normal"/>
                  <a:cs typeface="Times New Roman" pitchFamily="18" charset="0"/>
                  <a:sym typeface="Catamaran"/>
                </a:rPr>
                <a:t>Notes:</a:t>
              </a:r>
            </a:p>
          </p:txBody>
        </p:sp>
        <p:sp>
          <p:nvSpPr>
            <p:cNvPr id="46090" name="文本框 8"/>
            <p:cNvSpPr txBox="1">
              <a:spLocks noChangeArrowheads="1"/>
            </p:cNvSpPr>
            <p:nvPr/>
          </p:nvSpPr>
          <p:spPr bwMode="auto">
            <a:xfrm rot="325279">
              <a:off x="13233" y="4831"/>
              <a:ext cx="3496" cy="249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- Xem  BT trong SBT – Xem trước nội dung bài tiếp theo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469651" y="776936"/>
            <a:ext cx="4676239" cy="935953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4" name="Rectangle 15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43015" name="Rectangle 19"/>
          <p:cNvSpPr>
            <a:spLocks noChangeArrowheads="1"/>
          </p:cNvSpPr>
          <p:nvPr/>
        </p:nvSpPr>
        <p:spPr bwMode="auto">
          <a:xfrm>
            <a:off x="2286000" y="31051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vi-VN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603500" y="2532063"/>
            <a:ext cx="533400" cy="6699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38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031953"/>
              </p:ext>
            </p:extLst>
          </p:nvPr>
        </p:nvGraphicFramePr>
        <p:xfrm>
          <a:off x="788636" y="2435424"/>
          <a:ext cx="1683949" cy="864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669" imgH="393529" progId="Equation.DSMT4">
                  <p:embed/>
                </p:oleObj>
              </mc:Choice>
              <mc:Fallback>
                <p:oleObj name="Equation" r:id="rId4" imgW="761669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636" y="2435424"/>
                        <a:ext cx="1683949" cy="8641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782220"/>
              </p:ext>
            </p:extLst>
          </p:nvPr>
        </p:nvGraphicFramePr>
        <p:xfrm>
          <a:off x="2789238" y="2455863"/>
          <a:ext cx="1242702" cy="811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08" imgH="444307" progId="Equation.DSMT4">
                  <p:embed/>
                </p:oleObj>
              </mc:Choice>
              <mc:Fallback>
                <p:oleObj name="Equation" r:id="rId6" imgW="672808" imgH="44430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8" y="2455863"/>
                        <a:ext cx="1242702" cy="811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495800" y="2560638"/>
            <a:ext cx="513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800">
                <a:latin typeface="+mj-lt"/>
                <a:ea typeface="Arial" panose="020B0604020202020204" pitchFamily="34" charset="0"/>
              </a:rPr>
              <a:t>C.</a:t>
            </a:r>
            <a:endParaRPr lang="en-US" sz="28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2590800"/>
            <a:ext cx="99578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28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</a:t>
            </a:r>
            <a:endParaRPr lang="en-US" sz="28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37" y="548680"/>
            <a:ext cx="87979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+mj-lt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395536" y="522945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70438"/>
            <a:ext cx="20716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414088"/>
              </p:ext>
            </p:extLst>
          </p:nvPr>
        </p:nvGraphicFramePr>
        <p:xfrm>
          <a:off x="5009082" y="2511539"/>
          <a:ext cx="1607253" cy="545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241200" progId="Equation.DSMT4">
                  <p:embed/>
                </p:oleObj>
              </mc:Choice>
              <mc:Fallback>
                <p:oleObj name="Equation" r:id="rId9" imgW="711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9082" y="2511539"/>
                        <a:ext cx="1607253" cy="545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30829"/>
              </p:ext>
            </p:extLst>
          </p:nvPr>
        </p:nvGraphicFramePr>
        <p:xfrm>
          <a:off x="7382848" y="2620635"/>
          <a:ext cx="1416917" cy="463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240" imgH="215640" progId="Equation.DSMT4">
                  <p:embed/>
                </p:oleObj>
              </mc:Choice>
              <mc:Fallback>
                <p:oleObj name="Equation" r:id="rId11" imgW="6602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82848" y="2620635"/>
                        <a:ext cx="1416917" cy="463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483768" y="2440013"/>
            <a:ext cx="533400" cy="6699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4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644114"/>
              </p:ext>
            </p:extLst>
          </p:nvPr>
        </p:nvGraphicFramePr>
        <p:xfrm>
          <a:off x="4940300" y="2430463"/>
          <a:ext cx="11080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20" imgH="444240" progId="Equation.DSMT4">
                  <p:embed/>
                </p:oleObj>
              </mc:Choice>
              <mc:Fallback>
                <p:oleObj name="Equation" r:id="rId3" imgW="558720" imgH="4442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300" y="2430463"/>
                        <a:ext cx="1108075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871092"/>
              </p:ext>
            </p:extLst>
          </p:nvPr>
        </p:nvGraphicFramePr>
        <p:xfrm>
          <a:off x="2628900" y="2587625"/>
          <a:ext cx="17557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27000" imgH="266400" progId="Equation.DSMT4">
                  <p:embed/>
                </p:oleObj>
              </mc:Choice>
              <mc:Fallback>
                <p:oleObj name="Equation" r:id="rId5" imgW="92700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2587625"/>
                        <a:ext cx="175577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42708" y="2564493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800">
                <a:latin typeface="+mj-lt"/>
                <a:ea typeface="Arial" panose="020B0604020202020204" pitchFamily="34" charset="0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0488" y="2663825"/>
            <a:ext cx="108555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28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sz="28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02" y="440668"/>
            <a:ext cx="87979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 không là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+mj-lt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436902" y="525848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70438"/>
            <a:ext cx="20716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562165"/>
              </p:ext>
            </p:extLst>
          </p:nvPr>
        </p:nvGraphicFramePr>
        <p:xfrm>
          <a:off x="7380312" y="2735957"/>
          <a:ext cx="580162" cy="36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60" imgH="177480" progId="Equation.DSMT4">
                  <p:embed/>
                </p:oleObj>
              </mc:Choice>
              <mc:Fallback>
                <p:oleObj name="Equation" r:id="rId8" imgW="279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80312" y="2735957"/>
                        <a:ext cx="580162" cy="369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08815"/>
              </p:ext>
            </p:extLst>
          </p:nvPr>
        </p:nvGraphicFramePr>
        <p:xfrm>
          <a:off x="1279525" y="2601913"/>
          <a:ext cx="7080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241200" progId="Equation.DSMT4">
                  <p:embed/>
                </p:oleObj>
              </mc:Choice>
              <mc:Fallback>
                <p:oleObj name="Equation" r:id="rId10" imgW="355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9525" y="2601913"/>
                        <a:ext cx="70802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499992" y="2489313"/>
            <a:ext cx="533400" cy="6699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87491" y="656692"/>
            <a:ext cx="6524543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altLang="en-US" sz="2800" b="1">
                <a:latin typeface="Times New Roman" pitchFamily="18" charset="0"/>
                <a:cs typeface="Times New Roman" pitchFamily="18" charset="0"/>
              </a:rPr>
              <a:t>Câu 3. </a:t>
            </a:r>
            <a:r>
              <a:rPr lang="fr-FR" altLang="en-US" sz="2800">
                <a:latin typeface="Times New Roman" pitchFamily="18" charset="0"/>
                <a:cs typeface="Times New Roman" pitchFamily="18" charset="0"/>
              </a:rPr>
              <a:t>Kết quả phép tính                       là : </a:t>
            </a:r>
            <a:endParaRPr lang="en-US" altLang="en-US" sz="2800"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04800" y="251460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vi-VN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A. 	 </a:t>
            </a:r>
            <a:r>
              <a:rPr lang="en-US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</a:t>
            </a:r>
            <a:r>
              <a:rPr lang="vi-VN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B.     	</a:t>
            </a:r>
            <a:r>
              <a:rPr lang="en-US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vi-VN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C.</a:t>
            </a:r>
            <a:r>
              <a:rPr lang="en-US" altLang="en-US" sz="2800" baseline="300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          </a:t>
            </a:r>
            <a:r>
              <a:rPr lang="vi-VN" altLang="en-US" sz="2800" baseline="300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</a:t>
            </a:r>
            <a:r>
              <a:rPr lang="vi-VN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D. </a:t>
            </a:r>
            <a:endParaRPr lang="en-US" altLang="en-US" sz="2800"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16" name="Oval 2"/>
          <p:cNvSpPr>
            <a:spLocks noChangeArrowheads="1"/>
          </p:cNvSpPr>
          <p:nvPr/>
        </p:nvSpPr>
        <p:spPr bwMode="auto">
          <a:xfrm>
            <a:off x="467544" y="5214938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70438"/>
            <a:ext cx="20716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552921"/>
              </p:ext>
            </p:extLst>
          </p:nvPr>
        </p:nvGraphicFramePr>
        <p:xfrm>
          <a:off x="1252770" y="2514600"/>
          <a:ext cx="899698" cy="53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80" imgH="241200" progId="Equation.DSMT4">
                  <p:embed/>
                </p:oleObj>
              </mc:Choice>
              <mc:Fallback>
                <p:oleObj name="Equation" r:id="rId3" imgW="406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2770" y="2514600"/>
                        <a:ext cx="899698" cy="53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272343"/>
              </p:ext>
            </p:extLst>
          </p:nvPr>
        </p:nvGraphicFramePr>
        <p:xfrm>
          <a:off x="2879812" y="2514600"/>
          <a:ext cx="9842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4240" imgH="241200" progId="Equation.DSMT4">
                  <p:embed/>
                </p:oleObj>
              </mc:Choice>
              <mc:Fallback>
                <p:oleObj name="Equation" r:id="rId5" imgW="44424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812" y="2514600"/>
                        <a:ext cx="9842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19064"/>
              </p:ext>
            </p:extLst>
          </p:nvPr>
        </p:nvGraphicFramePr>
        <p:xfrm>
          <a:off x="5032479" y="2489313"/>
          <a:ext cx="118110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3160" imgH="241200" progId="Equation.DSMT4">
                  <p:embed/>
                </p:oleObj>
              </mc:Choice>
              <mc:Fallback>
                <p:oleObj name="Equation" r:id="rId7" imgW="53316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479" y="2489313"/>
                        <a:ext cx="1181100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323246"/>
              </p:ext>
            </p:extLst>
          </p:nvPr>
        </p:nvGraphicFramePr>
        <p:xfrm>
          <a:off x="6923969" y="2505619"/>
          <a:ext cx="928687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241200" progId="Equation.DSMT4">
                  <p:embed/>
                </p:oleObj>
              </mc:Choice>
              <mc:Fallback>
                <p:oleObj name="Equation" r:id="rId9" imgW="41904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3969" y="2505619"/>
                        <a:ext cx="928687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066323"/>
              </p:ext>
            </p:extLst>
          </p:nvPr>
        </p:nvGraphicFramePr>
        <p:xfrm>
          <a:off x="4319972" y="656692"/>
          <a:ext cx="1918463" cy="499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27000" imgH="241200" progId="Equation.DSMT4">
                  <p:embed/>
                </p:oleObj>
              </mc:Choice>
              <mc:Fallback>
                <p:oleObj name="Equation" r:id="rId11" imgW="927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19972" y="656692"/>
                        <a:ext cx="1918463" cy="499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971800" y="3141663"/>
            <a:ext cx="533400" cy="6699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47004" y="728700"/>
            <a:ext cx="8763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altLang="en-US" sz="2800" b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Câu </a:t>
            </a:r>
            <a:r>
              <a:rPr lang="en-US" altLang="en-US" sz="2800" b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4</a:t>
            </a:r>
            <a:r>
              <a:rPr lang="vi-VN" altLang="en-US" sz="2800" b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. </a:t>
            </a:r>
            <a:r>
              <a:rPr lang="fr-FR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Kết quả thu gọn của đa thức                           là:</a:t>
            </a:r>
            <a:endParaRPr lang="en-US" altLang="en-US" sz="2800"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68300" y="3200400"/>
            <a:ext cx="8763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fr-FR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A.</a:t>
            </a:r>
            <a:r>
              <a:rPr lang="en-US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fr-FR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		          B.               C.                   D. </a:t>
            </a:r>
            <a:endParaRPr lang="en-US" altLang="en-US" sz="2800"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16" name="Oval 2"/>
          <p:cNvSpPr>
            <a:spLocks noChangeArrowheads="1"/>
          </p:cNvSpPr>
          <p:nvPr/>
        </p:nvSpPr>
        <p:spPr bwMode="auto">
          <a:xfrm>
            <a:off x="361383" y="5251451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4770438"/>
            <a:ext cx="207168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086417"/>
              </p:ext>
            </p:extLst>
          </p:nvPr>
        </p:nvGraphicFramePr>
        <p:xfrm>
          <a:off x="5651698" y="789695"/>
          <a:ext cx="2228454" cy="43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44520" imgH="241200" progId="Equation.DSMT4">
                  <p:embed/>
                </p:oleObj>
              </mc:Choice>
              <mc:Fallback>
                <p:oleObj name="Equation" r:id="rId3" imgW="12445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51698" y="789695"/>
                        <a:ext cx="2228454" cy="432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63492"/>
              </p:ext>
            </p:extLst>
          </p:nvPr>
        </p:nvGraphicFramePr>
        <p:xfrm>
          <a:off x="1262079" y="3242115"/>
          <a:ext cx="668757" cy="47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720" imgH="241200" progId="Equation.DSMT4">
                  <p:embed/>
                </p:oleObj>
              </mc:Choice>
              <mc:Fallback>
                <p:oleObj name="Equation" r:id="rId5" imgW="342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62079" y="3242115"/>
                        <a:ext cx="668757" cy="470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829666"/>
              </p:ext>
            </p:extLst>
          </p:nvPr>
        </p:nvGraphicFramePr>
        <p:xfrm>
          <a:off x="3635896" y="3282950"/>
          <a:ext cx="668337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2720" imgH="241200" progId="Equation.DSMT4">
                  <p:embed/>
                </p:oleObj>
              </mc:Choice>
              <mc:Fallback>
                <p:oleObj name="Equation" r:id="rId7" imgW="34272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282950"/>
                        <a:ext cx="668337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342317"/>
              </p:ext>
            </p:extLst>
          </p:nvPr>
        </p:nvGraphicFramePr>
        <p:xfrm>
          <a:off x="5292080" y="3200400"/>
          <a:ext cx="7905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6080" imgH="241200" progId="Equation.DSMT4">
                  <p:embed/>
                </p:oleObj>
              </mc:Choice>
              <mc:Fallback>
                <p:oleObj name="Equation" r:id="rId9" imgW="40608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200400"/>
                        <a:ext cx="7905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358471"/>
              </p:ext>
            </p:extLst>
          </p:nvPr>
        </p:nvGraphicFramePr>
        <p:xfrm>
          <a:off x="7270750" y="3216503"/>
          <a:ext cx="1062037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45760" imgH="241200" progId="Equation.DSMT4">
                  <p:embed/>
                </p:oleObj>
              </mc:Choice>
              <mc:Fallback>
                <p:oleObj name="Equation" r:id="rId11" imgW="545760" imgH="241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0" y="3216503"/>
                        <a:ext cx="1062037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71600" y="2744924"/>
            <a:ext cx="533400" cy="66992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04800" y="685800"/>
            <a:ext cx="8305800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en-US" sz="2800" b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Câu 5. </a:t>
            </a:r>
            <a:r>
              <a:rPr lang="fr-FR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Với 3 số           bất kì ta có biểu thức  </a:t>
            </a:r>
            <a:r>
              <a:rPr lang="vi-VN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       </a:t>
            </a:r>
            <a:r>
              <a:rPr lang="fr-FR" altLang="en-US" sz="2800"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bằng</a:t>
            </a:r>
            <a:endParaRPr lang="en-US" altLang="en-US" sz="2800">
              <a:ea typeface="Arial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5800" y="4948238"/>
            <a:ext cx="83597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i="1">
                <a:latin typeface="Times New Roman" pitchFamily="18" charset="0"/>
                <a:cs typeface="Times New Roman" pitchFamily="18" charset="0"/>
              </a:rPr>
              <a:t>Muốn nhân một số với một tổng ta nhân số đó với từng số hạng của tổng rồi cộng các kết quả với nhau.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7146925" y="1954213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3249613"/>
            <a:ext cx="207168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134087"/>
              </p:ext>
            </p:extLst>
          </p:nvPr>
        </p:nvGraphicFramePr>
        <p:xfrm>
          <a:off x="6723701" y="770163"/>
          <a:ext cx="1040761" cy="38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215640" progId="Equation.DSMT4">
                  <p:embed/>
                </p:oleObj>
              </mc:Choice>
              <mc:Fallback>
                <p:oleObj name="Equation" r:id="rId4" imgW="5839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23701" y="770163"/>
                        <a:ext cx="1040761" cy="384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863604"/>
              </p:ext>
            </p:extLst>
          </p:nvPr>
        </p:nvGraphicFramePr>
        <p:xfrm>
          <a:off x="1043608" y="1637426"/>
          <a:ext cx="1878497" cy="230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965160" progId="Equation.DSMT4">
                  <p:embed/>
                </p:oleObj>
              </mc:Choice>
              <mc:Fallback>
                <p:oleObj name="Equation" r:id="rId6" imgW="78732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3608" y="1637426"/>
                        <a:ext cx="1878497" cy="230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875337"/>
              </p:ext>
            </p:extLst>
          </p:nvPr>
        </p:nvGraphicFramePr>
        <p:xfrm>
          <a:off x="2245519" y="5911453"/>
          <a:ext cx="4424362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87240" imgH="215640" progId="Equation.DSMT4">
                  <p:embed/>
                </p:oleObj>
              </mc:Choice>
              <mc:Fallback>
                <p:oleObj name="Equation" r:id="rId8" imgW="1587240" imgH="215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5519" y="5911453"/>
                        <a:ext cx="4424362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214334"/>
              </p:ext>
            </p:extLst>
          </p:nvPr>
        </p:nvGraphicFramePr>
        <p:xfrm>
          <a:off x="2735796" y="741513"/>
          <a:ext cx="933083" cy="49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203040" progId="Equation.DSMT4">
                  <p:embed/>
                </p:oleObj>
              </mc:Choice>
              <mc:Fallback>
                <p:oleObj name="Equation" r:id="rId10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35796" y="741513"/>
                        <a:ext cx="933083" cy="497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1017;p37"/>
          <p:cNvSpPr/>
          <p:nvPr/>
        </p:nvSpPr>
        <p:spPr>
          <a:xfrm rot="16200000">
            <a:off x="-77787" y="954087"/>
            <a:ext cx="935038" cy="188913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4" name="Google Shape;1087;p40"/>
          <p:cNvSpPr txBox="1"/>
          <p:nvPr/>
        </p:nvSpPr>
        <p:spPr>
          <a:xfrm>
            <a:off x="1294448" y="1920240"/>
            <a:ext cx="1593000" cy="144145"/>
          </a:xfrm>
          <a:prstGeom prst="rect">
            <a:avLst/>
          </a:prstGeom>
          <a:solidFill>
            <a:srgbClr val="3B3838"/>
          </a:solidFill>
        </p:spPr>
        <p:txBody>
          <a:bodyPr spcFirstLastPara="1" lIns="91425" tIns="91425" rIns="91425" bIns="91425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0"/>
              </a:lnSpc>
              <a:spcBef>
                <a:spcPts val="0"/>
              </a:spcBef>
              <a:defRPr/>
            </a:pPr>
            <a:r>
              <a:rPr lang="en-US" sz="4400" dirty="0">
                <a:ln>
                  <a:solidFill>
                    <a:schemeClr val="bg1"/>
                  </a:solidFill>
                </a:ln>
                <a:solidFill>
                  <a:srgbClr val="3B3838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</a:rPr>
              <a:t>MATH</a:t>
            </a:r>
          </a:p>
        </p:txBody>
      </p:sp>
      <p:grpSp>
        <p:nvGrpSpPr>
          <p:cNvPr id="21508" name="组合 2"/>
          <p:cNvGrpSpPr>
            <a:grpSpLocks/>
          </p:cNvGrpSpPr>
          <p:nvPr/>
        </p:nvGrpSpPr>
        <p:grpSpPr bwMode="auto">
          <a:xfrm>
            <a:off x="0" y="544513"/>
            <a:ext cx="8515350" cy="5549900"/>
            <a:chOff x="10595" y="1556"/>
            <a:chExt cx="6225" cy="7984"/>
          </a:xfrm>
        </p:grpSpPr>
        <p:sp>
          <p:nvSpPr>
            <p:cNvPr id="12" name="矩形 11"/>
            <p:cNvSpPr/>
            <p:nvPr/>
          </p:nvSpPr>
          <p:spPr>
            <a:xfrm>
              <a:off x="10595" y="1652"/>
              <a:ext cx="6201" cy="785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CN" altLang="en-US"/>
            </a:p>
          </p:txBody>
        </p:sp>
        <p:pic>
          <p:nvPicPr>
            <p:cNvPr id="21514" name="图片 9" descr="58c26e956f50e日日日日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" y="1787"/>
              <a:ext cx="4754" cy="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图片 12" descr="58c26e956f2d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4" y="1556"/>
              <a:ext cx="876" cy="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233488" y="1441450"/>
            <a:ext cx="1654175" cy="784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21510" name="图片 1" descr="6076cff3a745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3502025"/>
            <a:ext cx="41989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Google Shape;1341;p46"/>
          <p:cNvSpPr txBox="1">
            <a:spLocks noGrp="1"/>
          </p:cNvSpPr>
          <p:nvPr/>
        </p:nvSpPr>
        <p:spPr bwMode="auto">
          <a:xfrm>
            <a:off x="519113" y="1493838"/>
            <a:ext cx="7653337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000000"/>
              </a:buClr>
              <a:buSzPts val="6000"/>
              <a:buFont typeface="Special Elite"/>
              <a:buNone/>
            </a:pPr>
            <a:r>
              <a:rPr lang="en-US" altLang="en-GB" sz="3600" b="1" dirty="0">
                <a:solidFill>
                  <a:srgbClr val="3B3838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Bài 1: </a:t>
            </a:r>
          </a:p>
          <a:p>
            <a:pPr algn="ctr">
              <a:buClr>
                <a:srgbClr val="000000"/>
              </a:buClr>
              <a:buSzPts val="6000"/>
              <a:buFont typeface="Special Elite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NHÂN  ĐA THỨC (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tiết</a:t>
            </a:r>
            <a:r>
              <a:rPr lang="en-US" altLang="en-GB" sz="3600" b="1" dirty="0">
                <a:solidFill>
                  <a:srgbClr val="FF0000"/>
                </a:solidFill>
                <a:latin typeface="Times New Roman" pitchFamily="18" charset="0"/>
                <a:ea typeface="思源黑体 Medium"/>
                <a:cs typeface="Times New Roman" pitchFamily="18" charset="0"/>
                <a:sym typeface="Special Elite"/>
              </a:rPr>
              <a:t> 1)</a:t>
            </a:r>
          </a:p>
        </p:txBody>
      </p:sp>
      <p:sp>
        <p:nvSpPr>
          <p:cNvPr id="21512" name="Google Shape;1342;p46"/>
          <p:cNvSpPr txBox="1">
            <a:spLocks noGrp="1"/>
          </p:cNvSpPr>
          <p:nvPr/>
        </p:nvSpPr>
        <p:spPr bwMode="auto">
          <a:xfrm flipH="1">
            <a:off x="18268950" y="8556625"/>
            <a:ext cx="74914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Clr>
                <a:srgbClr val="000000"/>
              </a:buClr>
              <a:buSzPts val="1800"/>
              <a:buFont typeface="Catamaran"/>
              <a:buNone/>
            </a:pPr>
            <a:r>
              <a:rPr lang="en-GB" sz="2800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Giáo viên:…… </a:t>
            </a:r>
          </a:p>
          <a:p>
            <a:pPr algn="ctr">
              <a:buClr>
                <a:srgbClr val="000000"/>
              </a:buClr>
              <a:buSzPts val="1800"/>
              <a:buFont typeface="Catamaran"/>
              <a:buNone/>
            </a:pPr>
            <a:r>
              <a:rPr lang="en-GB" sz="2800">
                <a:solidFill>
                  <a:srgbClr val="3B3838"/>
                </a:solidFill>
                <a:latin typeface="Times New Roman" pitchFamily="18" charset="0"/>
                <a:ea typeface="思源黑体 ExtraLight"/>
                <a:cs typeface="Times New Roman" pitchFamily="18" charset="0"/>
                <a:sym typeface="Catamaran"/>
              </a:rPr>
              <a:t>Email:…….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533400" y="704850"/>
            <a:ext cx="576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với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33400" y="1228725"/>
            <a:ext cx="7945438" cy="2487613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 nhân một đơn thức với một đa thức, </a:t>
            </a:r>
          </a:p>
          <a:p>
            <a:pPr algn="ctr">
              <a:spcBef>
                <a:spcPct val="2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nhân đơn thức với từng hạng tử của đa</a:t>
            </a:r>
          </a:p>
          <a:p>
            <a:pPr algn="ctr">
              <a:spcBef>
                <a:spcPct val="2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thức rồi cộng các tích với nhau.</a:t>
            </a:r>
          </a:p>
          <a:p>
            <a:pPr algn="ctr"/>
            <a:endParaRPr lang="en-US" altLang="en-US" sz="2800">
              <a:solidFill>
                <a:srgbClr val="0000FF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331640" y="4342875"/>
            <a:ext cx="8496300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một số với một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10" descr="Student Test | my.Gallau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19716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83150"/>
              </p:ext>
            </p:extLst>
          </p:nvPr>
        </p:nvGraphicFramePr>
        <p:xfrm>
          <a:off x="2447764" y="3357412"/>
          <a:ext cx="4425904" cy="601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240" imgH="215640" progId="Equation.DSMT4">
                  <p:embed/>
                </p:oleObj>
              </mc:Choice>
              <mc:Fallback>
                <p:oleObj name="Equation" r:id="rId3" imgW="15872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7764" y="3357412"/>
                        <a:ext cx="4425904" cy="601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PPT7 11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4704</TotalTime>
  <Words>841</Words>
  <Application>Microsoft Office PowerPoint</Application>
  <PresentationFormat>On-screen Show (4:3)</PresentationFormat>
  <Paragraphs>276</Paragraphs>
  <Slides>28</Slides>
  <Notes>9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Book Antiqua</vt:lpstr>
      <vt:lpstr>Calibri</vt:lpstr>
      <vt:lpstr>Catamaran</vt:lpstr>
      <vt:lpstr>Century Gothic</vt:lpstr>
      <vt:lpstr>Special Elite</vt:lpstr>
      <vt:lpstr>Times New Roman</vt:lpstr>
      <vt:lpstr>思源黑体 Heavy</vt:lpstr>
      <vt:lpstr>Default Design</vt:lpstr>
      <vt:lpstr>Apothecary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khu 1 yen dinh hai hau nam dinh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TRINHLILAC</dc:creator>
  <cp:lastModifiedBy>Admin</cp:lastModifiedBy>
  <cp:revision>465</cp:revision>
  <dcterms:created xsi:type="dcterms:W3CDTF">2006-11-15T13:46:13Z</dcterms:created>
  <dcterms:modified xsi:type="dcterms:W3CDTF">2022-09-24T14:11:20Z</dcterms:modified>
</cp:coreProperties>
</file>