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264" r:id="rId4"/>
    <p:sldId id="267" r:id="rId5"/>
    <p:sldId id="311" r:id="rId6"/>
    <p:sldId id="314" r:id="rId7"/>
    <p:sldId id="312" r:id="rId8"/>
    <p:sldId id="315" r:id="rId9"/>
    <p:sldId id="258" r:id="rId10"/>
    <p:sldId id="259" r:id="rId11"/>
    <p:sldId id="260" r:id="rId12"/>
    <p:sldId id="262" r:id="rId13"/>
    <p:sldId id="261" r:id="rId14"/>
    <p:sldId id="317" r:id="rId15"/>
    <p:sldId id="321" r:id="rId16"/>
    <p:sldId id="266" r:id="rId17"/>
    <p:sldId id="324" r:id="rId18"/>
    <p:sldId id="322" r:id="rId19"/>
    <p:sldId id="323" r:id="rId20"/>
    <p:sldId id="325" r:id="rId21"/>
    <p:sldId id="326"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3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5735-A19B-4BCC-8911-F73E601E3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8C9C-E9A2-4A0D-A919-6D33AF5D2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70B5-90C5-4240-A2BD-818C2BFED4AE}"/>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89F36FBE-3247-43C3-B0C5-326BED71F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3B53D-F19B-484D-AC74-71BE7D101470}"/>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88479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D01D-43EB-4E40-BD4A-EDCE524844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D3AEB-53B4-4C05-B6BD-9D942DF5D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3CA0A-7B55-41C7-94AF-A01502C769DD}"/>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98670682-01B2-46FC-BD40-3C95B0BD5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525C6-8A2F-47F3-B2E0-812AB2573531}"/>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122478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45876C-6ADF-43F6-BCFB-DF5269172D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B07B6E-A24F-4922-AF12-B18E6D8834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5F2EE-34A9-48B1-8E1F-0E52F7A2CAA2}"/>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BD1EA963-5381-45B9-9378-B8C37EE68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7524E-B3B7-4B54-886E-CD05C6C6579A}"/>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1551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630B-3044-4772-BFFE-A1CB45F3C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3A574-9660-43EF-9327-562480D8A9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9E849-A26B-4F7C-98CC-9165A0E27CB3}"/>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739CA163-BF96-4BE3-9D5B-AFE7D1B8F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20037-1F71-4EDA-A35F-98FFFE8C688D}"/>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70112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7D71-BE78-48A6-B120-58DD689F3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A4E79-C512-4385-B74E-4C2DB55FD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2FAB94-C9FE-4DB4-98E7-53FDD82BF4E4}"/>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F7DCB6A6-846A-4ACA-A903-64446981D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3118B-6296-45CD-9837-7A6AF964C96A}"/>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33090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6C7B-4A3D-4625-880C-18609F1D1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4BE53-B3A2-46B8-B0DF-3C89DA609E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0F824F-207D-4B37-A7BA-8CD6B9C3D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B8B9C-B84D-4680-9CF0-D67D54346E6F}"/>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6" name="Footer Placeholder 5">
            <a:extLst>
              <a:ext uri="{FF2B5EF4-FFF2-40B4-BE49-F238E27FC236}">
                <a16:creationId xmlns:a16="http://schemas.microsoft.com/office/drawing/2014/main" id="{6F57F90F-3B7E-487E-A22B-95A90709B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801F3-F141-4B9C-8B27-A3A61C1AD469}"/>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84166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59C0-E20D-4AAE-9740-53D1C95D50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A8FE0-F2A4-44D0-9106-51A77EABC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2AF67-9645-428E-B413-6713330712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2374AE-EB28-47D1-94DB-9B153915A3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BE03B-C290-4113-88D5-1F0255450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2EFE4-4BE7-48F3-B7E5-61B5841CE3FC}"/>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8" name="Footer Placeholder 7">
            <a:extLst>
              <a:ext uri="{FF2B5EF4-FFF2-40B4-BE49-F238E27FC236}">
                <a16:creationId xmlns:a16="http://schemas.microsoft.com/office/drawing/2014/main" id="{37D503B3-3C9A-4DCC-8850-8E9F23929F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206640-6FD9-4541-9DA2-801D9BDD5B08}"/>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11823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A706-6F62-4EA0-B01D-7B10D6F97C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2E2A09-6DAF-4BB7-9F16-21E90DF70D0A}"/>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4" name="Footer Placeholder 3">
            <a:extLst>
              <a:ext uri="{FF2B5EF4-FFF2-40B4-BE49-F238E27FC236}">
                <a16:creationId xmlns:a16="http://schemas.microsoft.com/office/drawing/2014/main" id="{E56B5C48-3189-4B24-A60B-54967BA95D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314C49-24FD-484D-A8D2-4643FAE1F2B5}"/>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320938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36104A-A7A3-4CD5-9842-1DED4E73ECFA}"/>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3" name="Footer Placeholder 2">
            <a:extLst>
              <a:ext uri="{FF2B5EF4-FFF2-40B4-BE49-F238E27FC236}">
                <a16:creationId xmlns:a16="http://schemas.microsoft.com/office/drawing/2014/main" id="{1D0331A7-2D90-4E56-B83E-524133B112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EA008C-F365-4875-9D42-7E5E10A3EE6B}"/>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187524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087F-EA15-4097-9355-EBE93346A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6AF36-3FAA-40F5-901E-805AB9C75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445EE-FDF8-4733-A728-8748DA3B6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4A1DF-119D-4317-BEA4-DAD27405868D}"/>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6" name="Footer Placeholder 5">
            <a:extLst>
              <a:ext uri="{FF2B5EF4-FFF2-40B4-BE49-F238E27FC236}">
                <a16:creationId xmlns:a16="http://schemas.microsoft.com/office/drawing/2014/main" id="{2BDDD284-9C13-4DAB-AF1D-97C589608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1EA55-BC45-4495-913F-BE834C183FB6}"/>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409035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F5A5-A261-4A6A-93E7-FCB68FF3D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7BCAA-730D-4E3F-9F90-911DD4D26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A0CD53-45F9-46B2-A9E3-6016EFA24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000D0-AD4F-47D9-8F71-28E99845D41A}"/>
              </a:ext>
            </a:extLst>
          </p:cNvPr>
          <p:cNvSpPr>
            <a:spLocks noGrp="1"/>
          </p:cNvSpPr>
          <p:nvPr>
            <p:ph type="dt" sz="half" idx="10"/>
          </p:nvPr>
        </p:nvSpPr>
        <p:spPr/>
        <p:txBody>
          <a:bodyPr/>
          <a:lstStyle/>
          <a:p>
            <a:fld id="{ED8C3E37-B898-45D7-A481-D0233AB52E4E}" type="datetimeFigureOut">
              <a:rPr lang="en-US" smtClean="0"/>
              <a:t>6/8/2022</a:t>
            </a:fld>
            <a:endParaRPr lang="en-US"/>
          </a:p>
        </p:txBody>
      </p:sp>
      <p:sp>
        <p:nvSpPr>
          <p:cNvPr id="6" name="Footer Placeholder 5">
            <a:extLst>
              <a:ext uri="{FF2B5EF4-FFF2-40B4-BE49-F238E27FC236}">
                <a16:creationId xmlns:a16="http://schemas.microsoft.com/office/drawing/2014/main" id="{5D78070A-7D24-4C29-92A2-8E69DF9E9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77A4B-626F-46D4-8F71-282350107371}"/>
              </a:ext>
            </a:extLst>
          </p:cNvPr>
          <p:cNvSpPr>
            <a:spLocks noGrp="1"/>
          </p:cNvSpPr>
          <p:nvPr>
            <p:ph type="sldNum" sz="quarter" idx="12"/>
          </p:nvPr>
        </p:nvSpPr>
        <p:spPr/>
        <p:txBody>
          <a:bodyPr/>
          <a:lstStyle/>
          <a:p>
            <a:fld id="{C28A5050-8FD3-475A-8A47-E8B533667327}" type="slidenum">
              <a:rPr lang="en-US" smtClean="0"/>
              <a:t>‹#›</a:t>
            </a:fld>
            <a:endParaRPr lang="en-US"/>
          </a:p>
        </p:txBody>
      </p:sp>
    </p:spTree>
    <p:extLst>
      <p:ext uri="{BB962C8B-B14F-4D97-AF65-F5344CB8AC3E}">
        <p14:creationId xmlns:p14="http://schemas.microsoft.com/office/powerpoint/2010/main" val="284751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071DE-E122-4FC6-9451-201E266F2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99D13-4961-4FF8-A2F4-762973DF5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D5786-2B27-4D33-8CCA-7C65F35FD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C3E37-B898-45D7-A481-D0233AB52E4E}" type="datetimeFigureOut">
              <a:rPr lang="en-US" smtClean="0"/>
              <a:t>6/8/2022</a:t>
            </a:fld>
            <a:endParaRPr lang="en-US"/>
          </a:p>
        </p:txBody>
      </p:sp>
      <p:sp>
        <p:nvSpPr>
          <p:cNvPr id="5" name="Footer Placeholder 4">
            <a:extLst>
              <a:ext uri="{FF2B5EF4-FFF2-40B4-BE49-F238E27FC236}">
                <a16:creationId xmlns:a16="http://schemas.microsoft.com/office/drawing/2014/main" id="{FA1CC16F-9DAA-4D48-BB32-8F01DE5B8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8506E6-2B8E-443E-BC6D-66B39EFF8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A5050-8FD3-475A-8A47-E8B533667327}" type="slidenum">
              <a:rPr lang="en-US" smtClean="0"/>
              <a:t>‹#›</a:t>
            </a:fld>
            <a:endParaRPr lang="en-US"/>
          </a:p>
        </p:txBody>
      </p:sp>
    </p:spTree>
    <p:extLst>
      <p:ext uri="{BB962C8B-B14F-4D97-AF65-F5344CB8AC3E}">
        <p14:creationId xmlns:p14="http://schemas.microsoft.com/office/powerpoint/2010/main" val="182863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hyperlink" Target="X2Convert.com%20huong_dan_su_dung_can_dien_tu_mini_cach_dung_can_tieu_ly_mini_cach_su_dung_can_tieu_li_mini_-759095781736449775.mp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05865C-51F0-4B22-A014-7C6BF555F315}"/>
              </a:ext>
            </a:extLst>
          </p:cNvPr>
          <p:cNvSpPr txBox="1"/>
          <p:nvPr/>
        </p:nvSpPr>
        <p:spPr>
          <a:xfrm>
            <a:off x="1880722" y="584200"/>
            <a:ext cx="8892819" cy="2585323"/>
          </a:xfrm>
          <a:prstGeom prst="rect">
            <a:avLst/>
          </a:prstGeom>
          <a:noFill/>
        </p:spPr>
        <p:txBody>
          <a:bodyPr wrap="none" rtlCol="0">
            <a:spAutoFit/>
          </a:bodyPr>
          <a:lstStyle/>
          <a:p>
            <a:pPr algn="ctr">
              <a:lnSpc>
                <a:spcPct val="200000"/>
              </a:lnSpc>
            </a:pPr>
            <a:r>
              <a:rPr lang="en-US" sz="3600" b="1" dirty="0">
                <a:latin typeface="Times New Roman" panose="02020603050405020304" pitchFamily="18" charset="0"/>
                <a:cs typeface="Times New Roman" panose="02020603050405020304" pitchFamily="18" charset="0"/>
              </a:rPr>
              <a:t>CHÀO MỪNG THẦY CÔ VÀ </a:t>
            </a:r>
          </a:p>
          <a:p>
            <a:pPr algn="ctr">
              <a:lnSpc>
                <a:spcPct val="200000"/>
              </a:lnSpc>
            </a:pPr>
            <a:r>
              <a:rPr lang="en-US" sz="3600" b="1" dirty="0">
                <a:latin typeface="Times New Roman" panose="02020603050405020304" pitchFamily="18" charset="0"/>
                <a:cs typeface="Times New Roman" panose="02020603050405020304" pitchFamily="18" charset="0"/>
              </a:rPr>
              <a:t>CÁC EM HỌC SINH ĐẾN VỚI TIẾT HỌC</a:t>
            </a:r>
          </a:p>
          <a:p>
            <a:endParaRPr lang="en-US" dirty="0"/>
          </a:p>
        </p:txBody>
      </p:sp>
      <p:sp>
        <p:nvSpPr>
          <p:cNvPr id="5" name="TextBox 4">
            <a:extLst>
              <a:ext uri="{FF2B5EF4-FFF2-40B4-BE49-F238E27FC236}">
                <a16:creationId xmlns:a16="http://schemas.microsoft.com/office/drawing/2014/main" id="{13169653-FA45-4DE5-BF6F-F08D07D2CED3}"/>
              </a:ext>
            </a:extLst>
          </p:cNvPr>
          <p:cNvSpPr txBox="1"/>
          <p:nvPr/>
        </p:nvSpPr>
        <p:spPr>
          <a:xfrm>
            <a:off x="4383751" y="4509075"/>
            <a:ext cx="3706464"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Khoa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88A2588-8A16-4C3B-B6AD-2F821086CD66}"/>
              </a:ext>
            </a:extLst>
          </p:cNvPr>
          <p:cNvSpPr txBox="1"/>
          <p:nvPr/>
        </p:nvSpPr>
        <p:spPr>
          <a:xfrm>
            <a:off x="4669465" y="5750580"/>
            <a:ext cx="3315331"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2021 - 2022</a:t>
            </a:r>
          </a:p>
        </p:txBody>
      </p:sp>
      <p:sp>
        <p:nvSpPr>
          <p:cNvPr id="7" name="TextBox 6">
            <a:extLst>
              <a:ext uri="{FF2B5EF4-FFF2-40B4-BE49-F238E27FC236}">
                <a16:creationId xmlns:a16="http://schemas.microsoft.com/office/drawing/2014/main" id="{DFC2F91D-B709-44D4-AB4E-1069CAD76052}"/>
              </a:ext>
            </a:extLst>
          </p:cNvPr>
          <p:cNvSpPr txBox="1"/>
          <p:nvPr/>
        </p:nvSpPr>
        <p:spPr>
          <a:xfrm>
            <a:off x="3311135" y="3396090"/>
            <a:ext cx="556973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65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D86E7E-C3B4-41C9-8433-BEA8E97E0236}"/>
              </a:ext>
            </a:extLst>
          </p:cNvPr>
          <p:cNvSpPr txBox="1"/>
          <p:nvPr/>
        </p:nvSpPr>
        <p:spPr>
          <a:xfrm>
            <a:off x="2844800" y="303032"/>
            <a:ext cx="6096000" cy="530594"/>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C89C89B-443E-4CFB-A3C9-E404AB4E390C}"/>
              </a:ext>
            </a:extLst>
          </p:cNvPr>
          <p:cNvSpPr txBox="1"/>
          <p:nvPr/>
        </p:nvSpPr>
        <p:spPr>
          <a:xfrm>
            <a:off x="496046" y="1027517"/>
            <a:ext cx="11062447" cy="523220"/>
          </a:xfrm>
          <a:prstGeom prst="rect">
            <a:avLst/>
          </a:prstGeom>
          <a:noFill/>
        </p:spPr>
        <p:txBody>
          <a:bodyPr wrap="square">
            <a:spAutoFit/>
          </a:bodyPr>
          <a:lstStyle/>
          <a:p>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1: </a:t>
            </a:r>
            <a:r>
              <a:rPr lang="en-US" sz="2800" b="1" dirty="0" err="1">
                <a:effectLst/>
                <a:latin typeface="Times New Roman" panose="02020603050405020304" pitchFamily="18" charset="0"/>
                <a:ea typeface="Calibri" panose="020F0502020204030204" pitchFamily="34" charset="0"/>
              </a:rPr>
              <a:t>Chỉ</a:t>
            </a:r>
            <a:r>
              <a:rPr lang="en-US" sz="2800" b="1" dirty="0">
                <a:effectLst/>
                <a:latin typeface="Times New Roman" panose="02020603050405020304" pitchFamily="18" charset="0"/>
                <a:ea typeface="Calibri" panose="020F0502020204030204" pitchFamily="34" charset="0"/>
              </a:rPr>
              <a:t> ra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bộ</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phận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tương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ứng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với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số</a:t>
            </a:r>
            <a:r>
              <a:rPr lang="en-US" sz="2800" b="1" dirty="0">
                <a:effectLst/>
                <a:latin typeface="Times New Roman" panose="02020603050405020304" pitchFamily="18" charset="0"/>
                <a:ea typeface="Calibri" panose="020F0502020204030204" pitchFamily="34" charset="0"/>
              </a:rPr>
              <a:t> 1, 2, 3, 4 </a:t>
            </a:r>
            <a:r>
              <a:rPr lang="en-US" sz="2800" b="1" dirty="0" err="1">
                <a:effectLst/>
                <a:latin typeface="Times New Roman" panose="02020603050405020304" pitchFamily="18" charset="0"/>
                <a:ea typeface="Calibri" panose="020F0502020204030204" pitchFamily="34" charset="0"/>
              </a:rPr>
              <a:t>trong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hình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sau</a:t>
            </a:r>
            <a:r>
              <a:rPr lang="en-US" sz="2800" b="1" dirty="0">
                <a:effectLst/>
                <a:latin typeface="Times New Roman" panose="02020603050405020304" pitchFamily="18" charset="0"/>
                <a:ea typeface="Calibri" panose="020F0502020204030204" pitchFamily="34" charset="0"/>
              </a:rPr>
              <a:t>:</a:t>
            </a:r>
            <a:endParaRPr lang="en-US" sz="2800" dirty="0"/>
          </a:p>
        </p:txBody>
      </p:sp>
      <p:pic>
        <p:nvPicPr>
          <p:cNvPr id="11" name="Picture 10">
            <a:extLst>
              <a:ext uri="{FF2B5EF4-FFF2-40B4-BE49-F238E27FC236}">
                <a16:creationId xmlns:a16="http://schemas.microsoft.com/office/drawing/2014/main" id="{42DF0CBA-CEE5-4B52-BD74-2376147F09E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724" y="2058651"/>
            <a:ext cx="4865276" cy="3505443"/>
          </a:xfrm>
          <a:prstGeom prst="rect">
            <a:avLst/>
          </a:prstGeom>
          <a:noFill/>
          <a:ln>
            <a:noFill/>
          </a:ln>
        </p:spPr>
      </p:pic>
      <p:sp>
        <p:nvSpPr>
          <p:cNvPr id="9" name="TextBox 8">
            <a:extLst>
              <a:ext uri="{FF2B5EF4-FFF2-40B4-BE49-F238E27FC236}">
                <a16:creationId xmlns:a16="http://schemas.microsoft.com/office/drawing/2014/main" id="{CD10DF6D-578E-4808-A7D4-2B9074EAEDCA}"/>
              </a:ext>
            </a:extLst>
          </p:cNvPr>
          <p:cNvSpPr txBox="1"/>
          <p:nvPr/>
        </p:nvSpPr>
        <p:spPr>
          <a:xfrm>
            <a:off x="6096000" y="1972235"/>
            <a:ext cx="1289135"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9E1FBA5-4B3C-4AB3-B764-1257DB1FD7F0}"/>
              </a:ext>
            </a:extLst>
          </p:cNvPr>
          <p:cNvSpPr txBox="1"/>
          <p:nvPr/>
        </p:nvSpPr>
        <p:spPr>
          <a:xfrm>
            <a:off x="6096000" y="2581871"/>
            <a:ext cx="2196435"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D2AB0F2-EDFC-402C-BBF3-16260D0FFFE6}"/>
              </a:ext>
            </a:extLst>
          </p:cNvPr>
          <p:cNvSpPr txBox="1"/>
          <p:nvPr/>
        </p:nvSpPr>
        <p:spPr>
          <a:xfrm>
            <a:off x="6112147" y="3373717"/>
            <a:ext cx="1409360"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Kim </a:t>
            </a:r>
            <a:r>
              <a:rPr lang="en-US" sz="2800" dirty="0" err="1">
                <a:solidFill>
                  <a:srgbClr val="FF0000"/>
                </a:solidFill>
                <a:latin typeface="Times New Roman" panose="02020603050405020304" pitchFamily="18" charset="0"/>
                <a:cs typeface="Times New Roman" panose="02020603050405020304" pitchFamily="18" charset="0"/>
              </a:rPr>
              <a:t>cân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DC9D99A-269F-45C2-A320-9B79EFB6AE7A}"/>
              </a:ext>
            </a:extLst>
          </p:cNvPr>
          <p:cNvSpPr txBox="1"/>
          <p:nvPr/>
        </p:nvSpPr>
        <p:spPr>
          <a:xfrm>
            <a:off x="6095999" y="4404851"/>
            <a:ext cx="1627369"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Bảng</a:t>
            </a:r>
            <a:r>
              <a:rPr lang="en-US" sz="2800" dirty="0">
                <a:solidFill>
                  <a:srgbClr val="FF0000"/>
                </a:solidFill>
                <a:latin typeface="Times New Roman" panose="02020603050405020304" pitchFamily="18" charset="0"/>
                <a:cs typeface="Times New Roman" panose="02020603050405020304" pitchFamily="18" charset="0"/>
              </a:rPr>
              <a:t> chia</a:t>
            </a:r>
          </a:p>
        </p:txBody>
      </p:sp>
    </p:spTree>
    <p:extLst>
      <p:ext uri="{BB962C8B-B14F-4D97-AF65-F5344CB8AC3E}">
        <p14:creationId xmlns:p14="http://schemas.microsoft.com/office/powerpoint/2010/main" val="23327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9C30E-15CB-4EB9-920E-08C904A8A884}"/>
              </a:ext>
            </a:extLst>
          </p:cNvPr>
          <p:cNvSpPr txBox="1"/>
          <p:nvPr/>
        </p:nvSpPr>
        <p:spPr>
          <a:xfrm>
            <a:off x="340658" y="202662"/>
            <a:ext cx="11438965" cy="991618"/>
          </a:xfrm>
          <a:prstGeom prst="rect">
            <a:avLst/>
          </a:prstGeom>
          <a:noFill/>
        </p:spPr>
        <p:txBody>
          <a:bodyPr wrap="square">
            <a:spAutoFit/>
          </a:bodyPr>
          <a:lstStyle/>
          <a:p>
            <a:pP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dưa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ân Robecvan 200g, 500g">
            <a:extLst>
              <a:ext uri="{FF2B5EF4-FFF2-40B4-BE49-F238E27FC236}">
                <a16:creationId xmlns:a16="http://schemas.microsoft.com/office/drawing/2014/main" id="{430923AA-1CC0-4F13-B5AA-411B3A5A87F6}"/>
              </a:ext>
            </a:extLst>
          </p:cNvPr>
          <p:cNvPicPr/>
          <p:nvPr/>
        </p:nvPicPr>
        <p:blipFill rotWithShape="1">
          <a:blip r:embed="rId2">
            <a:extLst>
              <a:ext uri="{28A0092B-C50C-407E-A947-70E740481C1C}">
                <a14:useLocalDpi xmlns:a14="http://schemas.microsoft.com/office/drawing/2010/main" val="0"/>
              </a:ext>
            </a:extLst>
          </a:blip>
          <a:srcRect l="7518" t="21995" r="9404" b="21306"/>
          <a:stretch/>
        </p:blipFill>
        <p:spPr bwMode="auto">
          <a:xfrm>
            <a:off x="340658" y="1377951"/>
            <a:ext cx="2437765" cy="1663700"/>
          </a:xfrm>
          <a:prstGeom prst="rect">
            <a:avLst/>
          </a:prstGeom>
          <a:noFill/>
          <a:ln>
            <a:noFill/>
          </a:ln>
          <a:extLst>
            <a:ext uri="{53640926-AAD7-44D8-BBD7-CCE9431645EC}">
              <a14:shadowObscured xmlns:a14="http://schemas.microsoft.com/office/drawing/2010/main"/>
            </a:ext>
          </a:extLst>
        </p:spPr>
      </p:pic>
      <p:pic>
        <p:nvPicPr>
          <p:cNvPr id="10" name="Picture 9" descr="Cân đồng hồ 5kg | Shopee Việt Nam">
            <a:extLst>
              <a:ext uri="{FF2B5EF4-FFF2-40B4-BE49-F238E27FC236}">
                <a16:creationId xmlns:a16="http://schemas.microsoft.com/office/drawing/2014/main" id="{43EBE288-73A2-42F6-90A8-A6DDAC1C72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491" y="1329691"/>
            <a:ext cx="2583180" cy="1711960"/>
          </a:xfrm>
          <a:prstGeom prst="rect">
            <a:avLst/>
          </a:prstGeom>
          <a:noFill/>
          <a:ln>
            <a:noFill/>
          </a:ln>
        </p:spPr>
      </p:pic>
      <p:pic>
        <p:nvPicPr>
          <p:cNvPr id="11" name="Picture 10" descr="Cân Tiểu Li Điện Tử 0,5 Kg | Shopee Việt Nam">
            <a:extLst>
              <a:ext uri="{FF2B5EF4-FFF2-40B4-BE49-F238E27FC236}">
                <a16:creationId xmlns:a16="http://schemas.microsoft.com/office/drawing/2014/main" id="{16AA1D08-D4A0-4BDC-8356-CF33E1076C51}"/>
              </a:ext>
            </a:extLst>
          </p:cNvPr>
          <p:cNvPicPr/>
          <p:nvPr/>
        </p:nvPicPr>
        <p:blipFill rotWithShape="1">
          <a:blip r:embed="rId4" cstate="print">
            <a:extLst>
              <a:ext uri="{28A0092B-C50C-407E-A947-70E740481C1C}">
                <a14:useLocalDpi xmlns:a14="http://schemas.microsoft.com/office/drawing/2010/main" val="0"/>
              </a:ext>
            </a:extLst>
          </a:blip>
          <a:srcRect l="9719" t="8299" r="8501" b="11693"/>
          <a:stretch/>
        </p:blipFill>
        <p:spPr bwMode="auto">
          <a:xfrm>
            <a:off x="8107269" y="1329691"/>
            <a:ext cx="2166284" cy="158369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92317F88-95C0-4BBC-90EA-E960B1EAA7B4}"/>
              </a:ext>
            </a:extLst>
          </p:cNvPr>
          <p:cNvSpPr txBox="1"/>
          <p:nvPr/>
        </p:nvSpPr>
        <p:spPr>
          <a:xfrm>
            <a:off x="478118" y="3244334"/>
            <a:ext cx="1852706"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robecvan</a:t>
            </a:r>
            <a:r>
              <a:rPr lang="en-US" sz="1800" dirty="0">
                <a:effectLst/>
                <a:latin typeface="Times New Roman" panose="02020603050405020304" pitchFamily="18" charset="0"/>
                <a:ea typeface="Calibri" panose="020F0502020204030204" pitchFamily="34" charset="0"/>
              </a:rPr>
              <a:t> </a:t>
            </a:r>
            <a:endParaRPr lang="en-US" dirty="0"/>
          </a:p>
        </p:txBody>
      </p:sp>
      <p:sp>
        <p:nvSpPr>
          <p:cNvPr id="15" name="TextBox 14">
            <a:extLst>
              <a:ext uri="{FF2B5EF4-FFF2-40B4-BE49-F238E27FC236}">
                <a16:creationId xmlns:a16="http://schemas.microsoft.com/office/drawing/2014/main" id="{7E38F008-B0F9-44AE-A739-2EE9FFC3038A}"/>
              </a:ext>
            </a:extLst>
          </p:cNvPr>
          <p:cNvSpPr txBox="1"/>
          <p:nvPr/>
        </p:nvSpPr>
        <p:spPr>
          <a:xfrm>
            <a:off x="4368800" y="3244334"/>
            <a:ext cx="2583180"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b)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a:t>
            </a:r>
            <a:r>
              <a:rPr lang="en-US" sz="1800" dirty="0">
                <a:effectLst/>
                <a:latin typeface="Times New Roman" panose="02020603050405020304" pitchFamily="18" charset="0"/>
                <a:ea typeface="Calibri" panose="020F0502020204030204" pitchFamily="34" charset="0"/>
              </a:rPr>
              <a:t> </a:t>
            </a:r>
            <a:endParaRPr lang="en-US" dirty="0"/>
          </a:p>
        </p:txBody>
      </p:sp>
      <p:sp>
        <p:nvSpPr>
          <p:cNvPr id="17" name="TextBox 16">
            <a:extLst>
              <a:ext uri="{FF2B5EF4-FFF2-40B4-BE49-F238E27FC236}">
                <a16:creationId xmlns:a16="http://schemas.microsoft.com/office/drawing/2014/main" id="{07835B43-F85D-4046-A4F7-64968F87675B}"/>
              </a:ext>
            </a:extLst>
          </p:cNvPr>
          <p:cNvSpPr txBox="1"/>
          <p:nvPr/>
        </p:nvSpPr>
        <p:spPr>
          <a:xfrm>
            <a:off x="8308881" y="3150204"/>
            <a:ext cx="2166284"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c)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tử</a:t>
            </a:r>
            <a:r>
              <a:rPr lang="en-US" sz="1800" dirty="0">
                <a:effectLst/>
                <a:latin typeface="Times New Roman" panose="02020603050405020304" pitchFamily="18" charset="0"/>
                <a:ea typeface="Calibri" panose="020F0502020204030204" pitchFamily="34" charset="0"/>
              </a:rPr>
              <a:t> 500 g</a:t>
            </a:r>
            <a:endParaRPr lang="en-US" dirty="0"/>
          </a:p>
        </p:txBody>
      </p:sp>
      <p:sp>
        <p:nvSpPr>
          <p:cNvPr id="19" name="TextBox 18">
            <a:extLst>
              <a:ext uri="{FF2B5EF4-FFF2-40B4-BE49-F238E27FC236}">
                <a16:creationId xmlns:a16="http://schemas.microsoft.com/office/drawing/2014/main" id="{2167CE1E-5A23-4C68-AA85-733BD665E5B6}"/>
              </a:ext>
            </a:extLst>
          </p:cNvPr>
          <p:cNvSpPr txBox="1"/>
          <p:nvPr/>
        </p:nvSpPr>
        <p:spPr>
          <a:xfrm>
            <a:off x="179293" y="3715597"/>
            <a:ext cx="11313459" cy="530594"/>
          </a:xfrm>
          <a:prstGeom prst="rect">
            <a:avLst/>
          </a:prstGeom>
          <a:noFill/>
        </p:spPr>
        <p:txBody>
          <a:bodyPr wrap="square">
            <a:spAutoFit/>
          </a:bodyPr>
          <a:lstStyle/>
          <a:p>
            <a:pP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 Theo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descr="GIẢI] 1. Hãy cho biết vị trí nhìn cân như bạn A và bạn C (hình 3.8) thì kết  quả thay">
            <a:extLst>
              <a:ext uri="{FF2B5EF4-FFF2-40B4-BE49-F238E27FC236}">
                <a16:creationId xmlns:a16="http://schemas.microsoft.com/office/drawing/2014/main" id="{35F7A086-9053-47B0-B5EC-A5359529F6C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04470" y="4153647"/>
            <a:ext cx="5898777" cy="2501691"/>
          </a:xfrm>
          <a:prstGeom prst="rect">
            <a:avLst/>
          </a:prstGeom>
          <a:noFill/>
          <a:ln>
            <a:noFill/>
          </a:ln>
        </p:spPr>
      </p:pic>
      <p:sp>
        <p:nvSpPr>
          <p:cNvPr id="14" name="Oval 13">
            <a:extLst>
              <a:ext uri="{FF2B5EF4-FFF2-40B4-BE49-F238E27FC236}">
                <a16:creationId xmlns:a16="http://schemas.microsoft.com/office/drawing/2014/main" id="{C5BF93AE-8D2C-41EA-B829-40680A0035CA}"/>
              </a:ext>
            </a:extLst>
          </p:cNvPr>
          <p:cNvSpPr/>
          <p:nvPr/>
        </p:nvSpPr>
        <p:spPr>
          <a:xfrm>
            <a:off x="4001246" y="3034362"/>
            <a:ext cx="705223" cy="6514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43A34D-4C3F-4476-A64F-5F7389E05274}"/>
              </a:ext>
            </a:extLst>
          </p:cNvPr>
          <p:cNvSpPr/>
          <p:nvPr/>
        </p:nvSpPr>
        <p:spPr>
          <a:xfrm>
            <a:off x="3931396" y="5972153"/>
            <a:ext cx="705223" cy="6514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1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7" grpId="0"/>
      <p:bldP spid="19" grpId="0"/>
      <p:bldP spid="14"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7CB73C-0B4E-49B7-AC28-E71B7CC0A924}"/>
              </a:ext>
            </a:extLst>
          </p:cNvPr>
          <p:cNvSpPr txBox="1"/>
          <p:nvPr/>
        </p:nvSpPr>
        <p:spPr>
          <a:xfrm>
            <a:off x="292846" y="172781"/>
            <a:ext cx="11086353" cy="1410130"/>
          </a:xfrm>
          <a:prstGeom prst="rect">
            <a:avLst/>
          </a:prstGeom>
          <a:noFill/>
        </p:spPr>
        <p:txBody>
          <a:bodyPr wrap="square">
            <a:spAutoFit/>
          </a:bodyPr>
          <a:lstStyle/>
          <a:p>
            <a:pPr>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III.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nSpc>
                <a:spcPct val="150000"/>
              </a:lnSpc>
              <a:spcAft>
                <a:spcPts val="800"/>
              </a:spcAft>
              <a:buAutoNum type="arabicPeriod"/>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25A08CD-ABAF-4987-9B0F-B801BBE5D9DE}"/>
              </a:ext>
            </a:extLst>
          </p:cNvPr>
          <p:cNvSpPr txBox="1"/>
          <p:nvPr/>
        </p:nvSpPr>
        <p:spPr>
          <a:xfrm>
            <a:off x="654051" y="1905000"/>
            <a:ext cx="11303000" cy="4760278"/>
          </a:xfrm>
          <a:prstGeom prst="rect">
            <a:avLst/>
          </a:prstGeom>
          <a:noFill/>
        </p:spPr>
        <p:txBody>
          <a:bodyPr wrap="square" rtlCol="0">
            <a:spAutoFit/>
          </a:bodyPr>
          <a:lstStyle/>
          <a:p>
            <a:pPr marL="285750" indent="-285750">
              <a:lnSpc>
                <a:spcPct val="150000"/>
              </a:lnSpc>
              <a:spcAft>
                <a:spcPts val="80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GHĐ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ĐCNN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nSpc>
                <a:spcPct val="150000"/>
              </a:lnSpc>
              <a:spcAft>
                <a:spcPts val="800"/>
              </a:spcAft>
              <a:buFontTx/>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Vặn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p>
          <a:p>
            <a:pPr marL="285750" indent="-285750">
              <a:lnSpc>
                <a:spcPct val="150000"/>
              </a:lnSpc>
              <a:spcAft>
                <a:spcPts val="80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nSpc>
                <a:spcPct val="150000"/>
              </a:lnSpc>
              <a:spcAft>
                <a:spcPts val="800"/>
              </a:spcAft>
              <a:buFontTx/>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nSpc>
                <a:spcPct val="150000"/>
              </a:lnSpc>
              <a:spcAft>
                <a:spcPts val="800"/>
              </a:spcAft>
              <a:buFontTx/>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1945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E9B54-DDD2-438B-9903-DCB349B93D15}"/>
              </a:ext>
            </a:extLst>
          </p:cNvPr>
          <p:cNvSpPr txBox="1"/>
          <p:nvPr/>
        </p:nvSpPr>
        <p:spPr>
          <a:xfrm>
            <a:off x="-89647" y="763221"/>
            <a:ext cx="10936942" cy="530594"/>
          </a:xfrm>
          <a:prstGeom prst="rect">
            <a:avLst/>
          </a:prstGeom>
          <a:noFill/>
        </p:spPr>
        <p:txBody>
          <a:bodyPr wrap="square">
            <a:spAutoFit/>
          </a:bodyPr>
          <a:lstStyle/>
          <a:p>
            <a:pPr algn="ctr">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1: </a:t>
            </a:r>
            <a:r>
              <a:rPr lang="en-US" sz="2800" b="1" dirty="0" err="1">
                <a:effectLst/>
                <a:latin typeface="Times New Roman" panose="02020603050405020304" pitchFamily="18" charset="0"/>
                <a:ea typeface="Calibri" panose="020F0502020204030204" pitchFamily="34" charset="0"/>
              </a:rPr>
              <a:t>Chỉ</a:t>
            </a:r>
            <a:r>
              <a:rPr lang="en-US" sz="2800" b="1" dirty="0">
                <a:effectLst/>
                <a:latin typeface="Times New Roman" panose="02020603050405020304" pitchFamily="18" charset="0"/>
                <a:ea typeface="Calibri" panose="020F0502020204030204" pitchFamily="34" charset="0"/>
              </a:rPr>
              <a:t> ra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bộ</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phận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tương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ứng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với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số</a:t>
            </a:r>
            <a:r>
              <a:rPr lang="en-US" sz="2800" b="1" dirty="0">
                <a:effectLst/>
                <a:latin typeface="Times New Roman" panose="02020603050405020304" pitchFamily="18" charset="0"/>
                <a:ea typeface="Calibri" panose="020F0502020204030204" pitchFamily="34" charset="0"/>
              </a:rPr>
              <a:t> 1, 2, 3 </a:t>
            </a:r>
            <a:r>
              <a:rPr lang="en-US" sz="2800" b="1" dirty="0" err="1">
                <a:effectLst/>
                <a:latin typeface="Times New Roman" panose="02020603050405020304" pitchFamily="18" charset="0"/>
                <a:ea typeface="Calibri" panose="020F0502020204030204" pitchFamily="34" charset="0"/>
              </a:rPr>
              <a:t>trong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hình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sau</a:t>
            </a:r>
            <a:r>
              <a:rPr lang="en-US" sz="2800" b="1" dirty="0">
                <a:effectLst/>
                <a:latin typeface="Times New Roman" panose="02020603050405020304" pitchFamily="18" charset="0"/>
                <a:ea typeface="Calibri" panose="020F0502020204030204" pitchFamily="34"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C4114282-1BD3-4220-90E4-37C09C8C84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987" y="2138356"/>
            <a:ext cx="6604000" cy="4219388"/>
          </a:xfrm>
          <a:prstGeom prst="rect">
            <a:avLst/>
          </a:prstGeom>
          <a:noFill/>
          <a:ln>
            <a:noFill/>
          </a:ln>
        </p:spPr>
      </p:pic>
      <p:sp>
        <p:nvSpPr>
          <p:cNvPr id="5" name="TextBox 4">
            <a:extLst>
              <a:ext uri="{FF2B5EF4-FFF2-40B4-BE49-F238E27FC236}">
                <a16:creationId xmlns:a16="http://schemas.microsoft.com/office/drawing/2014/main" id="{0E45C1B0-0058-4901-A505-09DB92544FB6}"/>
              </a:ext>
            </a:extLst>
          </p:cNvPr>
          <p:cNvSpPr txBox="1"/>
          <p:nvPr/>
        </p:nvSpPr>
        <p:spPr>
          <a:xfrm>
            <a:off x="2844800" y="303032"/>
            <a:ext cx="6096000" cy="530594"/>
          </a:xfrm>
          <a:prstGeom prst="rect">
            <a:avLst/>
          </a:prstGeom>
          <a:noFill/>
        </p:spPr>
        <p:txBody>
          <a:bodyPr wrap="square">
            <a:sp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69F21F-8EEC-453E-BB17-53E9A771C398}"/>
              </a:ext>
            </a:extLst>
          </p:cNvPr>
          <p:cNvSpPr txBox="1"/>
          <p:nvPr/>
        </p:nvSpPr>
        <p:spPr>
          <a:xfrm>
            <a:off x="7858987" y="2299122"/>
            <a:ext cx="1289135"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EDA533-42B7-45B9-A2CA-7ED61AE6AEC9}"/>
              </a:ext>
            </a:extLst>
          </p:cNvPr>
          <p:cNvSpPr txBox="1"/>
          <p:nvPr/>
        </p:nvSpPr>
        <p:spPr>
          <a:xfrm>
            <a:off x="410915" y="2001826"/>
            <a:ext cx="1698780"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Màn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thị</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E8CB685-DA02-4A65-8B86-D4CEB7EEA252}"/>
              </a:ext>
            </a:extLst>
          </p:cNvPr>
          <p:cNvSpPr txBox="1"/>
          <p:nvPr/>
        </p:nvSpPr>
        <p:spPr>
          <a:xfrm>
            <a:off x="7635014" y="5271247"/>
            <a:ext cx="2058577"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nút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9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9C30E-15CB-4EB9-920E-08C904A8A884}"/>
              </a:ext>
            </a:extLst>
          </p:cNvPr>
          <p:cNvSpPr txBox="1"/>
          <p:nvPr/>
        </p:nvSpPr>
        <p:spPr>
          <a:xfrm>
            <a:off x="340658" y="202662"/>
            <a:ext cx="11851342" cy="468077"/>
          </a:xfrm>
          <a:prstGeom prst="rect">
            <a:avLst/>
          </a:prstGeom>
          <a:noFill/>
        </p:spPr>
        <p:txBody>
          <a:bodyPr wrap="square">
            <a:spAutoFit/>
          </a:bodyPr>
          <a:lstStyle/>
          <a:p>
            <a:pP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dưa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hấu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ân Robecvan 200g, 500g">
            <a:extLst>
              <a:ext uri="{FF2B5EF4-FFF2-40B4-BE49-F238E27FC236}">
                <a16:creationId xmlns:a16="http://schemas.microsoft.com/office/drawing/2014/main" id="{430923AA-1CC0-4F13-B5AA-411B3A5A87F6}"/>
              </a:ext>
            </a:extLst>
          </p:cNvPr>
          <p:cNvPicPr/>
          <p:nvPr/>
        </p:nvPicPr>
        <p:blipFill rotWithShape="1">
          <a:blip r:embed="rId2">
            <a:extLst>
              <a:ext uri="{28A0092B-C50C-407E-A947-70E740481C1C}">
                <a14:useLocalDpi xmlns:a14="http://schemas.microsoft.com/office/drawing/2010/main" val="0"/>
              </a:ext>
            </a:extLst>
          </a:blip>
          <a:srcRect l="7518" t="21995" r="9404" b="21306"/>
          <a:stretch/>
        </p:blipFill>
        <p:spPr bwMode="auto">
          <a:xfrm>
            <a:off x="388470" y="720909"/>
            <a:ext cx="2437765" cy="1663700"/>
          </a:xfrm>
          <a:prstGeom prst="rect">
            <a:avLst/>
          </a:prstGeom>
          <a:noFill/>
          <a:ln>
            <a:noFill/>
          </a:ln>
          <a:extLst>
            <a:ext uri="{53640926-AAD7-44D8-BBD7-CCE9431645EC}">
              <a14:shadowObscured xmlns:a14="http://schemas.microsoft.com/office/drawing/2010/main"/>
            </a:ext>
          </a:extLst>
        </p:spPr>
      </p:pic>
      <p:pic>
        <p:nvPicPr>
          <p:cNvPr id="10" name="Picture 9" descr="Cân đồng hồ 5kg | Shopee Việt Nam">
            <a:extLst>
              <a:ext uri="{FF2B5EF4-FFF2-40B4-BE49-F238E27FC236}">
                <a16:creationId xmlns:a16="http://schemas.microsoft.com/office/drawing/2014/main" id="{43EBE288-73A2-42F6-90A8-A6DDAC1C72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732" y="635161"/>
            <a:ext cx="2583180" cy="1711960"/>
          </a:xfrm>
          <a:prstGeom prst="rect">
            <a:avLst/>
          </a:prstGeom>
          <a:noFill/>
          <a:ln>
            <a:noFill/>
          </a:ln>
        </p:spPr>
      </p:pic>
      <p:pic>
        <p:nvPicPr>
          <p:cNvPr id="11" name="Picture 10" descr="Cân Tiểu Li Điện Tử 0,5 Kg | Shopee Việt Nam">
            <a:extLst>
              <a:ext uri="{FF2B5EF4-FFF2-40B4-BE49-F238E27FC236}">
                <a16:creationId xmlns:a16="http://schemas.microsoft.com/office/drawing/2014/main" id="{16AA1D08-D4A0-4BDC-8356-CF33E1076C51}"/>
              </a:ext>
            </a:extLst>
          </p:cNvPr>
          <p:cNvPicPr/>
          <p:nvPr/>
        </p:nvPicPr>
        <p:blipFill rotWithShape="1">
          <a:blip r:embed="rId4" cstate="print">
            <a:extLst>
              <a:ext uri="{28A0092B-C50C-407E-A947-70E740481C1C}">
                <a14:useLocalDpi xmlns:a14="http://schemas.microsoft.com/office/drawing/2010/main" val="0"/>
              </a:ext>
            </a:extLst>
          </a:blip>
          <a:srcRect l="9719" t="8299" r="8501" b="11693"/>
          <a:stretch/>
        </p:blipFill>
        <p:spPr bwMode="auto">
          <a:xfrm>
            <a:off x="8202893" y="637068"/>
            <a:ext cx="2166284" cy="158369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92317F88-95C0-4BBC-90EA-E960B1EAA7B4}"/>
              </a:ext>
            </a:extLst>
          </p:cNvPr>
          <p:cNvSpPr txBox="1"/>
          <p:nvPr/>
        </p:nvSpPr>
        <p:spPr>
          <a:xfrm>
            <a:off x="723154" y="2398074"/>
            <a:ext cx="1852706"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robecvan</a:t>
            </a:r>
            <a:r>
              <a:rPr lang="en-US" sz="1800" dirty="0">
                <a:effectLst/>
                <a:latin typeface="Times New Roman" panose="02020603050405020304" pitchFamily="18" charset="0"/>
                <a:ea typeface="Calibri" panose="020F0502020204030204" pitchFamily="34" charset="0"/>
              </a:rPr>
              <a:t> </a:t>
            </a:r>
            <a:endParaRPr lang="en-US" dirty="0"/>
          </a:p>
        </p:txBody>
      </p:sp>
      <p:sp>
        <p:nvSpPr>
          <p:cNvPr id="15" name="TextBox 14">
            <a:extLst>
              <a:ext uri="{FF2B5EF4-FFF2-40B4-BE49-F238E27FC236}">
                <a16:creationId xmlns:a16="http://schemas.microsoft.com/office/drawing/2014/main" id="{7E38F008-B0F9-44AE-A739-2EE9FFC3038A}"/>
              </a:ext>
            </a:extLst>
          </p:cNvPr>
          <p:cNvSpPr txBox="1"/>
          <p:nvPr/>
        </p:nvSpPr>
        <p:spPr>
          <a:xfrm>
            <a:off x="4323780" y="2410288"/>
            <a:ext cx="2583180"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b)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a:t>
            </a:r>
            <a:r>
              <a:rPr lang="en-US" sz="1800" dirty="0">
                <a:effectLst/>
                <a:latin typeface="Times New Roman" panose="02020603050405020304" pitchFamily="18" charset="0"/>
                <a:ea typeface="Calibri" panose="020F0502020204030204" pitchFamily="34" charset="0"/>
              </a:rPr>
              <a:t> </a:t>
            </a:r>
            <a:endParaRPr lang="en-US" dirty="0"/>
          </a:p>
        </p:txBody>
      </p:sp>
      <p:sp>
        <p:nvSpPr>
          <p:cNvPr id="17" name="TextBox 16">
            <a:extLst>
              <a:ext uri="{FF2B5EF4-FFF2-40B4-BE49-F238E27FC236}">
                <a16:creationId xmlns:a16="http://schemas.microsoft.com/office/drawing/2014/main" id="{07835B43-F85D-4046-A4F7-64968F87675B}"/>
              </a:ext>
            </a:extLst>
          </p:cNvPr>
          <p:cNvSpPr txBox="1"/>
          <p:nvPr/>
        </p:nvSpPr>
        <p:spPr>
          <a:xfrm>
            <a:off x="8404505" y="2347121"/>
            <a:ext cx="1763059"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c)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tử</a:t>
            </a:r>
            <a:endParaRPr lang="en-US" dirty="0"/>
          </a:p>
        </p:txBody>
      </p:sp>
      <p:sp>
        <p:nvSpPr>
          <p:cNvPr id="12" name="TextBox 11">
            <a:extLst>
              <a:ext uri="{FF2B5EF4-FFF2-40B4-BE49-F238E27FC236}">
                <a16:creationId xmlns:a16="http://schemas.microsoft.com/office/drawing/2014/main" id="{794043C7-7FFD-46EC-8D98-5E1CD62DD145}"/>
              </a:ext>
            </a:extLst>
          </p:cNvPr>
          <p:cNvSpPr txBox="1"/>
          <p:nvPr/>
        </p:nvSpPr>
        <p:spPr>
          <a:xfrm>
            <a:off x="248023" y="3017513"/>
            <a:ext cx="11779624" cy="3352071"/>
          </a:xfrm>
          <a:prstGeom prst="rect">
            <a:avLst/>
          </a:prstGeom>
          <a:noFill/>
        </p:spPr>
        <p:txBody>
          <a:bodyPr wrap="square">
            <a:spAutoFit/>
          </a:bodyPr>
          <a:lstStyle/>
          <a:p>
            <a:pP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3: Thao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kềnh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ổn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E0766EDA-3BFF-45C1-9F7F-269AED817404}"/>
              </a:ext>
            </a:extLst>
          </p:cNvPr>
          <p:cNvSpPr/>
          <p:nvPr/>
        </p:nvSpPr>
        <p:spPr>
          <a:xfrm>
            <a:off x="84249" y="3858776"/>
            <a:ext cx="512818" cy="521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7CCA8BA-EFA0-4AA3-873D-7A2E26983C6F}"/>
              </a:ext>
            </a:extLst>
          </p:cNvPr>
          <p:cNvSpPr/>
          <p:nvPr/>
        </p:nvSpPr>
        <p:spPr>
          <a:xfrm>
            <a:off x="132061" y="4853552"/>
            <a:ext cx="512818" cy="521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160B8F5-3EFF-4A03-812E-FAA8757EA08B}"/>
              </a:ext>
            </a:extLst>
          </p:cNvPr>
          <p:cNvSpPr/>
          <p:nvPr/>
        </p:nvSpPr>
        <p:spPr>
          <a:xfrm>
            <a:off x="132061" y="5327072"/>
            <a:ext cx="512818" cy="521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2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hlinkClick r:id="rId2" action="ppaction://hlinkfile"/>
            <a:extLst>
              <a:ext uri="{FF2B5EF4-FFF2-40B4-BE49-F238E27FC236}">
                <a16:creationId xmlns:a16="http://schemas.microsoft.com/office/drawing/2014/main" id="{81979BC5-AF38-4F1B-98BA-DBD0250B086A}"/>
              </a:ext>
            </a:extLst>
          </p:cNvPr>
          <p:cNvSpPr/>
          <p:nvPr/>
        </p:nvSpPr>
        <p:spPr>
          <a:xfrm>
            <a:off x="3400612" y="1458259"/>
            <a:ext cx="4422588" cy="1970741"/>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48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FB3063-4137-49E3-8C87-8160322A7053}"/>
              </a:ext>
            </a:extLst>
          </p:cNvPr>
          <p:cNvSpPr txBox="1"/>
          <p:nvPr/>
        </p:nvSpPr>
        <p:spPr>
          <a:xfrm>
            <a:off x="262964" y="203199"/>
            <a:ext cx="11582400" cy="4754635"/>
          </a:xfrm>
          <a:prstGeom prst="rect">
            <a:avLst/>
          </a:prstGeom>
          <a:noFill/>
        </p:spPr>
        <p:txBody>
          <a:bodyPr wrap="square" rtlCol="0">
            <a:sp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III.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Bấm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on/off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“units”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“mode”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g, kg…)</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“tare”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43829C2D-70B3-45A8-B1FF-B1DE4A03030A}"/>
              </a:ext>
            </a:extLst>
          </p:cNvPr>
          <p:cNvSpPr txBox="1"/>
          <p:nvPr/>
        </p:nvSpPr>
        <p:spPr>
          <a:xfrm>
            <a:off x="621553" y="5719204"/>
            <a:ext cx="10157076"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64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E3BC6-6A87-E6FA-6E5D-3761F7190C63}"/>
              </a:ext>
            </a:extLst>
          </p:cNvPr>
          <p:cNvSpPr txBox="1"/>
          <p:nvPr/>
        </p:nvSpPr>
        <p:spPr>
          <a:xfrm>
            <a:off x="3418541" y="729129"/>
            <a:ext cx="2618409"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LUYỆN TẬP </a:t>
            </a:r>
          </a:p>
        </p:txBody>
      </p:sp>
    </p:spTree>
    <p:extLst>
      <p:ext uri="{BB962C8B-B14F-4D97-AF65-F5344CB8AC3E}">
        <p14:creationId xmlns:p14="http://schemas.microsoft.com/office/powerpoint/2010/main" val="116288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11CAFB-4289-4A4B-F04C-0559EEA31D96}"/>
              </a:ext>
            </a:extLst>
          </p:cNvPr>
          <p:cNvGraphicFramePr>
            <a:graphicFrameLocks noGrp="1"/>
          </p:cNvGraphicFramePr>
          <p:nvPr>
            <p:extLst>
              <p:ext uri="{D42A27DB-BD31-4B8C-83A1-F6EECF244321}">
                <p14:modId xmlns:p14="http://schemas.microsoft.com/office/powerpoint/2010/main" val="2156273321"/>
              </p:ext>
            </p:extLst>
          </p:nvPr>
        </p:nvGraphicFramePr>
        <p:xfrm>
          <a:off x="1273100" y="1254101"/>
          <a:ext cx="9263418" cy="4919594"/>
        </p:xfrm>
        <a:graphic>
          <a:graphicData uri="http://schemas.openxmlformats.org/drawingml/2006/table">
            <a:tbl>
              <a:tblPr firstRow="1" firstCol="1" bandRow="1">
                <a:tableStyleId>{5C22544A-7EE6-4342-B048-85BDC9FD1C3A}</a:tableStyleId>
              </a:tblPr>
              <a:tblGrid>
                <a:gridCol w="3118210">
                  <a:extLst>
                    <a:ext uri="{9D8B030D-6E8A-4147-A177-3AD203B41FA5}">
                      <a16:colId xmlns:a16="http://schemas.microsoft.com/office/drawing/2014/main" val="3528617162"/>
                    </a:ext>
                  </a:extLst>
                </a:gridCol>
                <a:gridCol w="6145208">
                  <a:extLst>
                    <a:ext uri="{9D8B030D-6E8A-4147-A177-3AD203B41FA5}">
                      <a16:colId xmlns:a16="http://schemas.microsoft.com/office/drawing/2014/main" val="2750257752"/>
                    </a:ext>
                  </a:extLst>
                </a:gridCol>
              </a:tblGrid>
              <a:tr h="483496">
                <a:tc>
                  <a:txBody>
                    <a:bodyPr/>
                    <a:lstStyle/>
                    <a:p>
                      <a:pPr algn="ctr">
                        <a:lnSpc>
                          <a:spcPct val="150000"/>
                        </a:lnSpc>
                        <a:spcAft>
                          <a:spcPts val="1000"/>
                        </a:spcAft>
                      </a:pPr>
                      <a:r>
                        <a:rPr lang="vi-VN" sz="2400">
                          <a:effectLst/>
                        </a:rPr>
                        <a:t>Loại cân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vi-VN" sz="2400">
                          <a:effectLst/>
                        </a:rPr>
                        <a:t>Công dụng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975742"/>
                  </a:ext>
                </a:extLst>
              </a:tr>
              <a:tr h="4436098">
                <a:tc>
                  <a:txBody>
                    <a:bodyPr/>
                    <a:lstStyle/>
                    <a:p>
                      <a:pPr marL="457200" indent="-457200" algn="just">
                        <a:lnSpc>
                          <a:spcPct val="150000"/>
                        </a:lnSpc>
                        <a:spcAft>
                          <a:spcPts val="1000"/>
                        </a:spcAft>
                        <a:buAutoNum type="arabicPeriod"/>
                      </a:pPr>
                      <a:r>
                        <a:rPr lang="vi-VN" sz="2400" dirty="0">
                          <a:effectLst/>
                        </a:rPr>
                        <a:t>Cân Roberval</a:t>
                      </a:r>
                      <a:endParaRPr lang="en-US" sz="2400" dirty="0">
                        <a:effectLst/>
                      </a:endParaRPr>
                    </a:p>
                    <a:p>
                      <a:pPr marL="457200" indent="-457200" algn="just">
                        <a:lnSpc>
                          <a:spcPct val="150000"/>
                        </a:lnSpc>
                        <a:spcAft>
                          <a:spcPts val="1000"/>
                        </a:spcAft>
                        <a:buAutoNum type="arabicPeriod"/>
                      </a:pPr>
                      <a:endParaRPr lang="en-US" sz="2400" dirty="0">
                        <a:effectLst/>
                      </a:endParaRPr>
                    </a:p>
                    <a:p>
                      <a:pPr algn="just">
                        <a:lnSpc>
                          <a:spcPct val="150000"/>
                        </a:lnSpc>
                        <a:spcAft>
                          <a:spcPts val="1000"/>
                        </a:spcAft>
                      </a:pPr>
                      <a:r>
                        <a:rPr lang="vi-VN" sz="2400" dirty="0">
                          <a:effectLst/>
                        </a:rPr>
                        <a:t>2. Cân đồng hồ</a:t>
                      </a:r>
                      <a:endParaRPr lang="en-US" sz="2400" dirty="0">
                        <a:effectLst/>
                      </a:endParaRPr>
                    </a:p>
                    <a:p>
                      <a:pPr algn="just">
                        <a:lnSpc>
                          <a:spcPct val="150000"/>
                        </a:lnSpc>
                        <a:spcAft>
                          <a:spcPts val="1000"/>
                        </a:spcAft>
                      </a:pPr>
                      <a:endParaRPr lang="en-US" sz="2400" dirty="0">
                        <a:effectLst/>
                      </a:endParaRPr>
                    </a:p>
                    <a:p>
                      <a:pPr algn="just">
                        <a:lnSpc>
                          <a:spcPct val="150000"/>
                        </a:lnSpc>
                        <a:spcAft>
                          <a:spcPts val="1000"/>
                        </a:spcAft>
                      </a:pPr>
                      <a:r>
                        <a:rPr lang="vi-VN" sz="2400" dirty="0">
                          <a:effectLst/>
                        </a:rPr>
                        <a:t>3. Cân điện tử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vi-VN" sz="2400" dirty="0">
                          <a:effectLst/>
                        </a:rPr>
                        <a:t>A. Cân các vật có khối lượng nhỏ, từ vài chục gam đến vài kilôgam.</a:t>
                      </a:r>
                      <a:endParaRPr lang="en-US" sz="2400" dirty="0">
                        <a:effectLst/>
                      </a:endParaRPr>
                    </a:p>
                    <a:p>
                      <a:pPr algn="just">
                        <a:lnSpc>
                          <a:spcPct val="150000"/>
                        </a:lnSpc>
                        <a:spcAft>
                          <a:spcPts val="1000"/>
                        </a:spcAft>
                      </a:pPr>
                      <a:r>
                        <a:rPr lang="vi-VN" sz="2400" dirty="0">
                          <a:effectLst/>
                        </a:rPr>
                        <a:t>B. Cân các vật có khối lượng từ vài trăm gam đến vài chục kilôgam.</a:t>
                      </a:r>
                      <a:endParaRPr lang="en-US" sz="2400" dirty="0">
                        <a:effectLst/>
                      </a:endParaRPr>
                    </a:p>
                    <a:p>
                      <a:pPr algn="just">
                        <a:lnSpc>
                          <a:spcPct val="150000"/>
                        </a:lnSpc>
                        <a:spcAft>
                          <a:spcPts val="1000"/>
                        </a:spcAft>
                      </a:pPr>
                      <a:r>
                        <a:rPr lang="vi-VN" sz="2400" dirty="0">
                          <a:effectLst/>
                        </a:rPr>
                        <a:t>C. Cân các vật có khối lượng nhỏ, từ vài miligam đến vài trăm gam</a:t>
                      </a:r>
                      <a:endParaRPr lang="en-US" sz="2400" dirty="0">
                        <a:effectLst/>
                      </a:endParaRPr>
                    </a:p>
                    <a:p>
                      <a:pPr algn="just">
                        <a:lnSpc>
                          <a:spcPct val="150000"/>
                        </a:lnSpc>
                        <a:spcAft>
                          <a:spcPts val="1000"/>
                        </a:spcAft>
                      </a:pPr>
                      <a:r>
                        <a:rPr lang="vi-VN" sz="2400" dirty="0">
                          <a:effectLst/>
                        </a:rPr>
                        <a:t>với độ chính xác cao.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1757525"/>
                  </a:ext>
                </a:extLst>
              </a:tr>
            </a:tbl>
          </a:graphicData>
        </a:graphic>
      </p:graphicFrame>
      <p:sp>
        <p:nvSpPr>
          <p:cNvPr id="4" name="TextBox 3">
            <a:extLst>
              <a:ext uri="{FF2B5EF4-FFF2-40B4-BE49-F238E27FC236}">
                <a16:creationId xmlns:a16="http://schemas.microsoft.com/office/drawing/2014/main" id="{2667C5CB-B49D-457C-F159-5723500A814B}"/>
              </a:ext>
            </a:extLst>
          </p:cNvPr>
          <p:cNvSpPr txBox="1"/>
          <p:nvPr/>
        </p:nvSpPr>
        <p:spPr>
          <a:xfrm>
            <a:off x="1583764" y="316753"/>
            <a:ext cx="8622827" cy="1231106"/>
          </a:xfrm>
          <a:prstGeom prst="rect">
            <a:avLst/>
          </a:prstGeom>
          <a:noFill/>
        </p:spPr>
        <p:txBody>
          <a:bodyPr wrap="square" rtlCol="0">
            <a:spAutoFit/>
          </a:bodyPr>
          <a:lstStyle/>
          <a:p>
            <a:r>
              <a:rPr kumimoji="0" lang="nl-NL"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Câu 1:</a:t>
            </a:r>
            <a:r>
              <a:rPr kumimoji="0" lang="nl-NL" altLang="en-US" sz="28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NL" altLang="en-US" sz="2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 hãy ghép tên các loại cân tương ứng với công dụng của các loại cân đó</a:t>
            </a:r>
            <a:r>
              <a:rPr kumimoji="0" lang="nl-NL" altLang="en-US" sz="28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97119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2101D-E1C7-867E-6C8C-30A1895204DC}"/>
              </a:ext>
            </a:extLst>
          </p:cNvPr>
          <p:cNvSpPr>
            <a:spLocks noChangeArrowheads="1"/>
          </p:cNvSpPr>
          <p:nvPr/>
        </p:nvSpPr>
        <p:spPr bwMode="auto">
          <a:xfrm>
            <a:off x="815882" y="1240767"/>
            <a:ext cx="107306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Câu 2:</a:t>
            </a:r>
            <a:r>
              <a:rPr kumimoji="0" lang="vi-VN"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Một HS dùng cân Roberval để đo khối lượng của quyền vở và thu được kết quả 63 g. Theo em, quả cân có khối lượng nhỏ nhất trong hợp quả cân của cần này là bao nhiêu?</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2g.            B. 1 g.        C. 5 g         D. 0,1 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15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958304-2906-4275-A003-E7E354B026FE}"/>
              </a:ext>
            </a:extLst>
          </p:cNvPr>
          <p:cNvSpPr txBox="1"/>
          <p:nvPr/>
        </p:nvSpPr>
        <p:spPr>
          <a:xfrm>
            <a:off x="2166471" y="1162424"/>
            <a:ext cx="8550739" cy="769441"/>
          </a:xfrm>
          <a:prstGeom prst="rect">
            <a:avLst/>
          </a:prstGeom>
          <a:noFill/>
        </p:spPr>
        <p:txBody>
          <a:bodyPr wrap="none" rtlCol="0">
            <a:spAutoFit/>
          </a:bodyPr>
          <a:lstStyle/>
          <a:p>
            <a:r>
              <a:rPr lang="en-US" sz="4400" b="1" dirty="0">
                <a:latin typeface="Times New Roman" panose="02020603050405020304" pitchFamily="18" charset="0"/>
                <a:cs typeface="Times New Roman" panose="02020603050405020304" pitchFamily="18" charset="0"/>
              </a:rPr>
              <a:t>BÀI 6: ĐO KHỐI LƯỢNG (TIẾP)</a:t>
            </a:r>
          </a:p>
        </p:txBody>
      </p:sp>
    </p:spTree>
    <p:extLst>
      <p:ext uri="{BB962C8B-B14F-4D97-AF65-F5344CB8AC3E}">
        <p14:creationId xmlns:p14="http://schemas.microsoft.com/office/powerpoint/2010/main" val="316244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F39F60-BB8C-22C7-CABD-46BF7F5E1ED4}"/>
              </a:ext>
            </a:extLst>
          </p:cNvPr>
          <p:cNvSpPr txBox="1"/>
          <p:nvPr/>
        </p:nvSpPr>
        <p:spPr>
          <a:xfrm>
            <a:off x="1255059" y="1313904"/>
            <a:ext cx="9879106" cy="4867999"/>
          </a:xfrm>
          <a:prstGeom prst="rect">
            <a:avLst/>
          </a:prstGeom>
          <a:noFill/>
        </p:spPr>
        <p:txBody>
          <a:bodyPr wrap="square">
            <a:spAutoFit/>
          </a:bodyPr>
          <a:lstStyle/>
          <a:p>
            <a:pPr marL="30480" marR="30480" algn="just"/>
            <a:r>
              <a:rPr lang="nl-NL" sz="2800" b="1" dirty="0">
                <a:solidFill>
                  <a:srgbClr val="000000"/>
                </a:solidFill>
                <a:effectLst/>
                <a:latin typeface="Times New Roman" panose="02020603050405020304" pitchFamily="18" charset="0"/>
                <a:ea typeface="Times New Roman" panose="02020603050405020304" pitchFamily="18" charset="0"/>
              </a:rPr>
              <a:t>Câu 1:</a:t>
            </a:r>
            <a:r>
              <a:rPr lang="nl-NL"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Cho các phát biểu sau:</a:t>
            </a:r>
            <a:endParaRPr lang="en-US" sz="2800" dirty="0">
              <a:effectLst/>
              <a:latin typeface="Times New Roman" panose="02020603050405020304" pitchFamily="18" charset="0"/>
              <a:ea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Đơn vị của khối lượng là gam.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Cân dùng để đo khối lượng của 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Cân luôn luôn có hai đĩa.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Một tạ bằng 100 kg.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Một tấn bằng 100 tạ.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Một tạ bông có khối lượng ít hơn 1 tạ sắt.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phát biểu đúng là:</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02E60EB-2D72-4D05-3189-209A53FEEFA9}"/>
              </a:ext>
            </a:extLst>
          </p:cNvPr>
          <p:cNvSpPr txBox="1"/>
          <p:nvPr/>
        </p:nvSpPr>
        <p:spPr>
          <a:xfrm>
            <a:off x="3275106" y="286870"/>
            <a:ext cx="5119671"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LUYỆN TẬP – VẬN DỤNG</a:t>
            </a:r>
          </a:p>
        </p:txBody>
      </p:sp>
    </p:spTree>
    <p:extLst>
      <p:ext uri="{BB962C8B-B14F-4D97-AF65-F5344CB8AC3E}">
        <p14:creationId xmlns:p14="http://schemas.microsoft.com/office/powerpoint/2010/main" val="181982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BCEFF-2135-E427-DD0D-75547DC9E460}"/>
              </a:ext>
            </a:extLst>
          </p:cNvPr>
          <p:cNvSpPr txBox="1"/>
          <p:nvPr/>
        </p:nvSpPr>
        <p:spPr>
          <a:xfrm>
            <a:off x="1153458" y="159620"/>
            <a:ext cx="10118165" cy="6344814"/>
          </a:xfrm>
          <a:prstGeom prst="rect">
            <a:avLst/>
          </a:prstGeom>
          <a:noFill/>
        </p:spPr>
        <p:txBody>
          <a:bodyPr wrap="square">
            <a:spAutoFit/>
          </a:bodyPr>
          <a:lstStyle/>
          <a:p>
            <a:pPr marL="30480" marR="30480" algn="just">
              <a:lnSpc>
                <a:spcPct val="150000"/>
              </a:lnSpc>
            </a:pPr>
            <a:r>
              <a:rPr lang="vi-VN" sz="2800" b="1" dirty="0">
                <a:solidFill>
                  <a:srgbClr val="000000"/>
                </a:solidFill>
                <a:effectLst/>
                <a:latin typeface="Times New Roman" panose="02020603050405020304" pitchFamily="18" charset="0"/>
                <a:ea typeface="Times New Roman" panose="02020603050405020304" pitchFamily="18" charset="0"/>
              </a:rPr>
              <a:t>Câu 2:</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Khi đo khối lượng của một vật bằng một cái cân có ĐCNN là 10g. Kết quả nào sau đây là đúng?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298 g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302 g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3000 g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305 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pPr>
            <a:r>
              <a:rPr lang="vi-VN" sz="2800" b="1" dirty="0">
                <a:solidFill>
                  <a:srgbClr val="000000"/>
                </a:solidFill>
                <a:effectLst/>
                <a:latin typeface="Times New Roman" panose="02020603050405020304" pitchFamily="18" charset="0"/>
                <a:ea typeface="Times New Roman" panose="02020603050405020304" pitchFamily="18" charset="0"/>
              </a:rPr>
              <a:t>Câu 3:</a:t>
            </a:r>
            <a:r>
              <a:rPr lang="vi-VN" sz="2800" dirty="0">
                <a:solidFill>
                  <a:srgbClr val="000000"/>
                </a:solidFill>
                <a:effectLst/>
                <a:latin typeface="Times New Roman" panose="02020603050405020304" pitchFamily="18" charset="0"/>
                <a:ea typeface="Times New Roman" panose="02020603050405020304" pitchFamily="18" charset="0"/>
              </a:rPr>
              <a:t> Với một cân Rô – béc – van và hộp quả cân, phát biểu nào sau đây đúng?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Độ chia nhỏ nhất của cân là khối lượng nhỏ nhất ghi trên cân.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hạn đo của cân là khối lượng lớn nhất ghi trên cân.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Độ chia nhỏ nhất của cân là khối lượng của quả cân nhỏ nhất.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Độ chia nhỏ nhất của cân là khối lượng của quả cân lớn nhất.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264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5386F-E6D3-457C-AD38-E5A8F03EDE97}"/>
              </a:ext>
            </a:extLst>
          </p:cNvPr>
          <p:cNvSpPr txBox="1"/>
          <p:nvPr/>
        </p:nvSpPr>
        <p:spPr>
          <a:xfrm>
            <a:off x="3854450" y="317500"/>
            <a:ext cx="402539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HƯỚNG DẪN VỀ NHÀ:</a:t>
            </a:r>
          </a:p>
        </p:txBody>
      </p:sp>
      <p:sp>
        <p:nvSpPr>
          <p:cNvPr id="3" name="TextBox 2">
            <a:extLst>
              <a:ext uri="{FF2B5EF4-FFF2-40B4-BE49-F238E27FC236}">
                <a16:creationId xmlns:a16="http://schemas.microsoft.com/office/drawing/2014/main" id="{8F61554D-80FF-4F42-8E99-625B6DAE9BE3}"/>
              </a:ext>
            </a:extLst>
          </p:cNvPr>
          <p:cNvSpPr txBox="1"/>
          <p:nvPr/>
        </p:nvSpPr>
        <p:spPr>
          <a:xfrm>
            <a:off x="1828800" y="1200150"/>
            <a:ext cx="5299849" cy="1092094"/>
          </a:xfrm>
          <a:prstGeom prst="rect">
            <a:avLst/>
          </a:prstGeom>
          <a:noFill/>
        </p:spPr>
        <p:txBody>
          <a:bodyPr wrap="none" rtlCol="0">
            <a:spAutoFit/>
          </a:bodyPr>
          <a:lstStyle/>
          <a:p>
            <a:pPr marL="285750" indent="-285750">
              <a:buFontTx/>
              <a:buChar char="-"/>
            </a:pPr>
            <a:r>
              <a:rPr lang="en-US" sz="2800" dirty="0">
                <a:latin typeface="Times New Roman" panose="02020603050405020304" pitchFamily="18" charset="0"/>
                <a:cs typeface="Times New Roman" panose="02020603050405020304" pitchFamily="18" charset="0"/>
              </a:rPr>
              <a:t>BTVN: + 6.1 – 6.5 SBT</a:t>
            </a:r>
          </a:p>
          <a:p>
            <a:pPr>
              <a:lnSpc>
                <a:spcPct val="150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6B1BD03-CD55-485B-ACD6-CD0FA39C3EDF}"/>
              </a:ext>
            </a:extLst>
          </p:cNvPr>
          <p:cNvSpPr txBox="1"/>
          <p:nvPr/>
        </p:nvSpPr>
        <p:spPr>
          <a:xfrm>
            <a:off x="1746250" y="2552700"/>
            <a:ext cx="9525000" cy="1953868"/>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0,9 %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tan 9 g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91 g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nguội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045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4CE89-4D71-4316-8FF3-BA5BE69771FA}"/>
              </a:ext>
            </a:extLst>
          </p:cNvPr>
          <p:cNvSpPr txBox="1"/>
          <p:nvPr/>
        </p:nvSpPr>
        <p:spPr>
          <a:xfrm>
            <a:off x="1270000" y="381000"/>
            <a:ext cx="564609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DỤNG CỤ ĐO KHỐI LƯỢNG: </a:t>
            </a:r>
          </a:p>
        </p:txBody>
      </p:sp>
      <p:sp>
        <p:nvSpPr>
          <p:cNvPr id="3" name="TextBox 2">
            <a:extLst>
              <a:ext uri="{FF2B5EF4-FFF2-40B4-BE49-F238E27FC236}">
                <a16:creationId xmlns:a16="http://schemas.microsoft.com/office/drawing/2014/main" id="{2C80DBD7-2689-41F2-8A63-3FAB2DB6F932}"/>
              </a:ext>
            </a:extLst>
          </p:cNvPr>
          <p:cNvSpPr txBox="1"/>
          <p:nvPr/>
        </p:nvSpPr>
        <p:spPr>
          <a:xfrm>
            <a:off x="1701800" y="889636"/>
            <a:ext cx="773481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biết</a:t>
            </a:r>
            <a:endParaRPr lang="en-US" sz="2800" dirty="0">
              <a:latin typeface="Times New Roman" panose="02020603050405020304" pitchFamily="18" charset="0"/>
              <a:cs typeface="Times New Roman" panose="02020603050405020304" pitchFamily="18" charset="0"/>
            </a:endParaRPr>
          </a:p>
        </p:txBody>
      </p:sp>
      <p:pic>
        <p:nvPicPr>
          <p:cNvPr id="4" name="Picture 3" descr="Cân Robecvan 200g, 500g">
            <a:extLst>
              <a:ext uri="{FF2B5EF4-FFF2-40B4-BE49-F238E27FC236}">
                <a16:creationId xmlns:a16="http://schemas.microsoft.com/office/drawing/2014/main" id="{BFE1B9CD-A0DD-48B2-8919-923FD93FD992}"/>
              </a:ext>
            </a:extLst>
          </p:cNvPr>
          <p:cNvPicPr/>
          <p:nvPr/>
        </p:nvPicPr>
        <p:blipFill rotWithShape="1">
          <a:blip r:embed="rId2">
            <a:extLst>
              <a:ext uri="{28A0092B-C50C-407E-A947-70E740481C1C}">
                <a14:useLocalDpi xmlns:a14="http://schemas.microsoft.com/office/drawing/2010/main" val="0"/>
              </a:ext>
            </a:extLst>
          </a:blip>
          <a:srcRect l="7518" t="21995" r="9404" b="21306"/>
          <a:stretch/>
        </p:blipFill>
        <p:spPr bwMode="auto">
          <a:xfrm>
            <a:off x="2302808" y="1447800"/>
            <a:ext cx="2942292" cy="2032000"/>
          </a:xfrm>
          <a:prstGeom prst="rect">
            <a:avLst/>
          </a:prstGeom>
          <a:noFill/>
          <a:ln>
            <a:noFill/>
          </a:ln>
          <a:extLst>
            <a:ext uri="{53640926-AAD7-44D8-BBD7-CCE9431645EC}">
              <a14:shadowObscured xmlns:a14="http://schemas.microsoft.com/office/drawing/2010/main"/>
            </a:ext>
          </a:extLst>
        </p:spPr>
      </p:pic>
      <p:pic>
        <p:nvPicPr>
          <p:cNvPr id="5" name="Picture 4" descr="Cân đồng hồ 5kg | Shopee Việt Nam">
            <a:extLst>
              <a:ext uri="{FF2B5EF4-FFF2-40B4-BE49-F238E27FC236}">
                <a16:creationId xmlns:a16="http://schemas.microsoft.com/office/drawing/2014/main" id="{46A5FDEA-0689-4346-96F0-C1B7E425CA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090" y="1447800"/>
            <a:ext cx="3369459" cy="1936750"/>
          </a:xfrm>
          <a:prstGeom prst="rect">
            <a:avLst/>
          </a:prstGeom>
          <a:noFill/>
          <a:ln>
            <a:noFill/>
          </a:ln>
        </p:spPr>
      </p:pic>
      <p:pic>
        <p:nvPicPr>
          <p:cNvPr id="6" name="Picture 5" descr="Cân Tiểu Li Điện Tử 0,5 Kg | Shopee Việt Nam">
            <a:extLst>
              <a:ext uri="{FF2B5EF4-FFF2-40B4-BE49-F238E27FC236}">
                <a16:creationId xmlns:a16="http://schemas.microsoft.com/office/drawing/2014/main" id="{1F605669-F02D-4ADF-82E6-7CDE4E8AFA01}"/>
              </a:ext>
            </a:extLst>
          </p:cNvPr>
          <p:cNvPicPr/>
          <p:nvPr/>
        </p:nvPicPr>
        <p:blipFill rotWithShape="1">
          <a:blip r:embed="rId4" cstate="print">
            <a:extLst>
              <a:ext uri="{28A0092B-C50C-407E-A947-70E740481C1C}">
                <a14:useLocalDpi xmlns:a14="http://schemas.microsoft.com/office/drawing/2010/main" val="0"/>
              </a:ext>
            </a:extLst>
          </a:blip>
          <a:srcRect l="9719" t="8299" r="8501" b="11693"/>
          <a:stretch/>
        </p:blipFill>
        <p:spPr bwMode="auto">
          <a:xfrm>
            <a:off x="2302809" y="4102099"/>
            <a:ext cx="3037542" cy="2278381"/>
          </a:xfrm>
          <a:prstGeom prst="rect">
            <a:avLst/>
          </a:prstGeom>
          <a:noFill/>
          <a:ln>
            <a:noFill/>
          </a:ln>
          <a:extLst>
            <a:ext uri="{53640926-AAD7-44D8-BBD7-CCE9431645EC}">
              <a14:shadowObscured xmlns:a14="http://schemas.microsoft.com/office/drawing/2010/main"/>
            </a:ext>
          </a:extLst>
        </p:spPr>
      </p:pic>
      <p:pic>
        <p:nvPicPr>
          <p:cNvPr id="8194" name="Picture 2" descr="Cân đòn xưa - Cân 5kg thăng bằng">
            <a:extLst>
              <a:ext uri="{FF2B5EF4-FFF2-40B4-BE49-F238E27FC236}">
                <a16:creationId xmlns:a16="http://schemas.microsoft.com/office/drawing/2014/main" id="{DE72D183-27A6-4D7E-B126-25450F5F9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090" y="3998390"/>
            <a:ext cx="3369459" cy="2382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B3F1D2-33CB-4E17-A0FF-6758B425A317}"/>
              </a:ext>
            </a:extLst>
          </p:cNvPr>
          <p:cNvSpPr txBox="1"/>
          <p:nvPr/>
        </p:nvSpPr>
        <p:spPr>
          <a:xfrm>
            <a:off x="3091604" y="3593463"/>
            <a:ext cx="1459951" cy="369332"/>
          </a:xfrm>
          <a:prstGeom prst="rect">
            <a:avLst/>
          </a:prstGeom>
          <a:noFill/>
        </p:spPr>
        <p:txBody>
          <a:bodyPr wrap="none" rtlCol="0">
            <a:spAutoFit/>
          </a:bodyPr>
          <a:lstStyle/>
          <a:p>
            <a:r>
              <a:rPr lang="en-US" dirty="0" err="1"/>
              <a:t>Cân</a:t>
            </a:r>
            <a:r>
              <a:rPr lang="en-US" dirty="0"/>
              <a:t> </a:t>
            </a:r>
            <a:r>
              <a:rPr lang="en-US" dirty="0" err="1"/>
              <a:t>robecvan</a:t>
            </a:r>
            <a:endParaRPr lang="en-US" dirty="0"/>
          </a:p>
        </p:txBody>
      </p:sp>
      <p:sp>
        <p:nvSpPr>
          <p:cNvPr id="9" name="TextBox 8">
            <a:extLst>
              <a:ext uri="{FF2B5EF4-FFF2-40B4-BE49-F238E27FC236}">
                <a16:creationId xmlns:a16="http://schemas.microsoft.com/office/drawing/2014/main" id="{4F21FF95-A927-495A-BC12-8DFE6D464798}"/>
              </a:ext>
            </a:extLst>
          </p:cNvPr>
          <p:cNvSpPr txBox="1"/>
          <p:nvPr/>
        </p:nvSpPr>
        <p:spPr>
          <a:xfrm>
            <a:off x="7573843" y="3506804"/>
            <a:ext cx="1369286" cy="369332"/>
          </a:xfrm>
          <a:prstGeom prst="rect">
            <a:avLst/>
          </a:prstGeom>
          <a:noFill/>
        </p:spPr>
        <p:txBody>
          <a:bodyPr wrap="none" rtlCol="0">
            <a:spAutoFit/>
          </a:bodyPr>
          <a:lstStyle/>
          <a:p>
            <a:r>
              <a:rPr lang="en-US" dirty="0" err="1"/>
              <a:t>Cân</a:t>
            </a:r>
            <a:r>
              <a:rPr lang="en-US" dirty="0"/>
              <a:t> </a:t>
            </a:r>
            <a:r>
              <a:rPr lang="en-US" dirty="0" err="1"/>
              <a:t>đồng</a:t>
            </a:r>
            <a:r>
              <a:rPr lang="en-US" dirty="0"/>
              <a:t> </a:t>
            </a:r>
            <a:r>
              <a:rPr lang="en-US" dirty="0" err="1"/>
              <a:t>hồ</a:t>
            </a:r>
            <a:endParaRPr lang="en-US" dirty="0"/>
          </a:p>
        </p:txBody>
      </p:sp>
      <p:sp>
        <p:nvSpPr>
          <p:cNvPr id="10" name="TextBox 9">
            <a:extLst>
              <a:ext uri="{FF2B5EF4-FFF2-40B4-BE49-F238E27FC236}">
                <a16:creationId xmlns:a16="http://schemas.microsoft.com/office/drawing/2014/main" id="{A910FF0F-79C0-48D3-92EE-81105491ECC2}"/>
              </a:ext>
            </a:extLst>
          </p:cNvPr>
          <p:cNvSpPr txBox="1"/>
          <p:nvPr/>
        </p:nvSpPr>
        <p:spPr>
          <a:xfrm>
            <a:off x="2917116" y="6380480"/>
            <a:ext cx="1279517" cy="369332"/>
          </a:xfrm>
          <a:prstGeom prst="rect">
            <a:avLst/>
          </a:prstGeom>
          <a:noFill/>
        </p:spPr>
        <p:txBody>
          <a:bodyPr wrap="none" rtlCol="0">
            <a:spAutoFit/>
          </a:bodyPr>
          <a:lstStyle/>
          <a:p>
            <a:r>
              <a:rPr lang="en-US" dirty="0" err="1"/>
              <a:t>Cân</a:t>
            </a:r>
            <a:r>
              <a:rPr lang="en-US" dirty="0"/>
              <a:t> </a:t>
            </a:r>
            <a:r>
              <a:rPr lang="en-US" dirty="0" err="1"/>
              <a:t>điện</a:t>
            </a:r>
            <a:r>
              <a:rPr lang="en-US" dirty="0"/>
              <a:t> </a:t>
            </a:r>
            <a:r>
              <a:rPr lang="en-US" dirty="0" err="1"/>
              <a:t>tử</a:t>
            </a:r>
            <a:endParaRPr lang="en-US" dirty="0"/>
          </a:p>
        </p:txBody>
      </p:sp>
      <p:sp>
        <p:nvSpPr>
          <p:cNvPr id="11" name="TextBox 10">
            <a:extLst>
              <a:ext uri="{FF2B5EF4-FFF2-40B4-BE49-F238E27FC236}">
                <a16:creationId xmlns:a16="http://schemas.microsoft.com/office/drawing/2014/main" id="{2CE0FFBA-B07C-42A7-923B-BC8088B71D47}"/>
              </a:ext>
            </a:extLst>
          </p:cNvPr>
          <p:cNvSpPr txBox="1"/>
          <p:nvPr/>
        </p:nvSpPr>
        <p:spPr>
          <a:xfrm>
            <a:off x="7573843" y="6398497"/>
            <a:ext cx="963725" cy="369332"/>
          </a:xfrm>
          <a:prstGeom prst="rect">
            <a:avLst/>
          </a:prstGeom>
          <a:noFill/>
        </p:spPr>
        <p:txBody>
          <a:bodyPr wrap="none" rtlCol="0">
            <a:spAutoFit/>
          </a:bodyPr>
          <a:lstStyle/>
          <a:p>
            <a:r>
              <a:rPr lang="en-US" dirty="0" err="1"/>
              <a:t>Cân</a:t>
            </a:r>
            <a:r>
              <a:rPr lang="en-US" dirty="0"/>
              <a:t> </a:t>
            </a:r>
            <a:r>
              <a:rPr lang="en-US" dirty="0" err="1"/>
              <a:t>đòn</a:t>
            </a:r>
            <a:endParaRPr lang="en-US" dirty="0"/>
          </a:p>
        </p:txBody>
      </p:sp>
    </p:spTree>
    <p:extLst>
      <p:ext uri="{BB962C8B-B14F-4D97-AF65-F5344CB8AC3E}">
        <p14:creationId xmlns:p14="http://schemas.microsoft.com/office/powerpoint/2010/main" val="64695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194"/>
                                        </p:tgtEl>
                                        <p:attrNameLst>
                                          <p:attrName>style.visibility</p:attrName>
                                        </p:attrNameLst>
                                      </p:cBhvr>
                                      <p:to>
                                        <p:strVal val="visible"/>
                                      </p:to>
                                    </p:set>
                                    <p:animEffect transition="in" filter="fade">
                                      <p:cBhvr>
                                        <p:cTn id="41" dur="1000"/>
                                        <p:tgtEl>
                                          <p:spTgt spid="8194"/>
                                        </p:tgtEl>
                                      </p:cBhvr>
                                    </p:animEffect>
                                    <p:anim calcmode="lin" valueType="num">
                                      <p:cBhvr>
                                        <p:cTn id="42" dur="1000" fill="hold"/>
                                        <p:tgtEl>
                                          <p:spTgt spid="8194"/>
                                        </p:tgtEl>
                                        <p:attrNameLst>
                                          <p:attrName>ppt_x</p:attrName>
                                        </p:attrNameLst>
                                      </p:cBhvr>
                                      <p:tavLst>
                                        <p:tav tm="0">
                                          <p:val>
                                            <p:strVal val="#ppt_x"/>
                                          </p:val>
                                        </p:tav>
                                        <p:tav tm="100000">
                                          <p:val>
                                            <p:strVal val="#ppt_x"/>
                                          </p:val>
                                        </p:tav>
                                      </p:tavLst>
                                    </p:anim>
                                    <p:anim calcmode="lin" valueType="num">
                                      <p:cBhvr>
                                        <p:cTn id="43" dur="1000" fill="hold"/>
                                        <p:tgtEl>
                                          <p:spTgt spid="819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9633C-3F3B-4AA7-8129-056804F9704E}"/>
              </a:ext>
            </a:extLst>
          </p:cNvPr>
          <p:cNvSpPr txBox="1"/>
          <p:nvPr/>
        </p:nvSpPr>
        <p:spPr>
          <a:xfrm>
            <a:off x="1270000" y="381000"/>
            <a:ext cx="564609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DỤNG CỤ ĐO KHỐI LƯỢNG: </a:t>
            </a:r>
          </a:p>
        </p:txBody>
      </p:sp>
      <p:pic>
        <p:nvPicPr>
          <p:cNvPr id="3" name="Picture 2">
            <a:extLst>
              <a:ext uri="{FF2B5EF4-FFF2-40B4-BE49-F238E27FC236}">
                <a16:creationId xmlns:a16="http://schemas.microsoft.com/office/drawing/2014/main" id="{5DAA66F4-B733-4C92-A66F-AEF8BF56ADE3}"/>
              </a:ext>
            </a:extLst>
          </p:cNvPr>
          <p:cNvPicPr>
            <a:picLocks noChangeAspect="1"/>
          </p:cNvPicPr>
          <p:nvPr/>
        </p:nvPicPr>
        <p:blipFill>
          <a:blip r:embed="rId2"/>
          <a:stretch>
            <a:fillRect/>
          </a:stretch>
        </p:blipFill>
        <p:spPr>
          <a:xfrm>
            <a:off x="927021" y="959539"/>
            <a:ext cx="914479" cy="762066"/>
          </a:xfrm>
          <a:prstGeom prst="rect">
            <a:avLst/>
          </a:prstGeom>
        </p:spPr>
      </p:pic>
      <p:sp>
        <p:nvSpPr>
          <p:cNvPr id="4" name="TextBox 3">
            <a:extLst>
              <a:ext uri="{FF2B5EF4-FFF2-40B4-BE49-F238E27FC236}">
                <a16:creationId xmlns:a16="http://schemas.microsoft.com/office/drawing/2014/main" id="{89F09DA8-AFAA-4942-A0F7-6B9B13355BFF}"/>
              </a:ext>
            </a:extLst>
          </p:cNvPr>
          <p:cNvSpPr txBox="1"/>
          <p:nvPr/>
        </p:nvSpPr>
        <p:spPr>
          <a:xfrm>
            <a:off x="1963270" y="959539"/>
            <a:ext cx="9187329" cy="130753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robecvan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dirty="0"/>
              <a:t>…</a:t>
            </a:r>
          </a:p>
        </p:txBody>
      </p:sp>
      <p:pic>
        <p:nvPicPr>
          <p:cNvPr id="5" name="Picture 2" descr="Hình ảnh Dấu Chấm Hỏi, Câu Hỏi Clipart, Dấu Hỏi Sáng Tạo, Nghi Ngờ miễn phí  tải tập tin PNG PSDComment và Vector">
            <a:extLst>
              <a:ext uri="{FF2B5EF4-FFF2-40B4-BE49-F238E27FC236}">
                <a16:creationId xmlns:a16="http://schemas.microsoft.com/office/drawing/2014/main" id="{E72C3447-CEDE-4E46-8C9E-C93AB9B55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218" y="2852351"/>
            <a:ext cx="1360925" cy="1360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D8405C-487B-46F4-B958-96BB12A43D38}"/>
              </a:ext>
            </a:extLst>
          </p:cNvPr>
          <p:cNvSpPr txBox="1"/>
          <p:nvPr/>
        </p:nvSpPr>
        <p:spPr>
          <a:xfrm>
            <a:off x="2876551" y="3163888"/>
            <a:ext cx="7848599"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 (GHĐ)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a:t>
            </a:r>
            <a:r>
              <a:rPr lang="en-US" sz="2800" dirty="0">
                <a:solidFill>
                  <a:srgbClr val="FF0000"/>
                </a:solidFill>
                <a:latin typeface="Times New Roman" panose="02020603050405020304" pitchFamily="18" charset="0"/>
                <a:cs typeface="Times New Roman" panose="02020603050405020304" pitchFamily="18" charset="0"/>
              </a:rPr>
              <a:t> chia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(ĐCNN) ?</a:t>
            </a:r>
          </a:p>
        </p:txBody>
      </p:sp>
      <p:sp>
        <p:nvSpPr>
          <p:cNvPr id="7" name="TextBox 6">
            <a:extLst>
              <a:ext uri="{FF2B5EF4-FFF2-40B4-BE49-F238E27FC236}">
                <a16:creationId xmlns:a16="http://schemas.microsoft.com/office/drawing/2014/main" id="{838E688E-113E-4BCE-BCA7-2271B706D34D}"/>
              </a:ext>
            </a:extLst>
          </p:cNvPr>
          <p:cNvSpPr txBox="1"/>
          <p:nvPr/>
        </p:nvSpPr>
        <p:spPr>
          <a:xfrm>
            <a:off x="2876551" y="4392712"/>
            <a:ext cx="8198078" cy="1661993"/>
          </a:xfrm>
          <a:prstGeom prst="rect">
            <a:avLst/>
          </a:prstGeom>
          <a:noFill/>
        </p:spPr>
        <p:txBody>
          <a:bodyPr wrap="none" rtlCol="0">
            <a:spAutoFit/>
          </a:bodyPr>
          <a:lstStyle/>
          <a:p>
            <a:pPr algn="just">
              <a:lnSpc>
                <a:spcPct val="150000"/>
              </a:lnSpc>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GHĐ của cân là số lớn nhất ghi trên cân.</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ĐCNN của cân là </a:t>
            </a:r>
            <a:r>
              <a:rPr lang="en-US"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hiệu</a:t>
            </a: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hai vạch chia liên tiếp</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pic>
        <p:nvPicPr>
          <p:cNvPr id="8" name="Picture 7">
            <a:extLst>
              <a:ext uri="{FF2B5EF4-FFF2-40B4-BE49-F238E27FC236}">
                <a16:creationId xmlns:a16="http://schemas.microsoft.com/office/drawing/2014/main" id="{928498E8-6311-41C3-89D9-32DFF103ABC0}"/>
              </a:ext>
            </a:extLst>
          </p:cNvPr>
          <p:cNvPicPr>
            <a:picLocks noChangeAspect="1"/>
          </p:cNvPicPr>
          <p:nvPr/>
        </p:nvPicPr>
        <p:blipFill>
          <a:blip r:embed="rId4"/>
          <a:stretch>
            <a:fillRect/>
          </a:stretch>
        </p:blipFill>
        <p:spPr>
          <a:xfrm>
            <a:off x="1828799" y="4700396"/>
            <a:ext cx="914479" cy="762066"/>
          </a:xfrm>
          <a:prstGeom prst="rect">
            <a:avLst/>
          </a:prstGeom>
        </p:spPr>
      </p:pic>
    </p:spTree>
    <p:extLst>
      <p:ext uri="{BB962C8B-B14F-4D97-AF65-F5344CB8AC3E}">
        <p14:creationId xmlns:p14="http://schemas.microsoft.com/office/powerpoint/2010/main" val="4810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Users\dell\Downloads\download (40).jfif">
            <a:extLst>
              <a:ext uri="{FF2B5EF4-FFF2-40B4-BE49-F238E27FC236}">
                <a16:creationId xmlns:a16="http://schemas.microsoft.com/office/drawing/2014/main" id="{0571CD90-F66C-4763-B79C-319055F06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108" y="1133039"/>
            <a:ext cx="4027892" cy="38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C:\Users\dell\Downloads\download (33).jfif">
            <a:extLst>
              <a:ext uri="{FF2B5EF4-FFF2-40B4-BE49-F238E27FC236}">
                <a16:creationId xmlns:a16="http://schemas.microsoft.com/office/drawing/2014/main" id="{7B5168F1-B618-457F-B9B0-F73FD2959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5000"/>
          <a:stretch>
            <a:fillRect/>
          </a:stretch>
        </p:blipFill>
        <p:spPr bwMode="auto">
          <a:xfrm>
            <a:off x="123266" y="1791697"/>
            <a:ext cx="3985558" cy="315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C:\Users\dell\Downloads\download (41).jfif">
            <a:extLst>
              <a:ext uri="{FF2B5EF4-FFF2-40B4-BE49-F238E27FC236}">
                <a16:creationId xmlns:a16="http://schemas.microsoft.com/office/drawing/2014/main" id="{191C9AA7-64F1-4304-AE21-CD28540C0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823" y="1246344"/>
            <a:ext cx="4362824" cy="371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0">
            <a:extLst>
              <a:ext uri="{FF2B5EF4-FFF2-40B4-BE49-F238E27FC236}">
                <a16:creationId xmlns:a16="http://schemas.microsoft.com/office/drawing/2014/main" id="{B7401358-52B4-4568-B0BA-3375FB322383}"/>
              </a:ext>
            </a:extLst>
          </p:cNvPr>
          <p:cNvSpPr txBox="1">
            <a:spLocks noChangeArrowheads="1"/>
          </p:cNvSpPr>
          <p:nvPr/>
        </p:nvSpPr>
        <p:spPr bwMode="auto">
          <a:xfrm>
            <a:off x="448236" y="491814"/>
            <a:ext cx="11553265"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3294" b="1" i="1" dirty="0">
                <a:latin typeface="Times New Roman" panose="02020603050405020304" pitchFamily="18" charset="0"/>
                <a:cs typeface="Times New Roman" panose="02020603050405020304" pitchFamily="18" charset="0"/>
              </a:rPr>
              <a:t>   </a:t>
            </a:r>
            <a:r>
              <a:rPr lang="en-US" altLang="vi-VN" sz="3294" b="1" i="1" dirty="0" err="1">
                <a:solidFill>
                  <a:srgbClr val="FF0000"/>
                </a:solidFill>
                <a:latin typeface="Times New Roman" panose="02020603050405020304" pitchFamily="18" charset="0"/>
                <a:cs typeface="Times New Roman" panose="02020603050405020304" pitchFamily="18" charset="0"/>
              </a:rPr>
              <a:t>Ví</a:t>
            </a:r>
            <a:r>
              <a:rPr lang="en-US" altLang="vi-VN" sz="3294" b="1" i="1" dirty="0">
                <a:solidFill>
                  <a:srgbClr val="FF0000"/>
                </a:solidFill>
                <a:latin typeface="Times New Roman" panose="02020603050405020304" pitchFamily="18" charset="0"/>
                <a:cs typeface="Times New Roman" panose="02020603050405020304" pitchFamily="18" charset="0"/>
              </a:rPr>
              <a:t> </a:t>
            </a:r>
            <a:r>
              <a:rPr lang="en-US" altLang="vi-VN" sz="3294" b="1" i="1" dirty="0" err="1">
                <a:solidFill>
                  <a:srgbClr val="FF0000"/>
                </a:solidFill>
                <a:latin typeface="Times New Roman" panose="02020603050405020304" pitchFamily="18" charset="0"/>
                <a:cs typeface="Times New Roman" panose="02020603050405020304" pitchFamily="18" charset="0"/>
              </a:rPr>
              <a:t>dụ</a:t>
            </a:r>
            <a:r>
              <a:rPr lang="en-US" altLang="vi-VN" sz="3294" b="1" i="1" dirty="0">
                <a:solidFill>
                  <a:srgbClr val="FF0000"/>
                </a:solidFill>
                <a:latin typeface="Times New Roman" panose="02020603050405020304" pitchFamily="18" charset="0"/>
                <a:cs typeface="Times New Roman" panose="02020603050405020304" pitchFamily="18" charset="0"/>
              </a:rPr>
              <a:t> 1: </a:t>
            </a:r>
            <a:r>
              <a:rPr lang="en-US" altLang="vi-VN" sz="3294" b="1" i="1" dirty="0" err="1">
                <a:latin typeface="Times New Roman" panose="02020603050405020304" pitchFamily="18" charset="0"/>
                <a:cs typeface="Times New Roman" panose="02020603050405020304" pitchFamily="18" charset="0"/>
              </a:rPr>
              <a:t>Xác</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định</a:t>
            </a:r>
            <a:r>
              <a:rPr lang="en-US" altLang="vi-VN" sz="3294" b="1" i="1" dirty="0">
                <a:latin typeface="Times New Roman" panose="02020603050405020304" pitchFamily="18" charset="0"/>
                <a:cs typeface="Times New Roman" panose="02020603050405020304" pitchFamily="18" charset="0"/>
              </a:rPr>
              <a:t> GHĐ </a:t>
            </a:r>
            <a:r>
              <a:rPr lang="en-US" altLang="vi-VN" sz="3294" b="1" i="1" dirty="0" err="1">
                <a:latin typeface="Times New Roman" panose="02020603050405020304" pitchFamily="18" charset="0"/>
                <a:cs typeface="Times New Roman" panose="02020603050405020304" pitchFamily="18" charset="0"/>
              </a:rPr>
              <a:t>và</a:t>
            </a:r>
            <a:r>
              <a:rPr lang="en-US" altLang="vi-VN" sz="3294" b="1" i="1" dirty="0">
                <a:latin typeface="Times New Roman" panose="02020603050405020304" pitchFamily="18" charset="0"/>
                <a:cs typeface="Times New Roman" panose="02020603050405020304" pitchFamily="18" charset="0"/>
              </a:rPr>
              <a:t> ĐCNN </a:t>
            </a:r>
            <a:r>
              <a:rPr lang="en-US" altLang="vi-VN" sz="3294" b="1" i="1" dirty="0" err="1">
                <a:latin typeface="Times New Roman" panose="02020603050405020304" pitchFamily="18" charset="0"/>
                <a:cs typeface="Times New Roman" panose="02020603050405020304" pitchFamily="18" charset="0"/>
              </a:rPr>
              <a:t>của</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cân</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trong</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các</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trường</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hợp</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sau</a:t>
            </a:r>
            <a:r>
              <a:rPr lang="en-US" altLang="vi-VN" sz="3294" b="1" i="1" dirty="0">
                <a:latin typeface="Times New Roman" panose="02020603050405020304" pitchFamily="18" charset="0"/>
                <a:cs typeface="Times New Roman" panose="02020603050405020304" pitchFamily="18" charset="0"/>
              </a:rPr>
              <a:t>:</a:t>
            </a:r>
            <a:endParaRPr lang="vi-VN" altLang="vi-VN" sz="3294" b="1" i="1" dirty="0">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074415F3-E6EB-4DE5-9760-0EDBBEE5D47B}"/>
              </a:ext>
            </a:extLst>
          </p:cNvPr>
          <p:cNvSpPr/>
          <p:nvPr/>
        </p:nvSpPr>
        <p:spPr>
          <a:xfrm>
            <a:off x="115795" y="4789893"/>
            <a:ext cx="2526304" cy="718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r>
              <a:rPr lang="en-US" sz="2823" dirty="0" err="1">
                <a:solidFill>
                  <a:srgbClr val="FF0000"/>
                </a:solidFill>
                <a:latin typeface="Times New Roman" pitchFamily="18" charset="0"/>
                <a:cs typeface="Times New Roman" pitchFamily="18" charset="0"/>
              </a:rPr>
              <a:t>Hình</a:t>
            </a:r>
            <a:r>
              <a:rPr lang="en-US" sz="2823" dirty="0">
                <a:solidFill>
                  <a:srgbClr val="FF0000"/>
                </a:solidFill>
                <a:latin typeface="Times New Roman" pitchFamily="18" charset="0"/>
                <a:cs typeface="Times New Roman" pitchFamily="18" charset="0"/>
              </a:rPr>
              <a:t> a</a:t>
            </a:r>
          </a:p>
        </p:txBody>
      </p:sp>
      <p:sp>
        <p:nvSpPr>
          <p:cNvPr id="9" name="Rectangle 8">
            <a:extLst>
              <a:ext uri="{FF2B5EF4-FFF2-40B4-BE49-F238E27FC236}">
                <a16:creationId xmlns:a16="http://schemas.microsoft.com/office/drawing/2014/main" id="{E9E72D38-287A-4444-AB00-55912DF3A3CA}"/>
              </a:ext>
            </a:extLst>
          </p:cNvPr>
          <p:cNvSpPr/>
          <p:nvPr/>
        </p:nvSpPr>
        <p:spPr>
          <a:xfrm>
            <a:off x="9041902" y="4788647"/>
            <a:ext cx="2527549" cy="719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r>
              <a:rPr lang="en-US" sz="2823" dirty="0" err="1">
                <a:solidFill>
                  <a:srgbClr val="FF0000"/>
                </a:solidFill>
                <a:latin typeface="Times New Roman" pitchFamily="18" charset="0"/>
                <a:cs typeface="Times New Roman" pitchFamily="18" charset="0"/>
              </a:rPr>
              <a:t>Hình</a:t>
            </a:r>
            <a:r>
              <a:rPr lang="en-US" sz="2823" dirty="0">
                <a:solidFill>
                  <a:srgbClr val="FF0000"/>
                </a:solidFill>
                <a:latin typeface="Times New Roman" pitchFamily="18" charset="0"/>
                <a:cs typeface="Times New Roman" pitchFamily="18" charset="0"/>
              </a:rPr>
              <a:t> c</a:t>
            </a:r>
          </a:p>
        </p:txBody>
      </p:sp>
      <p:sp>
        <p:nvSpPr>
          <p:cNvPr id="10" name="Rectangle 8">
            <a:extLst>
              <a:ext uri="{FF2B5EF4-FFF2-40B4-BE49-F238E27FC236}">
                <a16:creationId xmlns:a16="http://schemas.microsoft.com/office/drawing/2014/main" id="{536C173B-9555-4A84-AE3C-ED88D6279035}"/>
              </a:ext>
            </a:extLst>
          </p:cNvPr>
          <p:cNvSpPr/>
          <p:nvPr/>
        </p:nvSpPr>
        <p:spPr>
          <a:xfrm>
            <a:off x="4503520" y="4818530"/>
            <a:ext cx="2527549" cy="764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r>
              <a:rPr lang="en-US" sz="2823" dirty="0" err="1">
                <a:solidFill>
                  <a:srgbClr val="FF0000"/>
                </a:solidFill>
                <a:latin typeface="Times New Roman" pitchFamily="18" charset="0"/>
                <a:cs typeface="Times New Roman" pitchFamily="18" charset="0"/>
              </a:rPr>
              <a:t>Hình</a:t>
            </a:r>
            <a:r>
              <a:rPr lang="en-US" sz="2823" dirty="0">
                <a:solidFill>
                  <a:srgbClr val="FF0000"/>
                </a:solidFill>
                <a:latin typeface="Times New Roman" pitchFamily="18" charset="0"/>
                <a:cs typeface="Times New Roman" pitchFamily="18" charset="0"/>
              </a:rPr>
              <a:t> b</a:t>
            </a:r>
          </a:p>
        </p:txBody>
      </p:sp>
      <p:sp>
        <p:nvSpPr>
          <p:cNvPr id="11" name="Rectangle 10">
            <a:extLst>
              <a:ext uri="{FF2B5EF4-FFF2-40B4-BE49-F238E27FC236}">
                <a16:creationId xmlns:a16="http://schemas.microsoft.com/office/drawing/2014/main" id="{539B20B6-8533-417B-A3A7-5369BA9CE487}"/>
              </a:ext>
            </a:extLst>
          </p:cNvPr>
          <p:cNvSpPr>
            <a:spLocks noChangeArrowheads="1"/>
          </p:cNvSpPr>
          <p:nvPr/>
        </p:nvSpPr>
        <p:spPr bwMode="auto">
          <a:xfrm>
            <a:off x="646206" y="5487147"/>
            <a:ext cx="2269813" cy="10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GHĐ: 1000 g</a:t>
            </a:r>
            <a:endParaRPr lang="en-US" altLang="en-US" sz="2823" b="1">
              <a:solidFill>
                <a:srgbClr val="0000FF"/>
              </a:solidFill>
              <a:latin typeface="Times New Roman" panose="02020603050405020304" pitchFamily="18" charset="0"/>
              <a:cs typeface="Calibri" panose="020F0502020204030204" pitchFamily="34" charset="0"/>
            </a:endParaRPr>
          </a:p>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ĐCNN: 5 g</a:t>
            </a:r>
            <a:endParaRPr lang="vi-VN" altLang="en-US" sz="2823" b="1">
              <a:solidFill>
                <a:srgbClr val="0000FF"/>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3D239C60-7651-4084-AD36-137C17BBC3EC}"/>
              </a:ext>
            </a:extLst>
          </p:cNvPr>
          <p:cNvSpPr>
            <a:spLocks noChangeArrowheads="1"/>
          </p:cNvSpPr>
          <p:nvPr/>
        </p:nvSpPr>
        <p:spPr bwMode="auto">
          <a:xfrm>
            <a:off x="4651687" y="5493372"/>
            <a:ext cx="3328147" cy="10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GHĐ: 15 kg</a:t>
            </a:r>
            <a:endParaRPr lang="en-US" altLang="en-US" sz="2823" b="1">
              <a:solidFill>
                <a:srgbClr val="0000FF"/>
              </a:solidFill>
              <a:latin typeface="Times New Roman" panose="02020603050405020304" pitchFamily="18" charset="0"/>
              <a:cs typeface="Calibri" panose="020F0502020204030204" pitchFamily="34" charset="0"/>
            </a:endParaRPr>
          </a:p>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ĐCNN: 0,05 kg</a:t>
            </a:r>
            <a:endParaRPr lang="vi-VN" altLang="en-US" sz="2823" b="1">
              <a:solidFill>
                <a:srgbClr val="0000FF"/>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4F8BDCE5-F836-47E9-81BD-958DC7AB018A}"/>
              </a:ext>
            </a:extLst>
          </p:cNvPr>
          <p:cNvSpPr>
            <a:spLocks noChangeArrowheads="1"/>
          </p:cNvSpPr>
          <p:nvPr/>
        </p:nvSpPr>
        <p:spPr bwMode="auto">
          <a:xfrm>
            <a:off x="9021981" y="5493372"/>
            <a:ext cx="2985745" cy="10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GHĐ: 130 kg</a:t>
            </a:r>
            <a:endParaRPr lang="en-US" altLang="en-US" sz="2823" b="1">
              <a:solidFill>
                <a:srgbClr val="0000FF"/>
              </a:solidFill>
              <a:latin typeface="Times New Roman" panose="02020603050405020304" pitchFamily="18" charset="0"/>
              <a:cs typeface="Calibri" panose="020F0502020204030204" pitchFamily="34" charset="0"/>
            </a:endParaRPr>
          </a:p>
          <a:p>
            <a:pPr algn="just">
              <a:lnSpc>
                <a:spcPct val="115000"/>
              </a:lnSpc>
            </a:pPr>
            <a:r>
              <a:rPr lang="vi-VN" altLang="en-US" sz="2823" b="1">
                <a:solidFill>
                  <a:srgbClr val="0000FF"/>
                </a:solidFill>
                <a:latin typeface="Times New Roman" panose="02020603050405020304" pitchFamily="18" charset="0"/>
                <a:cs typeface="Calibri" panose="020F0502020204030204" pitchFamily="34" charset="0"/>
              </a:rPr>
              <a:t>ĐCNN: 1 kg</a:t>
            </a:r>
            <a:endParaRPr lang="vi-VN" altLang="en-US" sz="2823" b="1">
              <a:solidFill>
                <a:srgbClr val="0000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D6058-1EBA-48E1-82B7-48859BFCC847}"/>
              </a:ext>
            </a:extLst>
          </p:cNvPr>
          <p:cNvSpPr txBox="1"/>
          <p:nvPr/>
        </p:nvSpPr>
        <p:spPr>
          <a:xfrm>
            <a:off x="946150" y="140672"/>
            <a:ext cx="11023600" cy="1077218"/>
          </a:xfrm>
          <a:prstGeom prst="rect">
            <a:avLst/>
          </a:prstGeom>
          <a:noFill/>
        </p:spPr>
        <p:txBody>
          <a:bodyPr wrap="squar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Ví</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dụ</a:t>
            </a:r>
            <a:r>
              <a:rPr lang="en-US" sz="3200" b="1" i="1" dirty="0">
                <a:solidFill>
                  <a:srgbClr val="C00000"/>
                </a:solidFill>
                <a:latin typeface="Times New Roman" panose="02020603050405020304" pitchFamily="18" charset="0"/>
                <a:cs typeface="Times New Roman" panose="02020603050405020304" pitchFamily="18" charset="0"/>
              </a:rPr>
              <a:t> 2: </a:t>
            </a:r>
            <a:r>
              <a:rPr lang="en-US" sz="3200" b="1" i="1" dirty="0" err="1">
                <a:latin typeface="Times New Roman" panose="02020603050405020304" pitchFamily="18" charset="0"/>
                <a:cs typeface="Times New Roman" panose="02020603050405020304" pitchFamily="18" charset="0"/>
              </a:rPr>
              <a:t>Hãy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sắp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xếp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động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vật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theo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thứ</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tự</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lượng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dần</a:t>
            </a:r>
            <a:r>
              <a:rPr lang="en-US" sz="3200" b="1" i="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DDC90051-FF89-404F-A27B-238872D209AB}"/>
              </a:ext>
            </a:extLst>
          </p:cNvPr>
          <p:cNvSpPr txBox="1"/>
          <p:nvPr/>
        </p:nvSpPr>
        <p:spPr>
          <a:xfrm>
            <a:off x="2374900" y="1033224"/>
            <a:ext cx="237566" cy="369332"/>
          </a:xfrm>
          <a:prstGeom prst="rect">
            <a:avLst/>
          </a:prstGeom>
          <a:noFill/>
        </p:spPr>
        <p:txBody>
          <a:bodyPr wrap="none" rtlCol="0">
            <a:spAutoFit/>
          </a:bodyPr>
          <a:lstStyle/>
          <a:p>
            <a:r>
              <a:rPr lang="en-US" dirty="0"/>
              <a:t> </a:t>
            </a:r>
          </a:p>
        </p:txBody>
      </p:sp>
      <p:pic>
        <p:nvPicPr>
          <p:cNvPr id="2054" name="Picture 6">
            <a:extLst>
              <a:ext uri="{FF2B5EF4-FFF2-40B4-BE49-F238E27FC236}">
                <a16:creationId xmlns:a16="http://schemas.microsoft.com/office/drawing/2014/main" id="{D0846979-ABE7-4961-B922-1708B6CF6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2"/>
          <a:stretch/>
        </p:blipFill>
        <p:spPr bwMode="auto">
          <a:xfrm>
            <a:off x="3036130" y="1695450"/>
            <a:ext cx="302895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EDAF404-5451-4B23-8FBE-4B6FD0DA63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30"/>
          <a:stretch/>
        </p:blipFill>
        <p:spPr bwMode="auto">
          <a:xfrm>
            <a:off x="44450" y="1638300"/>
            <a:ext cx="2901950" cy="2508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7325F7C-0E99-40D0-93C0-DDA245053F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94" t="15045" r="10284"/>
          <a:stretch/>
        </p:blipFill>
        <p:spPr bwMode="auto">
          <a:xfrm>
            <a:off x="44450" y="1638300"/>
            <a:ext cx="2901950" cy="2508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3AB8DFAC-CD51-4DE5-A49F-4788FFC69D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794" t="15045" r="10284"/>
          <a:stretch/>
        </p:blipFill>
        <p:spPr bwMode="auto">
          <a:xfrm>
            <a:off x="9201150" y="1706285"/>
            <a:ext cx="2901950" cy="2508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26694480-39BE-41F1-ABC6-B327B19224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27" t="13353" r="15205"/>
          <a:stretch/>
        </p:blipFill>
        <p:spPr bwMode="auto">
          <a:xfrm>
            <a:off x="6426055" y="1695450"/>
            <a:ext cx="2612340" cy="2508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D2D3ECD-ADB6-4071-9F7C-D6BB16398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30"/>
          <a:stretch/>
        </p:blipFill>
        <p:spPr bwMode="auto">
          <a:xfrm>
            <a:off x="6426053" y="1666875"/>
            <a:ext cx="2612341" cy="2508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276C882-3AB0-4029-957D-0BBA20EA1B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27" t="13353" r="15205"/>
          <a:stretch/>
        </p:blipFill>
        <p:spPr bwMode="auto">
          <a:xfrm>
            <a:off x="9201151" y="1720850"/>
            <a:ext cx="2901949" cy="2508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514417-FD2F-4E56-B5BB-F0D54FFE3649}"/>
              </a:ext>
            </a:extLst>
          </p:cNvPr>
          <p:cNvSpPr txBox="1"/>
          <p:nvPr/>
        </p:nvSpPr>
        <p:spPr>
          <a:xfrm>
            <a:off x="1380565" y="4595535"/>
            <a:ext cx="8707717" cy="954107"/>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chúng</a:t>
            </a:r>
            <a:r>
              <a:rPr lang="en-US" sz="2800" dirty="0">
                <a:solidFill>
                  <a:srgbClr val="0070C0"/>
                </a:solidFill>
                <a:latin typeface="Times New Roman" panose="02020603050405020304" pitchFamily="18" charset="0"/>
                <a:cs typeface="Times New Roman" panose="02020603050405020304" pitchFamily="18" charset="0"/>
              </a:rPr>
              <a:t> ta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thước</a:t>
            </a:r>
            <a:r>
              <a:rPr lang="en-US" sz="2800" dirty="0">
                <a:solidFill>
                  <a:srgbClr val="0070C0"/>
                </a:solidFill>
                <a:latin typeface="Times New Roman" panose="02020603050405020304" pitchFamily="18" charset="0"/>
                <a:cs typeface="Times New Roman" panose="02020603050405020304" pitchFamily="18" charset="0"/>
              </a:rPr>
              <a:t> to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24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6"/>
                                        </p:tgtEl>
                                      </p:cBhvr>
                                    </p:animEffect>
                                    <p:set>
                                      <p:cBhvr>
                                        <p:cTn id="7" dur="1" fill="hold">
                                          <p:stCondLst>
                                            <p:cond delay="499"/>
                                          </p:stCondLst>
                                        </p:cTn>
                                        <p:tgtEl>
                                          <p:spTgt spid="205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50"/>
                                        </p:tgtEl>
                                      </p:cBhvr>
                                    </p:animEffect>
                                    <p:set>
                                      <p:cBhvr>
                                        <p:cTn id="10" dur="1" fill="hold">
                                          <p:stCondLst>
                                            <p:cond delay="499"/>
                                          </p:stCondLst>
                                        </p:cTn>
                                        <p:tgtEl>
                                          <p:spTgt spid="205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52"/>
                                        </p:tgtEl>
                                      </p:cBhvr>
                                    </p:animEffect>
                                    <p:set>
                                      <p:cBhvr>
                                        <p:cTn id="13" dur="1" fill="hold">
                                          <p:stCondLst>
                                            <p:cond delay="499"/>
                                          </p:stCondLst>
                                        </p:cTn>
                                        <p:tgtEl>
                                          <p:spTgt spid="205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7B43C466-12D8-4F78-8A47-AB92B027374A}"/>
              </a:ext>
            </a:extLst>
          </p:cNvPr>
          <p:cNvSpPr txBox="1">
            <a:spLocks noChangeArrowheads="1"/>
          </p:cNvSpPr>
          <p:nvPr/>
        </p:nvSpPr>
        <p:spPr bwMode="auto">
          <a:xfrm>
            <a:off x="1019737" y="581859"/>
            <a:ext cx="4142813" cy="21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3294" b="1" i="1" dirty="0">
                <a:latin typeface="Times New Roman" panose="02020603050405020304" pitchFamily="18" charset="0"/>
                <a:cs typeface="Times New Roman" panose="02020603050405020304" pitchFamily="18" charset="0"/>
              </a:rPr>
              <a:t>   </a:t>
            </a:r>
            <a:r>
              <a:rPr lang="en-US" altLang="vi-VN" sz="3294" b="1" i="1" dirty="0" err="1">
                <a:solidFill>
                  <a:srgbClr val="FF0000"/>
                </a:solidFill>
                <a:latin typeface="Times New Roman" panose="02020603050405020304" pitchFamily="18" charset="0"/>
                <a:cs typeface="Times New Roman" panose="02020603050405020304" pitchFamily="18" charset="0"/>
              </a:rPr>
              <a:t>Ví</a:t>
            </a:r>
            <a:r>
              <a:rPr lang="en-US" altLang="vi-VN" sz="3294" b="1" i="1" dirty="0">
                <a:solidFill>
                  <a:srgbClr val="FF0000"/>
                </a:solidFill>
                <a:latin typeface="Times New Roman" panose="02020603050405020304" pitchFamily="18" charset="0"/>
                <a:cs typeface="Times New Roman" panose="02020603050405020304" pitchFamily="18" charset="0"/>
              </a:rPr>
              <a:t> </a:t>
            </a:r>
            <a:r>
              <a:rPr lang="en-US" altLang="vi-VN" sz="3294" b="1" i="1" dirty="0" err="1">
                <a:solidFill>
                  <a:srgbClr val="FF0000"/>
                </a:solidFill>
                <a:latin typeface="Times New Roman" panose="02020603050405020304" pitchFamily="18" charset="0"/>
                <a:cs typeface="Times New Roman" panose="02020603050405020304" pitchFamily="18" charset="0"/>
              </a:rPr>
              <a:t>dụ</a:t>
            </a:r>
            <a:r>
              <a:rPr lang="en-US" altLang="vi-VN" sz="3294" b="1" i="1" dirty="0">
                <a:solidFill>
                  <a:srgbClr val="FF0000"/>
                </a:solidFill>
                <a:latin typeface="Times New Roman" panose="02020603050405020304" pitchFamily="18" charset="0"/>
                <a:cs typeface="Times New Roman" panose="02020603050405020304" pitchFamily="18" charset="0"/>
              </a:rPr>
              <a:t> 2: </a:t>
            </a:r>
            <a:r>
              <a:rPr lang="en-US" altLang="vi-VN" sz="3294" b="1" i="1" dirty="0" err="1">
                <a:latin typeface="Times New Roman" panose="02020603050405020304" pitchFamily="18" charset="0"/>
                <a:cs typeface="Times New Roman" panose="02020603050405020304" pitchFamily="18" charset="0"/>
              </a:rPr>
              <a:t>Nên</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sử</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dụng</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cân</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nào</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sau</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đây</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để</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đo</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khối</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lượng</a:t>
            </a:r>
            <a:r>
              <a:rPr lang="en-US" altLang="vi-VN" sz="3294" b="1" i="1" dirty="0">
                <a:latin typeface="Times New Roman" panose="02020603050405020304" pitchFamily="18" charset="0"/>
                <a:cs typeface="Times New Roman" panose="02020603050405020304" pitchFamily="18" charset="0"/>
              </a:rPr>
              <a:t> </a:t>
            </a:r>
            <a:r>
              <a:rPr lang="en-US" altLang="vi-VN" sz="3294" b="1" i="1" dirty="0" err="1">
                <a:latin typeface="Times New Roman" panose="02020603050405020304" pitchFamily="18" charset="0"/>
                <a:cs typeface="Times New Roman" panose="02020603050405020304" pitchFamily="18" charset="0"/>
              </a:rPr>
              <a:t>của</a:t>
            </a:r>
            <a:r>
              <a:rPr lang="en-US" altLang="vi-VN" sz="3294" b="1" i="1" dirty="0">
                <a:latin typeface="Times New Roman" panose="02020603050405020304" pitchFamily="18" charset="0"/>
                <a:cs typeface="Times New Roman" panose="02020603050405020304" pitchFamily="18" charset="0"/>
              </a:rPr>
              <a:t> chai coca 1,5 </a:t>
            </a:r>
            <a:r>
              <a:rPr lang="en-US" altLang="vi-VN" sz="3294" b="1" i="1" dirty="0" err="1">
                <a:latin typeface="Times New Roman" panose="02020603050405020304" pitchFamily="18" charset="0"/>
                <a:cs typeface="Times New Roman" panose="02020603050405020304" pitchFamily="18" charset="0"/>
              </a:rPr>
              <a:t>lít</a:t>
            </a:r>
            <a:r>
              <a:rPr lang="en-US" altLang="vi-VN" sz="3294" b="1" i="1" dirty="0">
                <a:latin typeface="Times New Roman" panose="02020603050405020304" pitchFamily="18" charset="0"/>
                <a:cs typeface="Times New Roman" panose="02020603050405020304" pitchFamily="18" charset="0"/>
              </a:rPr>
              <a:t>? </a:t>
            </a:r>
            <a:endParaRPr lang="vi-VN" altLang="vi-VN" sz="3294" b="1" i="1"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CFC6F43D-1D75-4844-B3A6-B406D00FB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00" t="6838" r="20865" b="4426"/>
          <a:stretch/>
        </p:blipFill>
        <p:spPr bwMode="auto">
          <a:xfrm>
            <a:off x="9436100" y="92776"/>
            <a:ext cx="1828800" cy="2707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696C66C-E0F5-45D2-8D82-937F396390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43" t="7831" r="5600" b="7370"/>
          <a:stretch/>
        </p:blipFill>
        <p:spPr bwMode="auto">
          <a:xfrm>
            <a:off x="5734050" y="216734"/>
            <a:ext cx="2413000" cy="25836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7A188A2-AD8E-4A8B-AE08-9BFAAEF28F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05" t="6123" r="13832" b="5669"/>
          <a:stretch/>
        </p:blipFill>
        <p:spPr bwMode="auto">
          <a:xfrm>
            <a:off x="5981700" y="4057650"/>
            <a:ext cx="3048000" cy="2851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A65D7AB-4D46-4189-B706-2439018CEC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974" r="38889"/>
          <a:stretch/>
        </p:blipFill>
        <p:spPr bwMode="auto">
          <a:xfrm>
            <a:off x="1890899" y="3333750"/>
            <a:ext cx="826434"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45F103-E2AA-4D4E-9505-9C5AA4B62092}"/>
              </a:ext>
            </a:extLst>
          </p:cNvPr>
          <p:cNvSpPr txBox="1"/>
          <p:nvPr/>
        </p:nvSpPr>
        <p:spPr>
          <a:xfrm>
            <a:off x="6426200" y="3263900"/>
            <a:ext cx="2116285" cy="369332"/>
          </a:xfrm>
          <a:prstGeom prst="rect">
            <a:avLst/>
          </a:prstGeom>
          <a:noFill/>
        </p:spPr>
        <p:txBody>
          <a:bodyPr wrap="none" rtlCol="0">
            <a:spAutoFit/>
          </a:bodyPr>
          <a:lstStyle/>
          <a:p>
            <a:r>
              <a:rPr lang="en-US" dirty="0"/>
              <a:t>a) </a:t>
            </a:r>
            <a:r>
              <a:rPr lang="en-US" dirty="0" err="1"/>
              <a:t>Cân</a:t>
            </a:r>
            <a:r>
              <a:rPr lang="en-US" dirty="0"/>
              <a:t> </a:t>
            </a:r>
            <a:r>
              <a:rPr lang="en-US" dirty="0" err="1"/>
              <a:t>đồng</a:t>
            </a:r>
            <a:r>
              <a:rPr lang="en-US" dirty="0"/>
              <a:t> </a:t>
            </a:r>
            <a:r>
              <a:rPr lang="en-US" dirty="0" err="1"/>
              <a:t>hồ</a:t>
            </a:r>
            <a:r>
              <a:rPr lang="en-US" dirty="0"/>
              <a:t> 500g</a:t>
            </a:r>
          </a:p>
        </p:txBody>
      </p:sp>
      <p:sp>
        <p:nvSpPr>
          <p:cNvPr id="9" name="TextBox 8">
            <a:extLst>
              <a:ext uri="{FF2B5EF4-FFF2-40B4-BE49-F238E27FC236}">
                <a16:creationId xmlns:a16="http://schemas.microsoft.com/office/drawing/2014/main" id="{131A1DB4-2B8A-442E-A1F3-1E343BDECD29}"/>
              </a:ext>
            </a:extLst>
          </p:cNvPr>
          <p:cNvSpPr txBox="1"/>
          <p:nvPr/>
        </p:nvSpPr>
        <p:spPr>
          <a:xfrm>
            <a:off x="9366250" y="3079234"/>
            <a:ext cx="2037737" cy="369332"/>
          </a:xfrm>
          <a:prstGeom prst="rect">
            <a:avLst/>
          </a:prstGeom>
          <a:noFill/>
        </p:spPr>
        <p:txBody>
          <a:bodyPr wrap="none" rtlCol="0">
            <a:spAutoFit/>
          </a:bodyPr>
          <a:lstStyle/>
          <a:p>
            <a:r>
              <a:rPr lang="en-US" dirty="0"/>
              <a:t>b) </a:t>
            </a:r>
            <a:r>
              <a:rPr lang="en-US" dirty="0" err="1"/>
              <a:t>Cân</a:t>
            </a:r>
            <a:r>
              <a:rPr lang="en-US" dirty="0"/>
              <a:t> </a:t>
            </a:r>
            <a:r>
              <a:rPr lang="en-US" dirty="0" err="1"/>
              <a:t>điện</a:t>
            </a:r>
            <a:r>
              <a:rPr lang="en-US" dirty="0"/>
              <a:t> </a:t>
            </a:r>
            <a:r>
              <a:rPr lang="en-US" dirty="0" err="1"/>
              <a:t>tử</a:t>
            </a:r>
            <a:r>
              <a:rPr lang="en-US" dirty="0"/>
              <a:t> 100g</a:t>
            </a:r>
          </a:p>
        </p:txBody>
      </p:sp>
      <p:sp>
        <p:nvSpPr>
          <p:cNvPr id="10" name="TextBox 9">
            <a:extLst>
              <a:ext uri="{FF2B5EF4-FFF2-40B4-BE49-F238E27FC236}">
                <a16:creationId xmlns:a16="http://schemas.microsoft.com/office/drawing/2014/main" id="{4DCA1B4A-DE93-4651-9831-EC146550B2FA}"/>
              </a:ext>
            </a:extLst>
          </p:cNvPr>
          <p:cNvSpPr txBox="1"/>
          <p:nvPr/>
        </p:nvSpPr>
        <p:spPr>
          <a:xfrm>
            <a:off x="9248950" y="5715000"/>
            <a:ext cx="2026517" cy="369332"/>
          </a:xfrm>
          <a:prstGeom prst="rect">
            <a:avLst/>
          </a:prstGeom>
          <a:noFill/>
        </p:spPr>
        <p:txBody>
          <a:bodyPr wrap="none" rtlCol="0">
            <a:spAutoFit/>
          </a:bodyPr>
          <a:lstStyle/>
          <a:p>
            <a:r>
              <a:rPr lang="en-US" dirty="0"/>
              <a:t>c) </a:t>
            </a:r>
            <a:r>
              <a:rPr lang="en-US" dirty="0" err="1"/>
              <a:t>Cân</a:t>
            </a:r>
            <a:r>
              <a:rPr lang="en-US" dirty="0"/>
              <a:t> </a:t>
            </a:r>
            <a:r>
              <a:rPr lang="en-US" dirty="0" err="1"/>
              <a:t>đồng</a:t>
            </a:r>
            <a:r>
              <a:rPr lang="en-US" dirty="0"/>
              <a:t> </a:t>
            </a:r>
            <a:r>
              <a:rPr lang="en-US" dirty="0" err="1"/>
              <a:t>hồ</a:t>
            </a:r>
            <a:r>
              <a:rPr lang="en-US" dirty="0"/>
              <a:t> 5 kg</a:t>
            </a:r>
          </a:p>
        </p:txBody>
      </p:sp>
      <p:sp>
        <p:nvSpPr>
          <p:cNvPr id="5" name="Oval 4">
            <a:extLst>
              <a:ext uri="{FF2B5EF4-FFF2-40B4-BE49-F238E27FC236}">
                <a16:creationId xmlns:a16="http://schemas.microsoft.com/office/drawing/2014/main" id="{1745BEA7-5523-442B-9638-6D5D2903A93B}"/>
              </a:ext>
            </a:extLst>
          </p:cNvPr>
          <p:cNvSpPr/>
          <p:nvPr/>
        </p:nvSpPr>
        <p:spPr>
          <a:xfrm>
            <a:off x="8963200" y="5613916"/>
            <a:ext cx="571500"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1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1000" fill="hold"/>
                                        <p:tgtEl>
                                          <p:spTgt spid="102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1000"/>
                                        <p:tgtEl>
                                          <p:spTgt spid="1030"/>
                                        </p:tgtEl>
                                      </p:cBhvr>
                                    </p:animEffect>
                                    <p:anim calcmode="lin" valueType="num">
                                      <p:cBhvr>
                                        <p:cTn id="36" dur="1000" fill="hold"/>
                                        <p:tgtEl>
                                          <p:spTgt spid="1030"/>
                                        </p:tgtEl>
                                        <p:attrNameLst>
                                          <p:attrName>ppt_x</p:attrName>
                                        </p:attrNameLst>
                                      </p:cBhvr>
                                      <p:tavLst>
                                        <p:tav tm="0">
                                          <p:val>
                                            <p:strVal val="#ppt_x"/>
                                          </p:val>
                                        </p:tav>
                                        <p:tav tm="100000">
                                          <p:val>
                                            <p:strVal val="#ppt_x"/>
                                          </p:val>
                                        </p:tav>
                                      </p:tavLst>
                                    </p:anim>
                                    <p:anim calcmode="lin" valueType="num">
                                      <p:cBhvr>
                                        <p:cTn id="37" dur="1000" fill="hold"/>
                                        <p:tgtEl>
                                          <p:spTgt spid="103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807DC-9CD6-46A4-9556-FB960ABDB925}"/>
              </a:ext>
            </a:extLst>
          </p:cNvPr>
          <p:cNvSpPr txBox="1"/>
          <p:nvPr/>
        </p:nvSpPr>
        <p:spPr>
          <a:xfrm>
            <a:off x="1270000" y="381000"/>
            <a:ext cx="564609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DỤNG CỤ ĐO KHỐI LƯỢNG: </a:t>
            </a:r>
          </a:p>
        </p:txBody>
      </p:sp>
      <p:sp>
        <p:nvSpPr>
          <p:cNvPr id="3" name="TextBox 2">
            <a:extLst>
              <a:ext uri="{FF2B5EF4-FFF2-40B4-BE49-F238E27FC236}">
                <a16:creationId xmlns:a16="http://schemas.microsoft.com/office/drawing/2014/main" id="{22B929D7-236C-4676-B09D-C3AF464FEBF6}"/>
              </a:ext>
            </a:extLst>
          </p:cNvPr>
          <p:cNvSpPr txBox="1"/>
          <p:nvPr/>
        </p:nvSpPr>
        <p:spPr>
          <a:xfrm>
            <a:off x="1943100" y="1276350"/>
            <a:ext cx="9905276" cy="3408112"/>
          </a:xfrm>
          <a:prstGeom prst="rect">
            <a:avLst/>
          </a:prstGeom>
          <a:noFill/>
        </p:spPr>
        <p:txBody>
          <a:bodyPr wrap="none" rtlCol="0">
            <a:spAutoFit/>
          </a:bodyPr>
          <a:lstStyle/>
          <a:p>
            <a:pPr marL="285750" indent="-285750">
              <a:lnSpc>
                <a:spcPct val="200000"/>
              </a:lnSpc>
              <a:buFontTx/>
              <a:buChar char="-"/>
            </a:pP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 GHĐ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ĐCNN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CB7C273D-50BC-43FD-A00B-5CB2250A7110}"/>
              </a:ext>
            </a:extLst>
          </p:cNvPr>
          <p:cNvPicPr>
            <a:picLocks noChangeAspect="1"/>
          </p:cNvPicPr>
          <p:nvPr/>
        </p:nvPicPr>
        <p:blipFill>
          <a:blip r:embed="rId2"/>
          <a:stretch>
            <a:fillRect/>
          </a:stretch>
        </p:blipFill>
        <p:spPr>
          <a:xfrm>
            <a:off x="1149349" y="966596"/>
            <a:ext cx="914479" cy="762066"/>
          </a:xfrm>
          <a:prstGeom prst="rect">
            <a:avLst/>
          </a:prstGeom>
        </p:spPr>
      </p:pic>
    </p:spTree>
    <p:extLst>
      <p:ext uri="{BB962C8B-B14F-4D97-AF65-F5344CB8AC3E}">
        <p14:creationId xmlns:p14="http://schemas.microsoft.com/office/powerpoint/2010/main" val="166051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18116-B1FB-4440-B4E4-8E9B12E55062}"/>
              </a:ext>
            </a:extLst>
          </p:cNvPr>
          <p:cNvSpPr txBox="1"/>
          <p:nvPr/>
        </p:nvSpPr>
        <p:spPr>
          <a:xfrm>
            <a:off x="1288677" y="273424"/>
            <a:ext cx="508664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III. CÁCH ĐO KHỐI LƯỢNG:</a:t>
            </a:r>
          </a:p>
        </p:txBody>
      </p:sp>
      <p:sp>
        <p:nvSpPr>
          <p:cNvPr id="5" name="TextBox 4">
            <a:extLst>
              <a:ext uri="{FF2B5EF4-FFF2-40B4-BE49-F238E27FC236}">
                <a16:creationId xmlns:a16="http://schemas.microsoft.com/office/drawing/2014/main" id="{093FAB45-2682-42E9-963F-AC3ECE5C76FA}"/>
              </a:ext>
            </a:extLst>
          </p:cNvPr>
          <p:cNvSpPr txBox="1"/>
          <p:nvPr/>
        </p:nvSpPr>
        <p:spPr>
          <a:xfrm>
            <a:off x="1834816" y="1308243"/>
            <a:ext cx="6152582" cy="2546338"/>
          </a:xfrm>
          <a:prstGeom prst="rect">
            <a:avLst/>
          </a:prstGeom>
          <a:noFill/>
        </p:spPr>
        <p:txBody>
          <a:bodyPr wrap="none" rtlCol="0">
            <a:spAutoFit/>
          </a:bodyPr>
          <a:lstStyle/>
          <a:p>
            <a:pPr>
              <a:lnSpc>
                <a:spcPct val="20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a:lnSpc>
                <a:spcPct val="200000"/>
              </a:lnSpc>
            </a:pPr>
            <a:r>
              <a:rPr lang="en-US" sz="2800" dirty="0">
                <a:latin typeface="Times New Roman" panose="02020603050405020304" pitchFamily="18" charset="0"/>
                <a:cs typeface="Times New Roman" panose="02020603050405020304" pitchFamily="18" charset="0"/>
              </a:rPr>
              <a:t>STT 1 - 25: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a:t>
            </a:r>
          </a:p>
          <a:p>
            <a:pPr>
              <a:lnSpc>
                <a:spcPct val="200000"/>
              </a:lnSpc>
            </a:pPr>
            <a:r>
              <a:rPr lang="en-US" sz="2800" dirty="0">
                <a:latin typeface="Times New Roman" panose="02020603050405020304" pitchFamily="18" charset="0"/>
                <a:cs typeface="Times New Roman" panose="02020603050405020304" pitchFamily="18" charset="0"/>
              </a:rPr>
              <a:t>STT 26 - 47: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314152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1267</Words>
  <Application>Microsoft Office PowerPoint</Application>
  <PresentationFormat>Widescreen</PresentationFormat>
  <Paragraphs>119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Tran Van Dung</cp:lastModifiedBy>
  <cp:revision>13</cp:revision>
  <dcterms:created xsi:type="dcterms:W3CDTF">2021-09-21T01:43:32Z</dcterms:created>
  <dcterms:modified xsi:type="dcterms:W3CDTF">2022-06-08T03:59:27Z</dcterms:modified>
</cp:coreProperties>
</file>