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7" r:id="rId2"/>
    <p:sldMasterId id="2147483820" r:id="rId3"/>
    <p:sldMasterId id="2147483833" r:id="rId4"/>
    <p:sldMasterId id="2147483857" r:id="rId5"/>
    <p:sldMasterId id="2147483869" r:id="rId6"/>
    <p:sldMasterId id="2147483893" r:id="rId7"/>
  </p:sldMasterIdLst>
  <p:sldIdLst>
    <p:sldId id="256" r:id="rId8"/>
    <p:sldId id="290" r:id="rId9"/>
    <p:sldId id="257" r:id="rId10"/>
    <p:sldId id="260" r:id="rId11"/>
    <p:sldId id="261" r:id="rId12"/>
    <p:sldId id="262" r:id="rId13"/>
    <p:sldId id="289" r:id="rId14"/>
    <p:sldId id="288" r:id="rId15"/>
    <p:sldId id="280" r:id="rId16"/>
    <p:sldId id="281" r:id="rId17"/>
    <p:sldId id="266" r:id="rId18"/>
    <p:sldId id="267" r:id="rId19"/>
    <p:sldId id="277" r:id="rId20"/>
    <p:sldId id="278" r:id="rId21"/>
    <p:sldId id="279" r:id="rId22"/>
    <p:sldId id="276" r:id="rId23"/>
    <p:sldId id="291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9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8A99-BA66-4389-B81C-3119FC9F6A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3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71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4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5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62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5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9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85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5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87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91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36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8A99-BA66-4389-B81C-3119FC9F6A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09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72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0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65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21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1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00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17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18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5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8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07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61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8A99-BA66-4389-B81C-3119FC9F6A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4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804C-630D-469E-ADF6-511BFD5DAB8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8534-5787-47A7-B507-6121C61B345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93571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4941-9EB7-44A3-B653-C371942DB77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25FA0-0EFC-4FC4-B432-C1E7321A03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858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116B-EF35-4CD8-9744-C410A61717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F15A-B27E-4D92-BE2E-7D4C33B08A0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655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7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8D55-A787-491C-BCEF-3A984955BC1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89A14-19C6-49CE-A4D3-347B92C8F12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42342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F761-0883-4E5F-9D69-371DA4A0389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CCB3B-04A0-4E2A-82AC-83D74374594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3236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7E10-0D9A-4012-8659-737D5E0A074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E0698-3A1C-4741-8618-BD1250DF74F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82393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7C1A-E3E2-4387-AEB0-112B32823A5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7DBB-3B2D-4CEC-BB8D-47BA50263B9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8534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FE8E-6840-4518-90BD-A7155CDCD50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22660-9C54-48B6-B08C-18B4EB86E6E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9619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7F22-7F0C-403A-9302-69EA1761E16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A95B7-EEF1-445F-9B73-78636F906E3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02693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AB72-C859-4186-9AD2-F41479541E5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07A19-C332-412A-BAEE-F555D20BC95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4264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D5E2-649C-4C45-BEBF-544416A1DEE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B1D58-A95F-4161-AFFF-7D077E665B4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51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FDD4-DCF4-43DC-8597-85B58DF11E8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C175-6C62-4B02-822B-211EE20390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244955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2D4E-811D-43AB-B7B0-A989C20350A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7A10-8484-4D28-B3BB-8A6ABCE9E53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5603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60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820D-AA32-4391-A668-74F6A1056C0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5CD0-EE53-4C87-907A-B237EAA715F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82266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EF95-978E-460A-B4B8-14D20ED438F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0463-022B-4A76-AD54-079CDD9FBCF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199640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5425-A43A-4C99-9969-EC2849B5F17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F0A5-0758-42C8-8CE6-48BAB3E96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155295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D103-6E0B-4C89-9FF8-FE0FFD28217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F2C5-1A4D-4A14-8234-02BB999963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3521886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6B01-32DD-4F7E-B8BA-159CA6DE0CD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6885-7A8B-42E8-9932-8CC40C0AF8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942345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73D2-E88F-4640-9866-D62E00BE13C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302A-7779-4E6A-822A-C1AB1981BEA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529029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FB89-EE11-43BF-ABA3-A1CA6D8E7B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9578-1093-477D-A4D3-BB663FECE2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3293421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A2E5-14AA-40F5-82D8-ABA643D35E9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34EF-7B3A-48E0-AF2C-D5876870F24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0239472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0E1C-F41B-433C-A792-F35AFDA1B13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C7E5-37FF-46A1-B493-354BEEAD01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03312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FDD4-DCF4-43DC-8597-85B58DF11E8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C175-6C62-4B02-822B-211EE20390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403719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65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2D4E-811D-43AB-B7B0-A989C20350A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7A10-8484-4D28-B3BB-8A6ABCE9E53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1219059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820D-AA32-4391-A668-74F6A1056C0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5CD0-EE53-4C87-907A-B237EAA715F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441528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EF95-978E-460A-B4B8-14D20ED438F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0463-022B-4A76-AD54-079CDD9FBCF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03857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5425-A43A-4C99-9969-EC2849B5F17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F0A5-0758-42C8-8CE6-48BAB3E96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89084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D103-6E0B-4C89-9FF8-FE0FFD28217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F2C5-1A4D-4A14-8234-02BB999963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9115459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6B01-32DD-4F7E-B8BA-159CA6DE0CD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6885-7A8B-42E8-9932-8CC40C0AF8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8646163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73D2-E88F-4640-9866-D62E00BE13C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302A-7779-4E6A-822A-C1AB1981BEA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5837054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FB89-EE11-43BF-ABA3-A1CA6D8E7B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9578-1093-477D-A4D3-BB663FECE2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754527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A2E5-14AA-40F5-82D8-ABA643D35E9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34EF-7B3A-48E0-AF2C-D5876870F24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578280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0E1C-F41B-433C-A792-F35AFDA1B13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C7E5-37FF-46A1-B493-354BEEAD01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308120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47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0B28-F38C-418E-9805-5725DAC2CE89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0D34-ED8D-4772-9BF8-D71294DE5B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760027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7164-17D2-4E32-B1F7-AFEA78DF7007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8DEA-B141-4A9A-A87C-5B65AC43E0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790025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55AD-ABB0-49AB-89CA-E25F526633E1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CFA6-5935-47DA-A866-B5BC8051287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5846912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488B-32EB-41D2-816C-C03C0D30D1F4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ADC2-385F-4CEB-96B4-F79F7A16B7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632797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C164-4C40-4A29-9448-476E2822D0EF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B067-DA55-4A0A-98B0-7AD5522AD6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2597451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6E4D-39C8-4906-9E5C-D92F61B08354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3DE9-174A-4AB1-9337-BA1BBD312DA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4219189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290D-6FBC-49F7-A05C-0E16FDFB19AB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ABB3-627D-451A-8DAD-4878F56DF83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067837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A483-DBDC-4B8A-AF4F-1C10129AAB94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B8FD-4F13-4199-9A30-4F11F55CD9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999718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53F0-77E6-4466-A9BA-D8A3620490E7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E33C-3340-4CE1-B636-6DA184BB81C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8952367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0745-C148-442A-8519-1DACB81ABB92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47F0-1588-4233-A9DF-C41FAB082E9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812592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940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2C77-EAE5-430B-B780-2F93CD8E6CF5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D584-D017-42C6-BAFB-07082628F73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539125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2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A2D0-9D4B-4A9B-B12B-F04472C51D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2677-A3A4-47C5-BE57-488D781A9A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9033E-344E-47D0-AC7E-89E41AC4794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CF5D6D-D7BA-42FF-A87A-71D5EDB9C9D5}" type="slidenum">
              <a:rPr lang="vi-VN" alt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5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68BD8-21C1-4C26-B3BC-AA3A29971A6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BB97D-0E73-42FE-8A17-C53A16198F58}" type="slidenum">
              <a:rPr lang="vi-VN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68BD8-21C1-4C26-B3BC-AA3A29971A6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03/05/2020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BB97D-0E73-42FE-8A17-C53A16198F58}" type="slidenum">
              <a:rPr lang="vi-VN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E6F9F8-6317-4D01-8F6B-687DF38EB86E}" type="datetimeFigureOut">
              <a:rPr lang="vi-VN"/>
              <a:pPr>
                <a:defRPr/>
              </a:pPr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8F209-A166-4CA5-8315-8C33E64B5CDB}" type="slidenum">
              <a:rPr lang="vi-VN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5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0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OUR CLASS</a:t>
            </a:r>
            <a:br>
              <a:rPr lang="en-US" sz="8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447800"/>
            <a:ext cx="9144000" cy="452596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en-US" sz="80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III. SPEAKING:</a:t>
            </a:r>
            <a:endParaRPr lang="en-US" sz="8000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        Let’s talk!!! </a:t>
            </a:r>
            <a:endParaRPr lang="vi-VN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39982">
            <a:off x="1966913" y="141288"/>
            <a:ext cx="1085850" cy="1085850"/>
          </a:xfrm>
        </p:spPr>
      </p:pic>
      <p:sp>
        <p:nvSpPr>
          <p:cNvPr id="6" name="7-Point Star 5"/>
          <p:cNvSpPr/>
          <p:nvPr/>
        </p:nvSpPr>
        <p:spPr>
          <a:xfrm>
            <a:off x="2133600" y="3733800"/>
            <a:ext cx="4319587" cy="1903413"/>
          </a:xfrm>
          <a:prstGeom prst="star7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Sources of energy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33800" y="1523999"/>
            <a:ext cx="2879725" cy="1584325"/>
          </a:xfrm>
          <a:prstGeom prst="wedgeEllipseCallout">
            <a:avLst>
              <a:gd name="adj1" fmla="val -16856"/>
              <a:gd name="adj2" fmla="val 683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79646">
                    <a:lumMod val="50000"/>
                  </a:srgbClr>
                </a:solidFill>
              </a:rPr>
              <a:t>What is its advantage?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3400" y="1745672"/>
            <a:ext cx="2879725" cy="1584325"/>
          </a:xfrm>
          <a:prstGeom prst="wedgeEllipseCallout">
            <a:avLst>
              <a:gd name="adj1" fmla="val 38474"/>
              <a:gd name="adj2" fmla="val 74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79646">
                    <a:lumMod val="50000"/>
                  </a:srgbClr>
                </a:solidFill>
              </a:rPr>
              <a:t>What type is it?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092825" y="2590800"/>
            <a:ext cx="3051175" cy="1584325"/>
          </a:xfrm>
          <a:prstGeom prst="wedgeEllipseCallout">
            <a:avLst>
              <a:gd name="adj1" fmla="val -43160"/>
              <a:gd name="adj2" fmla="val 74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79646">
                    <a:lumMod val="50000"/>
                  </a:srgbClr>
                </a:solidFill>
              </a:rPr>
              <a:t>What is its disadvantages?</a:t>
            </a:r>
          </a:p>
        </p:txBody>
      </p:sp>
    </p:spTree>
    <p:extLst>
      <p:ext uri="{BB962C8B-B14F-4D97-AF65-F5344CB8AC3E}">
        <p14:creationId xmlns:p14="http://schemas.microsoft.com/office/powerpoint/2010/main" val="9503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79365"/>
              </p:ext>
            </p:extLst>
          </p:nvPr>
        </p:nvGraphicFramePr>
        <p:xfrm>
          <a:off x="0" y="53398"/>
          <a:ext cx="9001125" cy="426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291"/>
                <a:gridCol w="1791487"/>
                <a:gridCol w="2833147"/>
                <a:gridCol w="2768200"/>
              </a:tblGrid>
              <a:tr h="697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Sources of energy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Types of energy</a:t>
                      </a:r>
                      <a:endParaRPr lang="vi-V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Advangtage(s)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Disadvantage(s)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970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oil/ coal/ natural gas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non-renewable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create energy</a:t>
                      </a: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generate electricity</a:t>
                      </a:r>
                      <a:endParaRPr lang="vi-V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drive machinery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harmful  to the environment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76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hydro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renewable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generate a great deal of energy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 not build </a:t>
                      </a:r>
                      <a:r>
                        <a:rPr lang="en-US" sz="1600" dirty="0" smtClean="0">
                          <a:effectLst/>
                        </a:rPr>
                        <a:t>dams in certain areas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41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nuclear</a:t>
                      </a:r>
                      <a:endParaRPr lang="vi-V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renewable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dangerous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904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solar</a:t>
                      </a:r>
                      <a:endParaRPr lang="vi-V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renewable </a:t>
                      </a:r>
                      <a:endParaRPr lang="vi-V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converted into electricity,</a:t>
                      </a:r>
                      <a:endParaRPr lang="vi-VN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heat or coal the houses</a:t>
                      </a:r>
                      <a:endParaRPr lang="vi-V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available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5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wind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renewable </a:t>
                      </a:r>
                      <a:endParaRPr lang="vi-V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make electricity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available</a:t>
                      </a:r>
                      <a:endParaRPr lang="vi-V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</a:tbl>
          </a:graphicData>
        </a:graphic>
      </p:graphicFrame>
      <p:sp>
        <p:nvSpPr>
          <p:cNvPr id="31783" name="TextBox 3"/>
          <p:cNvSpPr txBox="1">
            <a:spLocks noChangeArrowheads="1"/>
          </p:cNvSpPr>
          <p:nvPr/>
        </p:nvSpPr>
        <p:spPr bwMode="auto">
          <a:xfrm>
            <a:off x="0" y="4249882"/>
            <a:ext cx="96440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</a:rPr>
              <a:t>A: What type of energy is </a:t>
            </a:r>
            <a:r>
              <a:rPr lang="vi-VN" sz="2400" u="sng" dirty="0" smtClean="0">
                <a:solidFill>
                  <a:prstClr val="black"/>
                </a:solidFill>
              </a:rPr>
              <a:t>oil</a:t>
            </a:r>
            <a:r>
              <a:rPr lang="vi-VN" sz="2400" dirty="0" smtClean="0">
                <a:solidFill>
                  <a:prstClr val="black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</a:rPr>
              <a:t>B: It is </a:t>
            </a:r>
            <a:r>
              <a:rPr lang="vi-VN" sz="2400" u="sng" dirty="0" smtClean="0">
                <a:solidFill>
                  <a:prstClr val="black"/>
                </a:solidFill>
              </a:rPr>
              <a:t>non-renewable</a:t>
            </a:r>
            <a:r>
              <a:rPr lang="vi-VN" sz="2400" dirty="0" smtClean="0">
                <a:solidFill>
                  <a:prstClr val="black"/>
                </a:solidFill>
              </a:rPr>
              <a:t> source of energy, because it </a:t>
            </a:r>
            <a:r>
              <a:rPr lang="vi-VN" sz="2400" u="sng" dirty="0" smtClean="0">
                <a:solidFill>
                  <a:prstClr val="black"/>
                </a:solidFill>
              </a:rPr>
              <a:t>can not easily be replaced.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</a:rPr>
              <a:t>A: What are its advantages</a:t>
            </a:r>
            <a:r>
              <a:rPr lang="en-US" sz="2400" dirty="0" smtClean="0">
                <a:solidFill>
                  <a:prstClr val="black"/>
                </a:solidFill>
              </a:rPr>
              <a:t> and disadvantages</a:t>
            </a:r>
            <a:r>
              <a:rPr lang="vi-VN" sz="2400" dirty="0" smtClean="0">
                <a:solidFill>
                  <a:prstClr val="black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</a:rPr>
              <a:t>B: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 smtClean="0">
                <a:solidFill>
                  <a:prstClr val="black"/>
                </a:solidFill>
              </a:rPr>
              <a:t>It can </a:t>
            </a:r>
            <a:r>
              <a:rPr lang="vi-VN" sz="2400" u="sng" dirty="0" smtClean="0">
                <a:solidFill>
                  <a:prstClr val="black"/>
                </a:solidFill>
              </a:rPr>
              <a:t>be used to power machinery</a:t>
            </a:r>
            <a:r>
              <a:rPr lang="vi-VN" sz="2400" dirty="0" smtClean="0">
                <a:solidFill>
                  <a:prstClr val="black"/>
                </a:solidFill>
              </a:rPr>
              <a:t>.</a:t>
            </a:r>
            <a:r>
              <a:rPr lang="en-US" sz="2400" dirty="0" smtClean="0">
                <a:solidFill>
                  <a:prstClr val="black"/>
                </a:solidFill>
              </a:rPr>
              <a:t> But </a:t>
            </a:r>
            <a:r>
              <a:rPr lang="vi-VN" sz="2400" dirty="0" smtClean="0">
                <a:solidFill>
                  <a:prstClr val="black"/>
                </a:solidFill>
              </a:rPr>
              <a:t> It</a:t>
            </a:r>
            <a:r>
              <a:rPr lang="en-US" sz="2400" dirty="0" smtClean="0">
                <a:solidFill>
                  <a:prstClr val="black"/>
                </a:solidFill>
              </a:rPr>
              <a:t> also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u="sng" dirty="0" smtClean="0">
                <a:solidFill>
                  <a:prstClr val="black"/>
                </a:solidFill>
              </a:rPr>
              <a:t>pollutes </a:t>
            </a:r>
            <a:r>
              <a:rPr lang="en-US" sz="2400" u="sng" dirty="0" smtClean="0">
                <a:solidFill>
                  <a:prstClr val="black"/>
                </a:solidFill>
              </a:rPr>
              <a:t>the </a:t>
            </a:r>
            <a:endParaRPr lang="en-US" sz="2400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u="sng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52588" y="1846695"/>
            <a:ext cx="1928811" cy="36988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renewable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2980" y="1845563"/>
            <a:ext cx="2928938" cy="36933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Cheap and plentiful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1136" y="1709206"/>
            <a:ext cx="2786062" cy="80021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+mn-lt"/>
                <a:cs typeface="Times New Roman" pitchFamily="18" charset="0"/>
              </a:rPr>
              <a:t>dams cannot be built in certain areas.</a:t>
            </a:r>
            <a:endParaRPr lang="vi-VN" sz="2000" dirty="0">
              <a:latin typeface="+mn-lt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57938" y="4857750"/>
            <a:ext cx="2633662" cy="4000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Comes from  water</a:t>
            </a:r>
          </a:p>
        </p:txBody>
      </p:sp>
      <p:sp>
        <p:nvSpPr>
          <p:cNvPr id="31788" name="TextBox 11"/>
          <p:cNvSpPr txBox="1">
            <a:spLocks noChangeArrowheads="1"/>
          </p:cNvSpPr>
          <p:nvPr/>
        </p:nvSpPr>
        <p:spPr bwMode="auto">
          <a:xfrm>
            <a:off x="0" y="5214938"/>
            <a:ext cx="14287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3" y="1924371"/>
            <a:ext cx="1071562" cy="369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hydro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6666" y="2216583"/>
            <a:ext cx="278000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Generate a great deal  of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3" y="626225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400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environment</a:t>
            </a:r>
            <a:r>
              <a:rPr lang="vi-VN" sz="2400" u="sng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174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3473 0.3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8611 0.4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225 0.592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1858 0.581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39" y="1229618"/>
            <a:ext cx="860425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A: What type of energy is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It is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non-renewable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source of energy, because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can not easily be replaced.</a:t>
            </a:r>
          </a:p>
          <a:p>
            <a:pPr eaLnBrk="1" hangingPunct="1">
              <a:defRPr/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A: What are its advantages and disadvantages?</a:t>
            </a:r>
          </a:p>
          <a:p>
            <a:pPr eaLnBrk="1" hangingPunct="1">
              <a:defRPr/>
            </a:pP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It can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used to power machinery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also pollutes the environment.</a:t>
            </a:r>
          </a:p>
          <a:p>
            <a:pPr eaLnBrk="1" hangingPunct="1">
              <a:defRPr/>
            </a:pPr>
            <a:endParaRPr lang="vi-VN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021" y="4114800"/>
            <a:ext cx="88582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Oil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non-renewable source of energy because it can not easily be replaced.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It can be used to power machinery, but it also pollutes the environment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564" y="152400"/>
            <a:ext cx="8229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Talk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about the advantages and disadvantages of each type of energy source</a:t>
            </a:r>
          </a:p>
        </p:txBody>
      </p:sp>
    </p:spTree>
    <p:extLst>
      <p:ext uri="{BB962C8B-B14F-4D97-AF65-F5344CB8AC3E}">
        <p14:creationId xmlns:p14="http://schemas.microsoft.com/office/powerpoint/2010/main" val="3794915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625" y="3429000"/>
            <a:ext cx="8286750" cy="32146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 power is a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renewable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source of energy because it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comes from water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It is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cheap and plentiful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Unfortunately,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dams can only be built in certain areas.</a:t>
            </a:r>
            <a:endParaRPr lang="vi-VN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4" descr="H:\Thi GVG nam hoc 2018-2019\Pictures\U10-L5-4-1-aavyglymiobrnd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4313"/>
            <a:ext cx="4276725" cy="2928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62954"/>
            <a:ext cx="89916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Example:</a:t>
            </a:r>
            <a:br>
              <a:rPr lang="en-US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A: What type of energy is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hydro power</a:t>
            </a:r>
            <a: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b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B: It is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renewable</a:t>
            </a:r>
            <a: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source of energy, because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it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comes from water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lang="vi-VN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A: What are its advantages and disadvantages?</a:t>
            </a:r>
            <a:b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B: It can</a:t>
            </a:r>
            <a:r>
              <a:rPr lang="en-US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cheap and plentiful</a:t>
            </a:r>
            <a:r>
              <a:rPr lang="en-US" sz="20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but</a:t>
            </a:r>
            <a:r>
              <a:rPr lang="en-US" sz="3600" b="1" u="sng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dams can only be built in certain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3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www.epu.edu.vn/UpLoadFiles/15_11_23_12_58_25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4475"/>
            <a:ext cx="2473325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6" descr="http://pcdaklak.cpc.vn/Html/Image/20111011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2413"/>
            <a:ext cx="2473325" cy="163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7" descr="http://megasunmienbac.com/wp-content/uploads/2015/03/pin-nang-luong-mat-troi-la-nguon-nang-luong-sach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663"/>
            <a:ext cx="2484437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8" descr="http://genk2.vcmedia.vn/N0WoyYblO3QdmZFKPMtKnadHAHTevz/Image/2011/Tiptop/Tiptop2/20723912images1375386thanTQ_19d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530475"/>
            <a:ext cx="2493963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10" descr="http://www.hoahocngaynay.com/images/stories/MOFs/Hydrogen_pictur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30750"/>
            <a:ext cx="2566988" cy="1649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11" descr="http://s.hswstatic.com/gif/natural-gas-energ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30750"/>
            <a:ext cx="2465388" cy="1649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12" descr="http://media.tinmoi.vn/2012/04/02/27_22_1333329388_8_dautho_13331028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2543175"/>
            <a:ext cx="2473325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5" name="Picture 18" descr="C:\Users\Admin\Desktop\Thi GVG nam hoc 2018-2019\Pictures\tải xuố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00313"/>
            <a:ext cx="2486025" cy="1724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33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5256212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IV. Home </a:t>
            </a:r>
            <a:r>
              <a:rPr lang="en-US" sz="6000" b="1" dirty="0" smtClean="0">
                <a:solidFill>
                  <a:schemeClr val="bg1"/>
                </a:solidFill>
              </a:rPr>
              <a:t>work </a:t>
            </a:r>
            <a:endParaRPr lang="vi-VN" sz="6000" b="1" dirty="0" smtClean="0">
              <a:solidFill>
                <a:schemeClr val="bg1"/>
              </a:solidFill>
            </a:endParaRPr>
          </a:p>
        </p:txBody>
      </p:sp>
      <p:sp>
        <p:nvSpPr>
          <p:cNvPr id="38915" name="Title 1"/>
          <p:cNvSpPr txBox="1">
            <a:spLocks/>
          </p:cNvSpPr>
          <p:nvPr/>
        </p:nvSpPr>
        <p:spPr bwMode="auto">
          <a:xfrm>
            <a:off x="685800" y="1828800"/>
            <a:ext cx="78597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Comic Sans MS" pitchFamily="66" charset="0"/>
              </a:rPr>
              <a:t>Learn by heart new 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words and write each word 2 lines.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Do Ex </a:t>
            </a:r>
            <a:r>
              <a:rPr lang="en-US" sz="3600" dirty="0" err="1" smtClean="0">
                <a:solidFill>
                  <a:srgbClr val="002060"/>
                </a:solidFill>
                <a:latin typeface="Comic Sans MS" pitchFamily="66" charset="0"/>
              </a:rPr>
              <a:t>D1,2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 in workbook 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Prepare: 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Skills 2</a:t>
            </a:r>
            <a:endParaRPr lang="en-US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36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6470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I. Revision</a:t>
            </a:r>
            <a:r>
              <a:rPr lang="vi-VN" dirty="0" smtClean="0">
                <a:solidFill>
                  <a:srgbClr val="FF0000"/>
                </a:solidFill>
              </a:rPr>
              <a:t>: </a:t>
            </a:r>
            <a:r>
              <a:rPr lang="vi-VN" dirty="0" smtClean="0"/>
              <a:t>Renewable energy song 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Let’s listen to the song! 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840788" cy="33845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.VnVogue" pitchFamily="34" charset="0"/>
              </a:rPr>
              <a:t>Unit 10. Sources of energy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.VnVogue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.VnVogue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.VnVogue" pitchFamily="34" charset="0"/>
              </a:rPr>
              <a:t>Period 78: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.VnVogue" pitchFamily="34" charset="0"/>
              </a:rPr>
              <a:t>lesson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.VnVogue" pitchFamily="34" charset="0"/>
              </a:rPr>
              <a:t>4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.VnVogue" pitchFamily="34" charset="0"/>
              </a:rPr>
              <a:t>.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.VnVogue" pitchFamily="34" charset="0"/>
              </a:rPr>
              <a:t>Skills 1</a:t>
            </a:r>
            <a:endParaRPr lang="vi-VN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4" y="0"/>
            <a:ext cx="917740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1" y="0"/>
            <a:ext cx="2870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II. Reading</a:t>
            </a:r>
            <a:endParaRPr lang="en-US" sz="4800" b="1" u="sng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37100" y="1174859"/>
            <a:ext cx="306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Fossil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(n)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831736" y="1174859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37100" y="1899376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Fortunately 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336190" y="1899376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 unfortunately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81000" y="2414711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may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392635" y="2414711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37100" y="3064312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Generate (v):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3212736" y="306611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48569" y="3747705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Alternative (a):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148817" y="377373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37312" y="440621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Turbine (n):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013026" y="440621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37100" y="4970456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into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094309" y="4970456"/>
            <a:ext cx="547406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141560" y="5555231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039" y="1257852"/>
            <a:ext cx="76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68028" y="1287880"/>
            <a:ext cx="76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575" y="1962959"/>
            <a:ext cx="76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19200" y="3131380"/>
            <a:ext cx="76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4844" y="3844340"/>
            <a:ext cx="45719" cy="47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7503" y="4406210"/>
            <a:ext cx="72736" cy="512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1447797" y="5042655"/>
            <a:ext cx="45719" cy="688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flipV="1">
            <a:off x="790574" y="5593075"/>
            <a:ext cx="796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05" y="3960662"/>
            <a:ext cx="5141295" cy="289733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87765" y="6415315"/>
            <a:ext cx="40561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023" y="798195"/>
            <a:ext cx="197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 New words 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17740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7964" y="83939"/>
            <a:ext cx="3639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u="sng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lgerian" panose="04020705040A02060702" pitchFamily="82" charset="0"/>
              </a:rPr>
              <a:t>Ii. READING:</a:t>
            </a:r>
            <a:endParaRPr lang="en-US" sz="4800" b="1" u="sng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887611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at the picture and discuss with a partner: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www.epu.edu.vn/UpLoadFiles/15_11_23_12_58_25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6" y="2133600"/>
            <a:ext cx="258113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2" descr="http://media.tinmoi.vn/2012/04/02/27_22_1333329388_8_dautho_13331028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39" y="2133600"/>
            <a:ext cx="2590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7" descr="http://megasunmienbac.com/wp-content/uploads/2015/03/pin-nang-luong-mat-troi-la-nguon-nang-luong-sach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590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535254" y="4495800"/>
            <a:ext cx="637828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1. What </a:t>
            </a:r>
            <a:r>
              <a:rPr lang="en-US" sz="2800" b="1" dirty="0">
                <a:solidFill>
                  <a:srgbClr val="002060"/>
                </a:solidFill>
              </a:rPr>
              <a:t>are the main sources of energy in Viet </a:t>
            </a:r>
            <a:r>
              <a:rPr lang="en-US" sz="2800" b="1" dirty="0" smtClean="0">
                <a:solidFill>
                  <a:srgbClr val="002060"/>
                </a:solidFill>
              </a:rPr>
              <a:t>Nam?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5254" y="5638800"/>
            <a:ext cx="637828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2, What types of energy sources will be used in the </a:t>
            </a:r>
            <a:r>
              <a:rPr lang="en-US" sz="2800" b="1" dirty="0" smtClean="0">
                <a:solidFill>
                  <a:srgbClr val="002060"/>
                </a:solidFill>
              </a:rPr>
              <a:t>future?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4" y="0"/>
            <a:ext cx="917740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0099" y="228599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the text and check: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99" y="914400"/>
            <a:ext cx="82307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1. What </a:t>
            </a:r>
            <a:r>
              <a:rPr lang="en-US" sz="2800" b="1" dirty="0">
                <a:solidFill>
                  <a:srgbClr val="002060"/>
                </a:solidFill>
              </a:rPr>
              <a:t>are the main sources of energy in Viet </a:t>
            </a:r>
            <a:r>
              <a:rPr lang="en-US" sz="2800" b="1" dirty="0" smtClean="0">
                <a:solidFill>
                  <a:srgbClr val="002060"/>
                </a:solidFill>
              </a:rPr>
              <a:t>Nam?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99" y="3784796"/>
            <a:ext cx="811530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2, What types of energy sources will be used in the </a:t>
            </a:r>
            <a:r>
              <a:rPr lang="en-US" sz="2800" b="1" dirty="0" smtClean="0">
                <a:solidFill>
                  <a:srgbClr val="002060"/>
                </a:solidFill>
              </a:rPr>
              <a:t>future?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8" descr="http://genk2.vcmedia.vn/N0WoyYblO3QdmZFKPMtKnadHAHTevz/Image/2011/Tiptop/Tiptop2/20723912images1375386thanTQ_19d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40" y="1756064"/>
            <a:ext cx="24184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://www.hoahocngaynay.com/images/stories/MOFs/Hydrogen_pict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445326" cy="190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http://s.hswstatic.com/gif/natural-gas-energ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http://megasunmienbac.com/wp-content/uploads/2015/03/pin-nang-luong-mat-troi-la-nguon-nang-luong-sach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0" y="4876800"/>
            <a:ext cx="277091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pcdaklak.cpc.vn/Html/Image/201110112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841875"/>
            <a:ext cx="2667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main idea of each paragraph?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Paragraph 1 </a:t>
            </a:r>
          </a:p>
          <a:p>
            <a:r>
              <a:rPr lang="en-US" dirty="0"/>
              <a:t>Paragraph 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Paragraph </a:t>
            </a:r>
            <a:r>
              <a:rPr lang="en-US" dirty="0" smtClean="0"/>
              <a:t>3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260985"/>
            <a:ext cx="2080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Fossil fuels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845760"/>
            <a:ext cx="360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Sun and wind power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4411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Hydro and nuclear power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3888 1.11111E-6 C 0.20104 1.11111E-6 0.27795 -0.10671 0.27795 -0.19306 L 0.27795 -0.3861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375 4.07407E-6 C 0.1993 4.07407E-6 0.27552 -0.05787 0.27552 -0.10463 L 0.27552 -0.2092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3871 -4.07407E-6 C 0.20121 -4.07407E-6 0.27795 -0.08125 0.27795 -0.14676 L 0.27795 -0.29351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78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02111" y="1371600"/>
            <a:ext cx="2527589" cy="533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MACHINERY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2110" y="2179766"/>
            <a:ext cx="2527589" cy="533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TURBINES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0307" y="3155605"/>
            <a:ext cx="2527589" cy="533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ENERGY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02109" y="4216227"/>
            <a:ext cx="2527589" cy="533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D. HOUSES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16386" y="5295900"/>
            <a:ext cx="2527589" cy="5334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E. ELECTRICITY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9350" y="730250"/>
            <a:ext cx="723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  <a:cs typeface="+mn-cs"/>
              </a:rPr>
              <a:t>3. Match the verbs with the nouns: (Ex. 3a / p. 44) </a:t>
            </a:r>
          </a:p>
        </p:txBody>
      </p:sp>
      <p:sp>
        <p:nvSpPr>
          <p:cNvPr id="2" name="Oval 1"/>
          <p:cNvSpPr/>
          <p:nvPr/>
        </p:nvSpPr>
        <p:spPr>
          <a:xfrm>
            <a:off x="152400" y="1371601"/>
            <a:ext cx="3271839" cy="389410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1. CREATE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2286000"/>
            <a:ext cx="3271839" cy="389410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2. DRIVE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3299595"/>
            <a:ext cx="3958017" cy="389410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3. GENERATE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4216227"/>
            <a:ext cx="3271839" cy="389410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4. TURN</a:t>
            </a:r>
          </a:p>
        </p:txBody>
      </p:sp>
      <p:sp>
        <p:nvSpPr>
          <p:cNvPr id="13" name="Oval 12"/>
          <p:cNvSpPr/>
          <p:nvPr/>
        </p:nvSpPr>
        <p:spPr>
          <a:xfrm>
            <a:off x="38099" y="5173191"/>
            <a:ext cx="3271839" cy="389410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5. HEAT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24238" y="1566863"/>
            <a:ext cx="3095625" cy="1855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4238" y="1638300"/>
            <a:ext cx="3078162" cy="842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5888" y="3494088"/>
            <a:ext cx="2490787" cy="2068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14713" y="2493963"/>
            <a:ext cx="3087687" cy="191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321050" y="4483100"/>
            <a:ext cx="3181350" cy="8842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12144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.VnVogue" pitchFamily="34" charset="0"/>
              </a:rPr>
              <a:t>4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.VnVogue" pitchFamily="34" charset="0"/>
              </a:rPr>
              <a:t>.Answer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.VnVogue" pitchFamily="34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.VnVogue" pitchFamily="34" charset="0"/>
              </a:rPr>
              <a:t>the questions.  </a:t>
            </a:r>
            <a:endParaRPr lang="vi-VN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6200" y="857250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1.What types of energy sources are fossil fuels?</a:t>
            </a:r>
            <a:endParaRPr lang="vi-VN" sz="3200" dirty="0">
              <a:solidFill>
                <a:prstClr val="black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6200" y="2644201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2. Are fossil fuels good or bad for environment?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76200" y="3813751"/>
            <a:ext cx="7258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3.Why hydro power is limited?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198" y="4989163"/>
            <a:ext cx="7848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4. Can win and sun power replace fossil fuels in the future?</a:t>
            </a:r>
            <a:endParaRPr lang="vi-VN" sz="3200" dirty="0">
              <a:solidFill>
                <a:prstClr val="black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8" y="1993612"/>
            <a:ext cx="8852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=&gt; Fossil fuels are non-renewable sources of energy.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28976"/>
            <a:ext cx="5756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=&gt; They are bad for environment.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04388"/>
            <a:ext cx="851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=&gt; Because dams can not be built in certain areas.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08412"/>
            <a:ext cx="294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=&gt; Yes, they can.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91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/>
      <p:bldP spid="7" grpId="0"/>
      <p:bldP spid="4" grpId="0"/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315&quot;&gt;&lt;object type=&quot;3&quot; unique_id=&quot;10316&quot;&gt;&lt;property id=&quot;20148&quot; value=&quot;5&quot;/&gt;&lt;property id=&quot;20300&quot; value=&quot;Slide 1 - &amp;quot;WELCOME TO OUR CLASS &amp;quot;&quot;/&gt;&lt;property id=&quot;20307&quot; value=&quot;256&quot;/&gt;&lt;/object&gt;&lt;object type=&quot;3&quot; unique_id=&quot;10317&quot;&gt;&lt;property id=&quot;20148&quot; value=&quot;5&quot;/&gt;&lt;property id=&quot;20300&quot; value=&quot;Slide 3 - &amp;quot;Unit 10. Sources of energy  Period 78: lesson 4. Skills 1&amp;quot;&quot;/&gt;&lt;property id=&quot;20307&quot; value=&quot;257&quot;/&gt;&lt;/object&gt;&lt;object type=&quot;3&quot; unique_id=&quot;10318&quot;&gt;&lt;property id=&quot;20148&quot; value=&quot;5&quot;/&gt;&lt;property id=&quot;20300&quot; value=&quot;Slide 4&quot;/&gt;&lt;property id=&quot;20307&quot; value=&quot;260&quot;/&gt;&lt;/object&gt;&lt;object type=&quot;3&quot; unique_id=&quot;10320&quot;&gt;&lt;property id=&quot;20148&quot; value=&quot;5&quot;/&gt;&lt;property id=&quot;20300&quot; value=&quot;Slide 5&quot;/&gt;&lt;property id=&quot;20307&quot; value=&quot;261&quot;/&gt;&lt;/object&gt;&lt;object type=&quot;3&quot; unique_id=&quot;10322&quot;&gt;&lt;property id=&quot;20148&quot; value=&quot;5&quot;/&gt;&lt;property id=&quot;20300&quot; value=&quot;Slide 7 - &amp;quot;What is the main idea of each paragraph? &amp;quot;&quot;/&gt;&lt;property id=&quot;20307&quot; value=&quot;289&quot;/&gt;&lt;/object&gt;&lt;object type=&quot;3&quot; unique_id=&quot;10323&quot;&gt;&lt;property id=&quot;20148&quot; value=&quot;5&quot;/&gt;&lt;property id=&quot;20300&quot; value=&quot;Slide 8&quot;/&gt;&lt;property id=&quot;20307&quot; value=&quot;288&quot;/&gt;&lt;/object&gt;&lt;object type=&quot;3&quot; unique_id=&quot;10324&quot;&gt;&lt;property id=&quot;20148&quot; value=&quot;5&quot;/&gt;&lt;property id=&quot;20300&quot; value=&quot;Slide 9 - &amp;quot;4.Answer the questions.  &amp;quot;&quot;/&gt;&lt;property id=&quot;20307&quot; value=&quot;280&quot;/&gt;&lt;/object&gt;&lt;object type=&quot;3&quot; unique_id=&quot;10325&quot;&gt;&lt;property id=&quot;20148&quot; value=&quot;5&quot;/&gt;&lt;property id=&quot;20300&quot; value=&quot;Slide 6&quot;/&gt;&lt;property id=&quot;20307&quot; value=&quot;262&quot;/&gt;&lt;/object&gt;&lt;object type=&quot;3&quot; unique_id=&quot;10326&quot;&gt;&lt;property id=&quot;20148&quot; value=&quot;5&quot;/&gt;&lt;property id=&quot;20300&quot; value=&quot;Slide 10&quot;/&gt;&lt;property id=&quot;20307&quot; value=&quot;281&quot;/&gt;&lt;/object&gt;&lt;object type=&quot;3&quot; unique_id=&quot;10327&quot;&gt;&lt;property id=&quot;20148&quot; value=&quot;5&quot;/&gt;&lt;property id=&quot;20300&quot; value=&quot;Slide 11 - &amp;quot;        Let’s talk!!! &amp;quot;&quot;/&gt;&lt;property id=&quot;20307&quot; value=&quot;266&quot;/&gt;&lt;/object&gt;&lt;object type=&quot;3&quot; unique_id=&quot;10328&quot;&gt;&lt;property id=&quot;20148&quot; value=&quot;5&quot;/&gt;&lt;property id=&quot;20300&quot; value=&quot;Slide 12&quot;/&gt;&lt;property id=&quot;20307&quot; value=&quot;267&quot;/&gt;&lt;/object&gt;&lt;object type=&quot;3&quot; unique_id=&quot;10329&quot;&gt;&lt;property id=&quot;20148&quot; value=&quot;5&quot;/&gt;&lt;property id=&quot;20300&quot; value=&quot;Slide 13&quot;/&gt;&lt;property id=&quot;20307&quot; value=&quot;277&quot;/&gt;&lt;/object&gt;&lt;object type=&quot;3&quot; unique_id=&quot;10330&quot;&gt;&lt;property id=&quot;20148&quot; value=&quot;5&quot;/&gt;&lt;property id=&quot;20300&quot; value=&quot;Slide 14&quot;/&gt;&lt;property id=&quot;20307&quot; value=&quot;278&quot;/&gt;&lt;/object&gt;&lt;object type=&quot;3&quot; unique_id=&quot;10331&quot;&gt;&lt;property id=&quot;20148&quot; value=&quot;5&quot;/&gt;&lt;property id=&quot;20300&quot; value=&quot;Slide 15&quot;/&gt;&lt;property id=&quot;20307&quot; value=&quot;279&quot;/&gt;&lt;/object&gt;&lt;object type=&quot;3&quot; unique_id=&quot;10332&quot;&gt;&lt;property id=&quot;20148&quot; value=&quot;5&quot;/&gt;&lt;property id=&quot;20300&quot; value=&quot;Slide 16 - &amp;quot;IV. Home work &amp;quot;&quot;/&gt;&lt;property id=&quot;20307&quot; value=&quot;276&quot;/&gt;&lt;/object&gt;&lt;object type=&quot;3&quot; unique_id=&quot;10534&quot;&gt;&lt;property id=&quot;20148&quot; value=&quot;5&quot;/&gt;&lt;property id=&quot;20300&quot; value=&quot;Slide 2 - &amp;quot;I. Revision: Renewable energy song &amp;quot;&quot;/&gt;&lt;property id=&quot;20307&quot; value=&quot;290&quot;/&gt;&lt;/object&gt;&lt;object type=&quot;3&quot; unique_id=&quot;10535&quot;&gt;&lt;property id=&quot;20148&quot; value=&quot;5&quot;/&gt;&lt;property id=&quot;20300&quot; value=&quot;Slide 17&quot;/&gt;&lt;property id=&quot;20307&quot; value=&quot;291&quot;/&gt;&lt;/object&gt;&lt;/object&gt;&lt;object type=&quot;8&quot; unique_id=&quot;1035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1288</TotalTime>
  <Words>644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2_Office Theme</vt:lpstr>
      <vt:lpstr>3_Office Theme</vt:lpstr>
      <vt:lpstr>4_Office Theme</vt:lpstr>
      <vt:lpstr>5_Office Theme</vt:lpstr>
      <vt:lpstr>7_Office Theme</vt:lpstr>
      <vt:lpstr>9_Office Theme</vt:lpstr>
      <vt:lpstr>11_Office Theme</vt:lpstr>
      <vt:lpstr>WELCOME TO OUR CLASS </vt:lpstr>
      <vt:lpstr>I. Revision: Renewable energy song </vt:lpstr>
      <vt:lpstr>Unit 10. Sources of energy  Period 78: lesson 4. Skills 1</vt:lpstr>
      <vt:lpstr>PowerPoint Presentation</vt:lpstr>
      <vt:lpstr>PowerPoint Presentation</vt:lpstr>
      <vt:lpstr>PowerPoint Presentation</vt:lpstr>
      <vt:lpstr>What is the main idea of each paragraph? </vt:lpstr>
      <vt:lpstr>PowerPoint Presentation</vt:lpstr>
      <vt:lpstr>4.Answer the questions.  </vt:lpstr>
      <vt:lpstr>PowerPoint Presentation</vt:lpstr>
      <vt:lpstr>        Let’s talk!!! </vt:lpstr>
      <vt:lpstr>PowerPoint Presentation</vt:lpstr>
      <vt:lpstr>PowerPoint Presentation</vt:lpstr>
      <vt:lpstr>PowerPoint Presentation</vt:lpstr>
      <vt:lpstr>PowerPoint Presentation</vt:lpstr>
      <vt:lpstr>IV. Home work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Thang_PC</cp:lastModifiedBy>
  <cp:revision>75</cp:revision>
  <dcterms:created xsi:type="dcterms:W3CDTF">2019-03-26T01:27:09Z</dcterms:created>
  <dcterms:modified xsi:type="dcterms:W3CDTF">2020-05-03T09:21:11Z</dcterms:modified>
</cp:coreProperties>
</file>