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332" r:id="rId3"/>
    <p:sldId id="327" r:id="rId4"/>
    <p:sldId id="262" r:id="rId5"/>
    <p:sldId id="261" r:id="rId6"/>
    <p:sldId id="323" r:id="rId7"/>
    <p:sldId id="325" r:id="rId8"/>
    <p:sldId id="264" r:id="rId9"/>
    <p:sldId id="275" r:id="rId10"/>
    <p:sldId id="276" r:id="rId11"/>
    <p:sldId id="305" r:id="rId12"/>
    <p:sldId id="265" r:id="rId13"/>
    <p:sldId id="266" r:id="rId14"/>
    <p:sldId id="269" r:id="rId15"/>
    <p:sldId id="267" r:id="rId16"/>
    <p:sldId id="270" r:id="rId17"/>
    <p:sldId id="277" r:id="rId18"/>
    <p:sldId id="307" r:id="rId19"/>
    <p:sldId id="272" r:id="rId20"/>
    <p:sldId id="308" r:id="rId21"/>
    <p:sldId id="271" r:id="rId22"/>
    <p:sldId id="320" r:id="rId23"/>
    <p:sldId id="331" r:id="rId24"/>
    <p:sldId id="326" r:id="rId25"/>
    <p:sldId id="279" r:id="rId26"/>
    <p:sldId id="281" r:id="rId27"/>
    <p:sldId id="282" r:id="rId28"/>
    <p:sldId id="280" r:id="rId29"/>
    <p:sldId id="283" r:id="rId30"/>
    <p:sldId id="284" r:id="rId31"/>
    <p:sldId id="285" r:id="rId32"/>
    <p:sldId id="321" r:id="rId33"/>
    <p:sldId id="333" r:id="rId34"/>
    <p:sldId id="289" r:id="rId35"/>
    <p:sldId id="290" r:id="rId36"/>
    <p:sldId id="291" r:id="rId37"/>
    <p:sldId id="295" r:id="rId38"/>
    <p:sldId id="312" r:id="rId39"/>
    <p:sldId id="313" r:id="rId40"/>
    <p:sldId id="315" r:id="rId41"/>
    <p:sldId id="292" r:id="rId42"/>
    <p:sldId id="318" r:id="rId43"/>
    <p:sldId id="322" r:id="rId44"/>
    <p:sldId id="334" r:id="rId45"/>
    <p:sldId id="296" r:id="rId46"/>
    <p:sldId id="324" r:id="rId47"/>
    <p:sldId id="328" r:id="rId48"/>
    <p:sldId id="329" r:id="rId49"/>
    <p:sldId id="286" r:id="rId50"/>
    <p:sldId id="287" r:id="rId51"/>
    <p:sldId id="288" r:id="rId52"/>
    <p:sldId id="319" r:id="rId53"/>
    <p:sldId id="330" r:id="rId54"/>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D78-8500-4A53-AE85-D367B6868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6A611-41F0-4C84-8DD1-5BF62E1DE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9180-5F42-43A0-BAEA-65DCCDE0AD14}"/>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B942AAEF-6409-4BE4-B4EE-16902ECF2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1AE-CD1E-4C7B-984C-DA16971DE65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30393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70693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59552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2484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573717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70396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7597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AAC8-0E11-4825-BFD4-ED70F19841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67944B-A7EC-4D46-A7CB-E86D1115D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5BFDF-6817-40EA-87AE-6766B5ADBE4C}"/>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D4B84A26-2B5B-41E9-A1C9-0C46837F8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91974-15BB-4460-91E1-A71C0CDCBEC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440121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C830-94A1-41C2-9592-95D9AC386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F7BD4-8F96-4E30-BBA3-23A0808DD7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D9376-8AAC-4BD4-B89A-2BF3E48A23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988055-6FF9-4CB5-9F1B-E7B6E98138EA}"/>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6" name="Footer Placeholder 5">
            <a:extLst>
              <a:ext uri="{FF2B5EF4-FFF2-40B4-BE49-F238E27FC236}">
                <a16:creationId xmlns:a16="http://schemas.microsoft.com/office/drawing/2014/main" id="{7BA9E64B-B4D4-4E90-816C-2FBA736B1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712CE-0282-490A-BDE6-6735ACF1844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927532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7A53-5E6C-47B8-BEAB-31EFBC17F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5B185A-06A7-48CF-BB6A-05A646A8D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E1C2B4-B1A0-479A-9FB3-0FC3E6E0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E23A50-E95E-427E-9951-BC16BDE38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B6351B-9498-4B85-B3D3-0A14F9226C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A34292-F0C0-4F91-9E0B-3937CABE9B90}"/>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8" name="Footer Placeholder 7">
            <a:extLst>
              <a:ext uri="{FF2B5EF4-FFF2-40B4-BE49-F238E27FC236}">
                <a16:creationId xmlns:a16="http://schemas.microsoft.com/office/drawing/2014/main" id="{13ED48EC-FD95-4B15-8AE8-8D7EF8EB0A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235DC2-61AD-4846-81B1-97BE7B7E1F5F}"/>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794322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8225-25AD-4DF0-A220-93CB0BE49F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B164A-140B-48A0-A84E-4148280E4D30}"/>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4" name="Footer Placeholder 3">
            <a:extLst>
              <a:ext uri="{FF2B5EF4-FFF2-40B4-BE49-F238E27FC236}">
                <a16:creationId xmlns:a16="http://schemas.microsoft.com/office/drawing/2014/main" id="{95BC4984-AA31-4084-879C-5C768BDA8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FFC42C-6857-4AF6-934E-8FC51CAD017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66694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D78-8500-4A53-AE85-D367B6868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6A611-41F0-4C84-8DD1-5BF62E1DE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9180-5F42-43A0-BAEA-65DCCDE0AD14}"/>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B942AAEF-6409-4BE4-B4EE-16902ECF2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1AE-CD1E-4C7B-984C-DA16971DE65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4259387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8225-25AD-4DF0-A220-93CB0BE49F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B164A-140B-48A0-A84E-4148280E4D30}"/>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4" name="Footer Placeholder 3">
            <a:extLst>
              <a:ext uri="{FF2B5EF4-FFF2-40B4-BE49-F238E27FC236}">
                <a16:creationId xmlns:a16="http://schemas.microsoft.com/office/drawing/2014/main" id="{95BC4984-AA31-4084-879C-5C768BDA8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FFC42C-6857-4AF6-934E-8FC51CAD017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99698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504433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36788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410673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787505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124439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49291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404071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621845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59372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D78-8500-4A53-AE85-D367B6868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6A611-41F0-4C84-8DD1-5BF62E1DE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9180-5F42-43A0-BAEA-65DCCDE0AD14}"/>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B942AAEF-6409-4BE4-B4EE-16902ECF2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1AE-CD1E-4C7B-984C-DA16971DE65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143776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601353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72133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189781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80420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905897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288107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05840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91330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597099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8B89D-72FD-4EC2-89F9-EBF0C2BFF83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3" name="Footer Placeholder 2">
            <a:extLst>
              <a:ext uri="{FF2B5EF4-FFF2-40B4-BE49-F238E27FC236}">
                <a16:creationId xmlns:a16="http://schemas.microsoft.com/office/drawing/2014/main" id="{51569696-1BBB-4681-89B4-5B8517B2BB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C6F680-7028-4C3F-98FF-AABD96BE5EDD}"/>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78191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D78-8500-4A53-AE85-D367B6868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6A611-41F0-4C84-8DD1-5BF62E1DE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9180-5F42-43A0-BAEA-65DCCDE0AD14}"/>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B942AAEF-6409-4BE4-B4EE-16902ECF2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1AE-CD1E-4C7B-984C-DA16971DE65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050645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D8AD-2461-4B18-BF5F-6FBAB0E00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DA00C0-1C4C-4117-B538-420AA69AFC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253522-A6B1-4A36-BCF1-EDFB31710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1C19-EEB5-49A6-8A3A-BB041DD06CAB}"/>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6" name="Footer Placeholder 5">
            <a:extLst>
              <a:ext uri="{FF2B5EF4-FFF2-40B4-BE49-F238E27FC236}">
                <a16:creationId xmlns:a16="http://schemas.microsoft.com/office/drawing/2014/main" id="{B8AD90B9-A4AF-4109-95D5-83846DF65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EA726-4962-4777-AB4B-28ABF55F06B0}"/>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419393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9D79-016C-4174-B1AB-551A3BC0C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17C55D-5EE6-4572-A259-15996BCD8E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9B1D4D-5BC0-45E3-8D63-CC47E442B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652F8-2382-4551-A73C-CF3E6AF42F18}"/>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6" name="Footer Placeholder 5">
            <a:extLst>
              <a:ext uri="{FF2B5EF4-FFF2-40B4-BE49-F238E27FC236}">
                <a16:creationId xmlns:a16="http://schemas.microsoft.com/office/drawing/2014/main" id="{BE0D4C6A-5EE2-4617-B8A0-A4284911B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2E6CE-B8C4-4911-83B7-3C986BF34EA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226726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99C4-44E0-42B1-94DC-5311ABB446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20A6F-B5EF-4841-98B7-F3CFEEDFA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D7CA8-0187-4828-9E31-4759E2DC6F6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DAFF185E-42D0-4BEA-8B6F-C1AD98B79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12C3A-0010-414B-86A6-A96F4C6D4E44}"/>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4215608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40C605-9D1B-44FB-9E60-6230AE6AE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088CE5-D870-4BC5-B63D-BD56C182CA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C4CCC-FA76-4005-A9BC-70D76989908D}"/>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85DAA2ED-00CF-4F9E-BF9C-4FA90A014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B92B0-675C-4F6B-9271-896A3150BDD4}"/>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3888412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2C88CF6-FF6C-450E-B93B-1736638CBF2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3781B12-BF9F-4B1D-8B80-ECCA31E34C24}"/>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3DE4CCE-ED80-440A-93B6-7E5A72DDBA98}"/>
              </a:ext>
            </a:extLst>
          </p:cNvPr>
          <p:cNvSpPr>
            <a:spLocks noGrp="1"/>
          </p:cNvSpPr>
          <p:nvPr>
            <p:ph type="sldNum" sz="quarter" idx="12"/>
          </p:nvPr>
        </p:nvSpPr>
        <p:spPr>
          <a:xfrm>
            <a:off x="8737600" y="6245225"/>
            <a:ext cx="2844800" cy="476250"/>
          </a:xfrm>
        </p:spPr>
        <p:txBody>
          <a:bodyPr/>
          <a:lstStyle>
            <a:lvl1pPr>
              <a:defRPr smtClean="0"/>
            </a:lvl1pPr>
          </a:lstStyle>
          <a:p>
            <a:pPr>
              <a:defRPr/>
            </a:pPr>
            <a:fld id="{1EC83C2C-0CF9-4252-BD36-81A12ED344D8}" type="slidenum">
              <a:rPr lang="en-US" altLang="en-US"/>
              <a:pPr>
                <a:defRPr/>
              </a:pPr>
              <a:t>‹#›</a:t>
            </a:fld>
            <a:endParaRPr lang="en-US" altLang="en-US"/>
          </a:p>
        </p:txBody>
      </p:sp>
    </p:spTree>
    <p:extLst>
      <p:ext uri="{BB962C8B-B14F-4D97-AF65-F5344CB8AC3E}">
        <p14:creationId xmlns:p14="http://schemas.microsoft.com/office/powerpoint/2010/main" val="144999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2D78-8500-4A53-AE85-D367B68681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6A611-41F0-4C84-8DD1-5BF62E1DE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CF9180-5F42-43A0-BAEA-65DCCDE0AD14}"/>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B942AAEF-6409-4BE4-B4EE-16902ECF2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1AE-CD1E-4C7B-984C-DA16971DE65A}"/>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72368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737452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52335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1455921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B559-043B-45DB-8356-6E81E6696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14FEF-F8DF-4EE5-8D3C-D69C6530B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875C8-1897-47CA-8BAB-4E67F91049C5}"/>
              </a:ext>
            </a:extLst>
          </p:cNvPr>
          <p:cNvSpPr>
            <a:spLocks noGrp="1"/>
          </p:cNvSpPr>
          <p:nvPr>
            <p:ph type="dt" sz="half" idx="10"/>
          </p:nvPr>
        </p:nvSpPr>
        <p:spPr/>
        <p:txBody>
          <a:body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45B92470-3AE7-4316-85C6-DAF05135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97C93-84CF-413C-BE50-23BDE4EDFCA2}"/>
              </a:ext>
            </a:extLst>
          </p:cNvPr>
          <p:cNvSpPr>
            <a:spLocks noGrp="1"/>
          </p:cNvSpPr>
          <p:nvPr>
            <p:ph type="sldNum" sz="quarter" idx="12"/>
          </p:nvPr>
        </p:nvSpPr>
        <p:spPr/>
        <p:txBody>
          <a:bodyPr/>
          <a:lstStyle/>
          <a:p>
            <a:fld id="{59F791D2-E521-4C72-840C-E513106D98BA}" type="slidenum">
              <a:rPr lang="en-US" smtClean="0"/>
              <a:t>‹#›</a:t>
            </a:fld>
            <a:endParaRPr lang="en-US"/>
          </a:p>
        </p:txBody>
      </p:sp>
    </p:spTree>
    <p:extLst>
      <p:ext uri="{BB962C8B-B14F-4D97-AF65-F5344CB8AC3E}">
        <p14:creationId xmlns:p14="http://schemas.microsoft.com/office/powerpoint/2010/main" val="2544841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91A129-B052-4624-A5D0-C927B7D48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7D3F5-CB2C-46BB-9F42-94B36EE98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D76AC-5B84-4807-A3FB-0F0C58D3C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A43D0-0FF3-419D-9079-1221A8868106}" type="datetimeFigureOut">
              <a:rPr lang="en-US" smtClean="0"/>
              <a:t>1/27/2022</a:t>
            </a:fld>
            <a:endParaRPr lang="en-US"/>
          </a:p>
        </p:txBody>
      </p:sp>
      <p:sp>
        <p:nvSpPr>
          <p:cNvPr id="5" name="Footer Placeholder 4">
            <a:extLst>
              <a:ext uri="{FF2B5EF4-FFF2-40B4-BE49-F238E27FC236}">
                <a16:creationId xmlns:a16="http://schemas.microsoft.com/office/drawing/2014/main" id="{BF34E6DF-2E3A-40DE-92B3-8439FC8C6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68F69-C162-4474-9908-F35F02453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91D2-E521-4C72-840C-E513106D98BA}" type="slidenum">
              <a:rPr lang="en-US" smtClean="0"/>
              <a:t>‹#›</a:t>
            </a:fld>
            <a:endParaRPr lang="en-US"/>
          </a:p>
        </p:txBody>
      </p:sp>
    </p:spTree>
    <p:extLst>
      <p:ext uri="{BB962C8B-B14F-4D97-AF65-F5344CB8AC3E}">
        <p14:creationId xmlns:p14="http://schemas.microsoft.com/office/powerpoint/2010/main" val="1649425180"/>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77" r:id="rId3"/>
    <p:sldLayoutId id="2147483670" r:id="rId4"/>
    <p:sldLayoutId id="2147483669" r:id="rId5"/>
    <p:sldLayoutId id="2147483650" r:id="rId6"/>
    <p:sldLayoutId id="2147483692" r:id="rId7"/>
    <p:sldLayoutId id="2147483684" r:id="rId8"/>
    <p:sldLayoutId id="2147483683" r:id="rId9"/>
    <p:sldLayoutId id="2147483681" r:id="rId10"/>
    <p:sldLayoutId id="2147483678" r:id="rId11"/>
    <p:sldLayoutId id="2147483676" r:id="rId12"/>
    <p:sldLayoutId id="2147483671" r:id="rId13"/>
    <p:sldLayoutId id="2147483667" r:id="rId14"/>
    <p:sldLayoutId id="2147483666" r:id="rId15"/>
    <p:sldLayoutId id="2147483651" r:id="rId16"/>
    <p:sldLayoutId id="2147483652" r:id="rId17"/>
    <p:sldLayoutId id="2147483653" r:id="rId18"/>
    <p:sldLayoutId id="2147483654" r:id="rId19"/>
    <p:sldLayoutId id="2147483664" r:id="rId20"/>
    <p:sldLayoutId id="2147483655" r:id="rId21"/>
    <p:sldLayoutId id="2147483691" r:id="rId22"/>
    <p:sldLayoutId id="2147483690" r:id="rId23"/>
    <p:sldLayoutId id="2147483689" r:id="rId24"/>
    <p:sldLayoutId id="2147483687" r:id="rId25"/>
    <p:sldLayoutId id="2147483686" r:id="rId26"/>
    <p:sldLayoutId id="2147483685" r:id="rId27"/>
    <p:sldLayoutId id="2147483682" r:id="rId28"/>
    <p:sldLayoutId id="2147483680" r:id="rId29"/>
    <p:sldLayoutId id="2147483679" r:id="rId30"/>
    <p:sldLayoutId id="2147483675" r:id="rId31"/>
    <p:sldLayoutId id="2147483674" r:id="rId32"/>
    <p:sldLayoutId id="2147483673" r:id="rId33"/>
    <p:sldLayoutId id="2147483672" r:id="rId34"/>
    <p:sldLayoutId id="2147483668" r:id="rId35"/>
    <p:sldLayoutId id="2147483665" r:id="rId36"/>
    <p:sldLayoutId id="2147483663" r:id="rId37"/>
    <p:sldLayoutId id="2147483662" r:id="rId38"/>
    <p:sldLayoutId id="2147483661" r:id="rId39"/>
    <p:sldLayoutId id="2147483656" r:id="rId40"/>
    <p:sldLayoutId id="2147483657" r:id="rId41"/>
    <p:sldLayoutId id="2147483658" r:id="rId42"/>
    <p:sldLayoutId id="2147483659" r:id="rId43"/>
    <p:sldLayoutId id="2147483660"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1.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14.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1.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4.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1.xml"/><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1.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1.xml"/><Relationship Id="rId5" Type="http://schemas.openxmlformats.org/officeDocument/2006/relationships/image" Target="../media/image64.pn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1.xml"/><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1.xml"/><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1.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4.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8" Type="http://schemas.openxmlformats.org/officeDocument/2006/relationships/hyperlink" Target="http://vi.wikipedia.org/w/index.php?title=L%E1%BB%93_%C3%B4&amp;action=edit&amp;redlink=1" TargetMode="External"/><Relationship Id="rId13" Type="http://schemas.openxmlformats.org/officeDocument/2006/relationships/hyperlink" Target="http://vi.wikipedia.org/wiki/L%E1%BB%85_h%E1%BB%99i" TargetMode="External"/><Relationship Id="rId18" Type="http://schemas.openxmlformats.org/officeDocument/2006/relationships/hyperlink" Target="http://vi.wikipedia.org/w/index.php?title=V%E1%BA%ADt_hi%E1%BA%BFn_sinh&amp;action=edit&amp;redlink=1" TargetMode="External"/><Relationship Id="rId3" Type="http://schemas.openxmlformats.org/officeDocument/2006/relationships/hyperlink" Target="http://vi.wikipedia.org/wiki/T%C3%A2y_Nguy%C3%AAn" TargetMode="External"/><Relationship Id="rId7" Type="http://schemas.openxmlformats.org/officeDocument/2006/relationships/hyperlink" Target="http://vi.wikipedia.org/wiki/Tre" TargetMode="External"/><Relationship Id="rId12" Type="http://schemas.openxmlformats.org/officeDocument/2006/relationships/hyperlink" Target="http://vi.wikipedia.org/wiki/Gi%C3%A0_l%C3%A0ng" TargetMode="External"/><Relationship Id="rId17" Type="http://schemas.openxmlformats.org/officeDocument/2006/relationships/hyperlink" Target="http://vi.wikipedia.org/wiki/V%C5%A9_kh%C3%AD" TargetMode="External"/><Relationship Id="rId2" Type="http://schemas.openxmlformats.org/officeDocument/2006/relationships/hyperlink" Target="http://vi.wikipedia.org/wiki/Nh%C3%A0_s%C3%A0n" TargetMode="External"/><Relationship Id="rId16" Type="http://schemas.openxmlformats.org/officeDocument/2006/relationships/hyperlink" Target="http://vi.wikipedia.org/wiki/Tr%E1%BB%91ng" TargetMode="External"/><Relationship Id="rId20"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hyperlink" Target="http://vi.wikipedia.org/wiki/C%E1%BB%8F_tranh" TargetMode="External"/><Relationship Id="rId11" Type="http://schemas.openxmlformats.org/officeDocument/2006/relationships/hyperlink" Target="http://vi.wikipedia.org/wiki/L%C3%A0ng" TargetMode="External"/><Relationship Id="rId5" Type="http://schemas.openxmlformats.org/officeDocument/2006/relationships/hyperlink" Target="http://vi.wikipedia.org/wiki/R%E1%BB%ABng" TargetMode="External"/><Relationship Id="rId15" Type="http://schemas.openxmlformats.org/officeDocument/2006/relationships/hyperlink" Target="http://vi.wikipedia.org/wiki/Chi%C3%AAng" TargetMode="External"/><Relationship Id="rId10" Type="http://schemas.openxmlformats.org/officeDocument/2006/relationships/hyperlink" Target="http://vi.wikipedia.org/wiki/Bu%C3%B4n" TargetMode="External"/><Relationship Id="rId19" Type="http://schemas.openxmlformats.org/officeDocument/2006/relationships/slide" Target="slide36.xml"/><Relationship Id="rId4" Type="http://schemas.openxmlformats.org/officeDocument/2006/relationships/hyperlink" Target="http://vi.wikipedia.org/wiki/N%C3%BAi" TargetMode="External"/><Relationship Id="rId9" Type="http://schemas.openxmlformats.org/officeDocument/2006/relationships/hyperlink" Target="http://vi.wikipedia.org/wiki/Ki%E1%BA%BFn_tr%C3%BAc" TargetMode="External"/><Relationship Id="rId14" Type="http://schemas.openxmlformats.org/officeDocument/2006/relationships/hyperlink" Target="http://vi.wikipedia.org/wiki/C%E1%BB%93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1.xml"/><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76131" name="Picture 3"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2E782F-908E-491E-8C67-A35A9767B096}"/>
              </a:ext>
            </a:extLst>
          </p:cNvPr>
          <p:cNvSpPr/>
          <p:nvPr/>
        </p:nvSpPr>
        <p:spPr>
          <a:xfrm>
            <a:off x="503583" y="278296"/>
            <a:ext cx="11304104" cy="14444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Tiết</a:t>
            </a:r>
            <a:r>
              <a:rPr lang="en-US" sz="4000" b="1" dirty="0">
                <a:solidFill>
                  <a:srgbClr val="FFFF00"/>
                </a:solidFill>
                <a:latin typeface="Times New Roman" panose="02020603050405020304" pitchFamily="18" charset="0"/>
                <a:cs typeface="Times New Roman" panose="02020603050405020304" pitchFamily="18" charset="0"/>
              </a:rPr>
              <a:t> 37. </a:t>
            </a:r>
            <a:r>
              <a:rPr lang="en-US" sz="4000" b="1" dirty="0" err="1">
                <a:solidFill>
                  <a:srgbClr val="FFFF00"/>
                </a:solidFill>
                <a:latin typeface="Times New Roman" panose="02020603050405020304" pitchFamily="18" charset="0"/>
                <a:cs typeface="Times New Roman" panose="02020603050405020304" pitchFamily="18" charset="0"/>
              </a:rPr>
              <a:t>Bài</a:t>
            </a:r>
            <a:r>
              <a:rPr lang="en-US" sz="4000" b="1" dirty="0">
                <a:solidFill>
                  <a:srgbClr val="FFFF00"/>
                </a:solidFill>
                <a:latin typeface="Times New Roman" panose="02020603050405020304" pitchFamily="18" charset="0"/>
                <a:cs typeface="Times New Roman" panose="02020603050405020304" pitchFamily="18" charset="0"/>
              </a:rPr>
              <a:t> 29</a:t>
            </a:r>
          </a:p>
          <a:p>
            <a:pPr algn="ctr"/>
            <a:r>
              <a:rPr lang="en-US" sz="4000" b="1" dirty="0">
                <a:solidFill>
                  <a:srgbClr val="FFFF00"/>
                </a:solidFill>
                <a:latin typeface="Times New Roman" panose="02020603050405020304" pitchFamily="18" charset="0"/>
                <a:cs typeface="Times New Roman" panose="02020603050405020304" pitchFamily="18" charset="0"/>
              </a:rPr>
              <a:t>VÙNG TÂY NGUYÊN ( </a:t>
            </a:r>
            <a:r>
              <a:rPr lang="en-US" sz="4000" b="1" dirty="0" err="1">
                <a:solidFill>
                  <a:srgbClr val="FFFF00"/>
                </a:solidFill>
                <a:latin typeface="Times New Roman" panose="02020603050405020304" pitchFamily="18" charset="0"/>
                <a:cs typeface="Times New Roman" panose="02020603050405020304" pitchFamily="18" charset="0"/>
              </a:rPr>
              <a:t>tiếp</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theo</a:t>
            </a:r>
            <a:r>
              <a:rPr lang="en-US" sz="4000" b="1" dirty="0">
                <a:solidFill>
                  <a:srgbClr val="FFFF00"/>
                </a:solidFill>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EA03C455-9DFD-4055-8DC5-1EAC9CD9662B}"/>
              </a:ext>
            </a:extLst>
          </p:cNvPr>
          <p:cNvSpPr/>
          <p:nvPr/>
        </p:nvSpPr>
        <p:spPr>
          <a:xfrm>
            <a:off x="251791" y="2067340"/>
            <a:ext cx="11555896" cy="26106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600" b="1" dirty="0">
                <a:solidFill>
                  <a:schemeClr val="bg1"/>
                </a:solidFill>
                <a:latin typeface="Times New Roman" panose="02020603050405020304" pitchFamily="18" charset="0"/>
                <a:cs typeface="Times New Roman" panose="02020603050405020304" pitchFamily="18" charset="0"/>
              </a:rPr>
              <a:t>III. TÌNH HÌNH PHÁT TRIỂN KINH TẾ</a:t>
            </a:r>
          </a:p>
          <a:p>
            <a:pPr marL="342900" indent="-342900">
              <a:buAutoNum type="arabicPeriod"/>
            </a:pPr>
            <a:r>
              <a:rPr lang="en-US" sz="3600" b="1" dirty="0" err="1">
                <a:solidFill>
                  <a:srgbClr val="FFFF00"/>
                </a:solidFill>
                <a:latin typeface="Times New Roman" panose="02020603050405020304" pitchFamily="18" charset="0"/>
                <a:cs typeface="Times New Roman" panose="02020603050405020304" pitchFamily="18" charset="0"/>
              </a:rPr>
              <a:t>Nông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nghiệp</a:t>
            </a:r>
            <a:endParaRPr lang="en-US" sz="3600" b="1" dirty="0">
              <a:solidFill>
                <a:srgbClr val="FFFF00"/>
              </a:solidFill>
              <a:latin typeface="Times New Roman" panose="02020603050405020304" pitchFamily="18" charset="0"/>
              <a:cs typeface="Times New Roman" panose="02020603050405020304" pitchFamily="18" charset="0"/>
            </a:endParaRPr>
          </a:p>
          <a:p>
            <a:r>
              <a:rPr lang="en-US" sz="3600" b="1" dirty="0">
                <a:solidFill>
                  <a:srgbClr val="FFFF00"/>
                </a:solidFill>
                <a:latin typeface="Times New Roman" panose="02020603050405020304" pitchFamily="18" charset="0"/>
                <a:cs typeface="Times New Roman" panose="02020603050405020304" pitchFamily="18" charset="0"/>
              </a:rPr>
              <a:t>2. </a:t>
            </a:r>
            <a:r>
              <a:rPr lang="en-US" sz="3600" b="1" dirty="0" err="1">
                <a:solidFill>
                  <a:srgbClr val="FFFF00"/>
                </a:solidFill>
                <a:latin typeface="Times New Roman" panose="02020603050405020304" pitchFamily="18" charset="0"/>
                <a:cs typeface="Times New Roman" panose="02020603050405020304" pitchFamily="18" charset="0"/>
              </a:rPr>
              <a:t>Công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nghiệp</a:t>
            </a:r>
            <a:endParaRPr lang="en-US" sz="3600" b="1" dirty="0">
              <a:solidFill>
                <a:srgbClr val="FFFF00"/>
              </a:solidFill>
              <a:latin typeface="Times New Roman" panose="02020603050405020304" pitchFamily="18" charset="0"/>
              <a:cs typeface="Times New Roman" panose="02020603050405020304" pitchFamily="18" charset="0"/>
            </a:endParaRPr>
          </a:p>
          <a:p>
            <a:r>
              <a:rPr lang="en-US" sz="3600" b="1" dirty="0">
                <a:solidFill>
                  <a:srgbClr val="FFFF00"/>
                </a:solidFill>
                <a:latin typeface="Times New Roman" panose="02020603050405020304" pitchFamily="18" charset="0"/>
                <a:cs typeface="Times New Roman" panose="02020603050405020304" pitchFamily="18" charset="0"/>
              </a:rPr>
              <a:t>3. </a:t>
            </a:r>
            <a:r>
              <a:rPr lang="en-US" sz="3600" b="1" dirty="0" err="1">
                <a:solidFill>
                  <a:srgbClr val="FFFF00"/>
                </a:solidFill>
                <a:latin typeface="Times New Roman" panose="02020603050405020304" pitchFamily="18" charset="0"/>
                <a:cs typeface="Times New Roman" panose="02020603050405020304" pitchFamily="18" charset="0"/>
              </a:rPr>
              <a:t>Dịch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vụ</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299E17-BEAF-47BB-A568-06F3FFB26510}"/>
              </a:ext>
            </a:extLst>
          </p:cNvPr>
          <p:cNvSpPr/>
          <p:nvPr/>
        </p:nvSpPr>
        <p:spPr>
          <a:xfrm>
            <a:off x="159027" y="4678018"/>
            <a:ext cx="11410121" cy="112643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600" b="1" dirty="0">
                <a:solidFill>
                  <a:schemeClr val="bg1"/>
                </a:solidFill>
                <a:latin typeface="Times New Roman" panose="02020603050405020304" pitchFamily="18" charset="0"/>
                <a:cs typeface="Times New Roman" panose="02020603050405020304" pitchFamily="18" charset="0"/>
              </a:rPr>
              <a:t>IV. CÁC TRUNG TÂM KINH TẾ</a:t>
            </a:r>
          </a:p>
        </p:txBody>
      </p:sp>
    </p:spTree>
    <p:extLst>
      <p:ext uri="{BB962C8B-B14F-4D97-AF65-F5344CB8AC3E}">
        <p14:creationId xmlns:p14="http://schemas.microsoft.com/office/powerpoint/2010/main" val="2188418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76131"/>
                                        </p:tgtEl>
                                        <p:attrNameLst>
                                          <p:attrName>style.visibility</p:attrName>
                                        </p:attrNameLst>
                                      </p:cBhvr>
                                      <p:to>
                                        <p:strVal val="visible"/>
                                      </p:to>
                                    </p:set>
                                    <p:anim calcmode="lin" valueType="num">
                                      <p:cBhvr>
                                        <p:cTn id="7" dur="2000" fill="hold"/>
                                        <p:tgtEl>
                                          <p:spTgt spid="176131"/>
                                        </p:tgtEl>
                                        <p:attrNameLst>
                                          <p:attrName>ppt_w</p:attrName>
                                        </p:attrNameLst>
                                      </p:cBhvr>
                                      <p:tavLst>
                                        <p:tav tm="0">
                                          <p:val>
                                            <p:strVal val="#ppt_w*0.70"/>
                                          </p:val>
                                        </p:tav>
                                        <p:tav tm="100000">
                                          <p:val>
                                            <p:strVal val="#ppt_w"/>
                                          </p:val>
                                        </p:tav>
                                      </p:tavLst>
                                    </p:anim>
                                    <p:anim calcmode="lin" valueType="num">
                                      <p:cBhvr>
                                        <p:cTn id="8" dur="2000" fill="hold"/>
                                        <p:tgtEl>
                                          <p:spTgt spid="176131"/>
                                        </p:tgtEl>
                                        <p:attrNameLst>
                                          <p:attrName>ppt_h</p:attrName>
                                        </p:attrNameLst>
                                      </p:cBhvr>
                                      <p:tavLst>
                                        <p:tav tm="0">
                                          <p:val>
                                            <p:strVal val="#ppt_h"/>
                                          </p:val>
                                        </p:tav>
                                        <p:tav tm="100000">
                                          <p:val>
                                            <p:strVal val="#ppt_h"/>
                                          </p:val>
                                        </p:tav>
                                      </p:tavLst>
                                    </p:anim>
                                    <p:animEffect transition="in" filter="fade">
                                      <p:cBhvr>
                                        <p:cTn id="9" dur="2000"/>
                                        <p:tgtEl>
                                          <p:spTgt spid="176131"/>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76131"/>
                                        </p:tgtEl>
                                        <p:attrNameLst>
                                          <p:attrName>style.visibility</p:attrName>
                                        </p:attrNameLst>
                                      </p:cBhvr>
                                      <p:to>
                                        <p:strVal val="visible"/>
                                      </p:to>
                                    </p:set>
                                    <p:animEffect transition="in" filter="box(in)">
                                      <p:cBhvr>
                                        <p:cTn id="14" dur="2000"/>
                                        <p:tgtEl>
                                          <p:spTgt spid="176131"/>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ox(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Group 2"/>
          <p:cNvGraphicFramePr>
            <a:graphicFrameLocks noGrp="1"/>
          </p:cNvGraphicFramePr>
          <p:nvPr>
            <p:extLst>
              <p:ext uri="{D42A27DB-BD31-4B8C-83A1-F6EECF244321}">
                <p14:modId xmlns:p14="http://schemas.microsoft.com/office/powerpoint/2010/main" val="1671192840"/>
              </p:ext>
            </p:extLst>
          </p:nvPr>
        </p:nvGraphicFramePr>
        <p:xfrm>
          <a:off x="225288" y="278296"/>
          <a:ext cx="11661912" cy="3056528"/>
        </p:xfrm>
        <a:graphic>
          <a:graphicData uri="http://schemas.openxmlformats.org/drawingml/2006/table">
            <a:tbl>
              <a:tblPr/>
              <a:tblGrid>
                <a:gridCol w="1943912">
                  <a:extLst>
                    <a:ext uri="{9D8B030D-6E8A-4147-A177-3AD203B41FA5}">
                      <a16:colId xmlns:a16="http://schemas.microsoft.com/office/drawing/2014/main" val="20000"/>
                    </a:ext>
                  </a:extLst>
                </a:gridCol>
                <a:gridCol w="1943913">
                  <a:extLst>
                    <a:ext uri="{9D8B030D-6E8A-4147-A177-3AD203B41FA5}">
                      <a16:colId xmlns:a16="http://schemas.microsoft.com/office/drawing/2014/main" val="20001"/>
                    </a:ext>
                  </a:extLst>
                </a:gridCol>
                <a:gridCol w="1943912">
                  <a:extLst>
                    <a:ext uri="{9D8B030D-6E8A-4147-A177-3AD203B41FA5}">
                      <a16:colId xmlns:a16="http://schemas.microsoft.com/office/drawing/2014/main" val="20002"/>
                    </a:ext>
                  </a:extLst>
                </a:gridCol>
                <a:gridCol w="1942350">
                  <a:extLst>
                    <a:ext uri="{9D8B030D-6E8A-4147-A177-3AD203B41FA5}">
                      <a16:colId xmlns:a16="http://schemas.microsoft.com/office/drawing/2014/main" val="20003"/>
                    </a:ext>
                  </a:extLst>
                </a:gridCol>
                <a:gridCol w="1943913">
                  <a:extLst>
                    <a:ext uri="{9D8B030D-6E8A-4147-A177-3AD203B41FA5}">
                      <a16:colId xmlns:a16="http://schemas.microsoft.com/office/drawing/2014/main" val="20004"/>
                    </a:ext>
                  </a:extLst>
                </a:gridCol>
                <a:gridCol w="1943912">
                  <a:extLst>
                    <a:ext uri="{9D8B030D-6E8A-4147-A177-3AD203B41FA5}">
                      <a16:colId xmlns:a16="http://schemas.microsoft.com/office/drawing/2014/main" val="20005"/>
                    </a:ext>
                  </a:extLst>
                </a:gridCol>
              </a:tblGrid>
              <a:tr h="82608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Năm</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Kon Tum</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Gia Lai</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Đắk Lắk</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Lâm Đồng</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Cả vùng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Tây Nguyên</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extLst>
                  <a:ext uri="{0D108BD9-81ED-4DB2-BD59-A6C34878D82A}">
                    <a16:rowId xmlns:a16="http://schemas.microsoft.com/office/drawing/2014/main" val="10000"/>
                  </a:ext>
                </a:extLst>
              </a:tr>
              <a:tr h="743480">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1995</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0,3</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0,8</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2,5</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1,1</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itchFamily="18" charset="0"/>
                          <a:cs typeface="Times New Roman" pitchFamily="18" charset="0"/>
                        </a:rPr>
                        <a:t>4,7</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43480">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2000</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0,5</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2,1</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5,9</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3,0</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itchFamily="18" charset="0"/>
                          <a:cs typeface="Times New Roman" pitchFamily="18" charset="0"/>
                        </a:rPr>
                        <a:t>11,5</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43480">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2002</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0,6</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2,5</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7,0</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3,0</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itchFamily="18" charset="0"/>
                          <a:cs typeface="Times New Roman" pitchFamily="18" charset="0"/>
                        </a:rPr>
                        <a:t>13,1</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38951" name="Rectangle 39"/>
          <p:cNvSpPr>
            <a:spLocks noChangeArrowheads="1"/>
          </p:cNvSpPr>
          <p:nvPr/>
        </p:nvSpPr>
        <p:spPr bwMode="auto">
          <a:xfrm>
            <a:off x="344557" y="3334822"/>
            <a:ext cx="116619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Tại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sản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xuất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nghiệp</a:t>
            </a:r>
            <a:r>
              <a:rPr lang="en-US" altLang="en-US" sz="3200" b="1" dirty="0">
                <a:solidFill>
                  <a:srgbClr val="FF0000"/>
                </a:solidFill>
                <a:latin typeface="Times New Roman" panose="02020603050405020304" pitchFamily="18" charset="0"/>
                <a:cs typeface="Times New Roman" panose="02020603050405020304" pitchFamily="18" charset="0"/>
              </a:rPr>
              <a:t> ở </a:t>
            </a:r>
            <a:r>
              <a:rPr lang="en-US" altLang="en-US" sz="3200" b="1" dirty="0" err="1">
                <a:solidFill>
                  <a:srgbClr val="FF0000"/>
                </a:solidFill>
                <a:latin typeface="Times New Roman" panose="02020603050405020304" pitchFamily="18" charset="0"/>
                <a:cs typeface="Times New Roman" panose="02020603050405020304" pitchFamily="18" charset="0"/>
              </a:rPr>
              <a:t>các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tỉnh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Đắk</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Lắk</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Lâm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Đồng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err="1">
                <a:solidFill>
                  <a:srgbClr val="FF0000"/>
                </a:solidFill>
                <a:latin typeface="Times New Roman" panose="02020603050405020304" pitchFamily="18" charset="0"/>
                <a:cs typeface="Times New Roman" panose="02020603050405020304" pitchFamily="18" charset="0"/>
              </a:rPr>
              <a:t>có</a:t>
            </a:r>
            <a:r>
              <a:rPr lang="en-US" altLang="en-US" sz="3200" b="1">
                <a:solidFill>
                  <a:srgbClr val="FF0000"/>
                </a:solidFill>
                <a:latin typeface="Times New Roman" panose="02020603050405020304" pitchFamily="18" charset="0"/>
                <a:cs typeface="Times New Roman" panose="02020603050405020304" pitchFamily="18" charset="0"/>
              </a:rPr>
              <a:t> giá </a:t>
            </a:r>
            <a:r>
              <a:rPr lang="en-US" altLang="en-US" sz="3200" b="1" dirty="0" err="1">
                <a:solidFill>
                  <a:srgbClr val="FF0000"/>
                </a:solidFill>
                <a:latin typeface="Times New Roman" panose="02020603050405020304" pitchFamily="18" charset="0"/>
                <a:cs typeface="Times New Roman" panose="02020603050405020304" pitchFamily="18" charset="0"/>
              </a:rPr>
              <a:t>trị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err="1">
                <a:solidFill>
                  <a:srgbClr val="FF0000"/>
                </a:solidFill>
                <a:latin typeface="Times New Roman" panose="02020603050405020304" pitchFamily="18" charset="0"/>
                <a:cs typeface="Times New Roman" panose="02020603050405020304" pitchFamily="18" charset="0"/>
              </a:rPr>
              <a:t>cao</a:t>
            </a:r>
            <a:r>
              <a:rPr lang="en-US" altLang="en-US" sz="3200" b="1">
                <a:solidFill>
                  <a:srgbClr val="FF0000"/>
                </a:solidFill>
                <a:latin typeface="Times New Roman" panose="02020603050405020304" pitchFamily="18" charset="0"/>
                <a:cs typeface="Times New Roman" panose="02020603050405020304" pitchFamily="18" charset="0"/>
              </a:rPr>
              <a:t> nhất ?</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8953" name="Rectangle 41"/>
          <p:cNvSpPr>
            <a:spLocks noChangeArrowheads="1"/>
          </p:cNvSpPr>
          <p:nvPr/>
        </p:nvSpPr>
        <p:spPr bwMode="auto">
          <a:xfrm>
            <a:off x="225286" y="4412040"/>
            <a:ext cx="11781183" cy="22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FontTx/>
              <a:buChar char="-"/>
            </a:pPr>
            <a:r>
              <a:rPr lang="en-US" altLang="en-US" sz="2000" dirty="0"/>
              <a:t> </a:t>
            </a:r>
            <a:r>
              <a:rPr lang="en-US" altLang="en-US" sz="2800" b="1" dirty="0" err="1">
                <a:latin typeface="Times New Roman" panose="02020603050405020304" pitchFamily="18" charset="0"/>
                <a:cs typeface="Times New Roman" panose="02020603050405020304" pitchFamily="18" charset="0"/>
              </a:rPr>
              <a:t>Đắk</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Lắk</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với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thế</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mạnh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diện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tích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trồng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cây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công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nghiệp</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có</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quy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mô</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lớn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đặc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biệt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badan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Đắk</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Lắk</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phát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huy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thế</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mạnh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sản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xuất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xuất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khẩu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phê</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ngoài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còn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trồng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nhiều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điều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hồ</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tiêu</a:t>
            </a:r>
            <a:r>
              <a:rPr lang="en-US" altLang="en-US" sz="2800" b="1" dirty="0">
                <a:solidFill>
                  <a:srgbClr val="0070C0"/>
                </a:solidFill>
                <a:latin typeface="Times New Roman" panose="02020603050405020304" pitchFamily="18" charset="0"/>
                <a:cs typeface="Times New Roman" panose="02020603050405020304" pitchFamily="18" charset="0"/>
              </a:rPr>
              <a:t>,... </a:t>
            </a:r>
          </a:p>
          <a:p>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có</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thế</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mạnh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sản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xuất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chè</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hoa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rau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quả</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ôn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đới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với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quy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mô</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tương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đối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lớn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cây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phê</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cũng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được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trồng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nhiều</a:t>
            </a:r>
            <a:r>
              <a:rPr lang="en-US" altLang="en-US" sz="2800" b="1" dirty="0">
                <a:solidFill>
                  <a:srgbClr val="0070C0"/>
                </a:solidFill>
                <a:latin typeface="Times New Roman" panose="02020603050405020304" pitchFamily="18" charset="0"/>
                <a:cs typeface="Times New Roman" panose="02020603050405020304" pitchFamily="18" charset="0"/>
              </a:rPr>
              <a:t> ở </a:t>
            </a:r>
            <a:r>
              <a:rPr lang="en-US" altLang="en-US" sz="2800" b="1" dirty="0" err="1">
                <a:solidFill>
                  <a:srgbClr val="0070C0"/>
                </a:solidFill>
                <a:latin typeface="Times New Roman" panose="02020603050405020304" pitchFamily="18" charset="0"/>
                <a:cs typeface="Times New Roman" panose="02020603050405020304" pitchFamily="18" charset="0"/>
              </a:rPr>
              <a:t>Lâm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Đồng</a:t>
            </a:r>
            <a:r>
              <a:rPr lang="en-US" alt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4659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ox(in)">
                                      <p:cBhvr>
                                        <p:cTn id="7" dur="20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8951"/>
                                        </p:tgtEl>
                                        <p:attrNameLst>
                                          <p:attrName>style.visibility</p:attrName>
                                        </p:attrNameLst>
                                      </p:cBhvr>
                                      <p:to>
                                        <p:strVal val="visible"/>
                                      </p:to>
                                    </p:set>
                                    <p:animEffect transition="in" filter="box(in)">
                                      <p:cBhvr>
                                        <p:cTn id="12" dur="2000"/>
                                        <p:tgtEl>
                                          <p:spTgt spid="389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8953"/>
                                        </p:tgtEl>
                                        <p:attrNameLst>
                                          <p:attrName>style.visibility</p:attrName>
                                        </p:attrNameLst>
                                      </p:cBhvr>
                                      <p:to>
                                        <p:strVal val="visible"/>
                                      </p:to>
                                    </p:set>
                                    <p:animEffect transition="in" filter="box(in)">
                                      <p:cBhvr>
                                        <p:cTn id="17" dur="2000"/>
                                        <p:tgtEl>
                                          <p:spTgt spid="38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51" grpId="0"/>
      <p:bldP spid="389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8" name="Group 16">
            <a:extLst>
              <a:ext uri="{FF2B5EF4-FFF2-40B4-BE49-F238E27FC236}">
                <a16:creationId xmlns:a16="http://schemas.microsoft.com/office/drawing/2014/main" id="{69203C44-6E06-4C14-91E8-7A5B66FD194A}"/>
              </a:ext>
            </a:extLst>
          </p:cNvPr>
          <p:cNvGrpSpPr>
            <a:grpSpLocks/>
          </p:cNvGrpSpPr>
          <p:nvPr/>
        </p:nvGrpSpPr>
        <p:grpSpPr bwMode="auto">
          <a:xfrm>
            <a:off x="0" y="1"/>
            <a:ext cx="12191999" cy="3670850"/>
            <a:chOff x="223838" y="325314"/>
            <a:chExt cx="8037675" cy="2588612"/>
          </a:xfrm>
        </p:grpSpPr>
        <p:pic>
          <p:nvPicPr>
            <p:cNvPr id="11276" name="Picture 11">
              <a:extLst>
                <a:ext uri="{FF2B5EF4-FFF2-40B4-BE49-F238E27FC236}">
                  <a16:creationId xmlns:a16="http://schemas.microsoft.com/office/drawing/2014/main" id="{F201DADD-036D-409C-B700-0799C3618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747" y="325315"/>
              <a:ext cx="2016369" cy="2588610"/>
            </a:xfrm>
            <a:prstGeom prst="rect">
              <a:avLst/>
            </a:prstGeom>
            <a:noFill/>
            <a:ln w="38100" cmpd="dbl">
              <a:solidFill>
                <a:srgbClr val="808000"/>
              </a:solidFill>
              <a:miter lim="800000"/>
              <a:headEnd/>
              <a:tailEnd/>
            </a:ln>
            <a:extLst>
              <a:ext uri="{909E8E84-426E-40DD-AFC4-6F175D3DCCD1}">
                <a14:hiddenFill xmlns:a14="http://schemas.microsoft.com/office/drawing/2010/main">
                  <a:solidFill>
                    <a:srgbClr val="FFFFFF"/>
                  </a:solidFill>
                </a14:hiddenFill>
              </a:ext>
            </a:extLst>
          </p:spPr>
        </p:pic>
        <p:pic>
          <p:nvPicPr>
            <p:cNvPr id="11277" name="Picture 13">
              <a:extLst>
                <a:ext uri="{FF2B5EF4-FFF2-40B4-BE49-F238E27FC236}">
                  <a16:creationId xmlns:a16="http://schemas.microsoft.com/office/drawing/2014/main" id="{A9AD1267-3FEA-45A9-B95E-5BB329B6A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117" y="390431"/>
              <a:ext cx="1970396" cy="2523494"/>
            </a:xfrm>
            <a:prstGeom prst="rect">
              <a:avLst/>
            </a:prstGeom>
            <a:noFill/>
            <a:ln w="38100" cmpd="dbl">
              <a:solidFill>
                <a:srgbClr val="808000"/>
              </a:solidFill>
              <a:miter lim="800000"/>
              <a:headEnd/>
              <a:tailEnd/>
            </a:ln>
            <a:extLst>
              <a:ext uri="{909E8E84-426E-40DD-AFC4-6F175D3DCCD1}">
                <a14:hiddenFill xmlns:a14="http://schemas.microsoft.com/office/drawing/2010/main">
                  <a:solidFill>
                    <a:srgbClr val="FFFFFF"/>
                  </a:solidFill>
                </a14:hiddenFill>
              </a:ext>
            </a:extLst>
          </p:spPr>
        </p:pic>
        <p:pic>
          <p:nvPicPr>
            <p:cNvPr id="11278" name="Picture 5" descr="42-17403794.jpg">
              <a:extLst>
                <a:ext uri="{FF2B5EF4-FFF2-40B4-BE49-F238E27FC236}">
                  <a16:creationId xmlns:a16="http://schemas.microsoft.com/office/drawing/2014/main" id="{F83C7655-BA51-47CD-A52C-14792B9698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325316"/>
              <a:ext cx="2022514" cy="258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
              <a:extLst>
                <a:ext uri="{FF2B5EF4-FFF2-40B4-BE49-F238E27FC236}">
                  <a16:creationId xmlns:a16="http://schemas.microsoft.com/office/drawing/2014/main" id="{38AC1621-4A26-46C2-B6F4-15BA0B66D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352" y="325314"/>
              <a:ext cx="2028396" cy="258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9" name="Group 22">
            <a:extLst>
              <a:ext uri="{FF2B5EF4-FFF2-40B4-BE49-F238E27FC236}">
                <a16:creationId xmlns:a16="http://schemas.microsoft.com/office/drawing/2014/main" id="{B00F25AD-F074-4109-BA41-0504F22D5838}"/>
              </a:ext>
            </a:extLst>
          </p:cNvPr>
          <p:cNvGrpSpPr>
            <a:grpSpLocks/>
          </p:cNvGrpSpPr>
          <p:nvPr/>
        </p:nvGrpSpPr>
        <p:grpSpPr bwMode="auto">
          <a:xfrm>
            <a:off x="0" y="3670852"/>
            <a:ext cx="12192000" cy="3061251"/>
            <a:chOff x="136" y="2795589"/>
            <a:chExt cx="8794962" cy="2147888"/>
          </a:xfrm>
        </p:grpSpPr>
        <p:grpSp>
          <p:nvGrpSpPr>
            <p:cNvPr id="11271" name="Group 21">
              <a:extLst>
                <a:ext uri="{FF2B5EF4-FFF2-40B4-BE49-F238E27FC236}">
                  <a16:creationId xmlns:a16="http://schemas.microsoft.com/office/drawing/2014/main" id="{7C002357-A8FE-40A5-9347-BDCE43DFE693}"/>
                </a:ext>
              </a:extLst>
            </p:cNvPr>
            <p:cNvGrpSpPr>
              <a:grpSpLocks/>
            </p:cNvGrpSpPr>
            <p:nvPr/>
          </p:nvGrpSpPr>
          <p:grpSpPr bwMode="auto">
            <a:xfrm>
              <a:off x="2106874" y="2795589"/>
              <a:ext cx="6688224" cy="2147888"/>
              <a:chOff x="2106874" y="2795589"/>
              <a:chExt cx="6688224" cy="2147888"/>
            </a:xfrm>
          </p:grpSpPr>
          <p:pic>
            <p:nvPicPr>
              <p:cNvPr id="11273" name="Picture 4" descr="rau tay">
                <a:extLst>
                  <a:ext uri="{FF2B5EF4-FFF2-40B4-BE49-F238E27FC236}">
                    <a16:creationId xmlns:a16="http://schemas.microsoft.com/office/drawing/2014/main" id="{D4C5D8AD-5A7D-4813-B856-5C35FF8049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6874" y="2795589"/>
                <a:ext cx="2286524" cy="214788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11274" name="Picture 5" descr="rau qua tay nguyen">
                <a:extLst>
                  <a:ext uri="{FF2B5EF4-FFF2-40B4-BE49-F238E27FC236}">
                    <a16:creationId xmlns:a16="http://schemas.microsoft.com/office/drawing/2014/main" id="{467C876D-9314-4AFD-8E22-E41EE3110C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3214" y="2795589"/>
                <a:ext cx="2161884" cy="214788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11275" name="Picture 6" descr="mi mo sa">
                <a:extLst>
                  <a:ext uri="{FF2B5EF4-FFF2-40B4-BE49-F238E27FC236}">
                    <a16:creationId xmlns:a16="http://schemas.microsoft.com/office/drawing/2014/main" id="{6CFEE5E8-CC03-4BC3-867C-426BB137FC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398" y="2795589"/>
                <a:ext cx="2263647" cy="2147888"/>
              </a:xfrm>
              <a:prstGeom prst="rect">
                <a:avLst/>
              </a:prstGeom>
              <a:noFill/>
              <a:ln w="19050">
                <a:solidFill>
                  <a:srgbClr val="0066FF"/>
                </a:solidFill>
                <a:miter lim="800000"/>
                <a:headEnd/>
                <a:tailEnd/>
              </a:ln>
              <a:extLst>
                <a:ext uri="{909E8E84-426E-40DD-AFC4-6F175D3DCCD1}">
                  <a14:hiddenFill xmlns:a14="http://schemas.microsoft.com/office/drawing/2010/main">
                    <a:solidFill>
                      <a:srgbClr val="FFFFFF"/>
                    </a:solidFill>
                  </a14:hiddenFill>
                </a:ext>
              </a:extLst>
            </p:spPr>
          </p:pic>
        </p:grpSp>
        <p:pic>
          <p:nvPicPr>
            <p:cNvPr id="11272" name="Picture 7" descr="bach hong">
              <a:extLst>
                <a:ext uri="{FF2B5EF4-FFF2-40B4-BE49-F238E27FC236}">
                  <a16:creationId xmlns:a16="http://schemas.microsoft.com/office/drawing/2014/main" id="{F6D42080-5AFB-4613-A7DA-E12209D03E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 y="2795589"/>
              <a:ext cx="2106737" cy="2147887"/>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ox(in)">
                                      <p:cBhvr>
                                        <p:cTn id="7" dur="2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Effect transition="in" filter="box(in)">
                                      <p:cBhvr>
                                        <p:cTn id="12"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endParaRPr lang="en-US" altLang="en-US" sz="1800">
              <a:solidFill>
                <a:srgbClr val="000000"/>
              </a:solidFill>
              <a:latin typeface="Arial" charset="0"/>
            </a:endParaRPr>
          </a:p>
        </p:txBody>
      </p:sp>
      <p:pic>
        <p:nvPicPr>
          <p:cNvPr id="145414" name="Picture 6" descr="060820081535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6086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1" name="Text Box 13"/>
          <p:cNvSpPr txBox="1">
            <a:spLocks noChangeArrowheads="1"/>
          </p:cNvSpPr>
          <p:nvPr/>
        </p:nvSpPr>
        <p:spPr bwMode="auto">
          <a:xfrm>
            <a:off x="3238500" y="377826"/>
            <a:ext cx="1143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CAO SU</a:t>
            </a:r>
          </a:p>
        </p:txBody>
      </p:sp>
      <p:pic>
        <p:nvPicPr>
          <p:cNvPr id="145423" name="Picture 15" descr="Dieu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14" y="3505200"/>
            <a:ext cx="593248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5" name="Picture 17" descr="835-menh-mong-doi-che-bao-lo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31704"/>
            <a:ext cx="6076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6" name="Text Box 18"/>
          <p:cNvSpPr txBox="1">
            <a:spLocks noChangeArrowheads="1"/>
          </p:cNvSpPr>
          <p:nvPr/>
        </p:nvSpPr>
        <p:spPr bwMode="auto">
          <a:xfrm>
            <a:off x="3505200" y="4191001"/>
            <a:ext cx="762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CHÈ</a:t>
            </a:r>
          </a:p>
        </p:txBody>
      </p:sp>
      <p:sp>
        <p:nvSpPr>
          <p:cNvPr id="145429" name="Text Box 21"/>
          <p:cNvSpPr txBox="1">
            <a:spLocks noChangeArrowheads="1"/>
          </p:cNvSpPr>
          <p:nvPr/>
        </p:nvSpPr>
        <p:spPr bwMode="auto">
          <a:xfrm>
            <a:off x="7848600" y="4267201"/>
            <a:ext cx="762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ĐIỀU</a:t>
            </a:r>
          </a:p>
        </p:txBody>
      </p:sp>
      <p:pic>
        <p:nvPicPr>
          <p:cNvPr id="145431" name="Picture 23" descr="vuon-tieu-chin-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3312" y="0"/>
            <a:ext cx="60086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32" name="Text Box 24"/>
          <p:cNvSpPr txBox="1">
            <a:spLocks noChangeArrowheads="1"/>
          </p:cNvSpPr>
          <p:nvPr/>
        </p:nvSpPr>
        <p:spPr bwMode="auto">
          <a:xfrm>
            <a:off x="8153400" y="403226"/>
            <a:ext cx="1219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HỒ TIÊU</a:t>
            </a:r>
          </a:p>
        </p:txBody>
      </p:sp>
      <p:sp>
        <p:nvSpPr>
          <p:cNvPr id="145433" name="Text Box 25"/>
          <p:cNvSpPr txBox="1">
            <a:spLocks noChangeArrowheads="1"/>
          </p:cNvSpPr>
          <p:nvPr/>
        </p:nvSpPr>
        <p:spPr bwMode="auto">
          <a:xfrm>
            <a:off x="0" y="3089275"/>
            <a:ext cx="121158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r>
              <a:rPr lang="en-US" altLang="en-US" sz="2400">
                <a:solidFill>
                  <a:srgbClr val="000066"/>
                </a:solidFill>
              </a:rPr>
              <a:t> </a:t>
            </a:r>
            <a:r>
              <a:rPr lang="en-US" altLang="en-US" sz="2400" b="1" dirty="0" err="1">
                <a:solidFill>
                  <a:srgbClr val="FF0000"/>
                </a:solidFill>
              </a:rPr>
              <a:t>Là</a:t>
            </a:r>
            <a:r>
              <a:rPr lang="en-US" altLang="en-US" sz="2400" b="1" dirty="0">
                <a:solidFill>
                  <a:srgbClr val="FF0000"/>
                </a:solidFill>
              </a:rPr>
              <a:t> </a:t>
            </a:r>
            <a:r>
              <a:rPr lang="en-US" altLang="en-US" sz="2400" b="1" dirty="0" err="1">
                <a:solidFill>
                  <a:srgbClr val="FF0000"/>
                </a:solidFill>
              </a:rPr>
              <a:t>vùng</a:t>
            </a:r>
            <a:r>
              <a:rPr lang="en-US" altLang="en-US" sz="2400" b="1" dirty="0">
                <a:solidFill>
                  <a:srgbClr val="FF0000"/>
                </a:solidFill>
              </a:rPr>
              <a:t> </a:t>
            </a:r>
            <a:r>
              <a:rPr lang="en-US" altLang="en-US" sz="2400" b="1" dirty="0" err="1">
                <a:solidFill>
                  <a:srgbClr val="FF0000"/>
                </a:solidFill>
              </a:rPr>
              <a:t>chuyên</a:t>
            </a:r>
            <a:r>
              <a:rPr lang="en-US" altLang="en-US" sz="2400" b="1" dirty="0">
                <a:solidFill>
                  <a:srgbClr val="FF0000"/>
                </a:solidFill>
              </a:rPr>
              <a:t> </a:t>
            </a:r>
            <a:r>
              <a:rPr lang="en-US" altLang="en-US" sz="2400" b="1" dirty="0" err="1">
                <a:solidFill>
                  <a:srgbClr val="FF0000"/>
                </a:solidFill>
              </a:rPr>
              <a:t>canh</a:t>
            </a:r>
            <a:r>
              <a:rPr lang="en-US" altLang="en-US" sz="2400" b="1" dirty="0">
                <a:solidFill>
                  <a:srgbClr val="FF0000"/>
                </a:solidFill>
              </a:rPr>
              <a:t> </a:t>
            </a:r>
            <a:r>
              <a:rPr lang="en-US" altLang="en-US" sz="2400" b="1" dirty="0" err="1">
                <a:solidFill>
                  <a:srgbClr val="FF0000"/>
                </a:solidFill>
              </a:rPr>
              <a:t>cây</a:t>
            </a:r>
            <a:r>
              <a:rPr lang="en-US" altLang="en-US" sz="2400" b="1" dirty="0">
                <a:solidFill>
                  <a:srgbClr val="FF0000"/>
                </a:solidFill>
              </a:rPr>
              <a:t> </a:t>
            </a:r>
            <a:r>
              <a:rPr lang="en-US" altLang="en-US" sz="2400" b="1" dirty="0" err="1">
                <a:solidFill>
                  <a:srgbClr val="FF0000"/>
                </a:solidFill>
              </a:rPr>
              <a:t>công</a:t>
            </a:r>
            <a:r>
              <a:rPr lang="en-US" altLang="en-US" sz="2400" b="1" dirty="0">
                <a:solidFill>
                  <a:srgbClr val="FF0000"/>
                </a:solidFill>
              </a:rPr>
              <a:t> </a:t>
            </a:r>
            <a:r>
              <a:rPr lang="en-US" altLang="en-US" sz="2400" b="1" dirty="0" err="1">
                <a:solidFill>
                  <a:srgbClr val="FF0000"/>
                </a:solidFill>
              </a:rPr>
              <a:t>nghiệp</a:t>
            </a:r>
            <a:r>
              <a:rPr lang="en-US" altLang="en-US" sz="2400" b="1" dirty="0">
                <a:solidFill>
                  <a:srgbClr val="FF0000"/>
                </a:solidFill>
              </a:rPr>
              <a:t> </a:t>
            </a:r>
            <a:r>
              <a:rPr lang="en-US" altLang="en-US" sz="2400" b="1" dirty="0" err="1">
                <a:solidFill>
                  <a:srgbClr val="FF0000"/>
                </a:solidFill>
              </a:rPr>
              <a:t>lớn</a:t>
            </a:r>
            <a:r>
              <a:rPr lang="en-US" altLang="en-US" sz="2400" b="1" dirty="0">
                <a:solidFill>
                  <a:srgbClr val="FF0000"/>
                </a:solidFill>
              </a:rPr>
              <a:t> </a:t>
            </a:r>
            <a:r>
              <a:rPr lang="en-US" altLang="en-US" sz="2400" b="1" dirty="0" err="1">
                <a:solidFill>
                  <a:srgbClr val="FF0000"/>
                </a:solidFill>
              </a:rPr>
              <a:t>nhất</a:t>
            </a:r>
            <a:r>
              <a:rPr lang="en-US" altLang="en-US" sz="2400" b="1" dirty="0">
                <a:solidFill>
                  <a:srgbClr val="FF0000"/>
                </a:solidFill>
              </a:rPr>
              <a:t> </a:t>
            </a:r>
            <a:r>
              <a:rPr lang="en-US" altLang="en-US" sz="2400" b="1" dirty="0" err="1">
                <a:solidFill>
                  <a:srgbClr val="FF0000"/>
                </a:solidFill>
              </a:rPr>
              <a:t>nước</a:t>
            </a:r>
            <a:r>
              <a:rPr lang="en-US" altLang="en-US" sz="2400" b="1" dirty="0">
                <a:solidFill>
                  <a:srgbClr val="FF0000"/>
                </a:solidFill>
              </a:rPr>
              <a:t> ta: </a:t>
            </a:r>
            <a:r>
              <a:rPr lang="en-US" altLang="en-US" sz="2400" b="1" dirty="0" err="1">
                <a:solidFill>
                  <a:srgbClr val="FF0000"/>
                </a:solidFill>
              </a:rPr>
              <a:t>cà</a:t>
            </a:r>
            <a:r>
              <a:rPr lang="en-US" altLang="en-US" sz="2400" b="1" dirty="0">
                <a:solidFill>
                  <a:srgbClr val="FF0000"/>
                </a:solidFill>
              </a:rPr>
              <a:t> </a:t>
            </a:r>
            <a:r>
              <a:rPr lang="en-US" altLang="en-US" sz="2400" b="1" dirty="0" err="1">
                <a:solidFill>
                  <a:srgbClr val="FF0000"/>
                </a:solidFill>
              </a:rPr>
              <a:t>phê</a:t>
            </a:r>
            <a:r>
              <a:rPr lang="en-US" altLang="en-US" sz="2400" b="1" dirty="0">
                <a:solidFill>
                  <a:srgbClr val="FF0000"/>
                </a:solidFill>
              </a:rPr>
              <a:t>, </a:t>
            </a:r>
            <a:r>
              <a:rPr lang="en-US" altLang="en-US" sz="2400" b="1" dirty="0" err="1">
                <a:solidFill>
                  <a:srgbClr val="FF0000"/>
                </a:solidFill>
              </a:rPr>
              <a:t>cao</a:t>
            </a:r>
            <a:r>
              <a:rPr lang="en-US" altLang="en-US" sz="2400" b="1" dirty="0">
                <a:solidFill>
                  <a:srgbClr val="FF0000"/>
                </a:solidFill>
              </a:rPr>
              <a:t> </a:t>
            </a:r>
            <a:r>
              <a:rPr lang="en-US" altLang="en-US" sz="2400" b="1" dirty="0" err="1">
                <a:solidFill>
                  <a:srgbClr val="FF0000"/>
                </a:solidFill>
              </a:rPr>
              <a:t>su</a:t>
            </a:r>
            <a:r>
              <a:rPr lang="en-US" altLang="en-US" sz="2400" b="1" dirty="0">
                <a:solidFill>
                  <a:srgbClr val="FF0000"/>
                </a:solidFill>
              </a:rPr>
              <a:t>, </a:t>
            </a:r>
            <a:r>
              <a:rPr lang="en-US" altLang="en-US" sz="2400" b="1" dirty="0" err="1">
                <a:solidFill>
                  <a:srgbClr val="FF0000"/>
                </a:solidFill>
              </a:rPr>
              <a:t>hồ</a:t>
            </a:r>
            <a:r>
              <a:rPr lang="en-US" altLang="en-US" sz="2400" b="1" dirty="0">
                <a:solidFill>
                  <a:srgbClr val="FF0000"/>
                </a:solidFill>
              </a:rPr>
              <a:t> </a:t>
            </a:r>
            <a:r>
              <a:rPr lang="en-US" altLang="en-US" sz="2400" b="1" dirty="0" err="1">
                <a:solidFill>
                  <a:srgbClr val="FF0000"/>
                </a:solidFill>
              </a:rPr>
              <a:t>tiêu</a:t>
            </a:r>
            <a:r>
              <a:rPr lang="en-US" altLang="en-US" sz="2400" b="1" dirty="0">
                <a:solidFill>
                  <a:srgbClr val="FF0000"/>
                </a:solidFill>
              </a:rPr>
              <a:t>, </a:t>
            </a:r>
            <a:r>
              <a:rPr lang="en-US" altLang="en-US" sz="2400" b="1" dirty="0" err="1">
                <a:solidFill>
                  <a:srgbClr val="FF0000"/>
                </a:solidFill>
              </a:rPr>
              <a:t>điều</a:t>
            </a:r>
            <a:r>
              <a:rPr lang="en-US" altLang="en-US" sz="2400" b="1" dirty="0">
                <a:solidFill>
                  <a:srgbClr val="FF0000"/>
                </a:solidFill>
              </a:rPr>
              <a:t>, </a:t>
            </a:r>
            <a:r>
              <a:rPr lang="en-US" altLang="en-US" sz="2400" b="1" dirty="0" err="1">
                <a:solidFill>
                  <a:srgbClr val="FF0000"/>
                </a:solidFill>
              </a:rPr>
              <a:t>chè</a:t>
            </a:r>
            <a:r>
              <a:rPr lang="en-US" altLang="en-US" sz="2400" b="1" dirty="0">
                <a:solidFill>
                  <a:srgbClr val="FF0000"/>
                </a:solidFill>
              </a:rPr>
              <a:t>. </a:t>
            </a:r>
          </a:p>
        </p:txBody>
      </p:sp>
    </p:spTree>
    <p:extLst>
      <p:ext uri="{BB962C8B-B14F-4D97-AF65-F5344CB8AC3E}">
        <p14:creationId xmlns:p14="http://schemas.microsoft.com/office/powerpoint/2010/main" val="35412958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box(in)">
                                      <p:cBhvr>
                                        <p:cTn id="7" dur="2000"/>
                                        <p:tgtEl>
                                          <p:spTgt spid="1454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5431"/>
                                        </p:tgtEl>
                                        <p:attrNameLst>
                                          <p:attrName>style.visibility</p:attrName>
                                        </p:attrNameLst>
                                      </p:cBhvr>
                                      <p:to>
                                        <p:strVal val="visible"/>
                                      </p:to>
                                    </p:set>
                                    <p:animEffect transition="in" filter="box(in)">
                                      <p:cBhvr>
                                        <p:cTn id="12" dur="2000"/>
                                        <p:tgtEl>
                                          <p:spTgt spid="1454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5425"/>
                                        </p:tgtEl>
                                        <p:attrNameLst>
                                          <p:attrName>style.visibility</p:attrName>
                                        </p:attrNameLst>
                                      </p:cBhvr>
                                      <p:to>
                                        <p:strVal val="visible"/>
                                      </p:to>
                                    </p:set>
                                    <p:animEffect transition="in" filter="box(in)">
                                      <p:cBhvr>
                                        <p:cTn id="17" dur="2000"/>
                                        <p:tgtEl>
                                          <p:spTgt spid="1454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5423"/>
                                        </p:tgtEl>
                                        <p:attrNameLst>
                                          <p:attrName>style.visibility</p:attrName>
                                        </p:attrNameLst>
                                      </p:cBhvr>
                                      <p:to>
                                        <p:strVal val="visible"/>
                                      </p:to>
                                    </p:set>
                                    <p:animEffect transition="in" filter="box(in)">
                                      <p:cBhvr>
                                        <p:cTn id="22" dur="2000"/>
                                        <p:tgtEl>
                                          <p:spTgt spid="14542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5421"/>
                                        </p:tgtEl>
                                        <p:attrNameLst>
                                          <p:attrName>style.visibility</p:attrName>
                                        </p:attrNameLst>
                                      </p:cBhvr>
                                      <p:to>
                                        <p:strVal val="visible"/>
                                      </p:to>
                                    </p:set>
                                    <p:animEffect transition="in" filter="box(in)">
                                      <p:cBhvr>
                                        <p:cTn id="27" dur="2000"/>
                                        <p:tgtEl>
                                          <p:spTgt spid="14542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5432"/>
                                        </p:tgtEl>
                                        <p:attrNameLst>
                                          <p:attrName>style.visibility</p:attrName>
                                        </p:attrNameLst>
                                      </p:cBhvr>
                                      <p:to>
                                        <p:strVal val="visible"/>
                                      </p:to>
                                    </p:set>
                                    <p:animEffect transition="in" filter="box(in)">
                                      <p:cBhvr>
                                        <p:cTn id="32" dur="2000"/>
                                        <p:tgtEl>
                                          <p:spTgt spid="14543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5426"/>
                                        </p:tgtEl>
                                        <p:attrNameLst>
                                          <p:attrName>style.visibility</p:attrName>
                                        </p:attrNameLst>
                                      </p:cBhvr>
                                      <p:to>
                                        <p:strVal val="visible"/>
                                      </p:to>
                                    </p:set>
                                    <p:animEffect transition="in" filter="box(in)">
                                      <p:cBhvr>
                                        <p:cTn id="37" dur="2000"/>
                                        <p:tgtEl>
                                          <p:spTgt spid="14542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5429"/>
                                        </p:tgtEl>
                                        <p:attrNameLst>
                                          <p:attrName>style.visibility</p:attrName>
                                        </p:attrNameLst>
                                      </p:cBhvr>
                                      <p:to>
                                        <p:strVal val="visible"/>
                                      </p:to>
                                    </p:set>
                                    <p:animEffect transition="in" filter="box(in)">
                                      <p:cBhvr>
                                        <p:cTn id="42" dur="2000"/>
                                        <p:tgtEl>
                                          <p:spTgt spid="14542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5433"/>
                                        </p:tgtEl>
                                        <p:attrNameLst>
                                          <p:attrName>style.visibility</p:attrName>
                                        </p:attrNameLst>
                                      </p:cBhvr>
                                      <p:to>
                                        <p:strVal val="visible"/>
                                      </p:to>
                                    </p:set>
                                    <p:animEffect transition="in" filter="box(in)">
                                      <p:cBhvr>
                                        <p:cTn id="47" dur="2000"/>
                                        <p:tgtEl>
                                          <p:spTgt spid="145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1" grpId="0" animBg="1"/>
      <p:bldP spid="145426" grpId="0" animBg="1"/>
      <p:bldP spid="145429" grpId="0" animBg="1"/>
      <p:bldP spid="145432" grpId="0" animBg="1"/>
      <p:bldP spid="1454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endParaRPr lang="en-US" altLang="en-US" sz="1800">
              <a:solidFill>
                <a:srgbClr val="000000"/>
              </a:solidFill>
              <a:latin typeface="Arial" charset="0"/>
            </a:endParaRPr>
          </a:p>
        </p:txBody>
      </p:sp>
      <p:pic>
        <p:nvPicPr>
          <p:cNvPr id="142340" name="Picture 4" descr="images747055_Bongv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2" descr="N%C3%B4ng+d%C3%A2n+x%C3%A3+%C4%90%E1%BB%8Bnh+Li%C3%AAn+(Y%C3%AAn+%C4%90%E1%BB%8Bnh)+ch%C4%83m+s%C3%B3c+c%C3%A2y+d%C3%A2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1" name="Picture 15" descr="images621034_t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2" name="Text Box 16"/>
          <p:cNvSpPr txBox="1">
            <a:spLocks noChangeArrowheads="1"/>
          </p:cNvSpPr>
          <p:nvPr/>
        </p:nvSpPr>
        <p:spPr bwMode="auto">
          <a:xfrm>
            <a:off x="4800600" y="4267201"/>
            <a:ext cx="2819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DÂU TẰM- LÂM ĐỒNG</a:t>
            </a:r>
          </a:p>
        </p:txBody>
      </p:sp>
      <p:sp>
        <p:nvSpPr>
          <p:cNvPr id="142353" name="Text Box 17"/>
          <p:cNvSpPr txBox="1">
            <a:spLocks noChangeArrowheads="1"/>
          </p:cNvSpPr>
          <p:nvPr/>
        </p:nvSpPr>
        <p:spPr bwMode="auto">
          <a:xfrm>
            <a:off x="6553200" y="304801"/>
            <a:ext cx="1371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BÔNG VẢI</a:t>
            </a:r>
          </a:p>
        </p:txBody>
      </p:sp>
      <p:pic>
        <p:nvPicPr>
          <p:cNvPr id="142358" name="Picture 22" descr="trong-l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61" name="Text Box 25"/>
          <p:cNvSpPr txBox="1">
            <a:spLocks noChangeArrowheads="1"/>
          </p:cNvSpPr>
          <p:nvPr/>
        </p:nvSpPr>
        <p:spPr bwMode="auto">
          <a:xfrm>
            <a:off x="4114800" y="304801"/>
            <a:ext cx="685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sz="1800" b="1">
                <a:solidFill>
                  <a:srgbClr val="FF0000"/>
                </a:solidFill>
              </a:rPr>
              <a:t>LẠC</a:t>
            </a:r>
          </a:p>
        </p:txBody>
      </p:sp>
      <p:sp>
        <p:nvSpPr>
          <p:cNvPr id="142362" name="Rectangle 26"/>
          <p:cNvSpPr>
            <a:spLocks noChangeArrowheads="1"/>
          </p:cNvSpPr>
          <p:nvPr/>
        </p:nvSpPr>
        <p:spPr bwMode="auto">
          <a:xfrm>
            <a:off x="543339" y="3124200"/>
            <a:ext cx="10561983"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r>
              <a:rPr lang="en-US" altLang="en-US" sz="2400" b="1">
                <a:solidFill>
                  <a:srgbClr val="000066"/>
                </a:solidFill>
              </a:rPr>
              <a:t> </a:t>
            </a:r>
            <a:r>
              <a:rPr lang="en-US" altLang="en-US" sz="3200" b="1" dirty="0" err="1">
                <a:solidFill>
                  <a:srgbClr val="FF0000"/>
                </a:solidFill>
              </a:rPr>
              <a:t>Cây</a:t>
            </a:r>
            <a:r>
              <a:rPr lang="en-US" altLang="en-US" sz="3200" b="1" dirty="0">
                <a:solidFill>
                  <a:srgbClr val="FF0000"/>
                </a:solidFill>
              </a:rPr>
              <a:t> </a:t>
            </a:r>
            <a:r>
              <a:rPr lang="en-US" altLang="en-US" sz="3200" b="1" dirty="0" err="1">
                <a:solidFill>
                  <a:srgbClr val="FF0000"/>
                </a:solidFill>
              </a:rPr>
              <a:t>công</a:t>
            </a:r>
            <a:r>
              <a:rPr lang="en-US" altLang="en-US" sz="3200" b="1" dirty="0">
                <a:solidFill>
                  <a:srgbClr val="FF0000"/>
                </a:solidFill>
              </a:rPr>
              <a:t> </a:t>
            </a:r>
            <a:r>
              <a:rPr lang="en-US" altLang="en-US" sz="3200" b="1" dirty="0" err="1">
                <a:solidFill>
                  <a:srgbClr val="FF0000"/>
                </a:solidFill>
              </a:rPr>
              <a:t>nghiệp</a:t>
            </a:r>
            <a:r>
              <a:rPr lang="en-US" altLang="en-US" sz="3200" b="1" dirty="0">
                <a:solidFill>
                  <a:srgbClr val="FF0000"/>
                </a:solidFill>
              </a:rPr>
              <a:t> </a:t>
            </a:r>
            <a:r>
              <a:rPr lang="en-US" altLang="en-US" sz="3200" b="1" dirty="0" err="1">
                <a:solidFill>
                  <a:srgbClr val="FF0000"/>
                </a:solidFill>
              </a:rPr>
              <a:t>hàng</a:t>
            </a:r>
            <a:r>
              <a:rPr lang="en-US" altLang="en-US" sz="3200" b="1" dirty="0">
                <a:solidFill>
                  <a:srgbClr val="FF0000"/>
                </a:solidFill>
              </a:rPr>
              <a:t> </a:t>
            </a:r>
            <a:r>
              <a:rPr lang="en-US" altLang="en-US" sz="3200" b="1" dirty="0" err="1">
                <a:solidFill>
                  <a:srgbClr val="FF0000"/>
                </a:solidFill>
              </a:rPr>
              <a:t>năm</a:t>
            </a:r>
            <a:r>
              <a:rPr lang="en-US" altLang="en-US" sz="3200" b="1" dirty="0">
                <a:solidFill>
                  <a:srgbClr val="FF0000"/>
                </a:solidFill>
              </a:rPr>
              <a:t>: </a:t>
            </a:r>
            <a:r>
              <a:rPr lang="en-US" altLang="en-US" sz="3200" b="1" dirty="0" err="1">
                <a:solidFill>
                  <a:srgbClr val="FF0000"/>
                </a:solidFill>
              </a:rPr>
              <a:t>lạc</a:t>
            </a:r>
            <a:r>
              <a:rPr lang="en-US" altLang="en-US" sz="3200" b="1" dirty="0">
                <a:solidFill>
                  <a:srgbClr val="FF0000"/>
                </a:solidFill>
              </a:rPr>
              <a:t>, </a:t>
            </a:r>
            <a:r>
              <a:rPr lang="en-US" altLang="en-US" sz="3200" b="1" dirty="0" err="1">
                <a:solidFill>
                  <a:srgbClr val="FF0000"/>
                </a:solidFill>
              </a:rPr>
              <a:t>bông</a:t>
            </a:r>
            <a:r>
              <a:rPr lang="en-US" altLang="en-US" sz="3200" b="1" dirty="0">
                <a:solidFill>
                  <a:srgbClr val="FF0000"/>
                </a:solidFill>
              </a:rPr>
              <a:t>, </a:t>
            </a:r>
            <a:r>
              <a:rPr lang="en-US" altLang="en-US" sz="3200" b="1" dirty="0" err="1">
                <a:solidFill>
                  <a:srgbClr val="FF0000"/>
                </a:solidFill>
              </a:rPr>
              <a:t>dâu</a:t>
            </a:r>
            <a:r>
              <a:rPr lang="en-US" altLang="en-US" sz="3200" b="1" dirty="0">
                <a:solidFill>
                  <a:srgbClr val="FF0000"/>
                </a:solidFill>
              </a:rPr>
              <a:t> </a:t>
            </a:r>
            <a:r>
              <a:rPr lang="en-US" altLang="en-US" sz="3200" b="1" dirty="0" err="1">
                <a:solidFill>
                  <a:srgbClr val="FF0000"/>
                </a:solidFill>
              </a:rPr>
              <a:t>tằm</a:t>
            </a:r>
            <a:r>
              <a:rPr lang="en-US" altLang="en-US" sz="3200" b="1" dirty="0">
                <a:solidFill>
                  <a:srgbClr val="FF0000"/>
                </a:solidFill>
              </a:rPr>
              <a:t>, </a:t>
            </a:r>
            <a:r>
              <a:rPr lang="en-US" altLang="en-US" sz="3200" b="1" dirty="0" err="1">
                <a:solidFill>
                  <a:srgbClr val="FF0000"/>
                </a:solidFill>
              </a:rPr>
              <a:t>đỗ</a:t>
            </a:r>
            <a:r>
              <a:rPr lang="en-US" altLang="en-US" sz="3200" b="1" dirty="0">
                <a:solidFill>
                  <a:srgbClr val="FF0000"/>
                </a:solidFill>
              </a:rPr>
              <a:t> </a:t>
            </a:r>
            <a:r>
              <a:rPr lang="en-US" altLang="en-US" sz="3200" b="1" dirty="0" err="1">
                <a:solidFill>
                  <a:srgbClr val="FF0000"/>
                </a:solidFill>
              </a:rPr>
              <a:t>tương</a:t>
            </a:r>
            <a:r>
              <a:rPr lang="en-US" altLang="en-US" sz="3200" b="1" dirty="0">
                <a:solidFill>
                  <a:srgbClr val="FF0000"/>
                </a:solidFill>
              </a:rPr>
              <a:t>.</a:t>
            </a:r>
          </a:p>
        </p:txBody>
      </p:sp>
    </p:spTree>
    <p:extLst>
      <p:ext uri="{BB962C8B-B14F-4D97-AF65-F5344CB8AC3E}">
        <p14:creationId xmlns:p14="http://schemas.microsoft.com/office/powerpoint/2010/main" val="32314599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2358"/>
                                        </p:tgtEl>
                                        <p:attrNameLst>
                                          <p:attrName>style.visibility</p:attrName>
                                        </p:attrNameLst>
                                      </p:cBhvr>
                                      <p:to>
                                        <p:strVal val="visible"/>
                                      </p:to>
                                    </p:set>
                                    <p:animEffect transition="in" filter="box(in)">
                                      <p:cBhvr>
                                        <p:cTn id="7" dur="2000"/>
                                        <p:tgtEl>
                                          <p:spTgt spid="1423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2340"/>
                                        </p:tgtEl>
                                        <p:attrNameLst>
                                          <p:attrName>style.visibility</p:attrName>
                                        </p:attrNameLst>
                                      </p:cBhvr>
                                      <p:to>
                                        <p:strVal val="visible"/>
                                      </p:to>
                                    </p:set>
                                    <p:animEffect transition="in" filter="box(in)">
                                      <p:cBhvr>
                                        <p:cTn id="12" dur="2000"/>
                                        <p:tgtEl>
                                          <p:spTgt spid="1423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2351"/>
                                        </p:tgtEl>
                                        <p:attrNameLst>
                                          <p:attrName>style.visibility</p:attrName>
                                        </p:attrNameLst>
                                      </p:cBhvr>
                                      <p:to>
                                        <p:strVal val="visible"/>
                                      </p:to>
                                    </p:set>
                                    <p:animEffect transition="in" filter="box(in)">
                                      <p:cBhvr>
                                        <p:cTn id="17" dur="2000"/>
                                        <p:tgtEl>
                                          <p:spTgt spid="14235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2348"/>
                                        </p:tgtEl>
                                        <p:attrNameLst>
                                          <p:attrName>style.visibility</p:attrName>
                                        </p:attrNameLst>
                                      </p:cBhvr>
                                      <p:to>
                                        <p:strVal val="visible"/>
                                      </p:to>
                                    </p:set>
                                    <p:animEffect transition="in" filter="box(in)">
                                      <p:cBhvr>
                                        <p:cTn id="22" dur="2000"/>
                                        <p:tgtEl>
                                          <p:spTgt spid="14234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2361"/>
                                        </p:tgtEl>
                                        <p:attrNameLst>
                                          <p:attrName>style.visibility</p:attrName>
                                        </p:attrNameLst>
                                      </p:cBhvr>
                                      <p:to>
                                        <p:strVal val="visible"/>
                                      </p:to>
                                    </p:set>
                                    <p:animEffect transition="in" filter="box(in)">
                                      <p:cBhvr>
                                        <p:cTn id="27" dur="2000"/>
                                        <p:tgtEl>
                                          <p:spTgt spid="14236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2353"/>
                                        </p:tgtEl>
                                        <p:attrNameLst>
                                          <p:attrName>style.visibility</p:attrName>
                                        </p:attrNameLst>
                                      </p:cBhvr>
                                      <p:to>
                                        <p:strVal val="visible"/>
                                      </p:to>
                                    </p:set>
                                    <p:animEffect transition="in" filter="box(in)">
                                      <p:cBhvr>
                                        <p:cTn id="32" dur="2000"/>
                                        <p:tgtEl>
                                          <p:spTgt spid="14235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2352"/>
                                        </p:tgtEl>
                                        <p:attrNameLst>
                                          <p:attrName>style.visibility</p:attrName>
                                        </p:attrNameLst>
                                      </p:cBhvr>
                                      <p:to>
                                        <p:strVal val="visible"/>
                                      </p:to>
                                    </p:set>
                                    <p:animEffect transition="in" filter="box(in)">
                                      <p:cBhvr>
                                        <p:cTn id="37" dur="2000"/>
                                        <p:tgtEl>
                                          <p:spTgt spid="14235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2362"/>
                                        </p:tgtEl>
                                        <p:attrNameLst>
                                          <p:attrName>style.visibility</p:attrName>
                                        </p:attrNameLst>
                                      </p:cBhvr>
                                      <p:to>
                                        <p:strVal val="visible"/>
                                      </p:to>
                                    </p:set>
                                    <p:animEffect transition="in" filter="box(in)">
                                      <p:cBhvr>
                                        <p:cTn id="42" dur="2000"/>
                                        <p:tgtEl>
                                          <p:spTgt spid="14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52" grpId="0" animBg="1"/>
      <p:bldP spid="142353" grpId="0" animBg="1"/>
      <p:bldP spid="142361" grpId="0" animBg="1"/>
      <p:bldP spid="1423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3329" name="Picture 17" descr="http://zkiwi.com/wp-content/uploads/2013/09/huong-dan-trong-dau-t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4" y="3529014"/>
            <a:ext cx="6122986"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19" descr="http://vtown.vn/uploads/article/1436158064/trong%20rau%20nhat%20b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5989638"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23" descr="http://baolamdong.vn/dataimages/201407/original/images1040857_DSC_26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2" y="1"/>
            <a:ext cx="6008687"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5" descr="http://hoalantoda.net/wp-content/uploads/lan-ho-diep-do-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29014"/>
            <a:ext cx="5989639"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1"/>
          <p:cNvSpPr txBox="1">
            <a:spLocks noChangeArrowheads="1"/>
          </p:cNvSpPr>
          <p:nvPr/>
        </p:nvSpPr>
        <p:spPr bwMode="auto">
          <a:xfrm>
            <a:off x="2933700" y="587375"/>
            <a:ext cx="1295400"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FF0000"/>
                </a:solidFill>
                <a:latin typeface="Times New Roman" pitchFamily="18" charset="0"/>
              </a:rPr>
              <a:t>RAU SẠCH</a:t>
            </a:r>
          </a:p>
        </p:txBody>
      </p:sp>
      <p:sp>
        <p:nvSpPr>
          <p:cNvPr id="26" name="Text Box 21"/>
          <p:cNvSpPr txBox="1">
            <a:spLocks noChangeArrowheads="1"/>
          </p:cNvSpPr>
          <p:nvPr/>
        </p:nvSpPr>
        <p:spPr bwMode="auto">
          <a:xfrm>
            <a:off x="7969251" y="598489"/>
            <a:ext cx="1198563"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FF0000"/>
                </a:solidFill>
                <a:latin typeface="Times New Roman" pitchFamily="18" charset="0"/>
              </a:rPr>
              <a:t> CÀ CHUA</a:t>
            </a:r>
          </a:p>
        </p:txBody>
      </p:sp>
      <p:sp>
        <p:nvSpPr>
          <p:cNvPr id="27" name="Text Box 21"/>
          <p:cNvSpPr txBox="1">
            <a:spLocks noChangeArrowheads="1"/>
          </p:cNvSpPr>
          <p:nvPr/>
        </p:nvSpPr>
        <p:spPr bwMode="auto">
          <a:xfrm>
            <a:off x="8053389" y="5638800"/>
            <a:ext cx="1114425"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FF0000"/>
                </a:solidFill>
                <a:latin typeface="Times New Roman" pitchFamily="18" charset="0"/>
              </a:rPr>
              <a:t>DÂU TÂY</a:t>
            </a:r>
          </a:p>
        </p:txBody>
      </p:sp>
      <p:sp>
        <p:nvSpPr>
          <p:cNvPr id="28" name="Text Box 21"/>
          <p:cNvSpPr txBox="1">
            <a:spLocks noChangeArrowheads="1"/>
          </p:cNvSpPr>
          <p:nvPr/>
        </p:nvSpPr>
        <p:spPr bwMode="auto">
          <a:xfrm>
            <a:off x="3732214" y="5638800"/>
            <a:ext cx="752475" cy="338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FF0000"/>
                </a:solidFill>
                <a:latin typeface="Times New Roman" pitchFamily="18" charset="0"/>
              </a:rPr>
              <a:t>HOA</a:t>
            </a:r>
          </a:p>
        </p:txBody>
      </p:sp>
      <p:sp>
        <p:nvSpPr>
          <p:cNvPr id="29" name="Rectangle 35"/>
          <p:cNvSpPr>
            <a:spLocks noChangeArrowheads="1"/>
          </p:cNvSpPr>
          <p:nvPr/>
        </p:nvSpPr>
        <p:spPr bwMode="auto">
          <a:xfrm>
            <a:off x="2544417" y="3190875"/>
            <a:ext cx="7991062"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rgbClr val="FF0000"/>
                </a:solidFill>
                <a:latin typeface="Times New Roman" pitchFamily="18" charset="0"/>
              </a:rPr>
              <a:t>Trồng </a:t>
            </a:r>
            <a:r>
              <a:rPr lang="en-US" altLang="en-US" sz="3600" b="1" dirty="0" err="1">
                <a:solidFill>
                  <a:srgbClr val="FF0000"/>
                </a:solidFill>
                <a:latin typeface="Times New Roman" pitchFamily="18" charset="0"/>
              </a:rPr>
              <a:t>rau</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hoa</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quả</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ôn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đới</a:t>
            </a:r>
            <a:r>
              <a:rPr lang="en-US" altLang="en-US" sz="3600" b="1" dirty="0">
                <a:solidFill>
                  <a:srgbClr val="FF0000"/>
                </a:solidFill>
                <a:latin typeface="Times New Roman" pitchFamily="18" charset="0"/>
              </a:rPr>
              <a:t> ở </a:t>
            </a:r>
            <a:r>
              <a:rPr lang="en-US" altLang="en-US" sz="3600" b="1" dirty="0" err="1">
                <a:solidFill>
                  <a:srgbClr val="FF0000"/>
                </a:solidFill>
                <a:latin typeface="Times New Roman" pitchFamily="18" charset="0"/>
              </a:rPr>
              <a:t>Đà</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Lạt</a:t>
            </a:r>
            <a:endParaRPr lang="en-US" altLang="en-US" sz="3600" b="1" dirty="0">
              <a:solidFill>
                <a:srgbClr val="FF0000"/>
              </a:solidFill>
              <a:latin typeface="Times New Roman" pitchFamily="18" charset="0"/>
            </a:endParaRPr>
          </a:p>
        </p:txBody>
      </p:sp>
    </p:spTree>
    <p:extLst>
      <p:ext uri="{BB962C8B-B14F-4D97-AF65-F5344CB8AC3E}">
        <p14:creationId xmlns:p14="http://schemas.microsoft.com/office/powerpoint/2010/main" val="934027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31"/>
                                        </p:tgtEl>
                                        <p:attrNameLst>
                                          <p:attrName>style.visibility</p:attrName>
                                        </p:attrNameLst>
                                      </p:cBhvr>
                                      <p:to>
                                        <p:strVal val="visible"/>
                                      </p:to>
                                    </p:set>
                                    <p:animEffect transition="in" filter="box(in)">
                                      <p:cBhvr>
                                        <p:cTn id="7" dur="2000"/>
                                        <p:tgtEl>
                                          <p:spTgt spid="133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335"/>
                                        </p:tgtEl>
                                        <p:attrNameLst>
                                          <p:attrName>style.visibility</p:attrName>
                                        </p:attrNameLst>
                                      </p:cBhvr>
                                      <p:to>
                                        <p:strVal val="visible"/>
                                      </p:to>
                                    </p:set>
                                    <p:animEffect transition="in" filter="box(in)">
                                      <p:cBhvr>
                                        <p:cTn id="12" dur="2000"/>
                                        <p:tgtEl>
                                          <p:spTgt spid="1333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337"/>
                                        </p:tgtEl>
                                        <p:attrNameLst>
                                          <p:attrName>style.visibility</p:attrName>
                                        </p:attrNameLst>
                                      </p:cBhvr>
                                      <p:to>
                                        <p:strVal val="visible"/>
                                      </p:to>
                                    </p:set>
                                    <p:animEffect transition="in" filter="box(in)">
                                      <p:cBhvr>
                                        <p:cTn id="17" dur="2000"/>
                                        <p:tgtEl>
                                          <p:spTgt spid="133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329"/>
                                        </p:tgtEl>
                                        <p:attrNameLst>
                                          <p:attrName>style.visibility</p:attrName>
                                        </p:attrNameLst>
                                      </p:cBhvr>
                                      <p:to>
                                        <p:strVal val="visible"/>
                                      </p:to>
                                    </p:set>
                                    <p:animEffect transition="in" filter="box(in)">
                                      <p:cBhvr>
                                        <p:cTn id="22" dur="2000"/>
                                        <p:tgtEl>
                                          <p:spTgt spid="1332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ox(in)">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ox(in)">
                                      <p:cBhvr>
                                        <p:cTn id="32" dur="2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ox(in)">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ox(in)">
                                      <p:cBhvr>
                                        <p:cTn id="42" dur="2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endParaRPr>
          </a:p>
        </p:txBody>
      </p:sp>
      <p:pic>
        <p:nvPicPr>
          <p:cNvPr id="8" name="Picture 27" descr="Nông dân làm giàu nhờ liên kết xuất khẩu nô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5546725"/>
            <a:ext cx="12192000" cy="52322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vi-VN" altLang="en-US" sz="2800" b="1" dirty="0">
                <a:solidFill>
                  <a:srgbClr val="FFFF00"/>
                </a:solidFill>
                <a:latin typeface="Times New Roman" pitchFamily="18" charset="0"/>
              </a:rPr>
              <a:t>Người Nhật đang đầu tư</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nông</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nghiệp</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công</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nghệ</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cao</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vào</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tỉnh</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Lâm</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Đồng</a:t>
            </a:r>
            <a:endParaRPr lang="vi-VN" altLang="en-US" sz="2800" b="1" dirty="0">
              <a:solidFill>
                <a:srgbClr val="FFFF00"/>
              </a:solidFill>
              <a:latin typeface="Times New Roman" pitchFamily="18" charset="0"/>
            </a:endParaRPr>
          </a:p>
        </p:txBody>
      </p:sp>
    </p:spTree>
    <p:extLst>
      <p:ext uri="{BB962C8B-B14F-4D97-AF65-F5344CB8AC3E}">
        <p14:creationId xmlns:p14="http://schemas.microsoft.com/office/powerpoint/2010/main" val="41647465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10" descr="C:\Documents and Settings\Vinaghost\Desktop\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72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C:\Documents and Settings\Vinaghost\Desktop\h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61722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5" descr="42-1740379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0"/>
            <a:ext cx="591378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7"/>
          <p:cNvSpPr txBox="1">
            <a:spLocks noChangeArrowheads="1"/>
          </p:cNvSpPr>
          <p:nvPr/>
        </p:nvSpPr>
        <p:spPr bwMode="auto">
          <a:xfrm>
            <a:off x="106017" y="6027004"/>
            <a:ext cx="11979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err="1">
                <a:solidFill>
                  <a:srgbClr val="FF0000"/>
                </a:solidFill>
                <a:latin typeface="Times New Roman" pitchFamily="18" charset="0"/>
                <a:cs typeface="Times New Roman" pitchFamily="18" charset="0"/>
              </a:rPr>
              <a:t>Quan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sát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ảnh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cho</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biết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Vùng</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Tây</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Nguyên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còn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phát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triển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mạnh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các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loại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vật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nuôi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nào</a:t>
            </a:r>
            <a:r>
              <a:rPr lang="en-US" altLang="en-US" sz="2400" b="1" dirty="0">
                <a:solidFill>
                  <a:srgbClr val="FF0000"/>
                </a:solidFill>
                <a:latin typeface="Times New Roman" pitchFamily="18" charset="0"/>
                <a:cs typeface="Times New Roman" pitchFamily="18" charset="0"/>
              </a:rPr>
              <a:t> ?</a:t>
            </a:r>
          </a:p>
        </p:txBody>
      </p:sp>
      <p:pic>
        <p:nvPicPr>
          <p:cNvPr id="7" name="Picture 13">
            <a:extLst>
              <a:ext uri="{FF2B5EF4-FFF2-40B4-BE49-F238E27FC236}">
                <a16:creationId xmlns:a16="http://schemas.microsoft.com/office/drawing/2014/main" id="{EFA74733-A3DD-4777-8C29-44017DE69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276600"/>
            <a:ext cx="5837580" cy="2609850"/>
          </a:xfrm>
          <a:prstGeom prst="rect">
            <a:avLst/>
          </a:prstGeom>
          <a:noFill/>
          <a:ln w="38100" cmpd="dbl">
            <a:solidFill>
              <a:srgbClr val="808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25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ox(in)">
                                      <p:cBhvr>
                                        <p:cTn id="7" dur="20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2000"/>
                                        <p:tgtEl>
                                          <p:spTgt spid="102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box(in)">
                                      <p:cBhvr>
                                        <p:cTn id="17" dur="2000"/>
                                        <p:tgtEl>
                                          <p:spTgt spid="1024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box(in)">
                                      <p:cBhvr>
                                        <p:cTn id="27" dur="20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Résultat de recherche d'images pour &quot;thuần dưỡng voi&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4" y="0"/>
            <a:ext cx="12165496" cy="6854371"/>
          </a:xfrm>
          <a:prstGeom prst="rect">
            <a:avLst/>
          </a:prstGeom>
          <a:noFill/>
          <a:extLst>
            <a:ext uri="{909E8E84-426E-40DD-AFC4-6F175D3DCCD1}">
              <a14:hiddenFill xmlns:a14="http://schemas.microsoft.com/office/drawing/2010/main">
                <a:solidFill>
                  <a:srgbClr val="FFFFFF"/>
                </a:solidFill>
              </a14:hiddenFill>
            </a:ext>
          </a:extLst>
        </p:spPr>
      </p:pic>
      <p:sp>
        <p:nvSpPr>
          <p:cNvPr id="32776" name="Oval 8"/>
          <p:cNvSpPr>
            <a:spLocks noChangeArrowheads="1"/>
          </p:cNvSpPr>
          <p:nvPr/>
        </p:nvSpPr>
        <p:spPr bwMode="auto">
          <a:xfrm>
            <a:off x="1007166" y="5300870"/>
            <a:ext cx="4625008" cy="1391478"/>
          </a:xfrm>
          <a:prstGeom prst="ellipse">
            <a:avLst/>
          </a:prstGeom>
          <a:gradFill rotWithShape="1">
            <a:gsLst>
              <a:gs pos="0">
                <a:srgbClr val="FF3300"/>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latin typeface="Times New Roman" panose="02020603050405020304" pitchFamily="18" charset="0"/>
                <a:cs typeface="Times New Roman" panose="02020603050405020304" pitchFamily="18" charset="0"/>
              </a:rPr>
              <a:t>Thuần dưỡng voi</a:t>
            </a:r>
          </a:p>
        </p:txBody>
      </p:sp>
    </p:spTree>
    <p:extLst>
      <p:ext uri="{BB962C8B-B14F-4D97-AF65-F5344CB8AC3E}">
        <p14:creationId xmlns:p14="http://schemas.microsoft.com/office/powerpoint/2010/main" val="34647183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box(in)">
                                      <p:cBhvr>
                                        <p:cTn id="7" dur="20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6"/>
                                        </p:tgtEl>
                                        <p:attrNameLst>
                                          <p:attrName>style.visibility</p:attrName>
                                        </p:attrNameLst>
                                      </p:cBhvr>
                                      <p:to>
                                        <p:strVal val="visible"/>
                                      </p:to>
                                    </p:set>
                                    <p:animEffect transition="in" filter="box(in)">
                                      <p:cBhvr>
                                        <p:cTn id="12" dur="2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CAH8ZUV1">
            <a:hlinkClick r:id="rId2" action="ppaction://hlinksldjump"/>
            <a:extLst>
              <a:ext uri="{FF2B5EF4-FFF2-40B4-BE49-F238E27FC236}">
                <a16:creationId xmlns:a16="http://schemas.microsoft.com/office/drawing/2014/main" id="{95BCF7C0-BF12-47F7-882D-56E725A75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
            <a:ext cx="6095997" cy="325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3" descr="42-17403794.jpg">
            <a:extLst>
              <a:ext uri="{FF2B5EF4-FFF2-40B4-BE49-F238E27FC236}">
                <a16:creationId xmlns:a16="http://schemas.microsoft.com/office/drawing/2014/main" id="{43CB4137-9B79-42E4-AE16-028534B16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76200"/>
            <a:ext cx="6095999" cy="325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Ho.JPG">
            <a:extLst>
              <a:ext uri="{FF2B5EF4-FFF2-40B4-BE49-F238E27FC236}">
                <a16:creationId xmlns:a16="http://schemas.microsoft.com/office/drawing/2014/main" id="{E3B86DF4-2333-4937-88BD-39FB6F27F6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078"/>
            <a:ext cx="6096000" cy="333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Banteng con 1.JPG">
            <a:extLst>
              <a:ext uri="{FF2B5EF4-FFF2-40B4-BE49-F238E27FC236}">
                <a16:creationId xmlns:a16="http://schemas.microsoft.com/office/drawing/2014/main" id="{520AA9C3-BFA5-41E3-A6B2-137F477E25CD}"/>
              </a:ext>
            </a:extLst>
          </p:cNvPr>
          <p:cNvPicPr>
            <a:picLocks noChangeAspect="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6096000" y="3332922"/>
            <a:ext cx="6096000" cy="352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ox(in)">
                                      <p:cBhvr>
                                        <p:cTn id="7" dur="20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ox(in)">
                                      <p:cBhvr>
                                        <p:cTn id="12" dur="20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box(in)">
                                      <p:cBhvr>
                                        <p:cTn id="17" dur="2000"/>
                                        <p:tgtEl>
                                          <p:spTgt spid="133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318"/>
                                        </p:tgtEl>
                                        <p:attrNameLst>
                                          <p:attrName>style.visibility</p:attrName>
                                        </p:attrNameLst>
                                      </p:cBhvr>
                                      <p:to>
                                        <p:strVal val="visible"/>
                                      </p:to>
                                    </p:set>
                                    <p:animEffect transition="in" filter="box(in)">
                                      <p:cBhvr>
                                        <p:cTn id="22"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72035" name="Picture 3" descr="caphe+vietna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4" descr="311013_KT_Doangnghi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8140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65_6_1338038921_21_250512_MT_Hot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ext Box 6"/>
          <p:cNvSpPr txBox="1">
            <a:spLocks noChangeArrowheads="1"/>
          </p:cNvSpPr>
          <p:nvPr/>
        </p:nvSpPr>
        <p:spPr bwMode="auto">
          <a:xfrm>
            <a:off x="3485322" y="279618"/>
            <a:ext cx="592372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latin typeface="Times New Roman" pitchFamily="18" charset="0"/>
              </a:rPr>
              <a:t>PHÁ RỪNG TRỒNG CÀ PHÊ, HỒ TIÊU, CÀ PHÊ</a:t>
            </a:r>
          </a:p>
        </p:txBody>
      </p:sp>
      <p:pic>
        <p:nvPicPr>
          <p:cNvPr id="172039" name="Picture 7" descr="Vét nước ao, hồ tưới cho cây trồng ở huyện Đăk Min, Đăk N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0" name="Text Box 8"/>
          <p:cNvSpPr txBox="1">
            <a:spLocks noChangeArrowheads="1"/>
          </p:cNvSpPr>
          <p:nvPr/>
        </p:nvSpPr>
        <p:spPr bwMode="auto">
          <a:xfrm>
            <a:off x="4863548" y="4648201"/>
            <a:ext cx="1948069"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latin typeface="Times New Roman" pitchFamily="18" charset="0"/>
              </a:rPr>
              <a:t>VÀ HẬU QUẢ</a:t>
            </a:r>
          </a:p>
        </p:txBody>
      </p:sp>
    </p:spTree>
    <p:extLst>
      <p:ext uri="{BB962C8B-B14F-4D97-AF65-F5344CB8AC3E}">
        <p14:creationId xmlns:p14="http://schemas.microsoft.com/office/powerpoint/2010/main" val="2071337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2037"/>
                                        </p:tgtEl>
                                        <p:attrNameLst>
                                          <p:attrName>style.visibility</p:attrName>
                                        </p:attrNameLst>
                                      </p:cBhvr>
                                      <p:to>
                                        <p:strVal val="visible"/>
                                      </p:to>
                                    </p:set>
                                    <p:animEffect transition="in" filter="box(in)">
                                      <p:cBhvr>
                                        <p:cTn id="7" dur="2000"/>
                                        <p:tgtEl>
                                          <p:spTgt spid="1720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2035"/>
                                        </p:tgtEl>
                                        <p:attrNameLst>
                                          <p:attrName>style.visibility</p:attrName>
                                        </p:attrNameLst>
                                      </p:cBhvr>
                                      <p:to>
                                        <p:strVal val="visible"/>
                                      </p:to>
                                    </p:set>
                                    <p:animEffect transition="in" filter="box(in)">
                                      <p:cBhvr>
                                        <p:cTn id="12" dur="2000"/>
                                        <p:tgtEl>
                                          <p:spTgt spid="17203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2039"/>
                                        </p:tgtEl>
                                        <p:attrNameLst>
                                          <p:attrName>style.visibility</p:attrName>
                                        </p:attrNameLst>
                                      </p:cBhvr>
                                      <p:to>
                                        <p:strVal val="visible"/>
                                      </p:to>
                                    </p:set>
                                    <p:animEffect transition="in" filter="box(in)">
                                      <p:cBhvr>
                                        <p:cTn id="17" dur="2000"/>
                                        <p:tgtEl>
                                          <p:spTgt spid="17203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2036"/>
                                        </p:tgtEl>
                                        <p:attrNameLst>
                                          <p:attrName>style.visibility</p:attrName>
                                        </p:attrNameLst>
                                      </p:cBhvr>
                                      <p:to>
                                        <p:strVal val="visible"/>
                                      </p:to>
                                    </p:set>
                                    <p:animEffect transition="in" filter="box(in)">
                                      <p:cBhvr>
                                        <p:cTn id="22" dur="2000"/>
                                        <p:tgtEl>
                                          <p:spTgt spid="17203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2038"/>
                                        </p:tgtEl>
                                        <p:attrNameLst>
                                          <p:attrName>style.visibility</p:attrName>
                                        </p:attrNameLst>
                                      </p:cBhvr>
                                      <p:to>
                                        <p:strVal val="visible"/>
                                      </p:to>
                                    </p:set>
                                    <p:animEffect transition="in" filter="box(in)">
                                      <p:cBhvr>
                                        <p:cTn id="27" dur="2000"/>
                                        <p:tgtEl>
                                          <p:spTgt spid="17203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2040"/>
                                        </p:tgtEl>
                                        <p:attrNameLst>
                                          <p:attrName>style.visibility</p:attrName>
                                        </p:attrNameLst>
                                      </p:cBhvr>
                                      <p:to>
                                        <p:strVal val="visible"/>
                                      </p:to>
                                    </p:set>
                                    <p:animEffect transition="in" filter="box(in)">
                                      <p:cBhvr>
                                        <p:cTn id="32" dur="2000"/>
                                        <p:tgtEl>
                                          <p:spTgt spid="172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animBg="1"/>
      <p:bldP spid="1720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D8F69-0535-444B-BF79-31C1E0D98D76}"/>
              </a:ext>
            </a:extLst>
          </p:cNvPr>
          <p:cNvSpPr txBox="1"/>
          <p:nvPr/>
        </p:nvSpPr>
        <p:spPr>
          <a:xfrm>
            <a:off x="352425" y="171450"/>
            <a:ext cx="7991475" cy="954107"/>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III. TÌNH HÌNH PHÁT TRIỂN KINH TẾ</a:t>
            </a:r>
          </a:p>
          <a:p>
            <a:r>
              <a:rPr lang="en-US" sz="2800" b="1" dirty="0">
                <a:solidFill>
                  <a:srgbClr val="C00000"/>
                </a:solidFill>
                <a:latin typeface="Times New Roman" panose="02020603050405020304" pitchFamily="18" charset="0"/>
                <a:cs typeface="Times New Roman" panose="02020603050405020304" pitchFamily="18" charset="0"/>
              </a:rPr>
              <a:t>1. </a:t>
            </a:r>
            <a:r>
              <a:rPr lang="en-US" sz="2800" b="1" dirty="0" err="1">
                <a:solidFill>
                  <a:srgbClr val="C00000"/>
                </a:solidFill>
                <a:latin typeface="Times New Roman" panose="02020603050405020304" pitchFamily="18" charset="0"/>
                <a:cs typeface="Times New Roman" panose="02020603050405020304" pitchFamily="18" charset="0"/>
              </a:rPr>
              <a:t>Nông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nghiệp</a:t>
            </a:r>
            <a:endParaRPr lang="vi-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15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1" descr="news_rung19606n">
            <a:hlinkClick r:id="rId2" action="ppaction://hlinksldjump"/>
            <a:extLst>
              <a:ext uri="{FF2B5EF4-FFF2-40B4-BE49-F238E27FC236}">
                <a16:creationId xmlns:a16="http://schemas.microsoft.com/office/drawing/2014/main" id="{EC5CC51E-1E03-416E-B0E3-DAD95AE0B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9" y="0"/>
            <a:ext cx="6116633" cy="34178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2" descr="chayrung_visao">
            <a:extLst>
              <a:ext uri="{FF2B5EF4-FFF2-40B4-BE49-F238E27FC236}">
                <a16:creationId xmlns:a16="http://schemas.microsoft.com/office/drawing/2014/main" id="{F36B9EE0-E0C1-4CB5-8825-9D27DB2A0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965" y="11114"/>
            <a:ext cx="6142035" cy="3406773"/>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9" descr="gapx">
            <a:extLst>
              <a:ext uri="{FF2B5EF4-FFF2-40B4-BE49-F238E27FC236}">
                <a16:creationId xmlns:a16="http://schemas.microsoft.com/office/drawing/2014/main" id="{2B6E5B11-3174-4C09-ABFC-89F2C662F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8"/>
            <a:ext cx="6049965" cy="34178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0" descr="erosion">
            <a:extLst>
              <a:ext uri="{FF2B5EF4-FFF2-40B4-BE49-F238E27FC236}">
                <a16:creationId xmlns:a16="http://schemas.microsoft.com/office/drawing/2014/main" id="{9151AA06-3CAC-4A83-AE39-283C270FA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9966" y="3429000"/>
            <a:ext cx="6142034" cy="341788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48485" name="Picture 5"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08488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7" descr="850c55bfc855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http://www.baodaknong.org.vn/database/image/2015/05/05/1983-TTS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114" y="3429000"/>
            <a:ext cx="6084886"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descr="http://baotainguyenmoitruong.vn/dataimages/201505/original/images1120873_1__3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1980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318051" y="2955235"/>
            <a:ext cx="11595653"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solidFill>
                  <a:srgbClr val="FF0000"/>
                </a:solidFill>
                <a:latin typeface="Times New Roman" pitchFamily="18" charset="0"/>
              </a:rPr>
              <a:t>-</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Phát</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triển</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chăn</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nuôi</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gia</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súc</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lớn</a:t>
            </a:r>
            <a:r>
              <a:rPr lang="en-US" altLang="en-US" sz="2400" b="1" dirty="0">
                <a:solidFill>
                  <a:srgbClr val="FF0000"/>
                </a:solidFill>
                <a:latin typeface="Times New Roman" pitchFamily="18" charset="0"/>
              </a:rPr>
              <a:t>.</a:t>
            </a:r>
          </a:p>
          <a:p>
            <a:pPr eaLnBrk="1" hangingPunct="1">
              <a:spcBef>
                <a:spcPct val="0"/>
              </a:spcBef>
              <a:buFontTx/>
              <a:buNone/>
            </a:pPr>
            <a:r>
              <a:rPr lang="en-US" altLang="en-US" sz="2400" dirty="0">
                <a:solidFill>
                  <a:srgbClr val="FF0000"/>
                </a:solidFill>
                <a:latin typeface="Times New Roman" pitchFamily="18" charset="0"/>
              </a:rPr>
              <a:t>- </a:t>
            </a:r>
            <a:r>
              <a:rPr lang="en-US" altLang="en-US" sz="2400" b="1" dirty="0" err="1">
                <a:solidFill>
                  <a:srgbClr val="FF0000"/>
                </a:solidFill>
                <a:latin typeface="Times New Roman" pitchFamily="18" charset="0"/>
              </a:rPr>
              <a:t>Lâm</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nghiệp</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kết</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hợp</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khai</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thác</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với</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trồng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mới</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khoanh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nuôi</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giao</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khoán</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bảo</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vệ</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rừng</a:t>
            </a:r>
            <a:r>
              <a:rPr lang="en-US" altLang="en-US" sz="2400" b="1" dirty="0">
                <a:solidFill>
                  <a:srgbClr val="FF0000"/>
                </a:solidFill>
                <a:latin typeface="Times New Roman" pitchFamily="18" charset="0"/>
              </a:rPr>
              <a:t>.</a:t>
            </a:r>
          </a:p>
        </p:txBody>
      </p:sp>
    </p:spTree>
    <p:extLst>
      <p:ext uri="{BB962C8B-B14F-4D97-AF65-F5344CB8AC3E}">
        <p14:creationId xmlns:p14="http://schemas.microsoft.com/office/powerpoint/2010/main" val="25229444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8487"/>
                                        </p:tgtEl>
                                        <p:attrNameLst>
                                          <p:attrName>style.visibility</p:attrName>
                                        </p:attrNameLst>
                                      </p:cBhvr>
                                      <p:to>
                                        <p:strVal val="visible"/>
                                      </p:to>
                                    </p:set>
                                    <p:animEffect transition="in" filter="box(in)">
                                      <p:cBhvr>
                                        <p:cTn id="7" dur="2000"/>
                                        <p:tgtEl>
                                          <p:spTgt spid="1484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8485"/>
                                        </p:tgtEl>
                                        <p:attrNameLst>
                                          <p:attrName>style.visibility</p:attrName>
                                        </p:attrNameLst>
                                      </p:cBhvr>
                                      <p:to>
                                        <p:strVal val="visible"/>
                                      </p:to>
                                    </p:set>
                                    <p:animEffect transition="in" filter="box(in)">
                                      <p:cBhvr>
                                        <p:cTn id="12" dur="2000"/>
                                        <p:tgtEl>
                                          <p:spTgt spid="14848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371"/>
                                        </p:tgtEl>
                                        <p:attrNameLst>
                                          <p:attrName>style.visibility</p:attrName>
                                        </p:attrNameLst>
                                      </p:cBhvr>
                                      <p:to>
                                        <p:strVal val="visible"/>
                                      </p:to>
                                    </p:set>
                                    <p:animEffect transition="in" filter="box(in)">
                                      <p:cBhvr>
                                        <p:cTn id="17" dur="2000"/>
                                        <p:tgtEl>
                                          <p:spTgt spid="153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369"/>
                                        </p:tgtEl>
                                        <p:attrNameLst>
                                          <p:attrName>style.visibility</p:attrName>
                                        </p:attrNameLst>
                                      </p:cBhvr>
                                      <p:to>
                                        <p:strVal val="visible"/>
                                      </p:to>
                                    </p:set>
                                    <p:animEffect transition="in" filter="box(in)">
                                      <p:cBhvr>
                                        <p:cTn id="22" dur="2000"/>
                                        <p:tgtEl>
                                          <p:spTgt spid="1536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420377-FFDE-406E-89D1-B44BD2EEBB47}"/>
              </a:ext>
            </a:extLst>
          </p:cNvPr>
          <p:cNvSpPr txBox="1"/>
          <p:nvPr/>
        </p:nvSpPr>
        <p:spPr>
          <a:xfrm>
            <a:off x="225287" y="145774"/>
            <a:ext cx="11766688" cy="4733412"/>
          </a:xfrm>
          <a:prstGeom prst="rect">
            <a:avLst/>
          </a:prstGeom>
          <a:noFill/>
        </p:spPr>
        <p:txBody>
          <a:bodyPr wrap="square">
            <a:spAutoFit/>
          </a:bodyPr>
          <a:lstStyle/>
          <a:p>
            <a:pPr algn="just">
              <a:lnSpc>
                <a:spcPct val="115000"/>
              </a:lnSpc>
              <a:spcBef>
                <a:spcPts val="600"/>
              </a:spcBef>
              <a:spcAft>
                <a:spcPts val="600"/>
              </a:spcAft>
            </a:pPr>
            <a:r>
              <a:rPr lang="en-US" sz="3600" b="1" dirty="0">
                <a:solidFill>
                  <a:srgbClr val="0070C0"/>
                </a:solidFill>
                <a:effectLst/>
                <a:latin typeface="Times New Roman" panose="02020603050405020304" pitchFamily="18" charset="0"/>
                <a:ea typeface="Calibri" panose="020F0502020204030204" pitchFamily="34" charset="0"/>
              </a:rPr>
              <a:t>IV. </a:t>
            </a:r>
            <a:r>
              <a:rPr lang="en-US" sz="3600" b="1" dirty="0" err="1">
                <a:solidFill>
                  <a:srgbClr val="0070C0"/>
                </a:solidFill>
                <a:effectLst/>
                <a:latin typeface="Times New Roman" panose="02020603050405020304" pitchFamily="18" charset="0"/>
                <a:ea typeface="Calibri" panose="020F0502020204030204" pitchFamily="34" charset="0"/>
              </a:rPr>
              <a:t>Tình</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hình</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phát</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triển</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kinh</a:t>
            </a:r>
            <a:r>
              <a:rPr lang="en-US" sz="3600" b="1" dirty="0">
                <a:solidFill>
                  <a:srgbClr val="0070C0"/>
                </a:solidFill>
                <a:effectLst/>
                <a:latin typeface="Times New Roman" panose="02020603050405020304" pitchFamily="18" charset="0"/>
                <a:ea typeface="Calibri" panose="020F0502020204030204" pitchFamily="34" charset="0"/>
              </a:rPr>
              <a:t> </a:t>
            </a:r>
            <a:r>
              <a:rPr lang="en-US" sz="3600" b="1" dirty="0" err="1">
                <a:solidFill>
                  <a:srgbClr val="0070C0"/>
                </a:solidFill>
                <a:effectLst/>
                <a:latin typeface="Times New Roman" panose="02020603050405020304" pitchFamily="18" charset="0"/>
                <a:ea typeface="Calibri" panose="020F0502020204030204" pitchFamily="34" charset="0"/>
              </a:rPr>
              <a:t>tế</a:t>
            </a:r>
            <a:r>
              <a:rPr lang="en-US" sz="3600" b="1" dirty="0">
                <a:solidFill>
                  <a:srgbClr val="0070C0"/>
                </a:solidFill>
                <a:effectLst/>
                <a:latin typeface="Times New Roman" panose="02020603050405020304" pitchFamily="18" charset="0"/>
                <a:ea typeface="Calibri" panose="020F0502020204030204" pitchFamily="34" charset="0"/>
              </a:rPr>
              <a:t> </a:t>
            </a:r>
            <a:endParaRPr lang="en-US" sz="3600" dirty="0">
              <a:solidFill>
                <a:srgbClr val="0070C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3200" b="1" dirty="0">
                <a:solidFill>
                  <a:srgbClr val="FF0000"/>
                </a:solidFill>
                <a:effectLst/>
                <a:latin typeface="Times New Roman" panose="02020603050405020304" pitchFamily="18" charset="0"/>
                <a:ea typeface="Calibri" panose="020F0502020204030204" pitchFamily="34" charset="0"/>
              </a:rPr>
              <a:t>1. </a:t>
            </a:r>
            <a:r>
              <a:rPr lang="en-US" sz="3200" b="1" dirty="0" err="1">
                <a:solidFill>
                  <a:srgbClr val="FF0000"/>
                </a:solidFill>
                <a:effectLst/>
                <a:latin typeface="Times New Roman" panose="02020603050405020304" pitchFamily="18" charset="0"/>
                <a:ea typeface="Calibri" panose="020F0502020204030204" pitchFamily="34" charset="0"/>
              </a:rPr>
              <a:t>Nông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nghiệp</a:t>
            </a:r>
            <a:r>
              <a:rPr lang="en-US" sz="3200" b="1" dirty="0">
                <a:solidFill>
                  <a:srgbClr val="FF0000"/>
                </a:solidFill>
                <a:effectLst/>
                <a:latin typeface="Times New Roman" panose="02020603050405020304" pitchFamily="18" charset="0"/>
                <a:ea typeface="Calibri" panose="020F0502020204030204" pitchFamily="34" charset="0"/>
              </a:rPr>
              <a:t> </a:t>
            </a:r>
            <a:endParaRPr lang="en-US" sz="32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Là</a:t>
            </a:r>
            <a:r>
              <a:rPr lang="en-US" sz="2400" b="1" dirty="0">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vùng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chuyên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canh</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cây</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công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nghiệp</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lớn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của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nước</a:t>
            </a:r>
            <a:r>
              <a:rPr lang="en-US" sz="2400" b="1" dirty="0">
                <a:effectLst/>
                <a:latin typeface="Times New Roman" panose="02020603050405020304" pitchFamily="18" charset="0"/>
                <a:ea typeface="Calibri" panose="020F0502020204030204" pitchFamily="34" charset="0"/>
              </a:rPr>
              <a:t> ta.</a:t>
            </a:r>
            <a:endParaRPr lang="en-US" sz="2400" dirty="0">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Phát</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triển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mạnh</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các</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loại</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cây</a:t>
            </a:r>
            <a:r>
              <a:rPr lang="en-US" sz="2400" b="1" dirty="0">
                <a:solidFill>
                  <a:srgbClr val="FF0000"/>
                </a:solidFill>
                <a:effectLst/>
                <a:latin typeface="Times New Roman" panose="02020603050405020304" pitchFamily="18" charset="0"/>
                <a:ea typeface="Calibri" panose="020F0502020204030204" pitchFamily="34" charset="0"/>
              </a:rPr>
              <a:t> CN </a:t>
            </a:r>
            <a:r>
              <a:rPr lang="en-US" sz="2400" b="1" dirty="0">
                <a:effectLst/>
                <a:latin typeface="Times New Roman" panose="02020603050405020304" pitchFamily="18" charset="0"/>
                <a:ea typeface="Calibri" panose="020F0502020204030204" pitchFamily="34" charset="0"/>
              </a:rPr>
              <a:t>=&gt; </a:t>
            </a:r>
            <a:r>
              <a:rPr lang="en-US" sz="2400" b="1" dirty="0" err="1">
                <a:effectLst/>
                <a:latin typeface="Times New Roman" panose="02020603050405020304" pitchFamily="18" charset="0"/>
                <a:ea typeface="Calibri" panose="020F0502020204030204" pitchFamily="34" charset="0"/>
              </a:rPr>
              <a:t>đem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lại</a:t>
            </a:r>
            <a:r>
              <a:rPr lang="en-US" sz="2400" b="1" dirty="0">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hiệu</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quả</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kinh</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tế</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cao</a:t>
            </a:r>
            <a:r>
              <a:rPr lang="en-US" sz="2400" b="1" dirty="0">
                <a:solidFill>
                  <a:srgbClr val="FF0000"/>
                </a:solidFill>
                <a:effectLst/>
                <a:latin typeface="Times New Roman" panose="02020603050405020304" pitchFamily="18" charset="0"/>
                <a:ea typeface="Calibri" panose="020F0502020204030204" pitchFamily="34" charset="0"/>
              </a:rPr>
              <a:t>. </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Giá</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trị</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sản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xuất</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nông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nghiệp</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tăng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nhanh</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Đăk</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Lắk</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Lâm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Đồng</a:t>
            </a:r>
            <a:r>
              <a:rPr lang="en-US" sz="2400" b="1" dirty="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Lâm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nghiệp</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chuyển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hướng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quan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trọng</a:t>
            </a:r>
            <a:r>
              <a:rPr lang="en-US" sz="2400" b="1" dirty="0">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Kết</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hợp</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khai</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thác</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trồng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mới</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bảo</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vệ</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rừng</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gắn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khai</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thác</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với</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chế</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biến</a:t>
            </a:r>
            <a:r>
              <a:rPr lang="en-US" sz="2400" b="1" dirty="0">
                <a:solidFill>
                  <a:srgbClr val="FF0000"/>
                </a:solidFill>
                <a:effectLst/>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 </a:t>
            </a:r>
            <a:r>
              <a:rPr lang="en-US" sz="2400" b="1" dirty="0" err="1">
                <a:effectLst/>
                <a:highlight>
                  <a:srgbClr val="FFFF00"/>
                </a:highlight>
                <a:latin typeface="Times New Roman" panose="02020603050405020304" pitchFamily="18" charset="0"/>
                <a:ea typeface="Calibri" panose="020F0502020204030204" pitchFamily="34" charset="0"/>
              </a:rPr>
              <a:t>Độ</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che</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phủ</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rừng</a:t>
            </a:r>
            <a:r>
              <a:rPr lang="en-US" sz="2400" b="1" dirty="0">
                <a:effectLst/>
                <a:latin typeface="Times New Roman" panose="02020603050405020304" pitchFamily="18" charset="0"/>
                <a:ea typeface="Calibri" panose="020F0502020204030204" pitchFamily="34" charset="0"/>
              </a:rPr>
              <a:t> 54,8% ( 2003), </a:t>
            </a:r>
            <a:r>
              <a:rPr lang="en-US" sz="2400" b="1" dirty="0" err="1">
                <a:effectLst/>
                <a:highlight>
                  <a:srgbClr val="FFFF00"/>
                </a:highlight>
                <a:latin typeface="Times New Roman" panose="02020603050405020304" pitchFamily="18" charset="0"/>
                <a:ea typeface="Calibri" panose="020F0502020204030204" pitchFamily="34" charset="0"/>
              </a:rPr>
              <a:t>cao</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nhất</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nước</a:t>
            </a:r>
            <a:r>
              <a:rPr lang="en-US" sz="2400" b="1" dirty="0">
                <a:effectLst/>
                <a:highlight>
                  <a:srgbClr val="FFFF00"/>
                </a:highlight>
                <a:latin typeface="Times New Roman" panose="02020603050405020304" pitchFamily="18" charset="0"/>
                <a:ea typeface="Calibri" panose="020F0502020204030204" pitchFamily="34" charset="0"/>
              </a:rPr>
              <a:t>.</a:t>
            </a:r>
            <a:endParaRPr lang="en-US" sz="2400" dirty="0">
              <a:effectLst/>
              <a:highlight>
                <a:srgbClr val="FFFF00"/>
              </a:highligh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84658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D8F69-0535-444B-BF79-31C1E0D98D76}"/>
              </a:ext>
            </a:extLst>
          </p:cNvPr>
          <p:cNvSpPr txBox="1"/>
          <p:nvPr/>
        </p:nvSpPr>
        <p:spPr>
          <a:xfrm>
            <a:off x="352425" y="171450"/>
            <a:ext cx="7991475"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2. </a:t>
            </a:r>
            <a:r>
              <a:rPr lang="en-US" sz="2800" b="1" dirty="0" err="1">
                <a:solidFill>
                  <a:srgbClr val="C00000"/>
                </a:solidFill>
                <a:latin typeface="Times New Roman" panose="02020603050405020304" pitchFamily="18" charset="0"/>
                <a:cs typeface="Times New Roman" panose="02020603050405020304" pitchFamily="18" charset="0"/>
              </a:rPr>
              <a:t>Công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nghiệp</a:t>
            </a:r>
            <a:endParaRPr lang="vi-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27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0021">
            <a:extLst>
              <a:ext uri="{FF2B5EF4-FFF2-40B4-BE49-F238E27FC236}">
                <a16:creationId xmlns:a16="http://schemas.microsoft.com/office/drawing/2014/main" id="{3B430BE1-1D51-4A2C-8949-DABBED04DA80}"/>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724"/>
          <a:stretch>
            <a:fillRect/>
          </a:stretch>
        </p:blipFill>
        <p:spPr bwMode="auto">
          <a:xfrm>
            <a:off x="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Oval 2">
            <a:extLst>
              <a:ext uri="{FF2B5EF4-FFF2-40B4-BE49-F238E27FC236}">
                <a16:creationId xmlns:a16="http://schemas.microsoft.com/office/drawing/2014/main" id="{9D6D8149-9EC2-4593-A27F-0A852E55F3F2}"/>
              </a:ext>
            </a:extLst>
          </p:cNvPr>
          <p:cNvSpPr/>
          <p:nvPr/>
        </p:nvSpPr>
        <p:spPr>
          <a:xfrm>
            <a:off x="6400800" y="437322"/>
            <a:ext cx="5512904" cy="5592417"/>
          </a:xfrm>
          <a:prstGeom prst="wedgeEllipseCallout">
            <a:avLst>
              <a:gd name="adj1" fmla="val -47443"/>
              <a:gd name="adj2" fmla="val 55778"/>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Vùng Tây Nguyên phát triển mạnh các ngành công nghiệp gì ? Giải thích.</a:t>
            </a:r>
          </a:p>
        </p:txBody>
      </p:sp>
    </p:spTree>
    <p:extLst>
      <p:ext uri="{BB962C8B-B14F-4D97-AF65-F5344CB8AC3E}">
        <p14:creationId xmlns:p14="http://schemas.microsoft.com/office/powerpoint/2010/main" val="39942581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410817" y="4498327"/>
            <a:ext cx="113703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S</a:t>
            </a:r>
            <a:r>
              <a:rPr lang="en-US" altLang="en-US" sz="2400">
                <a:latin typeface="Times New Roman" panose="02020603050405020304" pitchFamily="18" charset="0"/>
                <a:cs typeface="Times New Roman" panose="02020603050405020304" pitchFamily="18" charset="0"/>
              </a:rPr>
              <a:t>ản xuất</a:t>
            </a:r>
            <a:r>
              <a:rPr lang="vi-VN" altLang="en-US" sz="240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công nghiệp chiếm tỉ trọng thấp trong cơ </a:t>
            </a:r>
            <a:r>
              <a:rPr lang="vi-VN" altLang="en-US" sz="2400">
                <a:latin typeface="Times New Roman" panose="02020603050405020304" pitchFamily="18" charset="0"/>
                <a:cs typeface="Times New Roman" panose="02020603050405020304" pitchFamily="18" charset="0"/>
              </a:rPr>
              <a:t>cấu </a:t>
            </a:r>
            <a:r>
              <a:rPr lang="en-US" altLang="en-US" sz="2400">
                <a:latin typeface="Times New Roman" panose="02020603050405020304" pitchFamily="18" charset="0"/>
                <a:cs typeface="Times New Roman" panose="02020603050405020304" pitchFamily="18" charset="0"/>
              </a:rPr>
              <a:t>kinh tế.</a:t>
            </a:r>
            <a:endParaRPr lang="vi-VN" altLang="en-US" sz="2400" dirty="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C</a:t>
            </a:r>
            <a:r>
              <a:rPr lang="en-US" altLang="en-US" sz="2400">
                <a:latin typeface="Times New Roman" panose="02020603050405020304" pitchFamily="18" charset="0"/>
                <a:cs typeface="Times New Roman" panose="02020603050405020304" pitchFamily="18" charset="0"/>
              </a:rPr>
              <a:t>ông nghiệp</a:t>
            </a:r>
            <a:r>
              <a:rPr lang="vi-VN" altLang="en-US" sz="240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đang có chuyển biến, tốc độ tăng </a:t>
            </a:r>
            <a:r>
              <a:rPr lang="vi-VN" altLang="en-US" sz="2400">
                <a:latin typeface="Times New Roman" panose="02020603050405020304" pitchFamily="18" charset="0"/>
                <a:cs typeface="Times New Roman" panose="02020603050405020304" pitchFamily="18" charset="0"/>
              </a:rPr>
              <a:t>trưởng cao</a:t>
            </a:r>
            <a:r>
              <a:rPr lang="en-US" altLang="en-US" sz="240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cs typeface="Times New Roman" panose="02020603050405020304" pitchFamily="18" charset="0"/>
            </a:endParaRPr>
          </a:p>
          <a:p>
            <a:pPr eaLnBrk="1" hangingPunct="1">
              <a:spcBef>
                <a:spcPct val="50000"/>
              </a:spcBef>
              <a:buFontTx/>
              <a:buNone/>
            </a:pPr>
            <a:endParaRPr lang="vi-VN" altLang="en-US" sz="2400" dirty="0"/>
          </a:p>
        </p:txBody>
      </p:sp>
      <p:graphicFrame>
        <p:nvGraphicFramePr>
          <p:cNvPr id="121929" name="Group 73"/>
          <p:cNvGraphicFramePr>
            <a:graphicFrameLocks noGrp="1"/>
          </p:cNvGraphicFramePr>
          <p:nvPr/>
        </p:nvGraphicFramePr>
        <p:xfrm>
          <a:off x="2133600" y="851476"/>
          <a:ext cx="7620000" cy="2478088"/>
        </p:xfrm>
        <a:graphic>
          <a:graphicData uri="http://schemas.openxmlformats.org/drawingml/2006/table">
            <a:tbl>
              <a:tblPr/>
              <a:tblGrid>
                <a:gridCol w="2057400">
                  <a:extLst>
                    <a:ext uri="{9D8B030D-6E8A-4147-A177-3AD203B41FA5}">
                      <a16:colId xmlns:a16="http://schemas.microsoft.com/office/drawing/2014/main" val="20000"/>
                    </a:ext>
                  </a:extLst>
                </a:gridCol>
                <a:gridCol w="1830388">
                  <a:extLst>
                    <a:ext uri="{9D8B030D-6E8A-4147-A177-3AD203B41FA5}">
                      <a16:colId xmlns:a16="http://schemas.microsoft.com/office/drawing/2014/main" val="20001"/>
                    </a:ext>
                  </a:extLst>
                </a:gridCol>
                <a:gridCol w="1865312">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6858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itchFamily="18" charset="0"/>
                        </a:rPr>
                        <a:t>Năm</a:t>
                      </a:r>
                      <a:endParaRPr kumimoji="0" lang="en-US" sz="2800" b="1" i="0" u="none" strike="noStrike" cap="none" normalizeH="0" baseline="0" dirty="0">
                        <a:ln>
                          <a:noFill/>
                        </a:ln>
                        <a:solidFill>
                          <a:srgbClr val="FF0000"/>
                        </a:solidFill>
                        <a:effectLst/>
                        <a:latin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1995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itchFamily="18" charset="0"/>
                        </a:rPr>
                        <a:t>2000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2002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1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0000CC"/>
                          </a:solidFill>
                          <a:effectLst/>
                          <a:latin typeface="Times New Roman" pitchFamily="18" charset="0"/>
                        </a:rPr>
                        <a:t>Tây Nguyên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CC"/>
                          </a:solidFill>
                          <a:effectLst/>
                          <a:latin typeface="Times New Roman" pitchFamily="18" charset="0"/>
                        </a:rPr>
                        <a:t>1,2</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0000CC"/>
                        </a:solidFill>
                        <a:effectLst/>
                        <a:latin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2,3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1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0000CC"/>
                          </a:solidFill>
                          <a:effectLst/>
                          <a:latin typeface="Times New Roman" pitchFamily="18" charset="0"/>
                        </a:rPr>
                        <a:t>Cả nước</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103,4</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rgbClr val="0000CC"/>
                        </a:solidFill>
                        <a:effectLst/>
                        <a:latin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198,3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CC"/>
                          </a:solidFill>
                          <a:effectLst/>
                          <a:latin typeface="Times New Roman" pitchFamily="18" charset="0"/>
                        </a:rPr>
                        <a:t>261,1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1907" name="Text Box 51"/>
          <p:cNvSpPr txBox="1">
            <a:spLocks noChangeArrowheads="1"/>
          </p:cNvSpPr>
          <p:nvPr/>
        </p:nvSpPr>
        <p:spPr bwMode="auto">
          <a:xfrm>
            <a:off x="410817" y="3521075"/>
            <a:ext cx="11396870" cy="954107"/>
          </a:xfrm>
          <a:prstGeom prst="rect">
            <a:avLst/>
          </a:prstGeom>
          <a:solidFill>
            <a:schemeClr val="bg1"/>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i="1" dirty="0" err="1">
                <a:solidFill>
                  <a:srgbClr val="FF0000"/>
                </a:solidFill>
                <a:latin typeface="Times New Roman" pitchFamily="18" charset="0"/>
              </a:rPr>
              <a:t>Nhận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xét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tình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hình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phát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triển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nghiệp</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của</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vùng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Nêu</a:t>
            </a:r>
            <a:r>
              <a:rPr lang="en-US" altLang="en-US" sz="2800" b="1" i="1" dirty="0">
                <a:solidFill>
                  <a:srgbClr val="FF0000"/>
                </a:solidFill>
                <a:latin typeface="Times New Roman" pitchFamily="18" charset="0"/>
              </a:rPr>
              <a:t> ý </a:t>
            </a:r>
            <a:r>
              <a:rPr lang="en-US" altLang="en-US" sz="2800" b="1" i="1" dirty="0" err="1">
                <a:solidFill>
                  <a:srgbClr val="FF0000"/>
                </a:solidFill>
                <a:latin typeface="Times New Roman" pitchFamily="18" charset="0"/>
              </a:rPr>
              <a:t>nghĩa</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của</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việc</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phát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triển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thủy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điện</a:t>
            </a:r>
            <a:r>
              <a:rPr lang="en-US" altLang="en-US" sz="2800" b="1" i="1" dirty="0">
                <a:solidFill>
                  <a:srgbClr val="FF0000"/>
                </a:solidFill>
                <a:latin typeface="Times New Roman" pitchFamily="18" charset="0"/>
              </a:rPr>
              <a:t> ở </a:t>
            </a:r>
            <a:r>
              <a:rPr lang="en-US" altLang="en-US" sz="2800" b="1" i="1" err="1">
                <a:solidFill>
                  <a:srgbClr val="FF0000"/>
                </a:solidFill>
                <a:latin typeface="Times New Roman" pitchFamily="18" charset="0"/>
              </a:rPr>
              <a:t>Tây</a:t>
            </a:r>
            <a:r>
              <a:rPr lang="en-US" altLang="en-US" sz="2800" b="1" i="1">
                <a:solidFill>
                  <a:srgbClr val="FF0000"/>
                </a:solidFill>
                <a:latin typeface="Times New Roman" pitchFamily="18" charset="0"/>
              </a:rPr>
              <a:t> Nguyên ?</a:t>
            </a:r>
            <a:endParaRPr lang="en-US" altLang="en-US" sz="2800" b="1" dirty="0">
              <a:solidFill>
                <a:srgbClr val="FF0000"/>
              </a:solidFill>
              <a:latin typeface="Times New Roman" pitchFamily="18" charset="0"/>
            </a:endParaRPr>
          </a:p>
        </p:txBody>
      </p:sp>
      <p:sp>
        <p:nvSpPr>
          <p:cNvPr id="121908" name="Text Box 52"/>
          <p:cNvSpPr txBox="1">
            <a:spLocks noChangeArrowheads="1"/>
          </p:cNvSpPr>
          <p:nvPr/>
        </p:nvSpPr>
        <p:spPr bwMode="auto">
          <a:xfrm>
            <a:off x="225287" y="6929"/>
            <a:ext cx="11582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400" b="1" dirty="0" err="1">
                <a:solidFill>
                  <a:srgbClr val="0000CC"/>
                </a:solidFill>
                <a:latin typeface="Times New Roman" pitchFamily="18" charset="0"/>
              </a:rPr>
              <a:t>Giá</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trị</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sản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xuất</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công</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nghiệp</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của</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Tây</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Nguyên</a:t>
            </a:r>
            <a:r>
              <a:rPr lang="en-US" altLang="en-US" sz="2400" b="1" dirty="0">
                <a:solidFill>
                  <a:srgbClr val="0000CC"/>
                </a:solidFill>
                <a:latin typeface="Times New Roman" pitchFamily="18" charset="0"/>
              </a:rPr>
              <a:t> so </a:t>
            </a:r>
            <a:r>
              <a:rPr lang="en-US" altLang="en-US" sz="2400" b="1" dirty="0" err="1">
                <a:solidFill>
                  <a:srgbClr val="0000CC"/>
                </a:solidFill>
                <a:latin typeface="Times New Roman" pitchFamily="18" charset="0"/>
              </a:rPr>
              <a:t>với</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cả</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nước</a:t>
            </a:r>
            <a:r>
              <a:rPr lang="en-US" altLang="en-US" sz="2400" b="1" dirty="0">
                <a:solidFill>
                  <a:srgbClr val="0000CC"/>
                </a:solidFill>
                <a:latin typeface="Times New Roman" pitchFamily="18" charset="0"/>
              </a:rPr>
              <a:t> ( </a:t>
            </a:r>
            <a:r>
              <a:rPr lang="en-US" altLang="en-US" sz="2400" b="1" dirty="0" err="1">
                <a:solidFill>
                  <a:srgbClr val="0000CC"/>
                </a:solidFill>
                <a:latin typeface="Times New Roman" pitchFamily="18" charset="0"/>
              </a:rPr>
              <a:t>nghìn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tỉ</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đồng</a:t>
            </a:r>
            <a:r>
              <a:rPr lang="en-US" altLang="en-US" sz="2400" b="1" dirty="0">
                <a:solidFill>
                  <a:srgbClr val="0000CC"/>
                </a:solidFill>
                <a:latin typeface="Times New Roman" pitchFamily="18" charset="0"/>
              </a:rPr>
              <a:t>)</a:t>
            </a:r>
          </a:p>
        </p:txBody>
      </p:sp>
      <p:sp>
        <p:nvSpPr>
          <p:cNvPr id="121909" name="Text Box 53"/>
          <p:cNvSpPr txBox="1">
            <a:spLocks noChangeArrowheads="1"/>
          </p:cNvSpPr>
          <p:nvPr/>
        </p:nvSpPr>
        <p:spPr bwMode="auto">
          <a:xfrm>
            <a:off x="6477000" y="2041526"/>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158,3%</a:t>
            </a:r>
          </a:p>
        </p:txBody>
      </p:sp>
      <p:sp>
        <p:nvSpPr>
          <p:cNvPr id="121917" name="Text Box 61"/>
          <p:cNvSpPr txBox="1">
            <a:spLocks noChangeArrowheads="1"/>
          </p:cNvSpPr>
          <p:nvPr/>
        </p:nvSpPr>
        <p:spPr bwMode="auto">
          <a:xfrm>
            <a:off x="4648200" y="200689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100%</a:t>
            </a:r>
          </a:p>
        </p:txBody>
      </p:sp>
      <p:sp>
        <p:nvSpPr>
          <p:cNvPr id="121918" name="Text Box 62"/>
          <p:cNvSpPr txBox="1">
            <a:spLocks noChangeArrowheads="1"/>
          </p:cNvSpPr>
          <p:nvPr/>
        </p:nvSpPr>
        <p:spPr bwMode="auto">
          <a:xfrm>
            <a:off x="4648200" y="2803526"/>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100%</a:t>
            </a:r>
          </a:p>
        </p:txBody>
      </p:sp>
      <p:sp>
        <p:nvSpPr>
          <p:cNvPr id="121919" name="Text Box 63"/>
          <p:cNvSpPr txBox="1">
            <a:spLocks noChangeArrowheads="1"/>
          </p:cNvSpPr>
          <p:nvPr/>
        </p:nvSpPr>
        <p:spPr bwMode="auto">
          <a:xfrm>
            <a:off x="6477000" y="2925763"/>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191,8%</a:t>
            </a:r>
          </a:p>
        </p:txBody>
      </p:sp>
      <p:sp>
        <p:nvSpPr>
          <p:cNvPr id="121920" name="Text Box 64"/>
          <p:cNvSpPr txBox="1">
            <a:spLocks noChangeArrowheads="1"/>
          </p:cNvSpPr>
          <p:nvPr/>
        </p:nvSpPr>
        <p:spPr bwMode="auto">
          <a:xfrm>
            <a:off x="8305800" y="197918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191,7%</a:t>
            </a:r>
          </a:p>
        </p:txBody>
      </p:sp>
      <p:sp>
        <p:nvSpPr>
          <p:cNvPr id="121921" name="Text Box 65"/>
          <p:cNvSpPr txBox="1">
            <a:spLocks noChangeArrowheads="1"/>
          </p:cNvSpPr>
          <p:nvPr/>
        </p:nvSpPr>
        <p:spPr bwMode="auto">
          <a:xfrm>
            <a:off x="8305800" y="2925763"/>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252,5%</a:t>
            </a:r>
          </a:p>
        </p:txBody>
      </p:sp>
      <p:sp>
        <p:nvSpPr>
          <p:cNvPr id="121922" name="Text Box 66"/>
          <p:cNvSpPr txBox="1">
            <a:spLocks noChangeArrowheads="1"/>
          </p:cNvSpPr>
          <p:nvPr/>
        </p:nvSpPr>
        <p:spPr bwMode="auto">
          <a:xfrm>
            <a:off x="10058400" y="2703443"/>
            <a:ext cx="12324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7030A0"/>
                </a:solidFill>
                <a:latin typeface="Times New Roman" pitchFamily="18" charset="0"/>
              </a:rPr>
              <a:t>100 %</a:t>
            </a:r>
          </a:p>
        </p:txBody>
      </p:sp>
      <p:sp>
        <p:nvSpPr>
          <p:cNvPr id="121923" name="Text Box 67"/>
          <p:cNvSpPr txBox="1">
            <a:spLocks noChangeArrowheads="1"/>
          </p:cNvSpPr>
          <p:nvPr/>
        </p:nvSpPr>
        <p:spPr bwMode="auto">
          <a:xfrm>
            <a:off x="10058400" y="1726191"/>
            <a:ext cx="10601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7030A0"/>
                </a:solidFill>
                <a:latin typeface="Times New Roman" pitchFamily="18" charset="0"/>
              </a:rPr>
              <a:t>0,88 %</a:t>
            </a:r>
          </a:p>
        </p:txBody>
      </p:sp>
      <p:sp>
        <p:nvSpPr>
          <p:cNvPr id="2" name="TextBox 1"/>
          <p:cNvSpPr txBox="1"/>
          <p:nvPr/>
        </p:nvSpPr>
        <p:spPr>
          <a:xfrm>
            <a:off x="410817" y="5491705"/>
            <a:ext cx="11582400" cy="187743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Phát </a:t>
            </a:r>
            <a:r>
              <a:rPr lang="vi-VN" sz="2400" dirty="0">
                <a:latin typeface="Times New Roman" panose="02020603050405020304" pitchFamily="18" charset="0"/>
                <a:cs typeface="Times New Roman" panose="02020603050405020304" pitchFamily="18" charset="0"/>
              </a:rPr>
              <a:t>triển thủy điện ở Tây Nguyên có ý nghĩa nhằm khai thác thế mạnh thủy năng của vùng, thúc đẩy việc bảo vệ và phát triển rừng. Điều tiết được nguồn nước phục vụ cho sản xuất nông nghiệp.</a:t>
            </a:r>
          </a:p>
          <a:p>
            <a:endParaRPr lang="en-US" sz="2400" dirty="0">
              <a:latin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7629906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1929"/>
                                        </p:tgtEl>
                                        <p:attrNameLst>
                                          <p:attrName>style.visibility</p:attrName>
                                        </p:attrNameLst>
                                      </p:cBhvr>
                                      <p:to>
                                        <p:strVal val="visible"/>
                                      </p:to>
                                    </p:set>
                                    <p:animEffect transition="in" filter="box(in)">
                                      <p:cBhvr>
                                        <p:cTn id="7" dur="2000"/>
                                        <p:tgtEl>
                                          <p:spTgt spid="1219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1908"/>
                                        </p:tgtEl>
                                        <p:attrNameLst>
                                          <p:attrName>style.visibility</p:attrName>
                                        </p:attrNameLst>
                                      </p:cBhvr>
                                      <p:to>
                                        <p:strVal val="visible"/>
                                      </p:to>
                                    </p:set>
                                    <p:animEffect transition="in" filter="box(in)">
                                      <p:cBhvr>
                                        <p:cTn id="12" dur="2000"/>
                                        <p:tgtEl>
                                          <p:spTgt spid="1219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1907"/>
                                        </p:tgtEl>
                                        <p:attrNameLst>
                                          <p:attrName>style.visibility</p:attrName>
                                        </p:attrNameLst>
                                      </p:cBhvr>
                                      <p:to>
                                        <p:strVal val="visible"/>
                                      </p:to>
                                    </p:set>
                                    <p:animEffect transition="in" filter="box(in)">
                                      <p:cBhvr>
                                        <p:cTn id="17" dur="2000"/>
                                        <p:tgtEl>
                                          <p:spTgt spid="12190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1917"/>
                                        </p:tgtEl>
                                        <p:attrNameLst>
                                          <p:attrName>style.visibility</p:attrName>
                                        </p:attrNameLst>
                                      </p:cBhvr>
                                      <p:to>
                                        <p:strVal val="visible"/>
                                      </p:to>
                                    </p:set>
                                    <p:animEffect transition="in" filter="box(in)">
                                      <p:cBhvr>
                                        <p:cTn id="22" dur="2000"/>
                                        <p:tgtEl>
                                          <p:spTgt spid="1219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1909"/>
                                        </p:tgtEl>
                                        <p:attrNameLst>
                                          <p:attrName>style.visibility</p:attrName>
                                        </p:attrNameLst>
                                      </p:cBhvr>
                                      <p:to>
                                        <p:strVal val="visible"/>
                                      </p:to>
                                    </p:set>
                                    <p:animEffect transition="in" filter="box(in)">
                                      <p:cBhvr>
                                        <p:cTn id="27" dur="2000"/>
                                        <p:tgtEl>
                                          <p:spTgt spid="12190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1920"/>
                                        </p:tgtEl>
                                        <p:attrNameLst>
                                          <p:attrName>style.visibility</p:attrName>
                                        </p:attrNameLst>
                                      </p:cBhvr>
                                      <p:to>
                                        <p:strVal val="visible"/>
                                      </p:to>
                                    </p:set>
                                    <p:animEffect transition="in" filter="box(in)">
                                      <p:cBhvr>
                                        <p:cTn id="32" dur="2000"/>
                                        <p:tgtEl>
                                          <p:spTgt spid="1219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1918"/>
                                        </p:tgtEl>
                                        <p:attrNameLst>
                                          <p:attrName>style.visibility</p:attrName>
                                        </p:attrNameLst>
                                      </p:cBhvr>
                                      <p:to>
                                        <p:strVal val="visible"/>
                                      </p:to>
                                    </p:set>
                                    <p:animEffect transition="in" filter="box(in)">
                                      <p:cBhvr>
                                        <p:cTn id="37" dur="2000"/>
                                        <p:tgtEl>
                                          <p:spTgt spid="1219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1919"/>
                                        </p:tgtEl>
                                        <p:attrNameLst>
                                          <p:attrName>style.visibility</p:attrName>
                                        </p:attrNameLst>
                                      </p:cBhvr>
                                      <p:to>
                                        <p:strVal val="visible"/>
                                      </p:to>
                                    </p:set>
                                    <p:animEffect transition="in" filter="box(in)">
                                      <p:cBhvr>
                                        <p:cTn id="42" dur="2000"/>
                                        <p:tgtEl>
                                          <p:spTgt spid="1219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1921"/>
                                        </p:tgtEl>
                                        <p:attrNameLst>
                                          <p:attrName>style.visibility</p:attrName>
                                        </p:attrNameLst>
                                      </p:cBhvr>
                                      <p:to>
                                        <p:strVal val="visible"/>
                                      </p:to>
                                    </p:set>
                                    <p:animEffect transition="in" filter="box(in)">
                                      <p:cBhvr>
                                        <p:cTn id="47" dur="2000"/>
                                        <p:tgtEl>
                                          <p:spTgt spid="12192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21922"/>
                                        </p:tgtEl>
                                        <p:attrNameLst>
                                          <p:attrName>style.visibility</p:attrName>
                                        </p:attrNameLst>
                                      </p:cBhvr>
                                      <p:to>
                                        <p:strVal val="visible"/>
                                      </p:to>
                                    </p:set>
                                    <p:animEffect transition="in" filter="box(in)">
                                      <p:cBhvr>
                                        <p:cTn id="52" dur="2000"/>
                                        <p:tgtEl>
                                          <p:spTgt spid="12192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21923"/>
                                        </p:tgtEl>
                                        <p:attrNameLst>
                                          <p:attrName>style.visibility</p:attrName>
                                        </p:attrNameLst>
                                      </p:cBhvr>
                                      <p:to>
                                        <p:strVal val="visible"/>
                                      </p:to>
                                    </p:set>
                                    <p:animEffect transition="in" filter="box(in)">
                                      <p:cBhvr>
                                        <p:cTn id="57" dur="2000"/>
                                        <p:tgtEl>
                                          <p:spTgt spid="1219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4338"/>
                                        </p:tgtEl>
                                        <p:attrNameLst>
                                          <p:attrName>style.visibility</p:attrName>
                                        </p:attrNameLst>
                                      </p:cBhvr>
                                      <p:to>
                                        <p:strVal val="visible"/>
                                      </p:to>
                                    </p:set>
                                    <p:animEffect transition="in" filter="box(in)">
                                      <p:cBhvr>
                                        <p:cTn id="62" dur="2000"/>
                                        <p:tgtEl>
                                          <p:spTgt spid="1433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ox(in)">
                                      <p:cBhvr>
                                        <p:cTn id="6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21907" grpId="0" animBg="1"/>
      <p:bldP spid="121908" grpId="0"/>
      <p:bldP spid="121909" grpId="0"/>
      <p:bldP spid="121917" grpId="0"/>
      <p:bldP spid="121918" grpId="0"/>
      <p:bldP spid="121919" grpId="0"/>
      <p:bldP spid="121920" grpId="0"/>
      <p:bldP spid="121921" grpId="0"/>
      <p:bldP spid="121922" grpId="0"/>
      <p:bldP spid="12192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graphicFrame>
        <p:nvGraphicFramePr>
          <p:cNvPr id="121929" name="Group 73"/>
          <p:cNvGraphicFramePr>
            <a:graphicFrameLocks noGrp="1"/>
          </p:cNvGraphicFramePr>
          <p:nvPr/>
        </p:nvGraphicFramePr>
        <p:xfrm>
          <a:off x="2133600" y="1219200"/>
          <a:ext cx="7620000" cy="2478088"/>
        </p:xfrm>
        <a:graphic>
          <a:graphicData uri="http://schemas.openxmlformats.org/drawingml/2006/table">
            <a:tbl>
              <a:tblPr/>
              <a:tblGrid>
                <a:gridCol w="2057400">
                  <a:extLst>
                    <a:ext uri="{9D8B030D-6E8A-4147-A177-3AD203B41FA5}">
                      <a16:colId xmlns:a16="http://schemas.microsoft.com/office/drawing/2014/main" val="20000"/>
                    </a:ext>
                  </a:extLst>
                </a:gridCol>
                <a:gridCol w="1830388">
                  <a:extLst>
                    <a:ext uri="{9D8B030D-6E8A-4147-A177-3AD203B41FA5}">
                      <a16:colId xmlns:a16="http://schemas.microsoft.com/office/drawing/2014/main" val="20001"/>
                    </a:ext>
                  </a:extLst>
                </a:gridCol>
                <a:gridCol w="1865312">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6858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itchFamily="18" charset="0"/>
                        </a:rPr>
                        <a:t>Năm</a:t>
                      </a:r>
                      <a:endParaRPr kumimoji="0" lang="en-US" sz="2800" b="1" i="0" u="none" strike="noStrike" cap="none" normalizeH="0" baseline="0" dirty="0">
                        <a:ln>
                          <a:noFill/>
                        </a:ln>
                        <a:solidFill>
                          <a:srgbClr val="FF0000"/>
                        </a:solidFill>
                        <a:effectLst/>
                        <a:latin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1995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2000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2002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1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0000CC"/>
                          </a:solidFill>
                          <a:effectLst/>
                          <a:latin typeface="Times New Roman" pitchFamily="18" charset="0"/>
                        </a:rPr>
                        <a:t>Tây Nguyên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1,2</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rgbClr val="0000CC"/>
                        </a:solidFill>
                        <a:effectLst/>
                        <a:latin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2,3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1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0000CC"/>
                          </a:solidFill>
                          <a:effectLst/>
                          <a:latin typeface="Times New Roman" pitchFamily="18" charset="0"/>
                        </a:rPr>
                        <a:t>Cả nước</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CC"/>
                          </a:solidFill>
                          <a:effectLst/>
                          <a:latin typeface="Times New Roman" pitchFamily="18" charset="0"/>
                        </a:rPr>
                        <a:t>103,4</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0000CC"/>
                        </a:solidFill>
                        <a:effectLst/>
                        <a:latin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198,3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261,1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1908" name="Text Box 52"/>
          <p:cNvSpPr txBox="1">
            <a:spLocks noChangeArrowheads="1"/>
          </p:cNvSpPr>
          <p:nvPr/>
        </p:nvSpPr>
        <p:spPr bwMode="auto">
          <a:xfrm>
            <a:off x="159025" y="381001"/>
            <a:ext cx="114763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400" b="1">
                <a:solidFill>
                  <a:srgbClr val="0000CC"/>
                </a:solidFill>
                <a:latin typeface="Times New Roman" pitchFamily="18" charset="0"/>
              </a:rPr>
              <a:t>Giá trị sản xuất công nghiệp của Tây Nguyên so với cả nước ( nghìn tỉ đồng)</a:t>
            </a:r>
          </a:p>
        </p:txBody>
      </p:sp>
      <p:sp>
        <p:nvSpPr>
          <p:cNvPr id="121909" name="Text Box 53"/>
          <p:cNvSpPr txBox="1">
            <a:spLocks noChangeArrowheads="1"/>
          </p:cNvSpPr>
          <p:nvPr/>
        </p:nvSpPr>
        <p:spPr bwMode="auto">
          <a:xfrm>
            <a:off x="6477000" y="23622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158,3%</a:t>
            </a:r>
          </a:p>
        </p:txBody>
      </p:sp>
      <p:sp>
        <p:nvSpPr>
          <p:cNvPr id="121917" name="Text Box 61"/>
          <p:cNvSpPr txBox="1">
            <a:spLocks noChangeArrowheads="1"/>
          </p:cNvSpPr>
          <p:nvPr/>
        </p:nvSpPr>
        <p:spPr bwMode="auto">
          <a:xfrm>
            <a:off x="4876800" y="24384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100%</a:t>
            </a:r>
          </a:p>
        </p:txBody>
      </p:sp>
      <p:sp>
        <p:nvSpPr>
          <p:cNvPr id="121918" name="Text Box 62"/>
          <p:cNvSpPr txBox="1">
            <a:spLocks noChangeArrowheads="1"/>
          </p:cNvSpPr>
          <p:nvPr/>
        </p:nvSpPr>
        <p:spPr bwMode="auto">
          <a:xfrm>
            <a:off x="4876800" y="32004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100%</a:t>
            </a:r>
          </a:p>
        </p:txBody>
      </p:sp>
      <p:sp>
        <p:nvSpPr>
          <p:cNvPr id="121919" name="Text Box 63"/>
          <p:cNvSpPr txBox="1">
            <a:spLocks noChangeArrowheads="1"/>
          </p:cNvSpPr>
          <p:nvPr/>
        </p:nvSpPr>
        <p:spPr bwMode="auto">
          <a:xfrm>
            <a:off x="6477000" y="32004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191,8%</a:t>
            </a:r>
          </a:p>
        </p:txBody>
      </p:sp>
      <p:sp>
        <p:nvSpPr>
          <p:cNvPr id="121920" name="Text Box 64"/>
          <p:cNvSpPr txBox="1">
            <a:spLocks noChangeArrowheads="1"/>
          </p:cNvSpPr>
          <p:nvPr/>
        </p:nvSpPr>
        <p:spPr bwMode="auto">
          <a:xfrm>
            <a:off x="8305800" y="22860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191,7%</a:t>
            </a:r>
          </a:p>
        </p:txBody>
      </p:sp>
      <p:sp>
        <p:nvSpPr>
          <p:cNvPr id="121921" name="Text Box 65"/>
          <p:cNvSpPr txBox="1">
            <a:spLocks noChangeArrowheads="1"/>
          </p:cNvSpPr>
          <p:nvPr/>
        </p:nvSpPr>
        <p:spPr bwMode="auto">
          <a:xfrm>
            <a:off x="8305800" y="32004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252,5%</a:t>
            </a:r>
          </a:p>
        </p:txBody>
      </p:sp>
      <p:sp>
        <p:nvSpPr>
          <p:cNvPr id="121922" name="Text Box 66"/>
          <p:cNvSpPr txBox="1">
            <a:spLocks noChangeArrowheads="1"/>
          </p:cNvSpPr>
          <p:nvPr/>
        </p:nvSpPr>
        <p:spPr bwMode="auto">
          <a:xfrm>
            <a:off x="9912626" y="3124201"/>
            <a:ext cx="111318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7030A0"/>
                </a:solidFill>
                <a:latin typeface="Times New Roman" pitchFamily="18" charset="0"/>
              </a:rPr>
              <a:t>100%</a:t>
            </a:r>
          </a:p>
        </p:txBody>
      </p:sp>
      <p:sp>
        <p:nvSpPr>
          <p:cNvPr id="121923" name="Text Box 67"/>
          <p:cNvSpPr txBox="1">
            <a:spLocks noChangeArrowheads="1"/>
          </p:cNvSpPr>
          <p:nvPr/>
        </p:nvSpPr>
        <p:spPr bwMode="auto">
          <a:xfrm>
            <a:off x="9912626" y="2133601"/>
            <a:ext cx="111318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7030A0"/>
                </a:solidFill>
                <a:latin typeface="Times New Roman" pitchFamily="18" charset="0"/>
              </a:rPr>
              <a:t>0,88%</a:t>
            </a:r>
          </a:p>
        </p:txBody>
      </p:sp>
      <p:sp>
        <p:nvSpPr>
          <p:cNvPr id="121926" name="Text Box 70"/>
          <p:cNvSpPr txBox="1">
            <a:spLocks noChangeArrowheads="1"/>
          </p:cNvSpPr>
          <p:nvPr/>
        </p:nvSpPr>
        <p:spPr bwMode="auto">
          <a:xfrm>
            <a:off x="344487" y="3962401"/>
            <a:ext cx="11131895"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b="1" i="1" dirty="0" err="1">
                <a:solidFill>
                  <a:srgbClr val="FF0000"/>
                </a:solidFill>
                <a:latin typeface="Times New Roman" pitchFamily="18" charset="0"/>
              </a:rPr>
              <a:t>Vì</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sao</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công</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nghiệp</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của</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vùng</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còn</a:t>
            </a:r>
            <a:r>
              <a:rPr lang="en-US" altLang="en-US" b="1" i="1" dirty="0">
                <a:solidFill>
                  <a:srgbClr val="FF0000"/>
                </a:solidFill>
                <a:latin typeface="Times New Roman" pitchFamily="18" charset="0"/>
              </a:rPr>
              <a:t> </a:t>
            </a:r>
            <a:r>
              <a:rPr lang="en-US" altLang="en-US" b="1" i="1" dirty="0" err="1">
                <a:solidFill>
                  <a:srgbClr val="FF0000"/>
                </a:solidFill>
                <a:latin typeface="Times New Roman" pitchFamily="18" charset="0"/>
              </a:rPr>
              <a:t>kém</a:t>
            </a:r>
            <a:r>
              <a:rPr lang="en-US" altLang="en-US" b="1" i="1" dirty="0">
                <a:solidFill>
                  <a:srgbClr val="FF0000"/>
                </a:solidFill>
                <a:latin typeface="Times New Roman" pitchFamily="18" charset="0"/>
              </a:rPr>
              <a:t> </a:t>
            </a:r>
            <a:r>
              <a:rPr lang="en-US" altLang="en-US" b="1" i="1" err="1">
                <a:solidFill>
                  <a:srgbClr val="FF0000"/>
                </a:solidFill>
                <a:latin typeface="Times New Roman" pitchFamily="18" charset="0"/>
              </a:rPr>
              <a:t>phát</a:t>
            </a:r>
            <a:r>
              <a:rPr lang="en-US" altLang="en-US" b="1" i="1">
                <a:solidFill>
                  <a:srgbClr val="FF0000"/>
                </a:solidFill>
                <a:latin typeface="Times New Roman" pitchFamily="18" charset="0"/>
              </a:rPr>
              <a:t> triển ?</a:t>
            </a:r>
            <a:endParaRPr lang="en-US" altLang="en-US" b="1" i="1" dirty="0">
              <a:solidFill>
                <a:srgbClr val="FF0000"/>
              </a:solidFill>
              <a:latin typeface="Times New Roman" pitchFamily="18" charset="0"/>
            </a:endParaRPr>
          </a:p>
        </p:txBody>
      </p:sp>
      <p:sp>
        <p:nvSpPr>
          <p:cNvPr id="2" name="TextBox 1"/>
          <p:cNvSpPr txBox="1"/>
          <p:nvPr/>
        </p:nvSpPr>
        <p:spPr>
          <a:xfrm>
            <a:off x="344487" y="4463761"/>
            <a:ext cx="11608974" cy="1815882"/>
          </a:xfrm>
          <a:prstGeom prst="rect">
            <a:avLst/>
          </a:prstGeom>
          <a:noFill/>
        </p:spPr>
        <p:txBody>
          <a:bodyPr wrap="square" rtlCol="0">
            <a:spAutoFit/>
          </a:bodyPr>
          <a:lstStyle/>
          <a:p>
            <a:r>
              <a:rPr lang="vi-VN" sz="2800" b="1" dirty="0">
                <a:solidFill>
                  <a:srgbClr val="00B050"/>
                </a:solidFill>
                <a:latin typeface="Times New Roman" panose="02020603050405020304" pitchFamily="18" charset="0"/>
                <a:cs typeface="Times New Roman" panose="02020603050405020304" pitchFamily="18" charset="0"/>
              </a:rPr>
              <a:t>Tự nhiên </a:t>
            </a:r>
          </a:p>
          <a:p>
            <a:r>
              <a:rPr lang="vi-VN" sz="2800" b="1" dirty="0">
                <a:latin typeface="Times New Roman" panose="02020603050405020304" pitchFamily="18" charset="0"/>
                <a:cs typeface="Times New Roman" panose="02020603050405020304" pitchFamily="18" charset="0"/>
              </a:rPr>
              <a:t>- K</a:t>
            </a:r>
            <a:r>
              <a:rPr lang="en-US" sz="2800" b="1" dirty="0" err="1">
                <a:latin typeface="Times New Roman" panose="02020603050405020304" pitchFamily="18" charset="0"/>
                <a:cs typeface="Times New Roman" panose="02020603050405020304" pitchFamily="18" charset="0"/>
              </a:rPr>
              <a:t>hông</a:t>
            </a:r>
            <a:r>
              <a:rPr lang="vi-VN" sz="2800" b="1" dirty="0">
                <a:latin typeface="Times New Roman" panose="02020603050405020304" pitchFamily="18" charset="0"/>
                <a:cs typeface="Times New Roman" panose="02020603050405020304" pitchFamily="18" charset="0"/>
              </a:rPr>
              <a:t> giáp biển</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p>
          <a:p>
            <a:r>
              <a:rPr lang="vi-VN" sz="2800" b="1" dirty="0">
                <a:latin typeface="Times New Roman" panose="02020603050405020304" pitchFamily="18" charset="0"/>
                <a:cs typeface="Times New Roman" panose="02020603050405020304" pitchFamily="18" charset="0"/>
              </a:rPr>
              <a:t>- Địa hình chủ yếu là đồi núi, đất xấu, khí hậu khá khắc nghiệt</a:t>
            </a:r>
            <a:r>
              <a:rPr lang="en-US" sz="2800" b="1" dirty="0">
                <a:latin typeface="Times New Roman" panose="02020603050405020304" pitchFamily="18" charset="0"/>
                <a:cs typeface="Times New Roman" panose="02020603050405020304" pitchFamily="18" charset="0"/>
              </a:rPr>
              <a:t>.</a:t>
            </a:r>
            <a:br>
              <a:rPr lang="vi-VN" sz="2800" b="1" dirty="0">
                <a:latin typeface="Times New Roman" panose="02020603050405020304" pitchFamily="18" charset="0"/>
                <a:cs typeface="Times New Roman" panose="02020603050405020304" pitchFamily="18" charset="0"/>
              </a:rPr>
            </a:b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3977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1929"/>
                                        </p:tgtEl>
                                        <p:attrNameLst>
                                          <p:attrName>style.visibility</p:attrName>
                                        </p:attrNameLst>
                                      </p:cBhvr>
                                      <p:to>
                                        <p:strVal val="visible"/>
                                      </p:to>
                                    </p:set>
                                    <p:animEffect transition="in" filter="box(in)">
                                      <p:cBhvr>
                                        <p:cTn id="7" dur="2000"/>
                                        <p:tgtEl>
                                          <p:spTgt spid="1219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1908"/>
                                        </p:tgtEl>
                                        <p:attrNameLst>
                                          <p:attrName>style.visibility</p:attrName>
                                        </p:attrNameLst>
                                      </p:cBhvr>
                                      <p:to>
                                        <p:strVal val="visible"/>
                                      </p:to>
                                    </p:set>
                                    <p:animEffect transition="in" filter="box(in)">
                                      <p:cBhvr>
                                        <p:cTn id="12" dur="2000"/>
                                        <p:tgtEl>
                                          <p:spTgt spid="1219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1926"/>
                                        </p:tgtEl>
                                        <p:attrNameLst>
                                          <p:attrName>style.visibility</p:attrName>
                                        </p:attrNameLst>
                                      </p:cBhvr>
                                      <p:to>
                                        <p:strVal val="visible"/>
                                      </p:to>
                                    </p:set>
                                    <p:animEffect transition="in" filter="box(in)">
                                      <p:cBhvr>
                                        <p:cTn id="17" dur="2000"/>
                                        <p:tgtEl>
                                          <p:spTgt spid="1219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1917"/>
                                        </p:tgtEl>
                                        <p:attrNameLst>
                                          <p:attrName>style.visibility</p:attrName>
                                        </p:attrNameLst>
                                      </p:cBhvr>
                                      <p:to>
                                        <p:strVal val="visible"/>
                                      </p:to>
                                    </p:set>
                                    <p:animEffect transition="in" filter="box(in)">
                                      <p:cBhvr>
                                        <p:cTn id="22" dur="2000"/>
                                        <p:tgtEl>
                                          <p:spTgt spid="1219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1909"/>
                                        </p:tgtEl>
                                        <p:attrNameLst>
                                          <p:attrName>style.visibility</p:attrName>
                                        </p:attrNameLst>
                                      </p:cBhvr>
                                      <p:to>
                                        <p:strVal val="visible"/>
                                      </p:to>
                                    </p:set>
                                    <p:animEffect transition="in" filter="box(in)">
                                      <p:cBhvr>
                                        <p:cTn id="27" dur="2000"/>
                                        <p:tgtEl>
                                          <p:spTgt spid="12190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1920"/>
                                        </p:tgtEl>
                                        <p:attrNameLst>
                                          <p:attrName>style.visibility</p:attrName>
                                        </p:attrNameLst>
                                      </p:cBhvr>
                                      <p:to>
                                        <p:strVal val="visible"/>
                                      </p:to>
                                    </p:set>
                                    <p:animEffect transition="in" filter="box(in)">
                                      <p:cBhvr>
                                        <p:cTn id="32" dur="2000"/>
                                        <p:tgtEl>
                                          <p:spTgt spid="1219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1918"/>
                                        </p:tgtEl>
                                        <p:attrNameLst>
                                          <p:attrName>style.visibility</p:attrName>
                                        </p:attrNameLst>
                                      </p:cBhvr>
                                      <p:to>
                                        <p:strVal val="visible"/>
                                      </p:to>
                                    </p:set>
                                    <p:animEffect transition="in" filter="box(in)">
                                      <p:cBhvr>
                                        <p:cTn id="37" dur="2000"/>
                                        <p:tgtEl>
                                          <p:spTgt spid="1219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1919"/>
                                        </p:tgtEl>
                                        <p:attrNameLst>
                                          <p:attrName>style.visibility</p:attrName>
                                        </p:attrNameLst>
                                      </p:cBhvr>
                                      <p:to>
                                        <p:strVal val="visible"/>
                                      </p:to>
                                    </p:set>
                                    <p:animEffect transition="in" filter="box(in)">
                                      <p:cBhvr>
                                        <p:cTn id="42" dur="2000"/>
                                        <p:tgtEl>
                                          <p:spTgt spid="1219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1921"/>
                                        </p:tgtEl>
                                        <p:attrNameLst>
                                          <p:attrName>style.visibility</p:attrName>
                                        </p:attrNameLst>
                                      </p:cBhvr>
                                      <p:to>
                                        <p:strVal val="visible"/>
                                      </p:to>
                                    </p:set>
                                    <p:animEffect transition="in" filter="box(in)">
                                      <p:cBhvr>
                                        <p:cTn id="47" dur="2000"/>
                                        <p:tgtEl>
                                          <p:spTgt spid="12192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21922"/>
                                        </p:tgtEl>
                                        <p:attrNameLst>
                                          <p:attrName>style.visibility</p:attrName>
                                        </p:attrNameLst>
                                      </p:cBhvr>
                                      <p:to>
                                        <p:strVal val="visible"/>
                                      </p:to>
                                    </p:set>
                                    <p:animEffect transition="in" filter="box(in)">
                                      <p:cBhvr>
                                        <p:cTn id="52" dur="2000"/>
                                        <p:tgtEl>
                                          <p:spTgt spid="12192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21923"/>
                                        </p:tgtEl>
                                        <p:attrNameLst>
                                          <p:attrName>style.visibility</p:attrName>
                                        </p:attrNameLst>
                                      </p:cBhvr>
                                      <p:to>
                                        <p:strVal val="visible"/>
                                      </p:to>
                                    </p:set>
                                    <p:animEffect transition="in" filter="box(in)">
                                      <p:cBhvr>
                                        <p:cTn id="57" dur="2000"/>
                                        <p:tgtEl>
                                          <p:spTgt spid="1219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box(in)">
                                      <p:cBhvr>
                                        <p:cTn id="6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08" grpId="0"/>
      <p:bldP spid="121909" grpId="0"/>
      <p:bldP spid="121917" grpId="0"/>
      <p:bldP spid="121918" grpId="0"/>
      <p:bldP spid="121919" grpId="0"/>
      <p:bldP spid="121920" grpId="0"/>
      <p:bldP spid="121921" grpId="0"/>
      <p:bldP spid="121922" grpId="0"/>
      <p:bldP spid="121923" grpId="0"/>
      <p:bldP spid="12192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graphicFrame>
        <p:nvGraphicFramePr>
          <p:cNvPr id="121929" name="Group 73"/>
          <p:cNvGraphicFramePr>
            <a:graphicFrameLocks noGrp="1"/>
          </p:cNvGraphicFramePr>
          <p:nvPr>
            <p:extLst>
              <p:ext uri="{D42A27DB-BD31-4B8C-83A1-F6EECF244321}">
                <p14:modId xmlns:p14="http://schemas.microsoft.com/office/powerpoint/2010/main" val="421932396"/>
              </p:ext>
            </p:extLst>
          </p:nvPr>
        </p:nvGraphicFramePr>
        <p:xfrm>
          <a:off x="2112818" y="988580"/>
          <a:ext cx="7620000" cy="2478088"/>
        </p:xfrm>
        <a:graphic>
          <a:graphicData uri="http://schemas.openxmlformats.org/drawingml/2006/table">
            <a:tbl>
              <a:tblPr/>
              <a:tblGrid>
                <a:gridCol w="2057400">
                  <a:extLst>
                    <a:ext uri="{9D8B030D-6E8A-4147-A177-3AD203B41FA5}">
                      <a16:colId xmlns:a16="http://schemas.microsoft.com/office/drawing/2014/main" val="20000"/>
                    </a:ext>
                  </a:extLst>
                </a:gridCol>
                <a:gridCol w="1830388">
                  <a:extLst>
                    <a:ext uri="{9D8B030D-6E8A-4147-A177-3AD203B41FA5}">
                      <a16:colId xmlns:a16="http://schemas.microsoft.com/office/drawing/2014/main" val="20001"/>
                    </a:ext>
                  </a:extLst>
                </a:gridCol>
                <a:gridCol w="1865312">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6858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itchFamily="18" charset="0"/>
                        </a:rPr>
                        <a:t>Năm</a:t>
                      </a:r>
                      <a:endParaRPr kumimoji="0" lang="en-US" sz="2800" b="1" i="0" u="none" strike="noStrike" cap="none" normalizeH="0" baseline="0" dirty="0">
                        <a:ln>
                          <a:noFill/>
                        </a:ln>
                        <a:solidFill>
                          <a:srgbClr val="FF0000"/>
                        </a:solidFill>
                        <a:effectLst/>
                        <a:latin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1995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2000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rPr>
                        <a:t>2002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1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0000CC"/>
                          </a:solidFill>
                          <a:effectLst/>
                          <a:latin typeface="Times New Roman" pitchFamily="18" charset="0"/>
                        </a:rPr>
                        <a:t>Tây Nguyên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1,2</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a:ln>
                          <a:noFill/>
                        </a:ln>
                        <a:solidFill>
                          <a:srgbClr val="0000CC"/>
                        </a:solidFill>
                        <a:effectLst/>
                        <a:latin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1,9</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rgbClr val="0000CC"/>
                          </a:solidFill>
                          <a:effectLst/>
                          <a:latin typeface="Times New Roman" pitchFamily="18" charset="0"/>
                        </a:rPr>
                        <a:t>2,3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1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0000CC"/>
                          </a:solidFill>
                          <a:effectLst/>
                          <a:latin typeface="Times New Roman" pitchFamily="18" charset="0"/>
                        </a:rPr>
                        <a:t>Cả nước</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CC"/>
                          </a:solidFill>
                          <a:effectLst/>
                          <a:latin typeface="Times New Roman" pitchFamily="18" charset="0"/>
                        </a:rPr>
                        <a:t>103,4</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0000CC"/>
                        </a:solidFill>
                        <a:effectLst/>
                        <a:latin typeface="Times New Roman"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CC"/>
                          </a:solidFill>
                          <a:effectLst/>
                          <a:latin typeface="Times New Roman" pitchFamily="18" charset="0"/>
                        </a:rPr>
                        <a:t>198,3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CC"/>
                          </a:solidFill>
                          <a:effectLst/>
                          <a:latin typeface="Times New Roman" pitchFamily="18" charset="0"/>
                        </a:rPr>
                        <a:t>261,1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1908" name="Text Box 52"/>
          <p:cNvSpPr txBox="1">
            <a:spLocks noChangeArrowheads="1"/>
          </p:cNvSpPr>
          <p:nvPr/>
        </p:nvSpPr>
        <p:spPr bwMode="auto">
          <a:xfrm>
            <a:off x="198783" y="152401"/>
            <a:ext cx="116884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400" b="1" dirty="0" err="1">
                <a:solidFill>
                  <a:srgbClr val="0000CC"/>
                </a:solidFill>
                <a:latin typeface="Times New Roman" pitchFamily="18" charset="0"/>
              </a:rPr>
              <a:t>Giá</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trị</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sản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xuất</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công</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nghiệp</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của</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Tây</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Nguyên</a:t>
            </a:r>
            <a:r>
              <a:rPr lang="en-US" altLang="en-US" sz="2400" b="1" dirty="0">
                <a:solidFill>
                  <a:srgbClr val="0000CC"/>
                </a:solidFill>
                <a:latin typeface="Times New Roman" pitchFamily="18" charset="0"/>
              </a:rPr>
              <a:t> so </a:t>
            </a:r>
            <a:r>
              <a:rPr lang="en-US" altLang="en-US" sz="2400" b="1" dirty="0" err="1">
                <a:solidFill>
                  <a:srgbClr val="0000CC"/>
                </a:solidFill>
                <a:latin typeface="Times New Roman" pitchFamily="18" charset="0"/>
              </a:rPr>
              <a:t>với</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cả</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nước</a:t>
            </a:r>
            <a:r>
              <a:rPr lang="en-US" altLang="en-US" sz="2400" b="1" dirty="0">
                <a:solidFill>
                  <a:srgbClr val="0000CC"/>
                </a:solidFill>
                <a:latin typeface="Times New Roman" pitchFamily="18" charset="0"/>
              </a:rPr>
              <a:t> ( </a:t>
            </a:r>
            <a:r>
              <a:rPr lang="en-US" altLang="en-US" sz="2400" b="1" dirty="0" err="1">
                <a:solidFill>
                  <a:srgbClr val="0000CC"/>
                </a:solidFill>
                <a:latin typeface="Times New Roman" pitchFamily="18" charset="0"/>
              </a:rPr>
              <a:t>nghìn</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tỉ</a:t>
            </a:r>
            <a:r>
              <a:rPr lang="en-US" altLang="en-US" sz="2400" b="1" dirty="0">
                <a:solidFill>
                  <a:srgbClr val="0000CC"/>
                </a:solidFill>
                <a:latin typeface="Times New Roman" pitchFamily="18" charset="0"/>
              </a:rPr>
              <a:t> </a:t>
            </a:r>
            <a:r>
              <a:rPr lang="en-US" altLang="en-US" sz="2400" b="1" dirty="0" err="1">
                <a:solidFill>
                  <a:srgbClr val="0000CC"/>
                </a:solidFill>
                <a:latin typeface="Times New Roman" pitchFamily="18" charset="0"/>
              </a:rPr>
              <a:t>đồng</a:t>
            </a:r>
            <a:r>
              <a:rPr lang="en-US" altLang="en-US" sz="2400" b="1" dirty="0">
                <a:solidFill>
                  <a:srgbClr val="0000CC"/>
                </a:solidFill>
                <a:latin typeface="Times New Roman" pitchFamily="18" charset="0"/>
              </a:rPr>
              <a:t>)</a:t>
            </a:r>
          </a:p>
        </p:txBody>
      </p:sp>
      <p:sp>
        <p:nvSpPr>
          <p:cNvPr id="121909" name="Text Box 53"/>
          <p:cNvSpPr txBox="1">
            <a:spLocks noChangeArrowheads="1"/>
          </p:cNvSpPr>
          <p:nvPr/>
        </p:nvSpPr>
        <p:spPr bwMode="auto">
          <a:xfrm>
            <a:off x="6463145" y="217761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158,3%</a:t>
            </a:r>
          </a:p>
        </p:txBody>
      </p:sp>
      <p:sp>
        <p:nvSpPr>
          <p:cNvPr id="121917" name="Text Box 61"/>
          <p:cNvSpPr txBox="1">
            <a:spLocks noChangeArrowheads="1"/>
          </p:cNvSpPr>
          <p:nvPr/>
        </p:nvSpPr>
        <p:spPr bwMode="auto">
          <a:xfrm>
            <a:off x="4648200" y="21336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100%</a:t>
            </a:r>
          </a:p>
        </p:txBody>
      </p:sp>
      <p:sp>
        <p:nvSpPr>
          <p:cNvPr id="121918" name="Text Box 62"/>
          <p:cNvSpPr txBox="1">
            <a:spLocks noChangeArrowheads="1"/>
          </p:cNvSpPr>
          <p:nvPr/>
        </p:nvSpPr>
        <p:spPr bwMode="auto">
          <a:xfrm>
            <a:off x="4648200" y="3029673"/>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100%</a:t>
            </a:r>
          </a:p>
        </p:txBody>
      </p:sp>
      <p:sp>
        <p:nvSpPr>
          <p:cNvPr id="121919" name="Text Box 63"/>
          <p:cNvSpPr txBox="1">
            <a:spLocks noChangeArrowheads="1"/>
          </p:cNvSpPr>
          <p:nvPr/>
        </p:nvSpPr>
        <p:spPr bwMode="auto">
          <a:xfrm>
            <a:off x="6463145" y="3029673"/>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191,8%</a:t>
            </a:r>
          </a:p>
        </p:txBody>
      </p:sp>
      <p:sp>
        <p:nvSpPr>
          <p:cNvPr id="121920" name="Text Box 64"/>
          <p:cNvSpPr txBox="1">
            <a:spLocks noChangeArrowheads="1"/>
          </p:cNvSpPr>
          <p:nvPr/>
        </p:nvSpPr>
        <p:spPr bwMode="auto">
          <a:xfrm>
            <a:off x="8305800" y="2177618"/>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191,7%</a:t>
            </a:r>
          </a:p>
        </p:txBody>
      </p:sp>
      <p:sp>
        <p:nvSpPr>
          <p:cNvPr id="121921" name="Text Box 65"/>
          <p:cNvSpPr txBox="1">
            <a:spLocks noChangeArrowheads="1"/>
          </p:cNvSpPr>
          <p:nvPr/>
        </p:nvSpPr>
        <p:spPr bwMode="auto">
          <a:xfrm>
            <a:off x="8305800" y="3015818"/>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FF0000"/>
                </a:solidFill>
                <a:latin typeface="Times New Roman" pitchFamily="18" charset="0"/>
              </a:rPr>
              <a:t>252,5%</a:t>
            </a:r>
          </a:p>
        </p:txBody>
      </p:sp>
      <p:sp>
        <p:nvSpPr>
          <p:cNvPr id="121922" name="Text Box 66"/>
          <p:cNvSpPr txBox="1">
            <a:spLocks noChangeArrowheads="1"/>
          </p:cNvSpPr>
          <p:nvPr/>
        </p:nvSpPr>
        <p:spPr bwMode="auto">
          <a:xfrm>
            <a:off x="9753600" y="283123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dirty="0">
                <a:solidFill>
                  <a:srgbClr val="7030A0"/>
                </a:solidFill>
                <a:latin typeface="Times New Roman" pitchFamily="18" charset="0"/>
              </a:rPr>
              <a:t>100%</a:t>
            </a:r>
          </a:p>
        </p:txBody>
      </p:sp>
      <p:sp>
        <p:nvSpPr>
          <p:cNvPr id="121923" name="Text Box 67"/>
          <p:cNvSpPr txBox="1">
            <a:spLocks noChangeArrowheads="1"/>
          </p:cNvSpPr>
          <p:nvPr/>
        </p:nvSpPr>
        <p:spPr bwMode="auto">
          <a:xfrm>
            <a:off x="9753600" y="1935163"/>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7030A0"/>
                </a:solidFill>
                <a:latin typeface="Times New Roman" pitchFamily="18" charset="0"/>
              </a:rPr>
              <a:t>0,88%</a:t>
            </a:r>
          </a:p>
        </p:txBody>
      </p:sp>
      <p:sp>
        <p:nvSpPr>
          <p:cNvPr id="121926" name="Text Box 70"/>
          <p:cNvSpPr txBox="1">
            <a:spLocks noChangeArrowheads="1"/>
          </p:cNvSpPr>
          <p:nvPr/>
        </p:nvSpPr>
        <p:spPr bwMode="auto">
          <a:xfrm>
            <a:off x="742123" y="3581973"/>
            <a:ext cx="10323442"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3600" b="1" i="1" dirty="0" err="1">
                <a:solidFill>
                  <a:srgbClr val="FF0000"/>
                </a:solidFill>
                <a:latin typeface="Times New Roman" pitchFamily="18" charset="0"/>
              </a:rPr>
              <a:t>Vì</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sao</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công</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nghiệp</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của</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vùng</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còn</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kém</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phát</a:t>
            </a:r>
            <a:r>
              <a:rPr lang="en-US" altLang="en-US" sz="3600" b="1" i="1" dirty="0">
                <a:solidFill>
                  <a:srgbClr val="FF0000"/>
                </a:solidFill>
                <a:latin typeface="Times New Roman" pitchFamily="18" charset="0"/>
              </a:rPr>
              <a:t> </a:t>
            </a:r>
            <a:r>
              <a:rPr lang="en-US" altLang="en-US" sz="3600" b="1" i="1" dirty="0" err="1">
                <a:solidFill>
                  <a:srgbClr val="FF0000"/>
                </a:solidFill>
                <a:latin typeface="Times New Roman" pitchFamily="18" charset="0"/>
              </a:rPr>
              <a:t>triển</a:t>
            </a:r>
            <a:r>
              <a:rPr lang="en-US" altLang="en-US" sz="3600" b="1" i="1" dirty="0">
                <a:solidFill>
                  <a:srgbClr val="FF0000"/>
                </a:solidFill>
                <a:latin typeface="Times New Roman" pitchFamily="18" charset="0"/>
              </a:rPr>
              <a:t>?</a:t>
            </a:r>
          </a:p>
        </p:txBody>
      </p:sp>
      <p:sp>
        <p:nvSpPr>
          <p:cNvPr id="3" name="TextBox 2"/>
          <p:cNvSpPr txBox="1"/>
          <p:nvPr/>
        </p:nvSpPr>
        <p:spPr>
          <a:xfrm>
            <a:off x="198783" y="4279606"/>
            <a:ext cx="11820939" cy="2862322"/>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 </a:t>
            </a:r>
            <a:r>
              <a:rPr lang="vi-VN" sz="2000" b="1" dirty="0">
                <a:solidFill>
                  <a:srgbClr val="00B050"/>
                </a:solidFill>
                <a:latin typeface="Times New Roman" panose="02020603050405020304" pitchFamily="18" charset="0"/>
                <a:cs typeface="Times New Roman" panose="02020603050405020304" pitchFamily="18" charset="0"/>
              </a:rPr>
              <a:t>Xã hội </a:t>
            </a:r>
          </a:p>
          <a:p>
            <a:r>
              <a:rPr lang="vi-VN" sz="2000" b="1" dirty="0">
                <a:latin typeface="Times New Roman" panose="02020603050405020304" pitchFamily="18" charset="0"/>
                <a:cs typeface="Times New Roman" panose="02020603050405020304" pitchFamily="18" charset="0"/>
              </a:rPr>
              <a:t>- - Là địa bàn chủ yếu bà con dân tộc thiểu số sinh sống =&gt; Dân trí còn thấp</a:t>
            </a: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 </a:t>
            </a:r>
          </a:p>
          <a:p>
            <a:r>
              <a:rPr lang="vi-VN" sz="2000" b="1" dirty="0">
                <a:latin typeface="Times New Roman" panose="02020603050405020304" pitchFamily="18" charset="0"/>
                <a:cs typeface="Times New Roman" panose="02020603050405020304" pitchFamily="18" charset="0"/>
              </a:rPr>
              <a:t>- Lao động còn ít, kém kinh nghiệm</a:t>
            </a: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 </a:t>
            </a:r>
          </a:p>
          <a:p>
            <a:r>
              <a:rPr lang="vi-VN" sz="2000" b="1" dirty="0">
                <a:latin typeface="Times New Roman" panose="02020603050405020304" pitchFamily="18" charset="0"/>
                <a:cs typeface="Times New Roman" panose="02020603050405020304" pitchFamily="18" charset="0"/>
              </a:rPr>
              <a:t>- Cơ sở vật chất kém phát triển. </a:t>
            </a:r>
          </a:p>
          <a:p>
            <a:r>
              <a:rPr lang="vi-VN" sz="2000" b="1" dirty="0">
                <a:latin typeface="Times New Roman" panose="02020603050405020304" pitchFamily="18" charset="0"/>
                <a:cs typeface="Times New Roman" panose="02020603050405020304" pitchFamily="18" charset="0"/>
              </a:rPr>
              <a:t>- Ít được đầu tư từ nước ngoài và nhà nước. </a:t>
            </a:r>
          </a:p>
          <a:p>
            <a:r>
              <a:rPr lang="vi-VN" sz="2000" b="1" dirty="0">
                <a:latin typeface="Times New Roman" panose="02020603050405020304" pitchFamily="18" charset="0"/>
                <a:cs typeface="Times New Roman" panose="02020603050405020304" pitchFamily="18" charset="0"/>
              </a:rPr>
              <a:t>- Ít các trung tâm công nghiệp lớn</a:t>
            </a:r>
            <a:r>
              <a:rPr lang="en-US" sz="2000" b="1" dirty="0">
                <a:latin typeface="Times New Roman" panose="02020603050405020304" pitchFamily="18" charset="0"/>
                <a:cs typeface="Times New Roman" panose="02020603050405020304" pitchFamily="18" charset="0"/>
              </a:rPr>
              <a:t>.</a:t>
            </a:r>
            <a:r>
              <a:rPr lang="vi-VN" sz="2000" b="1" dirty="0">
                <a:latin typeface="Times New Roman" panose="02020603050405020304" pitchFamily="18" charset="0"/>
                <a:cs typeface="Times New Roman" panose="02020603050405020304" pitchFamily="18" charset="0"/>
              </a:rPr>
              <a:t> </a:t>
            </a:r>
          </a:p>
          <a:p>
            <a:r>
              <a:rPr lang="vi-VN" sz="2000" b="1" dirty="0">
                <a:latin typeface="Times New Roman" panose="02020603050405020304" pitchFamily="18" charset="0"/>
                <a:cs typeface="Times New Roman" panose="02020603050405020304" pitchFamily="18" charset="0"/>
              </a:rPr>
              <a:t>- GTVT với các vùng khác còn khó khăn (</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Địa hình cao nên đường bộ gập ghềnh nhiều núi, nhiều đèo.</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K</a:t>
            </a:r>
            <a:r>
              <a:rPr lang="en-US" sz="2000" b="1" dirty="0" err="1">
                <a:latin typeface="Times New Roman" panose="02020603050405020304" pitchFamily="18" charset="0"/>
                <a:cs typeface="Times New Roman" panose="02020603050405020304" pitchFamily="18" charset="0"/>
              </a:rPr>
              <a:t>hông</a:t>
            </a:r>
            <a:r>
              <a:rPr lang="vi-VN" sz="2000" b="1" dirty="0">
                <a:latin typeface="Times New Roman" panose="02020603050405020304" pitchFamily="18" charset="0"/>
                <a:cs typeface="Times New Roman" panose="02020603050405020304" pitchFamily="18" charset="0"/>
              </a:rPr>
              <a:t> có đường biển, sân bay còn ít,...)</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a:p>
            <a:r>
              <a:rPr lang="vi-VN"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3455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1926"/>
                                        </p:tgtEl>
                                        <p:attrNameLst>
                                          <p:attrName>style.visibility</p:attrName>
                                        </p:attrNameLst>
                                      </p:cBhvr>
                                      <p:to>
                                        <p:strVal val="visible"/>
                                      </p:to>
                                    </p:set>
                                    <p:animEffect transition="in" filter="box(in)">
                                      <p:cBhvr>
                                        <p:cTn id="7" dur="2000"/>
                                        <p:tgtEl>
                                          <p:spTgt spid="1219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2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5" descr="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949" y="0"/>
            <a:ext cx="6208050" cy="6858000"/>
          </a:xfrm>
          <a:prstGeom prst="rect">
            <a:avLst/>
          </a:prstGeom>
          <a:noFill/>
          <a:ln w="9525">
            <a:solidFill>
              <a:srgbClr val="4124EC"/>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Résultat de recherche d'images pour &quot;nhà máy thủy điện yal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327373" cy="37106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710609"/>
            <a:ext cx="5327373" cy="314739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980662" y="5943600"/>
            <a:ext cx="2822712" cy="369332"/>
          </a:xfrm>
          <a:prstGeom prst="rect">
            <a:avLst/>
          </a:prstGeom>
          <a:gradFill rotWithShape="1">
            <a:gsLst>
              <a:gs pos="0">
                <a:srgbClr val="CCFF66"/>
              </a:gs>
              <a:gs pos="50000">
                <a:schemeClr val="bg1"/>
              </a:gs>
              <a:gs pos="100000">
                <a:srgbClr val="CCFF66"/>
              </a:gs>
            </a:gsLst>
            <a:lin ang="5400000" scaled="1"/>
          </a:gra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err="1">
                <a:latin typeface="Times New Roman" panose="02020603050405020304" pitchFamily="18" charset="0"/>
                <a:cs typeface="Times New Roman" panose="02020603050405020304" pitchFamily="18" charset="0"/>
              </a:rPr>
              <a:t>Nhà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máy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thủy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điện</a:t>
            </a:r>
            <a:r>
              <a:rPr lang="en-US" altLang="en-US" b="1" dirty="0">
                <a:latin typeface="Times New Roman" panose="02020603050405020304" pitchFamily="18" charset="0"/>
                <a:cs typeface="Times New Roman" panose="02020603050405020304" pitchFamily="18" charset="0"/>
              </a:rPr>
              <a:t> Y-a-</a:t>
            </a:r>
            <a:r>
              <a:rPr lang="en-US" altLang="en-US" b="1" dirty="0" err="1">
                <a:latin typeface="Times New Roman" panose="02020603050405020304" pitchFamily="18" charset="0"/>
                <a:cs typeface="Times New Roman" panose="02020603050405020304" pitchFamily="18" charset="0"/>
              </a:rPr>
              <a:t>ly</a:t>
            </a:r>
            <a:endParaRPr lang="en-US" altLang="en-US" b="1" dirty="0">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CE472182-651D-4A54-8441-45C83B60E447}"/>
              </a:ext>
            </a:extLst>
          </p:cNvPr>
          <p:cNvCxnSpPr/>
          <p:nvPr/>
        </p:nvCxnSpPr>
        <p:spPr>
          <a:xfrm flipH="1">
            <a:off x="3631096" y="1643270"/>
            <a:ext cx="3935895" cy="2438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5689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box(in)">
                                      <p:cBhvr>
                                        <p:cTn id="7" dur="2000"/>
                                        <p:tgtEl>
                                          <p:spTgt spid="276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56675" name="Picture 3" descr="httpimgsvietnamnetvnimages201209221220120922123601chebiengo229jp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mia%20duon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5600569_w640_h640_1115978w640h640derevyashk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6" descr="images783309_trang_3_1a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Rectangle 7"/>
          <p:cNvSpPr>
            <a:spLocks noChangeArrowheads="1"/>
          </p:cNvSpPr>
          <p:nvPr/>
        </p:nvSpPr>
        <p:spPr bwMode="auto">
          <a:xfrm>
            <a:off x="1351722" y="3124200"/>
            <a:ext cx="974034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rgbClr val="FF0000"/>
                </a:solidFill>
                <a:latin typeface="Times New Roman" pitchFamily="18" charset="0"/>
              </a:rPr>
              <a:t>Công nghiệp chiếm tỉ trọng nhỏ trong cơ cấu GDP của vùng.</a:t>
            </a:r>
          </a:p>
        </p:txBody>
      </p:sp>
    </p:spTree>
    <p:extLst>
      <p:ext uri="{BB962C8B-B14F-4D97-AF65-F5344CB8AC3E}">
        <p14:creationId xmlns:p14="http://schemas.microsoft.com/office/powerpoint/2010/main" val="736634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6677"/>
                                        </p:tgtEl>
                                        <p:attrNameLst>
                                          <p:attrName>style.visibility</p:attrName>
                                        </p:attrNameLst>
                                      </p:cBhvr>
                                      <p:to>
                                        <p:strVal val="visible"/>
                                      </p:to>
                                    </p:set>
                                    <p:animEffect transition="in" filter="box(in)">
                                      <p:cBhvr>
                                        <p:cTn id="7" dur="2000"/>
                                        <p:tgtEl>
                                          <p:spTgt spid="1566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box(in)">
                                      <p:cBhvr>
                                        <p:cTn id="12" dur="2000"/>
                                        <p:tgtEl>
                                          <p:spTgt spid="1566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6678"/>
                                        </p:tgtEl>
                                        <p:attrNameLst>
                                          <p:attrName>style.visibility</p:attrName>
                                        </p:attrNameLst>
                                      </p:cBhvr>
                                      <p:to>
                                        <p:strVal val="visible"/>
                                      </p:to>
                                    </p:set>
                                    <p:animEffect transition="in" filter="box(in)">
                                      <p:cBhvr>
                                        <p:cTn id="17" dur="2000"/>
                                        <p:tgtEl>
                                          <p:spTgt spid="15667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6676"/>
                                        </p:tgtEl>
                                        <p:attrNameLst>
                                          <p:attrName>style.visibility</p:attrName>
                                        </p:attrNameLst>
                                      </p:cBhvr>
                                      <p:to>
                                        <p:strVal val="visible"/>
                                      </p:to>
                                    </p:set>
                                    <p:animEffect transition="in" filter="box(in)">
                                      <p:cBhvr>
                                        <p:cTn id="22" dur="2000"/>
                                        <p:tgtEl>
                                          <p:spTgt spid="15667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6679"/>
                                        </p:tgtEl>
                                        <p:attrNameLst>
                                          <p:attrName>style.visibility</p:attrName>
                                        </p:attrNameLst>
                                      </p:cBhvr>
                                      <p:to>
                                        <p:strVal val="visible"/>
                                      </p:to>
                                    </p:set>
                                    <p:animEffect transition="in" filter="box(in)">
                                      <p:cBhvr>
                                        <p:cTn id="27" dur="2000"/>
                                        <p:tgtEl>
                                          <p:spTgt spid="156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0595279-0F56-4D4A-BEE0-35D3D8BD5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6086" cy="6858000"/>
          </a:xfrm>
          <a:prstGeom prst="rect">
            <a:avLst/>
          </a:prstGeom>
          <a:noFill/>
          <a:ln w="57150" cmpd="thickThin">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AC13146D-AFD1-4A4A-BF8B-B8A655B83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113" y="0"/>
            <a:ext cx="54068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2A393E39-B98B-45DC-9802-9030B5FAD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112" y="3810000"/>
            <a:ext cx="5406887" cy="303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3389D710-8188-40E9-8A11-F1192121B438}"/>
              </a:ext>
            </a:extLst>
          </p:cNvPr>
          <p:cNvCxnSpPr>
            <a:cxnSpLocks/>
          </p:cNvCxnSpPr>
          <p:nvPr/>
        </p:nvCxnSpPr>
        <p:spPr>
          <a:xfrm flipV="1">
            <a:off x="3684104" y="3286539"/>
            <a:ext cx="3313044" cy="3339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E7C9D2F-90CB-4075-B799-2FD2BA2CB7C2}"/>
              </a:ext>
            </a:extLst>
          </p:cNvPr>
          <p:cNvCxnSpPr>
            <a:cxnSpLocks/>
          </p:cNvCxnSpPr>
          <p:nvPr/>
        </p:nvCxnSpPr>
        <p:spPr>
          <a:xfrm flipV="1">
            <a:off x="6334539" y="5168348"/>
            <a:ext cx="4041913" cy="10204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42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53603" name="Picture 3" descr="che-bien-ca-phe-xuat-kh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37cef14f89262c97cf73730366988d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0"/>
            <a:ext cx="614238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Text Box 5"/>
          <p:cNvSpPr txBox="1">
            <a:spLocks noChangeArrowheads="1"/>
          </p:cNvSpPr>
          <p:nvPr/>
        </p:nvSpPr>
        <p:spPr bwMode="auto">
          <a:xfrm>
            <a:off x="5105400" y="533401"/>
            <a:ext cx="2286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latin typeface="Times New Roman" pitchFamily="18" charset="0"/>
              </a:rPr>
              <a:t>CHẾ BIẾN CÀ PHÊ</a:t>
            </a:r>
          </a:p>
        </p:txBody>
      </p:sp>
      <p:pic>
        <p:nvPicPr>
          <p:cNvPr id="153606" name="Picture 6" descr="nm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614238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dt_12920111451_ch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17" y="3352800"/>
            <a:ext cx="583758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9" name="Text Box 9"/>
          <p:cNvSpPr txBox="1">
            <a:spLocks noChangeArrowheads="1"/>
          </p:cNvSpPr>
          <p:nvPr/>
        </p:nvSpPr>
        <p:spPr bwMode="auto">
          <a:xfrm>
            <a:off x="4572000" y="3733801"/>
            <a:ext cx="27432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CHẾ BIẾN CHÈ KHÔ</a:t>
            </a:r>
          </a:p>
        </p:txBody>
      </p:sp>
      <p:sp>
        <p:nvSpPr>
          <p:cNvPr id="153612" name="Rectangle 12"/>
          <p:cNvSpPr>
            <a:spLocks noChangeArrowheads="1"/>
          </p:cNvSpPr>
          <p:nvPr/>
        </p:nvSpPr>
        <p:spPr bwMode="auto">
          <a:xfrm>
            <a:off x="1905000" y="2971800"/>
            <a:ext cx="8458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66"/>
                </a:solidFill>
                <a:latin typeface="Times New Roman" pitchFamily="18" charset="0"/>
              </a:rPr>
              <a:t> </a:t>
            </a:r>
            <a:r>
              <a:rPr lang="en-US" altLang="en-US" sz="2400" b="1">
                <a:solidFill>
                  <a:srgbClr val="FF0000"/>
                </a:solidFill>
                <a:latin typeface="Times New Roman" pitchFamily="18" charset="0"/>
              </a:rPr>
              <a:t>Công nghiệp chế biến nông sản, lâm sản phát triển khá nhanh</a:t>
            </a:r>
          </a:p>
        </p:txBody>
      </p:sp>
    </p:spTree>
    <p:extLst>
      <p:ext uri="{BB962C8B-B14F-4D97-AF65-F5344CB8AC3E}">
        <p14:creationId xmlns:p14="http://schemas.microsoft.com/office/powerpoint/2010/main" val="282808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box(in)">
                                      <p:cBhvr>
                                        <p:cTn id="7" dur="2000"/>
                                        <p:tgtEl>
                                          <p:spTgt spid="153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3604"/>
                                        </p:tgtEl>
                                        <p:attrNameLst>
                                          <p:attrName>style.visibility</p:attrName>
                                        </p:attrNameLst>
                                      </p:cBhvr>
                                      <p:to>
                                        <p:strVal val="visible"/>
                                      </p:to>
                                    </p:set>
                                    <p:animEffect transition="in" filter="box(in)">
                                      <p:cBhvr>
                                        <p:cTn id="12" dur="2000"/>
                                        <p:tgtEl>
                                          <p:spTgt spid="153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3608"/>
                                        </p:tgtEl>
                                        <p:attrNameLst>
                                          <p:attrName>style.visibility</p:attrName>
                                        </p:attrNameLst>
                                      </p:cBhvr>
                                      <p:to>
                                        <p:strVal val="visible"/>
                                      </p:to>
                                    </p:set>
                                    <p:animEffect transition="in" filter="box(in)">
                                      <p:cBhvr>
                                        <p:cTn id="17" dur="2000"/>
                                        <p:tgtEl>
                                          <p:spTgt spid="15360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3606"/>
                                        </p:tgtEl>
                                        <p:attrNameLst>
                                          <p:attrName>style.visibility</p:attrName>
                                        </p:attrNameLst>
                                      </p:cBhvr>
                                      <p:to>
                                        <p:strVal val="visible"/>
                                      </p:to>
                                    </p:set>
                                    <p:animEffect transition="in" filter="box(in)">
                                      <p:cBhvr>
                                        <p:cTn id="22" dur="2000"/>
                                        <p:tgtEl>
                                          <p:spTgt spid="15360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3605"/>
                                        </p:tgtEl>
                                        <p:attrNameLst>
                                          <p:attrName>style.visibility</p:attrName>
                                        </p:attrNameLst>
                                      </p:cBhvr>
                                      <p:to>
                                        <p:strVal val="visible"/>
                                      </p:to>
                                    </p:set>
                                    <p:animEffect transition="in" filter="box(in)">
                                      <p:cBhvr>
                                        <p:cTn id="27" dur="2000"/>
                                        <p:tgtEl>
                                          <p:spTgt spid="15360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3609"/>
                                        </p:tgtEl>
                                        <p:attrNameLst>
                                          <p:attrName>style.visibility</p:attrName>
                                        </p:attrNameLst>
                                      </p:cBhvr>
                                      <p:to>
                                        <p:strVal val="visible"/>
                                      </p:to>
                                    </p:set>
                                    <p:animEffect transition="in" filter="box(in)">
                                      <p:cBhvr>
                                        <p:cTn id="32" dur="2000"/>
                                        <p:tgtEl>
                                          <p:spTgt spid="15360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3612"/>
                                        </p:tgtEl>
                                        <p:attrNameLst>
                                          <p:attrName>style.visibility</p:attrName>
                                        </p:attrNameLst>
                                      </p:cBhvr>
                                      <p:to>
                                        <p:strVal val="visible"/>
                                      </p:to>
                                    </p:set>
                                    <p:animEffect transition="in" filter="box(in)">
                                      <p:cBhvr>
                                        <p:cTn id="37" dur="2000"/>
                                        <p:tgtEl>
                                          <p:spTgt spid="153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animBg="1"/>
      <p:bldP spid="153609" grpId="0" animBg="1"/>
      <p:bldP spid="1536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54627" name="Picture 3" descr="1350551822507fc90e520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5" descr="SeSan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7842"/>
            <a:ext cx="6172200" cy="324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 Box 6"/>
          <p:cNvSpPr txBox="1">
            <a:spLocks noChangeArrowheads="1"/>
          </p:cNvSpPr>
          <p:nvPr/>
        </p:nvSpPr>
        <p:spPr bwMode="auto">
          <a:xfrm>
            <a:off x="3352800" y="3886201"/>
            <a:ext cx="1524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latin typeface="Times New Roman" pitchFamily="18" charset="0"/>
              </a:rPr>
              <a:t>XÊ XAN 3 A</a:t>
            </a:r>
          </a:p>
        </p:txBody>
      </p:sp>
      <p:pic>
        <p:nvPicPr>
          <p:cNvPr id="154633" name="Picture 9" descr="Lu4-281_FH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Rectangle 10"/>
          <p:cNvSpPr>
            <a:spLocks noChangeArrowheads="1"/>
          </p:cNvSpPr>
          <p:nvPr/>
        </p:nvSpPr>
        <p:spPr bwMode="auto">
          <a:xfrm>
            <a:off x="8229601" y="3886201"/>
            <a:ext cx="1681163" cy="396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solidFill>
                  <a:srgbClr val="FF0000"/>
                </a:solidFill>
                <a:latin typeface="Times New Roman" pitchFamily="18" charset="0"/>
              </a:rPr>
              <a:t>TĐ Đăk Mi 4</a:t>
            </a:r>
            <a:r>
              <a:rPr lang="en-US" altLang="en-US" sz="2000">
                <a:latin typeface="Times New Roman" pitchFamily="18" charset="0"/>
              </a:rPr>
              <a:t> </a:t>
            </a:r>
          </a:p>
        </p:txBody>
      </p:sp>
      <p:pic>
        <p:nvPicPr>
          <p:cNvPr id="154637" name="Picture 13" descr="drayhlinh281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8" name="Text Box 14"/>
          <p:cNvSpPr txBox="1">
            <a:spLocks noChangeArrowheads="1"/>
          </p:cNvSpPr>
          <p:nvPr/>
        </p:nvSpPr>
        <p:spPr bwMode="auto">
          <a:xfrm>
            <a:off x="357809" y="2895601"/>
            <a:ext cx="103632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66"/>
                </a:solidFill>
                <a:latin typeface="Times New Roman" pitchFamily="18" charset="0"/>
              </a:rPr>
              <a:t> </a:t>
            </a:r>
            <a:r>
              <a:rPr lang="en-US" altLang="en-US" sz="2400" b="1">
                <a:solidFill>
                  <a:srgbClr val="FF0000"/>
                </a:solidFill>
                <a:latin typeface="Times New Roman" pitchFamily="18" charset="0"/>
              </a:rPr>
              <a:t>Thủy điện được chú trọng phát triển với các nhà máy: Yaly, Đrây Hlinh,…</a:t>
            </a:r>
            <a:endParaRPr lang="en-US" altLang="en-US" sz="2400">
              <a:solidFill>
                <a:srgbClr val="FF0000"/>
              </a:solidFill>
              <a:latin typeface="Times New Roman" pitchFamily="18" charset="0"/>
            </a:endParaRPr>
          </a:p>
        </p:txBody>
      </p:sp>
      <p:sp>
        <p:nvSpPr>
          <p:cNvPr id="154640" name="Rectangle 16"/>
          <p:cNvSpPr>
            <a:spLocks noChangeArrowheads="1"/>
          </p:cNvSpPr>
          <p:nvPr/>
        </p:nvSpPr>
        <p:spPr bwMode="auto">
          <a:xfrm>
            <a:off x="6781801" y="304801"/>
            <a:ext cx="2886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FF0000"/>
                </a:solidFill>
                <a:latin typeface="Times New Roman" pitchFamily="18" charset="0"/>
              </a:rPr>
              <a:t>Thuỷ điện Đrây H'Linh </a:t>
            </a:r>
            <a:r>
              <a:rPr lang="en-US" altLang="en-US" sz="2000">
                <a:solidFill>
                  <a:srgbClr val="FF0000"/>
                </a:solidFill>
                <a:latin typeface="Times New Roman" pitchFamily="18" charset="0"/>
              </a:rPr>
              <a:t> </a:t>
            </a:r>
          </a:p>
        </p:txBody>
      </p:sp>
    </p:spTree>
    <p:extLst>
      <p:ext uri="{BB962C8B-B14F-4D97-AF65-F5344CB8AC3E}">
        <p14:creationId xmlns:p14="http://schemas.microsoft.com/office/powerpoint/2010/main" val="23199701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box(in)">
                                      <p:cBhvr>
                                        <p:cTn id="7" dur="2000"/>
                                        <p:tgtEl>
                                          <p:spTgt spid="1546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4637"/>
                                        </p:tgtEl>
                                        <p:attrNameLst>
                                          <p:attrName>style.visibility</p:attrName>
                                        </p:attrNameLst>
                                      </p:cBhvr>
                                      <p:to>
                                        <p:strVal val="visible"/>
                                      </p:to>
                                    </p:set>
                                    <p:animEffect transition="in" filter="box(in)">
                                      <p:cBhvr>
                                        <p:cTn id="12" dur="2000"/>
                                        <p:tgtEl>
                                          <p:spTgt spid="1546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4629"/>
                                        </p:tgtEl>
                                        <p:attrNameLst>
                                          <p:attrName>style.visibility</p:attrName>
                                        </p:attrNameLst>
                                      </p:cBhvr>
                                      <p:to>
                                        <p:strVal val="visible"/>
                                      </p:to>
                                    </p:set>
                                    <p:animEffect transition="in" filter="box(in)">
                                      <p:cBhvr>
                                        <p:cTn id="17" dur="2000"/>
                                        <p:tgtEl>
                                          <p:spTgt spid="1546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4633"/>
                                        </p:tgtEl>
                                        <p:attrNameLst>
                                          <p:attrName>style.visibility</p:attrName>
                                        </p:attrNameLst>
                                      </p:cBhvr>
                                      <p:to>
                                        <p:strVal val="visible"/>
                                      </p:to>
                                    </p:set>
                                    <p:animEffect transition="in" filter="box(in)">
                                      <p:cBhvr>
                                        <p:cTn id="22" dur="2000"/>
                                        <p:tgtEl>
                                          <p:spTgt spid="15463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4640"/>
                                        </p:tgtEl>
                                        <p:attrNameLst>
                                          <p:attrName>style.visibility</p:attrName>
                                        </p:attrNameLst>
                                      </p:cBhvr>
                                      <p:to>
                                        <p:strVal val="visible"/>
                                      </p:to>
                                    </p:set>
                                    <p:animEffect transition="in" filter="box(in)">
                                      <p:cBhvr>
                                        <p:cTn id="27" dur="2000"/>
                                        <p:tgtEl>
                                          <p:spTgt spid="15464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4630"/>
                                        </p:tgtEl>
                                        <p:attrNameLst>
                                          <p:attrName>style.visibility</p:attrName>
                                        </p:attrNameLst>
                                      </p:cBhvr>
                                      <p:to>
                                        <p:strVal val="visible"/>
                                      </p:to>
                                    </p:set>
                                    <p:animEffect transition="in" filter="box(in)">
                                      <p:cBhvr>
                                        <p:cTn id="32" dur="2000"/>
                                        <p:tgtEl>
                                          <p:spTgt spid="15463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4634"/>
                                        </p:tgtEl>
                                        <p:attrNameLst>
                                          <p:attrName>style.visibility</p:attrName>
                                        </p:attrNameLst>
                                      </p:cBhvr>
                                      <p:to>
                                        <p:strVal val="visible"/>
                                      </p:to>
                                    </p:set>
                                    <p:animEffect transition="in" filter="box(in)">
                                      <p:cBhvr>
                                        <p:cTn id="37" dur="2000"/>
                                        <p:tgtEl>
                                          <p:spTgt spid="15463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54638"/>
                                        </p:tgtEl>
                                        <p:attrNameLst>
                                          <p:attrName>style.visibility</p:attrName>
                                        </p:attrNameLst>
                                      </p:cBhvr>
                                      <p:to>
                                        <p:strVal val="visible"/>
                                      </p:to>
                                    </p:set>
                                    <p:animEffect transition="in" filter="box(in)">
                                      <p:cBhvr>
                                        <p:cTn id="42" dur="2000"/>
                                        <p:tgtEl>
                                          <p:spTgt spid="154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154634" grpId="0" animBg="1"/>
      <p:bldP spid="154638" grpId="0" animBg="1"/>
      <p:bldP spid="1546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CA6C78-CD23-4DC6-AE73-EC5209DF48DE}"/>
              </a:ext>
            </a:extLst>
          </p:cNvPr>
          <p:cNvSpPr txBox="1"/>
          <p:nvPr/>
        </p:nvSpPr>
        <p:spPr>
          <a:xfrm>
            <a:off x="210376" y="68746"/>
            <a:ext cx="11981623" cy="2855975"/>
          </a:xfrm>
          <a:prstGeom prst="rect">
            <a:avLst/>
          </a:prstGeom>
          <a:noFill/>
        </p:spPr>
        <p:txBody>
          <a:bodyPr wrap="square">
            <a:spAutoFit/>
          </a:bodyPr>
          <a:lstStyle/>
          <a:p>
            <a:pPr algn="just">
              <a:lnSpc>
                <a:spcPct val="115000"/>
              </a:lnSpc>
              <a:spcBef>
                <a:spcPts val="600"/>
              </a:spcBef>
              <a:spcAft>
                <a:spcPts val="600"/>
              </a:spcAft>
            </a:pPr>
            <a:r>
              <a:rPr lang="en-US" sz="3600" b="1" dirty="0">
                <a:solidFill>
                  <a:srgbClr val="FF0000"/>
                </a:solidFill>
                <a:effectLst/>
                <a:latin typeface="Times New Roman" panose="02020603050405020304" pitchFamily="18" charset="0"/>
                <a:ea typeface="Calibri" panose="020F0502020204030204" pitchFamily="34" charset="0"/>
              </a:rPr>
              <a:t>2. </a:t>
            </a:r>
            <a:r>
              <a:rPr lang="en-US" sz="3600" b="1" dirty="0" err="1">
                <a:solidFill>
                  <a:srgbClr val="FF0000"/>
                </a:solidFill>
                <a:effectLst/>
                <a:latin typeface="Times New Roman" panose="02020603050405020304" pitchFamily="18" charset="0"/>
                <a:ea typeface="Calibri" panose="020F0502020204030204" pitchFamily="34" charset="0"/>
              </a:rPr>
              <a:t>Công</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nghiệp</a:t>
            </a:r>
            <a:r>
              <a:rPr lang="en-US" sz="3600" b="1"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Chiếm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tỉ</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lệ</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thấp</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chỉ</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đạt</a:t>
            </a:r>
            <a:r>
              <a:rPr lang="en-US" sz="2400" b="1" dirty="0">
                <a:effectLst/>
                <a:latin typeface="Times New Roman" panose="02020603050405020304" pitchFamily="18" charset="0"/>
                <a:ea typeface="Calibri" panose="020F0502020204030204" pitchFamily="34" charset="0"/>
              </a:rPr>
              <a:t> 0,88 % so </a:t>
            </a:r>
            <a:r>
              <a:rPr lang="en-US" sz="2400" b="1" dirty="0" err="1">
                <a:effectLst/>
                <a:latin typeface="Times New Roman" panose="02020603050405020304" pitchFamily="18" charset="0"/>
                <a:ea typeface="Calibri" panose="020F0502020204030204" pitchFamily="34" charset="0"/>
              </a:rPr>
              <a:t>với</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cả</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nước</a:t>
            </a:r>
            <a:r>
              <a:rPr lang="en-US" sz="2400" b="1" dirty="0">
                <a:effectLst/>
                <a:latin typeface="Times New Roman" panose="02020603050405020304" pitchFamily="18" charset="0"/>
                <a:ea typeface="Calibri" panose="020F0502020204030204" pitchFamily="34" charset="0"/>
              </a:rPr>
              <a:t> ( </a:t>
            </a:r>
            <a:r>
              <a:rPr lang="en-US" sz="2400" b="1" dirty="0" err="1">
                <a:effectLst/>
                <a:latin typeface="Times New Roman" panose="02020603050405020304" pitchFamily="18" charset="0"/>
                <a:ea typeface="Calibri" panose="020F0502020204030204" pitchFamily="34" charset="0"/>
              </a:rPr>
              <a:t>Năm</a:t>
            </a:r>
            <a:r>
              <a:rPr lang="en-US" sz="2400" b="1" dirty="0">
                <a:effectLst/>
                <a:latin typeface="Times New Roman" panose="02020603050405020304" pitchFamily="18" charset="0"/>
                <a:ea typeface="Calibri" panose="020F0502020204030204" pitchFamily="34" charset="0"/>
              </a:rPr>
              <a:t> 2002 ).</a:t>
            </a:r>
            <a:endParaRPr lang="en-US" sz="2400" dirty="0">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Tốc</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độ</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phát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triển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nhanh</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nhưng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c̣òn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chậm</a:t>
            </a:r>
            <a:r>
              <a:rPr lang="en-US" sz="2400" b="1" dirty="0">
                <a:effectLst/>
                <a:latin typeface="Times New Roman" panose="02020603050405020304" pitchFamily="18" charset="0"/>
                <a:ea typeface="Calibri" panose="020F0502020204030204" pitchFamily="34" charset="0"/>
              </a:rPr>
              <a:t> so </a:t>
            </a:r>
            <a:r>
              <a:rPr lang="en-US" sz="2400" b="1" dirty="0" err="1">
                <a:effectLst/>
                <a:latin typeface="Times New Roman" panose="02020603050405020304" pitchFamily="18" charset="0"/>
                <a:ea typeface="Calibri" panose="020F0502020204030204" pitchFamily="34" charset="0"/>
              </a:rPr>
              <a:t>với</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mức</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trung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bình</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của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cả</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nước</a:t>
            </a:r>
            <a:r>
              <a:rPr lang="en-US" sz="2400" b="1" dirty="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 </a:t>
            </a:r>
            <a:r>
              <a:rPr lang="en-US" sz="2400" b="1" dirty="0" err="1">
                <a:effectLst/>
                <a:latin typeface="Times New Roman" panose="02020603050405020304" pitchFamily="18" charset="0"/>
                <a:ea typeface="Calibri" panose="020F0502020204030204" pitchFamily="34" charset="0"/>
              </a:rPr>
              <a:t>Các</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ngành</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công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nghiệp</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phát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triển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thủy</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điện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chế</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biến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nông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lâm</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sản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phát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triển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khá</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nhanh</a:t>
            </a:r>
            <a:r>
              <a:rPr lang="en-US" sz="2400" b="1" dirty="0">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56662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4D8F69-0535-444B-BF79-31C1E0D98D76}"/>
              </a:ext>
            </a:extLst>
          </p:cNvPr>
          <p:cNvSpPr txBox="1"/>
          <p:nvPr/>
        </p:nvSpPr>
        <p:spPr>
          <a:xfrm>
            <a:off x="352425" y="171450"/>
            <a:ext cx="7991475"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3. </a:t>
            </a:r>
            <a:r>
              <a:rPr lang="en-US" sz="2800" b="1" dirty="0" err="1">
                <a:solidFill>
                  <a:srgbClr val="C00000"/>
                </a:solidFill>
                <a:latin typeface="Times New Roman" panose="02020603050405020304" pitchFamily="18" charset="0"/>
                <a:cs typeface="Times New Roman" panose="02020603050405020304" pitchFamily="18" charset="0"/>
              </a:rPr>
              <a:t>Dịch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vụ</a:t>
            </a:r>
            <a:endParaRPr lang="vi-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001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61795" name="Picture 3" descr="nguoiduatin-dep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tour-du-lich-da-lat-thac-pre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0" name="Picture 8" descr="du_lich_da_lat_toi_thung_lung_tinh_yeu201208101306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10" descr="%C4%90%C3%A0-l%E1%BA%A1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3" name="Text Box 11"/>
          <p:cNvSpPr txBox="1">
            <a:spLocks noChangeArrowheads="1"/>
          </p:cNvSpPr>
          <p:nvPr/>
        </p:nvSpPr>
        <p:spPr bwMode="auto">
          <a:xfrm>
            <a:off x="2107096" y="3200401"/>
            <a:ext cx="7964555"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a:solidFill>
                  <a:srgbClr val="FF0000"/>
                </a:solidFill>
                <a:latin typeface="Times New Roman" pitchFamily="18" charset="0"/>
              </a:rPr>
              <a:t>NHIỀU THÁC NƯỚC VÀ  PHONG CẢNH ĐẸP</a:t>
            </a:r>
          </a:p>
        </p:txBody>
      </p:sp>
    </p:spTree>
    <p:extLst>
      <p:ext uri="{BB962C8B-B14F-4D97-AF65-F5344CB8AC3E}">
        <p14:creationId xmlns:p14="http://schemas.microsoft.com/office/powerpoint/2010/main" val="1745193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box(in)">
                                      <p:cBhvr>
                                        <p:cTn id="7" dur="2000"/>
                                        <p:tgtEl>
                                          <p:spTgt spid="1617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1798"/>
                                        </p:tgtEl>
                                        <p:attrNameLst>
                                          <p:attrName>style.visibility</p:attrName>
                                        </p:attrNameLst>
                                      </p:cBhvr>
                                      <p:to>
                                        <p:strVal val="visible"/>
                                      </p:to>
                                    </p:set>
                                    <p:animEffect transition="in" filter="box(in)">
                                      <p:cBhvr>
                                        <p:cTn id="12" dur="2000"/>
                                        <p:tgtEl>
                                          <p:spTgt spid="16179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1800"/>
                                        </p:tgtEl>
                                        <p:attrNameLst>
                                          <p:attrName>style.visibility</p:attrName>
                                        </p:attrNameLst>
                                      </p:cBhvr>
                                      <p:to>
                                        <p:strVal val="visible"/>
                                      </p:to>
                                    </p:set>
                                    <p:animEffect transition="in" filter="box(in)">
                                      <p:cBhvr>
                                        <p:cTn id="17" dur="2000"/>
                                        <p:tgtEl>
                                          <p:spTgt spid="1618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1802"/>
                                        </p:tgtEl>
                                        <p:attrNameLst>
                                          <p:attrName>style.visibility</p:attrName>
                                        </p:attrNameLst>
                                      </p:cBhvr>
                                      <p:to>
                                        <p:strVal val="visible"/>
                                      </p:to>
                                    </p:set>
                                    <p:animEffect transition="in" filter="box(in)">
                                      <p:cBhvr>
                                        <p:cTn id="22" dur="2000"/>
                                        <p:tgtEl>
                                          <p:spTgt spid="16180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1803"/>
                                        </p:tgtEl>
                                        <p:attrNameLst>
                                          <p:attrName>style.visibility</p:attrName>
                                        </p:attrNameLst>
                                      </p:cBhvr>
                                      <p:to>
                                        <p:strVal val="visible"/>
                                      </p:to>
                                    </p:set>
                                    <p:animEffect transition="in" filter="box(in)">
                                      <p:cBhvr>
                                        <p:cTn id="27" dur="2000"/>
                                        <p:tgtEl>
                                          <p:spTgt spid="16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68963" name="Picture 3" descr="A11-12_zps61714d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4"/>
          <p:cNvSpPr>
            <a:spLocks noChangeArrowheads="1"/>
          </p:cNvSpPr>
          <p:nvPr/>
        </p:nvSpPr>
        <p:spPr bwMode="auto">
          <a:xfrm>
            <a:off x="106017" y="2193409"/>
            <a:ext cx="56586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FF0000"/>
                </a:solidFill>
                <a:latin typeface="Times New Roman" pitchFamily="18" charset="0"/>
              </a:rPr>
              <a:t>Cầu treo bắc qua sông Serepôk đoạn chảy qua Bản Đôn</a:t>
            </a:r>
            <a:r>
              <a:rPr lang="en-US" altLang="en-US" sz="1800">
                <a:latin typeface="Times New Roman" pitchFamily="18" charset="0"/>
              </a:rPr>
              <a:t> </a:t>
            </a:r>
            <a:endParaRPr lang="en-US" altLang="en-US" sz="1800">
              <a:solidFill>
                <a:srgbClr val="FF0000"/>
              </a:solidFill>
              <a:latin typeface="Times New Roman" pitchFamily="18" charset="0"/>
            </a:endParaRPr>
          </a:p>
        </p:txBody>
      </p:sp>
      <p:pic>
        <p:nvPicPr>
          <p:cNvPr id="168973" name="Picture 13" descr="Bảo tàng Tây Nguyện- BM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3429000"/>
            <a:ext cx="60197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4" name="Text Box 14"/>
          <p:cNvSpPr txBox="1">
            <a:spLocks noChangeArrowheads="1"/>
          </p:cNvSpPr>
          <p:nvPr/>
        </p:nvSpPr>
        <p:spPr bwMode="auto">
          <a:xfrm>
            <a:off x="8153400" y="3733800"/>
            <a:ext cx="325672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latin typeface="Times New Roman" pitchFamily="18" charset="0"/>
              </a:rPr>
              <a:t>BẢO TÀNG TÂY NGUYÊN</a:t>
            </a:r>
          </a:p>
        </p:txBody>
      </p:sp>
      <p:pic>
        <p:nvPicPr>
          <p:cNvPr id="168976" name="Picture 16" descr="3%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599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7" name="Text Box 17"/>
          <p:cNvSpPr txBox="1">
            <a:spLocks noChangeArrowheads="1"/>
          </p:cNvSpPr>
          <p:nvPr/>
        </p:nvSpPr>
        <p:spPr bwMode="auto">
          <a:xfrm>
            <a:off x="8305800" y="166686"/>
            <a:ext cx="359465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FF0000"/>
                </a:solidFill>
                <a:latin typeface="Times New Roman" pitchFamily="18" charset="0"/>
              </a:rPr>
              <a:t>NHÀ THỜ GỖ Ở KON TUM</a:t>
            </a:r>
          </a:p>
        </p:txBody>
      </p:sp>
      <p:pic>
        <p:nvPicPr>
          <p:cNvPr id="168979" name="Picture 19" descr="kinh-nghiem-tay-nguy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80" name="Text Box 20"/>
          <p:cNvSpPr txBox="1">
            <a:spLocks noChangeArrowheads="1"/>
          </p:cNvSpPr>
          <p:nvPr/>
        </p:nvSpPr>
        <p:spPr bwMode="auto">
          <a:xfrm>
            <a:off x="4114800" y="3886201"/>
            <a:ext cx="1143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LỄ HỘI</a:t>
            </a:r>
          </a:p>
        </p:txBody>
      </p:sp>
    </p:spTree>
    <p:extLst>
      <p:ext uri="{BB962C8B-B14F-4D97-AF65-F5344CB8AC3E}">
        <p14:creationId xmlns:p14="http://schemas.microsoft.com/office/powerpoint/2010/main" val="109810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8963"/>
                                        </p:tgtEl>
                                        <p:attrNameLst>
                                          <p:attrName>style.visibility</p:attrName>
                                        </p:attrNameLst>
                                      </p:cBhvr>
                                      <p:to>
                                        <p:strVal val="visible"/>
                                      </p:to>
                                    </p:set>
                                    <p:animEffect transition="in" filter="box(in)">
                                      <p:cBhvr>
                                        <p:cTn id="7" dur="2000"/>
                                        <p:tgtEl>
                                          <p:spTgt spid="168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8976"/>
                                        </p:tgtEl>
                                        <p:attrNameLst>
                                          <p:attrName>style.visibility</p:attrName>
                                        </p:attrNameLst>
                                      </p:cBhvr>
                                      <p:to>
                                        <p:strVal val="visible"/>
                                      </p:to>
                                    </p:set>
                                    <p:animEffect transition="in" filter="box(in)">
                                      <p:cBhvr>
                                        <p:cTn id="12" dur="2000"/>
                                        <p:tgtEl>
                                          <p:spTgt spid="1689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8979"/>
                                        </p:tgtEl>
                                        <p:attrNameLst>
                                          <p:attrName>style.visibility</p:attrName>
                                        </p:attrNameLst>
                                      </p:cBhvr>
                                      <p:to>
                                        <p:strVal val="visible"/>
                                      </p:to>
                                    </p:set>
                                    <p:animEffect transition="in" filter="box(in)">
                                      <p:cBhvr>
                                        <p:cTn id="17" dur="2000"/>
                                        <p:tgtEl>
                                          <p:spTgt spid="16897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8973"/>
                                        </p:tgtEl>
                                        <p:attrNameLst>
                                          <p:attrName>style.visibility</p:attrName>
                                        </p:attrNameLst>
                                      </p:cBhvr>
                                      <p:to>
                                        <p:strVal val="visible"/>
                                      </p:to>
                                    </p:set>
                                    <p:animEffect transition="in" filter="box(in)">
                                      <p:cBhvr>
                                        <p:cTn id="22" dur="2000"/>
                                        <p:tgtEl>
                                          <p:spTgt spid="16897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8964"/>
                                        </p:tgtEl>
                                        <p:attrNameLst>
                                          <p:attrName>style.visibility</p:attrName>
                                        </p:attrNameLst>
                                      </p:cBhvr>
                                      <p:to>
                                        <p:strVal val="visible"/>
                                      </p:to>
                                    </p:set>
                                    <p:animEffect transition="in" filter="box(in)">
                                      <p:cBhvr>
                                        <p:cTn id="27" dur="2000"/>
                                        <p:tgtEl>
                                          <p:spTgt spid="16896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8977"/>
                                        </p:tgtEl>
                                        <p:attrNameLst>
                                          <p:attrName>style.visibility</p:attrName>
                                        </p:attrNameLst>
                                      </p:cBhvr>
                                      <p:to>
                                        <p:strVal val="visible"/>
                                      </p:to>
                                    </p:set>
                                    <p:animEffect transition="in" filter="box(in)">
                                      <p:cBhvr>
                                        <p:cTn id="32" dur="2000"/>
                                        <p:tgtEl>
                                          <p:spTgt spid="16897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8980"/>
                                        </p:tgtEl>
                                        <p:attrNameLst>
                                          <p:attrName>style.visibility</p:attrName>
                                        </p:attrNameLst>
                                      </p:cBhvr>
                                      <p:to>
                                        <p:strVal val="visible"/>
                                      </p:to>
                                    </p:set>
                                    <p:animEffect transition="in" filter="box(in)">
                                      <p:cBhvr>
                                        <p:cTn id="37" dur="2000"/>
                                        <p:tgtEl>
                                          <p:spTgt spid="16898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8974"/>
                                        </p:tgtEl>
                                        <p:attrNameLst>
                                          <p:attrName>style.visibility</p:attrName>
                                        </p:attrNameLst>
                                      </p:cBhvr>
                                      <p:to>
                                        <p:strVal val="visible"/>
                                      </p:to>
                                    </p:set>
                                    <p:animEffect transition="in" filter="box(in)">
                                      <p:cBhvr>
                                        <p:cTn id="42" dur="2000"/>
                                        <p:tgtEl>
                                          <p:spTgt spid="168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animBg="1"/>
      <p:bldP spid="168974" grpId="0" animBg="1"/>
      <p:bldP spid="168977" grpId="0" animBg="1"/>
      <p:bldP spid="16898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58730" name="Picture 10" descr="1364458136-bu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7" name="Picture 17" descr="du-lich-da-l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8" name="Picture 18" descr="18BaoAnh26122012181016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05200"/>
            <a:ext cx="590053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1" name="Picture 21" descr="Hình ảnh của  Du Lịch Đà Lạt 30-04 giá 1595000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199" y="0"/>
            <a:ext cx="590053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2" name="Text Box 22"/>
          <p:cNvSpPr txBox="1">
            <a:spLocks noChangeArrowheads="1"/>
          </p:cNvSpPr>
          <p:nvPr/>
        </p:nvSpPr>
        <p:spPr bwMode="auto">
          <a:xfrm>
            <a:off x="1987826" y="3124200"/>
            <a:ext cx="6622774"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rPr>
              <a:t>Phát triển du lịch sinh thái và du lịch văn hóa,…</a:t>
            </a:r>
            <a:endParaRPr lang="en-US" altLang="en-US" sz="2400">
              <a:solidFill>
                <a:srgbClr val="FF0000"/>
              </a:solidFill>
              <a:latin typeface="Times New Roman" pitchFamily="18" charset="0"/>
            </a:endParaRPr>
          </a:p>
        </p:txBody>
      </p:sp>
    </p:spTree>
    <p:extLst>
      <p:ext uri="{BB962C8B-B14F-4D97-AF65-F5344CB8AC3E}">
        <p14:creationId xmlns:p14="http://schemas.microsoft.com/office/powerpoint/2010/main" val="36566345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8730"/>
                                        </p:tgtEl>
                                        <p:attrNameLst>
                                          <p:attrName>style.visibility</p:attrName>
                                        </p:attrNameLst>
                                      </p:cBhvr>
                                      <p:to>
                                        <p:strVal val="visible"/>
                                      </p:to>
                                    </p:set>
                                    <p:animEffect transition="in" filter="box(in)">
                                      <p:cBhvr>
                                        <p:cTn id="7" dur="2000"/>
                                        <p:tgtEl>
                                          <p:spTgt spid="1587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8741"/>
                                        </p:tgtEl>
                                        <p:attrNameLst>
                                          <p:attrName>style.visibility</p:attrName>
                                        </p:attrNameLst>
                                      </p:cBhvr>
                                      <p:to>
                                        <p:strVal val="visible"/>
                                      </p:to>
                                    </p:set>
                                    <p:animEffect transition="in" filter="box(in)">
                                      <p:cBhvr>
                                        <p:cTn id="12" dur="2000"/>
                                        <p:tgtEl>
                                          <p:spTgt spid="1587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8737"/>
                                        </p:tgtEl>
                                        <p:attrNameLst>
                                          <p:attrName>style.visibility</p:attrName>
                                        </p:attrNameLst>
                                      </p:cBhvr>
                                      <p:to>
                                        <p:strVal val="visible"/>
                                      </p:to>
                                    </p:set>
                                    <p:animEffect transition="in" filter="box(in)">
                                      <p:cBhvr>
                                        <p:cTn id="17" dur="2000"/>
                                        <p:tgtEl>
                                          <p:spTgt spid="1587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8738"/>
                                        </p:tgtEl>
                                        <p:attrNameLst>
                                          <p:attrName>style.visibility</p:attrName>
                                        </p:attrNameLst>
                                      </p:cBhvr>
                                      <p:to>
                                        <p:strVal val="visible"/>
                                      </p:to>
                                    </p:set>
                                    <p:animEffect transition="in" filter="box(in)">
                                      <p:cBhvr>
                                        <p:cTn id="22" dur="2000"/>
                                        <p:tgtEl>
                                          <p:spTgt spid="15873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8742"/>
                                        </p:tgtEl>
                                        <p:attrNameLst>
                                          <p:attrName>style.visibility</p:attrName>
                                        </p:attrNameLst>
                                      </p:cBhvr>
                                      <p:to>
                                        <p:strVal val="visible"/>
                                      </p:to>
                                    </p:set>
                                    <p:animEffect transition="in" filter="box(in)">
                                      <p:cBhvr>
                                        <p:cTn id="27" dur="2000"/>
                                        <p:tgtEl>
                                          <p:spTgt spid="158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Résultat de recherche d'images pour &quot;giao thông ở tây nguyê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5998"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Résultat de recherche d'images pour &quot;giao thông ở tây nguyê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025" y="0"/>
            <a:ext cx="6095999" cy="5638800"/>
          </a:xfrm>
          <a:prstGeom prst="rect">
            <a:avLst/>
          </a:prstGeom>
          <a:noFill/>
          <a:extLst>
            <a:ext uri="{909E8E84-426E-40DD-AFC4-6F175D3DCCD1}">
              <a14:hiddenFill xmlns:a14="http://schemas.microsoft.com/office/drawing/2010/main">
                <a:solidFill>
                  <a:srgbClr val="FFFFFF"/>
                </a:solidFill>
              </a14:hiddenFill>
            </a:ext>
          </a:extLst>
        </p:spPr>
      </p:pic>
      <p:sp>
        <p:nvSpPr>
          <p:cNvPr id="24584" name="Rectangle 8"/>
          <p:cNvSpPr>
            <a:spLocks noChangeArrowheads="1"/>
          </p:cNvSpPr>
          <p:nvPr/>
        </p:nvSpPr>
        <p:spPr bwMode="auto">
          <a:xfrm>
            <a:off x="3710608" y="5905500"/>
            <a:ext cx="5592417" cy="685800"/>
          </a:xfrm>
          <a:prstGeom prst="rect">
            <a:avLst/>
          </a:prstGeom>
          <a:gradFill rotWithShape="1">
            <a:gsLst>
              <a:gs pos="0">
                <a:schemeClr val="bg1"/>
              </a:gs>
              <a:gs pos="50000">
                <a:srgbClr val="CCFF66"/>
              </a:gs>
              <a:gs pos="100000">
                <a:schemeClr val="bg1"/>
              </a:gs>
            </a:gsLst>
            <a:lin ang="54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solidFill>
                  <a:srgbClr val="FF0000"/>
                </a:solidFill>
                <a:latin typeface="Times New Roman" panose="02020603050405020304" pitchFamily="18" charset="0"/>
                <a:cs typeface="Times New Roman" panose="02020603050405020304" pitchFamily="18" charset="0"/>
              </a:rPr>
              <a:t>Giao thông</a:t>
            </a:r>
          </a:p>
        </p:txBody>
      </p:sp>
    </p:spTree>
    <p:extLst>
      <p:ext uri="{BB962C8B-B14F-4D97-AF65-F5344CB8AC3E}">
        <p14:creationId xmlns:p14="http://schemas.microsoft.com/office/powerpoint/2010/main" val="29315227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ox(in)">
                                      <p:cBhvr>
                                        <p:cTn id="7" dur="2000"/>
                                        <p:tgtEl>
                                          <p:spTgt spid="245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583"/>
                                        </p:tgtEl>
                                        <p:attrNameLst>
                                          <p:attrName>style.visibility</p:attrName>
                                        </p:attrNameLst>
                                      </p:cBhvr>
                                      <p:to>
                                        <p:strVal val="visible"/>
                                      </p:to>
                                    </p:set>
                                    <p:animEffect transition="in" filter="box(in)">
                                      <p:cBhvr>
                                        <p:cTn id="12" dur="2000"/>
                                        <p:tgtEl>
                                          <p:spTgt spid="245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box(in)">
                                      <p:cBhvr>
                                        <p:cTn id="17" dur="20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le hoi voi dac lac">
            <a:extLst>
              <a:ext uri="{FF2B5EF4-FFF2-40B4-BE49-F238E27FC236}">
                <a16:creationId xmlns:a16="http://schemas.microsoft.com/office/drawing/2014/main" id="{EEB93E9D-1849-4259-91CB-A3344960A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50" y="0"/>
            <a:ext cx="6188766" cy="3372171"/>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grpSp>
        <p:nvGrpSpPr>
          <p:cNvPr id="19459" name="Group 5">
            <a:extLst>
              <a:ext uri="{FF2B5EF4-FFF2-40B4-BE49-F238E27FC236}">
                <a16:creationId xmlns:a16="http://schemas.microsoft.com/office/drawing/2014/main" id="{043AFFFD-1C53-468E-8BD8-2B51F1CEB290}"/>
              </a:ext>
            </a:extLst>
          </p:cNvPr>
          <p:cNvGrpSpPr>
            <a:grpSpLocks/>
          </p:cNvGrpSpPr>
          <p:nvPr/>
        </p:nvGrpSpPr>
        <p:grpSpPr bwMode="auto">
          <a:xfrm>
            <a:off x="-139151" y="2145581"/>
            <a:ext cx="6235152" cy="4712421"/>
            <a:chOff x="-23262" y="-1704391"/>
            <a:chExt cx="4900063" cy="6581194"/>
          </a:xfrm>
        </p:grpSpPr>
        <p:pic>
          <p:nvPicPr>
            <p:cNvPr id="19462" name="Picture 6" descr="Chu yang sin">
              <a:extLst>
                <a:ext uri="{FF2B5EF4-FFF2-40B4-BE49-F238E27FC236}">
                  <a16:creationId xmlns:a16="http://schemas.microsoft.com/office/drawing/2014/main" id="{91998637-7965-4EAF-AB37-42C3E20C1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2" y="8621"/>
              <a:ext cx="4900063" cy="486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4">
              <a:extLst>
                <a:ext uri="{FF2B5EF4-FFF2-40B4-BE49-F238E27FC236}">
                  <a16:creationId xmlns:a16="http://schemas.microsoft.com/office/drawing/2014/main" id="{D949EAE5-2792-4466-B621-4742AF9A6C55}"/>
                </a:ext>
              </a:extLst>
            </p:cNvPr>
            <p:cNvSpPr txBox="1">
              <a:spLocks noChangeArrowheads="1"/>
            </p:cNvSpPr>
            <p:nvPr/>
          </p:nvSpPr>
          <p:spPr bwMode="auto">
            <a:xfrm>
              <a:off x="609600" y="4114800"/>
              <a:ext cx="3069523" cy="51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FF00"/>
                  </a:solidFill>
                  <a:latin typeface="Arial" panose="020B0604020202020204" pitchFamily="34" charset="0"/>
                </a:rPr>
                <a:t>Vườn Quốc gia Chư Yang Sin</a:t>
              </a:r>
            </a:p>
          </p:txBody>
        </p:sp>
        <p:sp>
          <p:nvSpPr>
            <p:cNvPr id="19464" name="Text Box 4">
              <a:extLst>
                <a:ext uri="{FF2B5EF4-FFF2-40B4-BE49-F238E27FC236}">
                  <a16:creationId xmlns:a16="http://schemas.microsoft.com/office/drawing/2014/main" id="{0E161467-8B60-428F-93E1-A964EBF4DF8A}"/>
                </a:ext>
              </a:extLst>
            </p:cNvPr>
            <p:cNvSpPr txBox="1">
              <a:spLocks noChangeArrowheads="1"/>
            </p:cNvSpPr>
            <p:nvPr/>
          </p:nvSpPr>
          <p:spPr bwMode="auto">
            <a:xfrm rot="10800000" flipV="1">
              <a:off x="-23262" y="-1704391"/>
              <a:ext cx="4671461" cy="13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a:solidFill>
                    <a:srgbClr val="FFFF00"/>
                  </a:solidFill>
                  <a:latin typeface="Arial" panose="020B0604020202020204" pitchFamily="34" charset="0"/>
                </a:rPr>
                <a:t>Đua</a:t>
              </a:r>
              <a:r>
                <a:rPr lang="en-US" altLang="en-US" sz="2800" b="1" dirty="0">
                  <a:solidFill>
                    <a:srgbClr val="FFFF00"/>
                  </a:solidFill>
                  <a:latin typeface="Arial" panose="020B0604020202020204" pitchFamily="34" charset="0"/>
                </a:rPr>
                <a:t> </a:t>
              </a:r>
              <a:r>
                <a:rPr lang="en-US" altLang="en-US" sz="2800" b="1" dirty="0" err="1">
                  <a:solidFill>
                    <a:srgbClr val="FFFF00"/>
                  </a:solidFill>
                  <a:latin typeface="Arial" panose="020B0604020202020204" pitchFamily="34" charset="0"/>
                </a:rPr>
                <a:t>voi</a:t>
              </a:r>
              <a:r>
                <a:rPr lang="en-US" altLang="en-US" sz="2800" b="1" dirty="0">
                  <a:solidFill>
                    <a:srgbClr val="FFFF00"/>
                  </a:solidFill>
                  <a:latin typeface="Arial" panose="020B0604020202020204" pitchFamily="34" charset="0"/>
                </a:rPr>
                <a:t> ở </a:t>
              </a:r>
              <a:r>
                <a:rPr lang="en-US" altLang="en-US" sz="2800" b="1" dirty="0" err="1">
                  <a:solidFill>
                    <a:srgbClr val="FFFF00"/>
                  </a:solidFill>
                  <a:latin typeface="Arial" panose="020B0604020202020204" pitchFamily="34" charset="0"/>
                </a:rPr>
                <a:t>Bản</a:t>
              </a:r>
              <a:r>
                <a:rPr lang="en-US" altLang="en-US" sz="2800" b="1" dirty="0">
                  <a:solidFill>
                    <a:srgbClr val="FFFF00"/>
                  </a:solidFill>
                  <a:latin typeface="Arial" panose="020B0604020202020204" pitchFamily="34" charset="0"/>
                </a:rPr>
                <a:t> </a:t>
              </a:r>
              <a:r>
                <a:rPr lang="en-US" altLang="en-US" sz="2800" b="1" dirty="0" err="1">
                  <a:solidFill>
                    <a:srgbClr val="FFFF00"/>
                  </a:solidFill>
                  <a:latin typeface="Arial" panose="020B0604020202020204" pitchFamily="34" charset="0"/>
                </a:rPr>
                <a:t>Đôn</a:t>
              </a:r>
              <a:r>
                <a:rPr lang="en-US" altLang="en-US" sz="2800" b="1" dirty="0">
                  <a:solidFill>
                    <a:srgbClr val="FFFF00"/>
                  </a:solidFill>
                  <a:latin typeface="Arial" panose="020B0604020202020204" pitchFamily="34" charset="0"/>
                </a:rPr>
                <a:t>- </a:t>
              </a:r>
              <a:r>
                <a:rPr lang="en-US" altLang="en-US" sz="2800" b="1" dirty="0" err="1">
                  <a:solidFill>
                    <a:srgbClr val="FFFF00"/>
                  </a:solidFill>
                  <a:latin typeface="Arial" panose="020B0604020202020204" pitchFamily="34" charset="0"/>
                </a:rPr>
                <a:t>Đắk</a:t>
              </a:r>
              <a:r>
                <a:rPr lang="en-US" altLang="en-US" sz="2800" b="1" dirty="0">
                  <a:solidFill>
                    <a:srgbClr val="FFFF00"/>
                  </a:solidFill>
                  <a:latin typeface="Arial" panose="020B0604020202020204" pitchFamily="34" charset="0"/>
                </a:rPr>
                <a:t> </a:t>
              </a:r>
              <a:r>
                <a:rPr lang="en-US" altLang="en-US" sz="2800" b="1" dirty="0" err="1">
                  <a:solidFill>
                    <a:srgbClr val="FFFF00"/>
                  </a:solidFill>
                  <a:latin typeface="Arial" panose="020B0604020202020204" pitchFamily="34" charset="0"/>
                </a:rPr>
                <a:t>Lắk</a:t>
              </a:r>
              <a:r>
                <a:rPr lang="en-US" altLang="en-US" sz="2800" b="1" dirty="0">
                  <a:solidFill>
                    <a:srgbClr val="FFFF00"/>
                  </a:solidFill>
                  <a:latin typeface="Arial" panose="020B0604020202020204" pitchFamily="34" charset="0"/>
                </a:rPr>
                <a:t> (</a:t>
              </a:r>
              <a:r>
                <a:rPr lang="en-US" altLang="en-US" sz="2800" b="1" dirty="0" err="1">
                  <a:solidFill>
                    <a:srgbClr val="FFFF00"/>
                  </a:solidFill>
                  <a:latin typeface="Arial" panose="020B0604020202020204" pitchFamily="34" charset="0"/>
                </a:rPr>
                <a:t>tháng</a:t>
              </a:r>
              <a:r>
                <a:rPr lang="en-US" altLang="en-US" sz="2800" b="1" dirty="0">
                  <a:solidFill>
                    <a:srgbClr val="FFFF00"/>
                  </a:solidFill>
                  <a:latin typeface="Arial" panose="020B0604020202020204" pitchFamily="34" charset="0"/>
                </a:rPr>
                <a:t> 3)</a:t>
              </a:r>
            </a:p>
          </p:txBody>
        </p:sp>
      </p:grpSp>
      <p:pic>
        <p:nvPicPr>
          <p:cNvPr id="19460" name="Picture 11" descr="cong chieng 2">
            <a:extLst>
              <a:ext uri="{FF2B5EF4-FFF2-40B4-BE49-F238E27FC236}">
                <a16:creationId xmlns:a16="http://schemas.microsoft.com/office/drawing/2014/main" id="{2CF41355-5AB4-437C-9E9E-AF8A42A0BEBC}"/>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6096000" y="0"/>
            <a:ext cx="6096000" cy="327660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2">
            <a:extLst>
              <a:ext uri="{FF2B5EF4-FFF2-40B4-BE49-F238E27FC236}">
                <a16:creationId xmlns:a16="http://schemas.microsoft.com/office/drawing/2014/main" id="{1DFC3388-73CD-4B58-8989-43847A219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276601"/>
            <a:ext cx="6095999"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ox(in)">
                                      <p:cBhvr>
                                        <p:cTn id="12" dur="2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animEffect transition="in" filter="box(in)">
                                      <p:cBhvr>
                                        <p:cTn id="17" dur="2000"/>
                                        <p:tgtEl>
                                          <p:spTgt spid="1945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9461"/>
                                        </p:tgtEl>
                                        <p:attrNameLst>
                                          <p:attrName>style.visibility</p:attrName>
                                        </p:attrNameLst>
                                      </p:cBhvr>
                                      <p:to>
                                        <p:strVal val="visible"/>
                                      </p:to>
                                    </p:set>
                                    <p:animEffect transition="in" filter="box(in)">
                                      <p:cBhvr>
                                        <p:cTn id="22" dur="2000"/>
                                        <p:tgtEl>
                                          <p:spTgt spid="1946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9459"/>
                                        </p:tgtEl>
                                        <p:attrNameLst>
                                          <p:attrName>style.visibility</p:attrName>
                                        </p:attrNameLst>
                                      </p:cBhvr>
                                      <p:to>
                                        <p:strVal val="visible"/>
                                      </p:to>
                                    </p:set>
                                    <p:animEffect transition="in" filter="box(in)">
                                      <p:cBhvr>
                                        <p:cTn id="27"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dem hoi hoa da lat">
            <a:extLst>
              <a:ext uri="{FF2B5EF4-FFF2-40B4-BE49-F238E27FC236}">
                <a16:creationId xmlns:a16="http://schemas.microsoft.com/office/drawing/2014/main" id="{685CC79D-7B62-40A4-9B24-F2FF8C662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226" y="3564834"/>
            <a:ext cx="6241774" cy="3293165"/>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8" descr="fesivan hoa da lat">
            <a:extLst>
              <a:ext uri="{FF2B5EF4-FFF2-40B4-BE49-F238E27FC236}">
                <a16:creationId xmlns:a16="http://schemas.microsoft.com/office/drawing/2014/main" id="{D35C19AA-6724-4820-9E64-FB7C4B35A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79"/>
            <a:ext cx="5950226" cy="3544955"/>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9" descr="hoa da lat 2">
            <a:extLst>
              <a:ext uri="{FF2B5EF4-FFF2-40B4-BE49-F238E27FC236}">
                <a16:creationId xmlns:a16="http://schemas.microsoft.com/office/drawing/2014/main" id="{67D35EF8-389D-463E-B0C5-45535174B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226" y="0"/>
            <a:ext cx="6241774" cy="3564833"/>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20485" name="Picture 10" descr="thanhpho da lat">
            <a:extLst>
              <a:ext uri="{FF2B5EF4-FFF2-40B4-BE49-F238E27FC236}">
                <a16:creationId xmlns:a16="http://schemas.microsoft.com/office/drawing/2014/main" id="{B713335B-4D25-4F80-91E9-FB50645E6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64835"/>
            <a:ext cx="5950226" cy="3293165"/>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20487" name="Text Box 14">
            <a:extLst>
              <a:ext uri="{FF2B5EF4-FFF2-40B4-BE49-F238E27FC236}">
                <a16:creationId xmlns:a16="http://schemas.microsoft.com/office/drawing/2014/main" id="{346FCB57-8259-43E1-AF96-235C99B92F55}"/>
              </a:ext>
            </a:extLst>
          </p:cNvPr>
          <p:cNvSpPr txBox="1">
            <a:spLocks noChangeArrowheads="1"/>
          </p:cNvSpPr>
          <p:nvPr/>
        </p:nvSpPr>
        <p:spPr bwMode="auto">
          <a:xfrm rot="10800000" flipV="1">
            <a:off x="2279372" y="284163"/>
            <a:ext cx="33793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2000" b="1">
                <a:solidFill>
                  <a:srgbClr val="FF0000"/>
                </a:solidFill>
                <a:latin typeface="Times New Roman" panose="02020603050405020304" pitchFamily="18" charset="0"/>
                <a:cs typeface="Times New Roman" panose="02020603050405020304" pitchFamily="18" charset="0"/>
              </a:rPr>
              <a:t>Fesivan hoa Đà Lạt 2007</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ox(in)">
                                      <p:cBhvr>
                                        <p:cTn id="7" dur="20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box(in)">
                                      <p:cBhvr>
                                        <p:cTn id="12" dur="20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0485"/>
                                        </p:tgtEl>
                                        <p:attrNameLst>
                                          <p:attrName>style.visibility</p:attrName>
                                        </p:attrNameLst>
                                      </p:cBhvr>
                                      <p:to>
                                        <p:strVal val="visible"/>
                                      </p:to>
                                    </p:set>
                                    <p:animEffect transition="in" filter="box(in)">
                                      <p:cBhvr>
                                        <p:cTn id="17" dur="2000"/>
                                        <p:tgtEl>
                                          <p:spTgt spid="2048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482"/>
                                        </p:tgtEl>
                                        <p:attrNameLst>
                                          <p:attrName>style.visibility</p:attrName>
                                        </p:attrNameLst>
                                      </p:cBhvr>
                                      <p:to>
                                        <p:strVal val="visible"/>
                                      </p:to>
                                    </p:set>
                                    <p:animEffect transition="in" filter="box(in)">
                                      <p:cBhvr>
                                        <p:cTn id="22" dur="2000"/>
                                        <p:tgtEl>
                                          <p:spTgt spid="2048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0487"/>
                                        </p:tgtEl>
                                        <p:attrNameLst>
                                          <p:attrName>style.visibility</p:attrName>
                                        </p:attrNameLst>
                                      </p:cBhvr>
                                      <p:to>
                                        <p:strVal val="visible"/>
                                      </p:to>
                                    </p:set>
                                    <p:animEffect transition="in" filter="box(in)">
                                      <p:cBhvr>
                                        <p:cTn id="27"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0021">
            <a:extLst>
              <a:ext uri="{FF2B5EF4-FFF2-40B4-BE49-F238E27FC236}">
                <a16:creationId xmlns:a16="http://schemas.microsoft.com/office/drawing/2014/main" id="{44B1461A-187A-44B5-83AE-C9A8DC4EC406}"/>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724"/>
          <a:stretch>
            <a:fillRect/>
          </a:stretch>
        </p:blipFill>
        <p:spPr bwMode="auto">
          <a:xfrm>
            <a:off x="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eech Bubble: Oval 1">
            <a:extLst>
              <a:ext uri="{FF2B5EF4-FFF2-40B4-BE49-F238E27FC236}">
                <a16:creationId xmlns:a16="http://schemas.microsoft.com/office/drawing/2014/main" id="{D27EFACD-1549-4377-A5BD-2414CC1ED554}"/>
              </a:ext>
            </a:extLst>
          </p:cNvPr>
          <p:cNvSpPr/>
          <p:nvPr/>
        </p:nvSpPr>
        <p:spPr>
          <a:xfrm>
            <a:off x="6599584" y="145773"/>
            <a:ext cx="5380382" cy="6453809"/>
          </a:xfrm>
          <a:prstGeom prst="wedgeEllipseCallout">
            <a:avLst>
              <a:gd name="adj1" fmla="val -50144"/>
              <a:gd name="adj2" fmla="val 47289"/>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a:solidFill>
                  <a:srgbClr val="FF0000"/>
                </a:solidFill>
                <a:latin typeface="Times New Roman" panose="02020603050405020304" pitchFamily="18" charset="0"/>
                <a:cs typeface="Times New Roman" panose="02020603050405020304" pitchFamily="18" charset="0"/>
              </a:rPr>
              <a:t>Xác định các vùng trồng cà phê, cao su, chè ở Tây Nguyên.</a:t>
            </a:r>
          </a:p>
        </p:txBody>
      </p:sp>
    </p:spTree>
    <p:extLst>
      <p:ext uri="{BB962C8B-B14F-4D97-AF65-F5344CB8AC3E}">
        <p14:creationId xmlns:p14="http://schemas.microsoft.com/office/powerpoint/2010/main" val="7902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3">
            <a:extLst>
              <a:ext uri="{FF2B5EF4-FFF2-40B4-BE49-F238E27FC236}">
                <a16:creationId xmlns:a16="http://schemas.microsoft.com/office/drawing/2014/main" id="{B51D446F-D317-4CEC-BB92-32BB8E65D96E}"/>
              </a:ext>
            </a:extLst>
          </p:cNvPr>
          <p:cNvGrpSpPr>
            <a:grpSpLocks/>
          </p:cNvGrpSpPr>
          <p:nvPr/>
        </p:nvGrpSpPr>
        <p:grpSpPr bwMode="auto">
          <a:xfrm>
            <a:off x="0" y="152400"/>
            <a:ext cx="12192000" cy="6705600"/>
            <a:chOff x="0" y="152400"/>
            <a:chExt cx="8991600" cy="6705600"/>
          </a:xfrm>
        </p:grpSpPr>
        <p:pic>
          <p:nvPicPr>
            <p:cNvPr id="22535" name="Picture 2">
              <a:extLst>
                <a:ext uri="{FF2B5EF4-FFF2-40B4-BE49-F238E27FC236}">
                  <a16:creationId xmlns:a16="http://schemas.microsoft.com/office/drawing/2014/main" id="{8C1DC532-3C04-4777-861A-950970D23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2895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3">
              <a:extLst>
                <a:ext uri="{FF2B5EF4-FFF2-40B4-BE49-F238E27FC236}">
                  <a16:creationId xmlns:a16="http://schemas.microsoft.com/office/drawing/2014/main" id="{ADD99522-76FD-4D94-9D95-B7A3761B8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
              <a:extLst>
                <a:ext uri="{FF2B5EF4-FFF2-40B4-BE49-F238E27FC236}">
                  <a16:creationId xmlns:a16="http://schemas.microsoft.com/office/drawing/2014/main" id="{49793808-7C62-461A-9888-ED8A5E00F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971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5">
              <a:extLst>
                <a:ext uri="{FF2B5EF4-FFF2-40B4-BE49-F238E27FC236}">
                  <a16:creationId xmlns:a16="http://schemas.microsoft.com/office/drawing/2014/main" id="{409CFA7A-B029-4332-AFF8-689FB3377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3048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
              <a:extLst>
                <a:ext uri="{FF2B5EF4-FFF2-40B4-BE49-F238E27FC236}">
                  <a16:creationId xmlns:a16="http://schemas.microsoft.com/office/drawing/2014/main" id="{A260CA5D-D760-4CFF-A897-6278BB34E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76600"/>
              <a:ext cx="3200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7">
              <a:extLst>
                <a:ext uri="{FF2B5EF4-FFF2-40B4-BE49-F238E27FC236}">
                  <a16:creationId xmlns:a16="http://schemas.microsoft.com/office/drawing/2014/main" id="{50B8E4EF-E637-4B2C-8F1D-A99C00BE3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76600"/>
              <a:ext cx="28384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TextBox 9">
            <a:extLst>
              <a:ext uri="{FF2B5EF4-FFF2-40B4-BE49-F238E27FC236}">
                <a16:creationId xmlns:a16="http://schemas.microsoft.com/office/drawing/2014/main" id="{DDD604C7-C516-4CC6-BB7C-7BD5CDF82509}"/>
              </a:ext>
            </a:extLst>
          </p:cNvPr>
          <p:cNvSpPr txBox="1">
            <a:spLocks noChangeArrowheads="1"/>
          </p:cNvSpPr>
          <p:nvPr/>
        </p:nvSpPr>
        <p:spPr bwMode="auto">
          <a:xfrm>
            <a:off x="1590262" y="152400"/>
            <a:ext cx="197457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FF00"/>
                </a:solidFill>
                <a:latin typeface="Times New Roman" panose="02020603050405020304" pitchFamily="18" charset="0"/>
                <a:cs typeface="Times New Roman" panose="02020603050405020304" pitchFamily="18" charset="0"/>
              </a:rPr>
              <a:t>Hồ suối Vàng</a:t>
            </a:r>
          </a:p>
        </p:txBody>
      </p:sp>
      <p:sp>
        <p:nvSpPr>
          <p:cNvPr id="22532" name="TextBox 10">
            <a:extLst>
              <a:ext uri="{FF2B5EF4-FFF2-40B4-BE49-F238E27FC236}">
                <a16:creationId xmlns:a16="http://schemas.microsoft.com/office/drawing/2014/main" id="{8D67D6D2-2FF4-4691-BCAB-C65777C288DD}"/>
              </a:ext>
            </a:extLst>
          </p:cNvPr>
          <p:cNvSpPr txBox="1">
            <a:spLocks noChangeArrowheads="1"/>
          </p:cNvSpPr>
          <p:nvPr/>
        </p:nvSpPr>
        <p:spPr bwMode="auto">
          <a:xfrm>
            <a:off x="8523841" y="228600"/>
            <a:ext cx="222367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FF00"/>
                </a:solidFill>
                <a:latin typeface="Times New Roman" panose="02020603050405020304" pitchFamily="18" charset="0"/>
                <a:cs typeface="Times New Roman" panose="02020603050405020304" pitchFamily="18" charset="0"/>
              </a:rPr>
              <a:t>Hồ Than Thở</a:t>
            </a:r>
          </a:p>
        </p:txBody>
      </p:sp>
      <p:sp>
        <p:nvSpPr>
          <p:cNvPr id="22533" name="TextBox 11">
            <a:extLst>
              <a:ext uri="{FF2B5EF4-FFF2-40B4-BE49-F238E27FC236}">
                <a16:creationId xmlns:a16="http://schemas.microsoft.com/office/drawing/2014/main" id="{8F364FB3-155C-4023-B72C-2CF8269DBA90}"/>
              </a:ext>
            </a:extLst>
          </p:cNvPr>
          <p:cNvSpPr txBox="1">
            <a:spLocks noChangeArrowheads="1"/>
          </p:cNvSpPr>
          <p:nvPr/>
        </p:nvSpPr>
        <p:spPr bwMode="auto">
          <a:xfrm>
            <a:off x="1828800" y="3505200"/>
            <a:ext cx="198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FF00"/>
                </a:solidFill>
                <a:latin typeface="Times New Roman" panose="02020603050405020304" pitchFamily="18" charset="0"/>
                <a:cs typeface="Times New Roman" panose="02020603050405020304" pitchFamily="18" charset="0"/>
              </a:rPr>
              <a:t>Thác Cam Ly</a:t>
            </a:r>
          </a:p>
        </p:txBody>
      </p:sp>
      <p:sp>
        <p:nvSpPr>
          <p:cNvPr id="22534" name="TextBox 12">
            <a:extLst>
              <a:ext uri="{FF2B5EF4-FFF2-40B4-BE49-F238E27FC236}">
                <a16:creationId xmlns:a16="http://schemas.microsoft.com/office/drawing/2014/main" id="{F2F58730-EE4C-48B2-B92A-246D9834D30B}"/>
              </a:ext>
            </a:extLst>
          </p:cNvPr>
          <p:cNvSpPr txBox="1">
            <a:spLocks noChangeArrowheads="1"/>
          </p:cNvSpPr>
          <p:nvPr/>
        </p:nvSpPr>
        <p:spPr bwMode="auto">
          <a:xfrm>
            <a:off x="8958470" y="3429000"/>
            <a:ext cx="2557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FFFF00"/>
                </a:solidFill>
                <a:latin typeface="Times New Roman" panose="02020603050405020304" pitchFamily="18" charset="0"/>
                <a:cs typeface="Times New Roman" panose="02020603050405020304" pitchFamily="18" charset="0"/>
              </a:rPr>
              <a:t>Công viên hoa Đà Lạt</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ox(in)">
                                      <p:cBhvr>
                                        <p:cTn id="7" dur="2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box(in)">
                                      <p:cBhvr>
                                        <p:cTn id="12" dur="20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box(in)">
                                      <p:cBhvr>
                                        <p:cTn id="17" dur="2000"/>
                                        <p:tgtEl>
                                          <p:spTgt spid="2253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box(in)">
                                      <p:cBhvr>
                                        <p:cTn id="22" dur="2000"/>
                                        <p:tgtEl>
                                          <p:spTgt spid="2253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box(in)">
                                      <p:cBhvr>
                                        <p:cTn id="27" dur="2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2532" grpId="0"/>
      <p:bldP spid="22533" grpId="0"/>
      <p:bldP spid="225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Oval 6"/>
          <p:cNvSpPr>
            <a:spLocks noChangeArrowheads="1"/>
          </p:cNvSpPr>
          <p:nvPr/>
        </p:nvSpPr>
        <p:spPr bwMode="auto">
          <a:xfrm>
            <a:off x="791198" y="2895600"/>
            <a:ext cx="2913382" cy="609600"/>
          </a:xfrm>
          <a:prstGeom prst="ellipse">
            <a:avLst/>
          </a:prstGeom>
          <a:gradFill rotWithShape="1">
            <a:gsLst>
              <a:gs pos="0">
                <a:schemeClr val="bg1"/>
              </a:gs>
              <a:gs pos="100000">
                <a:srgbClr val="CC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latin typeface="Times New Roman" panose="02020603050405020304" pitchFamily="18" charset="0"/>
                <a:cs typeface="Times New Roman" panose="02020603050405020304" pitchFamily="18" charset="0"/>
              </a:rPr>
              <a:t>Thác Dambri </a:t>
            </a:r>
          </a:p>
        </p:txBody>
      </p:sp>
      <p:sp>
        <p:nvSpPr>
          <p:cNvPr id="25607" name="Oval 7"/>
          <p:cNvSpPr>
            <a:spLocks noChangeArrowheads="1"/>
          </p:cNvSpPr>
          <p:nvPr/>
        </p:nvSpPr>
        <p:spPr bwMode="auto">
          <a:xfrm>
            <a:off x="4863417" y="2895600"/>
            <a:ext cx="3059283" cy="609600"/>
          </a:xfrm>
          <a:prstGeom prst="ellipse">
            <a:avLst/>
          </a:prstGeom>
          <a:gradFill rotWithShape="1">
            <a:gsLst>
              <a:gs pos="0">
                <a:schemeClr val="bg1"/>
              </a:gs>
              <a:gs pos="100000">
                <a:srgbClr val="CC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latin typeface="Times New Roman" panose="02020603050405020304" pitchFamily="18" charset="0"/>
                <a:cs typeface="Times New Roman" panose="02020603050405020304" pitchFamily="18" charset="0"/>
              </a:rPr>
              <a:t>Thung lũng tình yêu</a:t>
            </a:r>
          </a:p>
        </p:txBody>
      </p:sp>
      <p:sp>
        <p:nvSpPr>
          <p:cNvPr id="25608" name="Oval 8"/>
          <p:cNvSpPr>
            <a:spLocks noChangeArrowheads="1"/>
          </p:cNvSpPr>
          <p:nvPr/>
        </p:nvSpPr>
        <p:spPr bwMode="auto">
          <a:xfrm>
            <a:off x="8935635" y="2895600"/>
            <a:ext cx="2758560" cy="609600"/>
          </a:xfrm>
          <a:prstGeom prst="ellipse">
            <a:avLst/>
          </a:prstGeom>
          <a:gradFill rotWithShape="1">
            <a:gsLst>
              <a:gs pos="0">
                <a:schemeClr val="bg1"/>
              </a:gs>
              <a:gs pos="100000">
                <a:srgbClr val="CC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latin typeface="Times New Roman" panose="02020603050405020304" pitchFamily="18" charset="0"/>
                <a:cs typeface="Times New Roman" panose="02020603050405020304" pitchFamily="18" charset="0"/>
              </a:rPr>
              <a:t>Vườn hoa Đà Lạt</a:t>
            </a:r>
          </a:p>
        </p:txBody>
      </p:sp>
      <p:pic>
        <p:nvPicPr>
          <p:cNvPr id="25612" name="Picture 12" descr="Résultat de recherche d'images pour &quot;du lịch tự nhiên ở Tây Nguyê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7123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5614" name="Picture 14" descr="Résultat de recherche d'images pour &quot;thung lung tinh yeu da la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231" y="0"/>
            <a:ext cx="390414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5616" name="Picture 16" descr="Résultat de recherche d'images pour &quot;vườn hoa đà lạ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373" y="0"/>
            <a:ext cx="377149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5618" name="Picture 18" descr="Résultat de recherche d'images pour &quot;đua voi ở Tây nguyê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447123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Résultat de recherche d'images pour &quot;lễ hội cồng chiêng ở tây nguyên&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434" y="3581400"/>
            <a:ext cx="390414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5622" name="Picture 22" descr="Tưng bừng hai lễ hội văn hóa dân tộc tháng 12 ở Việt Nam -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5372" y="3581400"/>
            <a:ext cx="3771496" cy="2495550"/>
          </a:xfrm>
          <a:prstGeom prst="rect">
            <a:avLst/>
          </a:prstGeom>
          <a:noFill/>
          <a:extLst>
            <a:ext uri="{909E8E84-426E-40DD-AFC4-6F175D3DCCD1}">
              <a14:hiddenFill xmlns:a14="http://schemas.microsoft.com/office/drawing/2010/main">
                <a:solidFill>
                  <a:srgbClr val="FFFFFF"/>
                </a:solidFill>
              </a14:hiddenFill>
            </a:ext>
          </a:extLst>
        </p:spPr>
      </p:pic>
      <p:sp>
        <p:nvSpPr>
          <p:cNvPr id="25623" name="Oval 23"/>
          <p:cNvSpPr>
            <a:spLocks noChangeArrowheads="1"/>
          </p:cNvSpPr>
          <p:nvPr/>
        </p:nvSpPr>
        <p:spPr bwMode="auto">
          <a:xfrm>
            <a:off x="791199" y="6248400"/>
            <a:ext cx="2913382" cy="609600"/>
          </a:xfrm>
          <a:prstGeom prst="ellipse">
            <a:avLst/>
          </a:prstGeom>
          <a:gradFill rotWithShape="1">
            <a:gsLst>
              <a:gs pos="0">
                <a:schemeClr val="bg1"/>
              </a:gs>
              <a:gs pos="100000">
                <a:srgbClr val="CC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latin typeface="Times New Roman" panose="02020603050405020304" pitchFamily="18" charset="0"/>
                <a:cs typeface="Times New Roman" panose="02020603050405020304" pitchFamily="18" charset="0"/>
              </a:rPr>
              <a:t>Lễ hội đua voi</a:t>
            </a:r>
          </a:p>
        </p:txBody>
      </p:sp>
      <p:sp>
        <p:nvSpPr>
          <p:cNvPr id="25624" name="Oval 24"/>
          <p:cNvSpPr>
            <a:spLocks noChangeArrowheads="1"/>
          </p:cNvSpPr>
          <p:nvPr/>
        </p:nvSpPr>
        <p:spPr bwMode="auto">
          <a:xfrm>
            <a:off x="5155096" y="6248400"/>
            <a:ext cx="2913382" cy="609600"/>
          </a:xfrm>
          <a:prstGeom prst="ellipse">
            <a:avLst/>
          </a:prstGeom>
          <a:gradFill rotWithShape="1">
            <a:gsLst>
              <a:gs pos="0">
                <a:schemeClr val="bg1"/>
              </a:gs>
              <a:gs pos="100000">
                <a:srgbClr val="CC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latin typeface="Times New Roman" panose="02020603050405020304" pitchFamily="18" charset="0"/>
                <a:cs typeface="Times New Roman" panose="02020603050405020304" pitchFamily="18" charset="0"/>
              </a:rPr>
              <a:t>Lễ hội cồng chiêng</a:t>
            </a:r>
          </a:p>
        </p:txBody>
      </p:sp>
      <p:sp>
        <p:nvSpPr>
          <p:cNvPr id="25625" name="Oval 25"/>
          <p:cNvSpPr>
            <a:spLocks noChangeArrowheads="1"/>
          </p:cNvSpPr>
          <p:nvPr/>
        </p:nvSpPr>
        <p:spPr bwMode="auto">
          <a:xfrm>
            <a:off x="9037983" y="6248400"/>
            <a:ext cx="2656213" cy="609600"/>
          </a:xfrm>
          <a:prstGeom prst="ellipse">
            <a:avLst/>
          </a:prstGeom>
          <a:gradFill rotWithShape="1">
            <a:gsLst>
              <a:gs pos="0">
                <a:schemeClr val="bg1"/>
              </a:gs>
              <a:gs pos="100000">
                <a:srgbClr val="CC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latin typeface="Times New Roman" panose="02020603050405020304" pitchFamily="18" charset="0"/>
                <a:cs typeface="Times New Roman" panose="02020603050405020304" pitchFamily="18" charset="0"/>
              </a:rPr>
              <a:t>Lễ hội mừng lúa mới</a:t>
            </a:r>
          </a:p>
        </p:txBody>
      </p:sp>
      <p:sp>
        <p:nvSpPr>
          <p:cNvPr id="25627" name="Rectangle 27"/>
          <p:cNvSpPr>
            <a:spLocks noChangeArrowheads="1"/>
          </p:cNvSpPr>
          <p:nvPr/>
        </p:nvSpPr>
        <p:spPr bwMode="auto">
          <a:xfrm>
            <a:off x="3854938" y="3780430"/>
            <a:ext cx="4471231" cy="867770"/>
          </a:xfrm>
          <a:prstGeom prst="rect">
            <a:avLst/>
          </a:prstGeom>
          <a:noFill/>
          <a:ln w="9525">
            <a:noFill/>
            <a:miter lim="800000"/>
            <a:headEnd/>
            <a:tailEnd/>
          </a:ln>
          <a:effectLst/>
        </p:spPr>
        <p:txBody>
          <a:bodyPr wrap="none" anchor="ctr"/>
          <a:lstStyle/>
          <a:p>
            <a:pPr algn="ctr"/>
            <a:r>
              <a:rPr lang="en-US" altLang="en-US" sz="4000" b="1" dirty="0">
                <a:solidFill>
                  <a:srgbClr val="FFFF00"/>
                </a:solidFill>
                <a:latin typeface="Times New Roman" panose="02020603050405020304" pitchFamily="18" charset="0"/>
                <a:cs typeface="Times New Roman" panose="02020603050405020304" pitchFamily="18" charset="0"/>
              </a:rPr>
              <a:t>Du </a:t>
            </a:r>
            <a:r>
              <a:rPr lang="en-US" altLang="en-US" sz="4000" b="1" dirty="0" err="1">
                <a:solidFill>
                  <a:srgbClr val="FFFF00"/>
                </a:solidFill>
                <a:latin typeface="Times New Roman" panose="02020603050405020304" pitchFamily="18" charset="0"/>
                <a:cs typeface="Times New Roman" panose="02020603050405020304" pitchFamily="18" charset="0"/>
              </a:rPr>
              <a:t>lịch</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sinh</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thái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và</a:t>
            </a:r>
            <a:r>
              <a:rPr lang="en-US" altLang="en-US" sz="4000" b="1" dirty="0">
                <a:solidFill>
                  <a:srgbClr val="FFFF00"/>
                </a:solidFill>
                <a:latin typeface="Times New Roman" panose="02020603050405020304" pitchFamily="18" charset="0"/>
                <a:cs typeface="Times New Roman" panose="02020603050405020304" pitchFamily="18" charset="0"/>
              </a:rPr>
              <a:t> du </a:t>
            </a:r>
            <a:r>
              <a:rPr lang="en-US" altLang="en-US" sz="4000" b="1" dirty="0" err="1">
                <a:solidFill>
                  <a:srgbClr val="FFFF00"/>
                </a:solidFill>
                <a:latin typeface="Times New Roman" panose="02020603050405020304" pitchFamily="18" charset="0"/>
                <a:cs typeface="Times New Roman" panose="02020603050405020304" pitchFamily="18" charset="0"/>
              </a:rPr>
              <a:t>lịch</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văn</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hóa</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82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12"/>
                                        </p:tgtEl>
                                        <p:attrNameLst>
                                          <p:attrName>style.visibility</p:attrName>
                                        </p:attrNameLst>
                                      </p:cBhvr>
                                      <p:to>
                                        <p:strVal val="visible"/>
                                      </p:to>
                                    </p:set>
                                    <p:animEffect transition="in" filter="box(in)">
                                      <p:cBhvr>
                                        <p:cTn id="7" dur="2000"/>
                                        <p:tgtEl>
                                          <p:spTgt spid="256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14"/>
                                        </p:tgtEl>
                                        <p:attrNameLst>
                                          <p:attrName>style.visibility</p:attrName>
                                        </p:attrNameLst>
                                      </p:cBhvr>
                                      <p:to>
                                        <p:strVal val="visible"/>
                                      </p:to>
                                    </p:set>
                                    <p:animEffect transition="in" filter="box(in)">
                                      <p:cBhvr>
                                        <p:cTn id="12" dur="2000"/>
                                        <p:tgtEl>
                                          <p:spTgt spid="256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16"/>
                                        </p:tgtEl>
                                        <p:attrNameLst>
                                          <p:attrName>style.visibility</p:attrName>
                                        </p:attrNameLst>
                                      </p:cBhvr>
                                      <p:to>
                                        <p:strVal val="visible"/>
                                      </p:to>
                                    </p:set>
                                    <p:animEffect transition="in" filter="box(in)">
                                      <p:cBhvr>
                                        <p:cTn id="17" dur="2000"/>
                                        <p:tgtEl>
                                          <p:spTgt spid="256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18"/>
                                        </p:tgtEl>
                                        <p:attrNameLst>
                                          <p:attrName>style.visibility</p:attrName>
                                        </p:attrNameLst>
                                      </p:cBhvr>
                                      <p:to>
                                        <p:strVal val="visible"/>
                                      </p:to>
                                    </p:set>
                                    <p:animEffect transition="in" filter="box(in)">
                                      <p:cBhvr>
                                        <p:cTn id="22" dur="2000"/>
                                        <p:tgtEl>
                                          <p:spTgt spid="256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5620"/>
                                        </p:tgtEl>
                                        <p:attrNameLst>
                                          <p:attrName>style.visibility</p:attrName>
                                        </p:attrNameLst>
                                      </p:cBhvr>
                                      <p:to>
                                        <p:strVal val="visible"/>
                                      </p:to>
                                    </p:set>
                                    <p:animEffect transition="in" filter="box(in)">
                                      <p:cBhvr>
                                        <p:cTn id="27" dur="2000"/>
                                        <p:tgtEl>
                                          <p:spTgt spid="256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5622"/>
                                        </p:tgtEl>
                                        <p:attrNameLst>
                                          <p:attrName>style.visibility</p:attrName>
                                        </p:attrNameLst>
                                      </p:cBhvr>
                                      <p:to>
                                        <p:strVal val="visible"/>
                                      </p:to>
                                    </p:set>
                                    <p:animEffect transition="in" filter="box(in)">
                                      <p:cBhvr>
                                        <p:cTn id="32" dur="2000"/>
                                        <p:tgtEl>
                                          <p:spTgt spid="2562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5606"/>
                                        </p:tgtEl>
                                        <p:attrNameLst>
                                          <p:attrName>style.visibility</p:attrName>
                                        </p:attrNameLst>
                                      </p:cBhvr>
                                      <p:to>
                                        <p:strVal val="visible"/>
                                      </p:to>
                                    </p:set>
                                    <p:animEffect transition="in" filter="box(in)">
                                      <p:cBhvr>
                                        <p:cTn id="37" dur="2000"/>
                                        <p:tgtEl>
                                          <p:spTgt spid="2560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5607"/>
                                        </p:tgtEl>
                                        <p:attrNameLst>
                                          <p:attrName>style.visibility</p:attrName>
                                        </p:attrNameLst>
                                      </p:cBhvr>
                                      <p:to>
                                        <p:strVal val="visible"/>
                                      </p:to>
                                    </p:set>
                                    <p:animEffect transition="in" filter="box(in)">
                                      <p:cBhvr>
                                        <p:cTn id="42" dur="2000"/>
                                        <p:tgtEl>
                                          <p:spTgt spid="2560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5608"/>
                                        </p:tgtEl>
                                        <p:attrNameLst>
                                          <p:attrName>style.visibility</p:attrName>
                                        </p:attrNameLst>
                                      </p:cBhvr>
                                      <p:to>
                                        <p:strVal val="visible"/>
                                      </p:to>
                                    </p:set>
                                    <p:animEffect transition="in" filter="box(in)">
                                      <p:cBhvr>
                                        <p:cTn id="47" dur="2000"/>
                                        <p:tgtEl>
                                          <p:spTgt spid="2560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5623"/>
                                        </p:tgtEl>
                                        <p:attrNameLst>
                                          <p:attrName>style.visibility</p:attrName>
                                        </p:attrNameLst>
                                      </p:cBhvr>
                                      <p:to>
                                        <p:strVal val="visible"/>
                                      </p:to>
                                    </p:set>
                                    <p:animEffect transition="in" filter="box(in)">
                                      <p:cBhvr>
                                        <p:cTn id="52" dur="2000"/>
                                        <p:tgtEl>
                                          <p:spTgt spid="25623"/>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5624"/>
                                        </p:tgtEl>
                                        <p:attrNameLst>
                                          <p:attrName>style.visibility</p:attrName>
                                        </p:attrNameLst>
                                      </p:cBhvr>
                                      <p:to>
                                        <p:strVal val="visible"/>
                                      </p:to>
                                    </p:set>
                                    <p:animEffect transition="in" filter="box(in)">
                                      <p:cBhvr>
                                        <p:cTn id="57" dur="2000"/>
                                        <p:tgtEl>
                                          <p:spTgt spid="2562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5625"/>
                                        </p:tgtEl>
                                        <p:attrNameLst>
                                          <p:attrName>style.visibility</p:attrName>
                                        </p:attrNameLst>
                                      </p:cBhvr>
                                      <p:to>
                                        <p:strVal val="visible"/>
                                      </p:to>
                                    </p:set>
                                    <p:animEffect transition="in" filter="box(in)">
                                      <p:cBhvr>
                                        <p:cTn id="62" dur="2000"/>
                                        <p:tgtEl>
                                          <p:spTgt spid="2562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1" nodeType="clickEffect">
                                  <p:stCondLst>
                                    <p:cond delay="0"/>
                                  </p:stCondLst>
                                  <p:childTnLst>
                                    <p:set>
                                      <p:cBhvr>
                                        <p:cTn id="66" dur="1" fill="hold">
                                          <p:stCondLst>
                                            <p:cond delay="0"/>
                                          </p:stCondLst>
                                        </p:cTn>
                                        <p:tgtEl>
                                          <p:spTgt spid="25627"/>
                                        </p:tgtEl>
                                        <p:attrNameLst>
                                          <p:attrName>style.visibility</p:attrName>
                                        </p:attrNameLst>
                                      </p:cBhvr>
                                      <p:to>
                                        <p:strVal val="visible"/>
                                      </p:to>
                                    </p:set>
                                    <p:animEffect transition="in" filter="box(in)">
                                      <p:cBhvr>
                                        <p:cTn id="67" dur="2000"/>
                                        <p:tgtEl>
                                          <p:spTgt spid="25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7" grpId="0" animBg="1"/>
      <p:bldP spid="25608" grpId="0" animBg="1"/>
      <p:bldP spid="25623" grpId="0" animBg="1"/>
      <p:bldP spid="25624" grpId="0" animBg="1"/>
      <p:bldP spid="25625" grpId="0" animBg="1"/>
      <p:bldP spid="2562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D1BECA7B-E467-42E8-9F17-C90B07886080}"/>
              </a:ext>
            </a:extLst>
          </p:cNvPr>
          <p:cNvSpPr>
            <a:spLocks noChangeArrowheads="1"/>
          </p:cNvSpPr>
          <p:nvPr/>
        </p:nvSpPr>
        <p:spPr bwMode="auto">
          <a:xfrm>
            <a:off x="384313" y="255657"/>
            <a:ext cx="114233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000" b="1">
                <a:latin typeface="Times New Roman" panose="02020603050405020304" pitchFamily="18" charset="0"/>
                <a:cs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Nhà Rông</a:t>
            </a:r>
            <a:r>
              <a:rPr lang="en-US" altLang="en-US" sz="2000">
                <a:solidFill>
                  <a:srgbClr val="FF0000"/>
                </a:solidFill>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là một kiểu </a:t>
            </a:r>
            <a:r>
              <a:rPr lang="en-US" altLang="en-US" sz="2000">
                <a:latin typeface="Times New Roman" panose="02020603050405020304" pitchFamily="18" charset="0"/>
                <a:cs typeface="Times New Roman" panose="02020603050405020304" pitchFamily="18" charset="0"/>
                <a:hlinkClick r:id="rId2" tooltip="Nhà sàn"/>
              </a:rPr>
              <a:t>nhà sàn</a:t>
            </a:r>
            <a:r>
              <a:rPr lang="en-US" altLang="en-US" sz="2000">
                <a:latin typeface="Times New Roman" panose="02020603050405020304" pitchFamily="18" charset="0"/>
                <a:cs typeface="Times New Roman" panose="02020603050405020304" pitchFamily="18" charset="0"/>
              </a:rPr>
              <a:t> đặc trưng, đây là ngôi nhà cộng đồng, dùng làm nơi tụ họp của dân làng trong các buôn làng trên </a:t>
            </a:r>
            <a:r>
              <a:rPr lang="en-US" altLang="en-US" sz="2000">
                <a:latin typeface="Times New Roman" panose="02020603050405020304" pitchFamily="18" charset="0"/>
                <a:cs typeface="Times New Roman" panose="02020603050405020304" pitchFamily="18" charset="0"/>
                <a:hlinkClick r:id="rId3" tooltip="Tây Nguyên"/>
              </a:rPr>
              <a:t>Tây Nguyên</a:t>
            </a:r>
            <a:r>
              <a:rPr lang="en-US" altLang="en-US" sz="2000">
                <a:latin typeface="Times New Roman" panose="02020603050405020304" pitchFamily="18" charset="0"/>
                <a:cs typeface="Times New Roman" panose="02020603050405020304" pitchFamily="18" charset="0"/>
              </a:rPr>
              <a:t>.</a:t>
            </a:r>
          </a:p>
        </p:txBody>
      </p:sp>
      <p:sp>
        <p:nvSpPr>
          <p:cNvPr id="25603" name="Rectangle 5">
            <a:extLst>
              <a:ext uri="{FF2B5EF4-FFF2-40B4-BE49-F238E27FC236}">
                <a16:creationId xmlns:a16="http://schemas.microsoft.com/office/drawing/2014/main" id="{2229B35E-12CD-4937-9944-4AC11CF699CD}"/>
              </a:ext>
            </a:extLst>
          </p:cNvPr>
          <p:cNvSpPr>
            <a:spLocks noChangeArrowheads="1"/>
          </p:cNvSpPr>
          <p:nvPr/>
        </p:nvSpPr>
        <p:spPr bwMode="auto">
          <a:xfrm>
            <a:off x="384313" y="1053574"/>
            <a:ext cx="114233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1800" b="1">
                <a:latin typeface="Arial" panose="020B0604020202020204" pitchFamily="34" charset="0"/>
              </a:rPr>
              <a:t> </a:t>
            </a:r>
            <a:r>
              <a:rPr lang="en-US" altLang="en-US" sz="2000" b="1">
                <a:latin typeface="Times New Roman" panose="02020603050405020304" pitchFamily="18" charset="0"/>
                <a:cs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Nhà Rông</a:t>
            </a:r>
            <a:r>
              <a:rPr lang="en-US" altLang="en-US" sz="2000">
                <a:solidFill>
                  <a:srgbClr val="FF0000"/>
                </a:solidFill>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được xây dựng chủ yếu bằng các vật liệu của chính </a:t>
            </a:r>
            <a:r>
              <a:rPr lang="en-US" altLang="en-US" sz="2000">
                <a:latin typeface="Times New Roman" panose="02020603050405020304" pitchFamily="18" charset="0"/>
                <a:cs typeface="Times New Roman" panose="02020603050405020304" pitchFamily="18" charset="0"/>
                <a:hlinkClick r:id="rId4" tooltip="Núi"/>
              </a:rPr>
              <a:t>núi</a:t>
            </a:r>
            <a:r>
              <a:rPr lang="en-U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hlinkClick r:id="rId5" tooltip="Rừng"/>
              </a:rPr>
              <a:t>rừng</a:t>
            </a:r>
            <a:r>
              <a:rPr lang="en-US" altLang="en-US" sz="2000">
                <a:latin typeface="Times New Roman" panose="02020603050405020304" pitchFamily="18" charset="0"/>
                <a:cs typeface="Times New Roman" panose="02020603050405020304" pitchFamily="18" charset="0"/>
              </a:rPr>
              <a:t> Tây Nguyên như </a:t>
            </a:r>
            <a:r>
              <a:rPr lang="en-US" altLang="en-US" sz="2000">
                <a:latin typeface="Times New Roman" panose="02020603050405020304" pitchFamily="18" charset="0"/>
                <a:cs typeface="Times New Roman" panose="02020603050405020304" pitchFamily="18" charset="0"/>
                <a:hlinkClick r:id="rId6" tooltip="Cỏ tranh"/>
              </a:rPr>
              <a:t>cỏ tranh</a:t>
            </a:r>
            <a:r>
              <a:rPr lang="en-U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hlinkClick r:id="rId7" tooltip="Tre"/>
              </a:rPr>
              <a:t>tre</a:t>
            </a:r>
            <a:r>
              <a:rPr lang="en-US" altLang="en-US" sz="2000">
                <a:latin typeface="Times New Roman" panose="02020603050405020304" pitchFamily="18" charset="0"/>
                <a:cs typeface="Times New Roman" panose="02020603050405020304" pitchFamily="18" charset="0"/>
              </a:rPr>
              <a:t>, gỗ, </a:t>
            </a:r>
            <a:r>
              <a:rPr lang="en-US" altLang="en-US" sz="2000">
                <a:latin typeface="Times New Roman" panose="02020603050405020304" pitchFamily="18" charset="0"/>
                <a:cs typeface="Times New Roman" panose="02020603050405020304" pitchFamily="18" charset="0"/>
                <a:hlinkClick r:id="rId8" tooltip="Lồ ô (trang chưa được viết)"/>
              </a:rPr>
              <a:t>lồ ô</a:t>
            </a:r>
            <a:r>
              <a:rPr lang="en-US" altLang="en-US" sz="2000">
                <a:latin typeface="Times New Roman" panose="02020603050405020304" pitchFamily="18" charset="0"/>
                <a:cs typeface="Times New Roman" panose="02020603050405020304" pitchFamily="18" charset="0"/>
              </a:rPr>
              <a:t>... và được xây cất trên một khoảng đất rộng, nằm ngay tại khu vực trung tâm của buôn.</a:t>
            </a:r>
          </a:p>
          <a:p>
            <a:pPr algn="just"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Nhà Rông</a:t>
            </a:r>
            <a:r>
              <a:rPr lang="en-US" altLang="en-US" sz="2000">
                <a:solidFill>
                  <a:srgbClr val="FF0000"/>
                </a:solidFill>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là ngôi nhà to hơn nhiều so với nhà bình thường, có </a:t>
            </a:r>
            <a:r>
              <a:rPr lang="en-US" altLang="en-US" sz="2000">
                <a:latin typeface="Times New Roman" panose="02020603050405020304" pitchFamily="18" charset="0"/>
                <a:cs typeface="Times New Roman" panose="02020603050405020304" pitchFamily="18" charset="0"/>
                <a:hlinkClick r:id="rId9" tooltip="Kiến trúc"/>
              </a:rPr>
              <a:t>kiến trúc</a:t>
            </a:r>
            <a:r>
              <a:rPr lang="en-US" altLang="en-US" sz="2000">
                <a:latin typeface="Times New Roman" panose="02020603050405020304" pitchFamily="18" charset="0"/>
                <a:cs typeface="Times New Roman" panose="02020603050405020304" pitchFamily="18" charset="0"/>
              </a:rPr>
              <a:t> cao. Có những ngôi nhà cao tới 18 m, với đặc điểm là mái nhọn xuôi dốc hình lưỡi búa vươn lên bầu trời với một dáng vẻ mạnh mẽ.</a:t>
            </a:r>
          </a:p>
        </p:txBody>
      </p:sp>
      <p:sp>
        <p:nvSpPr>
          <p:cNvPr id="25604" name="Rectangle 6">
            <a:extLst>
              <a:ext uri="{FF2B5EF4-FFF2-40B4-BE49-F238E27FC236}">
                <a16:creationId xmlns:a16="http://schemas.microsoft.com/office/drawing/2014/main" id="{BA7A22A3-CCFC-4AF0-90B7-2C7AD9A6D348}"/>
              </a:ext>
            </a:extLst>
          </p:cNvPr>
          <p:cNvSpPr>
            <a:spLocks noChangeArrowheads="1"/>
          </p:cNvSpPr>
          <p:nvPr/>
        </p:nvSpPr>
        <p:spPr bwMode="auto">
          <a:xfrm>
            <a:off x="384313" y="2538144"/>
            <a:ext cx="571168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000" b="1">
                <a:latin typeface="Times New Roman" panose="02020603050405020304" pitchFamily="18" charset="0"/>
                <a:cs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Nhà Rông</a:t>
            </a:r>
            <a:r>
              <a:rPr lang="en-US" altLang="en-US" sz="2000">
                <a:solidFill>
                  <a:srgbClr val="FF0000"/>
                </a:solidFill>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là nơi thực thi các luật tục, nơi tiếp khách, nơi diễn ra các sự kiện trọng đại của </a:t>
            </a:r>
            <a:r>
              <a:rPr lang="en-US" altLang="en-US" sz="2000">
                <a:latin typeface="Times New Roman" panose="02020603050405020304" pitchFamily="18" charset="0"/>
                <a:cs typeface="Times New Roman" panose="02020603050405020304" pitchFamily="18" charset="0"/>
                <a:hlinkClick r:id="rId10" tooltip="Buôn"/>
              </a:rPr>
              <a:t>buôn</a:t>
            </a:r>
            <a:r>
              <a:rPr lang="en-U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hlinkClick r:id="rId11" tooltip="Làng"/>
              </a:rPr>
              <a:t>làng</a:t>
            </a:r>
            <a:r>
              <a:rPr lang="en-US" altLang="en-US" sz="2000">
                <a:latin typeface="Times New Roman" panose="02020603050405020304" pitchFamily="18" charset="0"/>
                <a:cs typeface="Times New Roman" panose="02020603050405020304" pitchFamily="18" charset="0"/>
              </a:rPr>
              <a:t>, nơi </a:t>
            </a:r>
            <a:r>
              <a:rPr lang="en-US" altLang="en-US" sz="2000">
                <a:latin typeface="Times New Roman" panose="02020603050405020304" pitchFamily="18" charset="0"/>
                <a:cs typeface="Times New Roman" panose="02020603050405020304" pitchFamily="18" charset="0"/>
                <a:hlinkClick r:id="rId12" tooltip="Già làng"/>
              </a:rPr>
              <a:t>già làng</a:t>
            </a:r>
            <a:r>
              <a:rPr lang="en-US" altLang="en-US" sz="2000">
                <a:latin typeface="Times New Roman" panose="02020603050405020304" pitchFamily="18" charset="0"/>
                <a:cs typeface="Times New Roman" panose="02020603050405020304" pitchFamily="18" charset="0"/>
              </a:rPr>
              <a:t> tập hợp dân làng để bàn luận những việc quan trọng của buôn làng, của đất nước. Đây cũng là nơi thể hiện các </a:t>
            </a:r>
            <a:r>
              <a:rPr lang="en-US" altLang="en-US" sz="2000">
                <a:latin typeface="Times New Roman" panose="02020603050405020304" pitchFamily="18" charset="0"/>
                <a:cs typeface="Times New Roman" panose="02020603050405020304" pitchFamily="18" charset="0"/>
                <a:hlinkClick r:id="rId13" tooltip="Lễ hội"/>
              </a:rPr>
              <a:t>lễ hội</a:t>
            </a:r>
            <a:r>
              <a:rPr lang="en-US" altLang="en-US" sz="2000">
                <a:latin typeface="Times New Roman" panose="02020603050405020304" pitchFamily="18" charset="0"/>
                <a:cs typeface="Times New Roman" panose="02020603050405020304" pitchFamily="18" charset="0"/>
              </a:rPr>
              <a:t> tâm linh cộng đồng và là nơi các thế hệ nghệ nhân già truyền đạt lại cho thế hệ trẻ những giá trị văn hóa truyền thống ...</a:t>
            </a:r>
          </a:p>
          <a:p>
            <a:pPr algn="just" eaLnBrk="1" hangingPunct="1">
              <a:spcBef>
                <a:spcPct val="0"/>
              </a:spcBef>
              <a:buFontTx/>
              <a:buNone/>
            </a:pPr>
            <a:r>
              <a:rPr lang="en-US" altLang="en-US" sz="2000">
                <a:latin typeface="Times New Roman" panose="02020603050405020304" pitchFamily="18" charset="0"/>
                <a:cs typeface="Times New Roman" panose="02020603050405020304" pitchFamily="18" charset="0"/>
              </a:rPr>
              <a:t>- Ngoài ra nhà Rông còn là nơi lưu giữ các hiện vật truyền thống: </a:t>
            </a:r>
            <a:r>
              <a:rPr lang="en-US" altLang="en-US" sz="2000">
                <a:latin typeface="Times New Roman" panose="02020603050405020304" pitchFamily="18" charset="0"/>
                <a:cs typeface="Times New Roman" panose="02020603050405020304" pitchFamily="18" charset="0"/>
                <a:hlinkClick r:id="rId14" tooltip="Cồng"/>
              </a:rPr>
              <a:t>cồng</a:t>
            </a:r>
            <a:r>
              <a:rPr lang="en-U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hlinkClick r:id="rId15" tooltip="Chiêng"/>
              </a:rPr>
              <a:t>chiêng</a:t>
            </a:r>
            <a:r>
              <a:rPr lang="en-U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hlinkClick r:id="rId16" tooltip="Trống"/>
              </a:rPr>
              <a:t>trống</a:t>
            </a:r>
            <a:r>
              <a:rPr lang="en-US" altLang="en-US" sz="2000">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hlinkClick r:id="rId17" tooltip="Vũ khí"/>
              </a:rPr>
              <a:t>vũ khí</a:t>
            </a:r>
            <a:r>
              <a:rPr lang="en-US" altLang="en-US" sz="2000">
                <a:latin typeface="Times New Roman" panose="02020603050405020304" pitchFamily="18" charset="0"/>
                <a:cs typeface="Times New Roman" panose="02020603050405020304" pitchFamily="18" charset="0"/>
              </a:rPr>
              <a:t>, đầu các con </a:t>
            </a:r>
            <a:r>
              <a:rPr lang="en-US" altLang="en-US" sz="2000">
                <a:latin typeface="Times New Roman" panose="02020603050405020304" pitchFamily="18" charset="0"/>
                <a:cs typeface="Times New Roman" panose="02020603050405020304" pitchFamily="18" charset="0"/>
                <a:hlinkClick r:id="rId18" tooltip="Vật hiến sinh (trang chưa được viết)"/>
              </a:rPr>
              <a:t>vật hiến sinh</a:t>
            </a:r>
            <a:r>
              <a:rPr lang="en-US" altLang="en-US" sz="2000">
                <a:latin typeface="Times New Roman" panose="02020603050405020304" pitchFamily="18" charset="0"/>
                <a:cs typeface="Times New Roman" panose="02020603050405020304" pitchFamily="18" charset="0"/>
              </a:rPr>
              <a:t> trong các ngày lễ.</a:t>
            </a:r>
          </a:p>
        </p:txBody>
      </p:sp>
      <p:pic>
        <p:nvPicPr>
          <p:cNvPr id="25605" name="Picture 19" descr="images1331041_NharongTayNguyen">
            <a:hlinkClick r:id="rId19" action="ppaction://hlinksldjump"/>
            <a:extLst>
              <a:ext uri="{FF2B5EF4-FFF2-40B4-BE49-F238E27FC236}">
                <a16:creationId xmlns:a16="http://schemas.microsoft.com/office/drawing/2014/main" id="{9812E6B7-B554-46E8-B2D6-27549BA62D3A}"/>
              </a:ext>
            </a:extLst>
          </p:cNvPr>
          <p:cNvPicPr>
            <a:picLocks noChangeAspect="1" noChangeArrowheads="1"/>
          </p:cNvPicPr>
          <p:nvPr/>
        </p:nvPicPr>
        <p:blipFill>
          <a:blip r:embed="rId20">
            <a:lum bright="20000" contrast="20000"/>
            <a:extLst>
              <a:ext uri="{28A0092B-C50C-407E-A947-70E740481C1C}">
                <a14:useLocalDpi xmlns:a14="http://schemas.microsoft.com/office/drawing/2010/main" val="0"/>
              </a:ext>
            </a:extLst>
          </a:blip>
          <a:srcRect t="7143"/>
          <a:stretch>
            <a:fillRect/>
          </a:stretch>
        </p:blipFill>
        <p:spPr bwMode="auto">
          <a:xfrm>
            <a:off x="6324598" y="2315458"/>
            <a:ext cx="5711687" cy="454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box(in)">
                                      <p:cBhvr>
                                        <p:cTn id="7" dur="2000"/>
                                        <p:tgtEl>
                                          <p:spTgt spid="2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ox(in)">
                                      <p:cBhvr>
                                        <p:cTn id="12" dur="20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5603"/>
                                        </p:tgtEl>
                                        <p:attrNameLst>
                                          <p:attrName>style.visibility</p:attrName>
                                        </p:attrNameLst>
                                      </p:cBhvr>
                                      <p:to>
                                        <p:strVal val="visible"/>
                                      </p:to>
                                    </p:set>
                                    <p:animEffect transition="in" filter="box(in)">
                                      <p:cBhvr>
                                        <p:cTn id="17" dur="2000"/>
                                        <p:tgtEl>
                                          <p:spTgt spid="2560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604"/>
                                        </p:tgtEl>
                                        <p:attrNameLst>
                                          <p:attrName>style.visibility</p:attrName>
                                        </p:attrNameLst>
                                      </p:cBhvr>
                                      <p:to>
                                        <p:strVal val="visible"/>
                                      </p:to>
                                    </p:set>
                                    <p:animEffect transition="in" filter="box(in)">
                                      <p:cBhvr>
                                        <p:cTn id="22"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p:bldP spid="256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F2C5EE-0170-4012-93B6-BD3819D494D0}"/>
              </a:ext>
            </a:extLst>
          </p:cNvPr>
          <p:cNvSpPr txBox="1"/>
          <p:nvPr/>
        </p:nvSpPr>
        <p:spPr>
          <a:xfrm>
            <a:off x="450573" y="212035"/>
            <a:ext cx="11436627" cy="3009863"/>
          </a:xfrm>
          <a:prstGeom prst="rect">
            <a:avLst/>
          </a:prstGeom>
          <a:noFill/>
        </p:spPr>
        <p:txBody>
          <a:bodyPr wrap="square">
            <a:spAutoFit/>
          </a:bodyPr>
          <a:lstStyle/>
          <a:p>
            <a:pPr algn="just">
              <a:lnSpc>
                <a:spcPct val="115000"/>
              </a:lnSpc>
              <a:spcBef>
                <a:spcPts val="600"/>
              </a:spcBef>
              <a:spcAft>
                <a:spcPts val="600"/>
              </a:spcAft>
            </a:pPr>
            <a:r>
              <a:rPr lang="en-US" sz="3600" b="1" dirty="0">
                <a:solidFill>
                  <a:srgbClr val="FF0000"/>
                </a:solidFill>
                <a:effectLst/>
                <a:latin typeface="Times New Roman" panose="02020603050405020304" pitchFamily="18" charset="0"/>
                <a:ea typeface="Calibri" panose="020F0502020204030204" pitchFamily="34" charset="0"/>
              </a:rPr>
              <a:t>3. </a:t>
            </a:r>
            <a:r>
              <a:rPr lang="en-US" sz="3600" b="1" dirty="0" err="1">
                <a:solidFill>
                  <a:srgbClr val="FF0000"/>
                </a:solidFill>
                <a:effectLst/>
                <a:latin typeface="Times New Roman" panose="02020603050405020304" pitchFamily="18" charset="0"/>
                <a:ea typeface="Calibri" panose="020F0502020204030204" pitchFamily="34" charset="0"/>
              </a:rPr>
              <a:t>Dịch</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vụ</a:t>
            </a:r>
            <a:r>
              <a:rPr lang="en-US" sz="3600" b="1"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Xuất</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khẩu</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nông</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sản</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phát</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triển</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mạnh</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đứng</a:t>
            </a:r>
            <a:r>
              <a:rPr lang="en-US" sz="2400" b="1" dirty="0">
                <a:effectLs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thứ</a:t>
            </a:r>
            <a:r>
              <a:rPr lang="en-US" sz="2400" b="1" dirty="0">
                <a:effectLst/>
                <a:highlight>
                  <a:srgbClr val="FFFF00"/>
                </a:highlight>
                <a:latin typeface="Times New Roman" panose="02020603050405020304" pitchFamily="18" charset="0"/>
                <a:ea typeface="Calibri" panose="020F0502020204030204" pitchFamily="34" charset="0"/>
              </a:rPr>
              <a:t> 2 </a:t>
            </a:r>
            <a:r>
              <a:rPr lang="en-US" sz="2400" b="1" dirty="0" err="1">
                <a:effectLst/>
                <a:highlight>
                  <a:srgbClr val="FFFF00"/>
                </a:highlight>
                <a:latin typeface="Times New Roman" panose="02020603050405020304" pitchFamily="18" charset="0"/>
                <a:ea typeface="Calibri" panose="020F0502020204030204" pitchFamily="34" charset="0"/>
              </a:rPr>
              <a:t>cả</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err="1">
                <a:effectLst/>
                <a:highlight>
                  <a:srgbClr val="FFFF00"/>
                </a:highlight>
                <a:latin typeface="Times New Roman" panose="02020603050405020304" pitchFamily="18" charset="0"/>
                <a:ea typeface="Calibri" panose="020F0502020204030204" pitchFamily="34" charset="0"/>
              </a:rPr>
              <a:t>nước</a:t>
            </a:r>
            <a:r>
              <a:rPr lang="en-US" sz="2400" b="1" dirty="0">
                <a:effectLst/>
                <a:highlight>
                  <a:srgbClr val="FFFF00"/>
                </a:highlight>
                <a:latin typeface="Times New Roman" panose="02020603050405020304" pitchFamily="18" charset="0"/>
                <a:ea typeface="Calibri" panose="020F0502020204030204" pitchFamily="34" charset="0"/>
              </a:rPr>
              <a:t> </a:t>
            </a:r>
            <a:r>
              <a:rPr lang="en-US" sz="2400" b="1" dirty="0">
                <a:effectLst/>
                <a:latin typeface="Times New Roman" panose="02020603050405020304" pitchFamily="18" charset="0"/>
                <a:ea typeface="Calibri" panose="020F0502020204030204" pitchFamily="34" charset="0"/>
              </a:rPr>
              <a:t>( Sau ĐBSCL ).</a:t>
            </a:r>
            <a:endParaRPr lang="en-US" sz="2400" dirty="0">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Cà</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phê</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là</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mặt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hàng</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xuất</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khẩu</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chủ</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lực</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của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Tây</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Nguyên</a:t>
            </a:r>
            <a:r>
              <a:rPr lang="en-US" sz="2400" b="1" dirty="0">
                <a:effectLst/>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L="342900" indent="-342900" algn="just">
              <a:lnSpc>
                <a:spcPct val="115000"/>
              </a:lnSpc>
              <a:spcBef>
                <a:spcPts val="600"/>
              </a:spcBef>
              <a:spcAft>
                <a:spcPts val="600"/>
              </a:spcAft>
              <a:buFontTx/>
              <a:buChar char="-"/>
            </a:pPr>
            <a:r>
              <a:rPr lang="en-US" sz="2400" b="1" dirty="0">
                <a:effectLst/>
                <a:highlight>
                  <a:srgbClr val="FFFF00"/>
                </a:highlight>
                <a:latin typeface="Times New Roman" panose="02020603050405020304" pitchFamily="18" charset="0"/>
                <a:ea typeface="Calibri" panose="020F0502020204030204" pitchFamily="34" charset="0"/>
              </a:rPr>
              <a:t>Du </a:t>
            </a:r>
            <a:r>
              <a:rPr lang="en-US" sz="2400" b="1" dirty="0" err="1">
                <a:effectLst/>
                <a:highlight>
                  <a:srgbClr val="FFFF00"/>
                </a:highlight>
                <a:latin typeface="Times New Roman" panose="02020603050405020304" pitchFamily="18" charset="0"/>
                <a:ea typeface="Calibri" panose="020F0502020204030204" pitchFamily="34" charset="0"/>
              </a:rPr>
              <a:t>lịch</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sinh</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thái</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văn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hóa</a:t>
            </a:r>
            <a:r>
              <a:rPr lang="en-US" sz="2400" b="1" dirty="0">
                <a:effectLst/>
                <a:latin typeface="Times New Roman" panose="02020603050405020304" pitchFamily="18" charset="0"/>
                <a:ea typeface="Calibri" panose="020F0502020204030204" pitchFamily="34" charset="0"/>
              </a:rPr>
              <a:t>.</a:t>
            </a:r>
          </a:p>
          <a:p>
            <a:pPr algn="just">
              <a:lnSpc>
                <a:spcPct val="115000"/>
              </a:lnSpc>
              <a:spcBef>
                <a:spcPts val="600"/>
              </a:spcBef>
              <a:spcAft>
                <a:spcPts val="600"/>
              </a:spcAft>
            </a:pPr>
            <a:r>
              <a:rPr lang="en-US" sz="2400" b="1" dirty="0">
                <a:latin typeface="Times New Roman" panose="02020603050405020304" pitchFamily="18" charset="0"/>
                <a:ea typeface="Calibri" panose="020F0502020204030204" pitchFamily="34" charset="0"/>
              </a:rPr>
              <a:t>- </a:t>
            </a:r>
            <a:r>
              <a:rPr lang="en-US" sz="2400" b="1" dirty="0">
                <a:highlight>
                  <a:srgbClr val="FFFF00"/>
                </a:highlight>
                <a:latin typeface="Times New Roman" panose="02020603050405020304" pitchFamily="18" charset="0"/>
                <a:ea typeface="Calibri" panose="020F0502020204030204" pitchFamily="34" charset="0"/>
              </a:rPr>
              <a:t>GTVT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đang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chú</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trọng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phát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triển</a:t>
            </a:r>
            <a:r>
              <a:rPr lang="en-US" sz="2400" b="1"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806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3B3429-549B-417E-B82A-2B67C2CCD0D1}"/>
              </a:ext>
            </a:extLst>
          </p:cNvPr>
          <p:cNvSpPr txBox="1"/>
          <p:nvPr/>
        </p:nvSpPr>
        <p:spPr>
          <a:xfrm>
            <a:off x="265043" y="410817"/>
            <a:ext cx="11555896" cy="808619"/>
          </a:xfrm>
          <a:prstGeom prst="rect">
            <a:avLst/>
          </a:prstGeom>
          <a:noFill/>
        </p:spPr>
        <p:txBody>
          <a:bodyPr wrap="square">
            <a:spAutoFit/>
          </a:bodyPr>
          <a:lstStyle/>
          <a:p>
            <a:pPr algn="just">
              <a:lnSpc>
                <a:spcPct val="115000"/>
              </a:lnSpc>
              <a:spcBef>
                <a:spcPts val="600"/>
              </a:spcBef>
              <a:spcAft>
                <a:spcPts val="600"/>
              </a:spcAft>
            </a:pPr>
            <a:r>
              <a:rPr lang="en-US" sz="4400" b="1" dirty="0">
                <a:solidFill>
                  <a:srgbClr val="0070C0"/>
                </a:solidFill>
                <a:effectLst/>
                <a:latin typeface="Times New Roman" panose="02020603050405020304" pitchFamily="18" charset="0"/>
                <a:ea typeface="Calibri" panose="020F0502020204030204" pitchFamily="34" charset="0"/>
              </a:rPr>
              <a:t>IV. </a:t>
            </a:r>
            <a:r>
              <a:rPr lang="en-US" sz="4400" b="1" dirty="0" err="1">
                <a:solidFill>
                  <a:srgbClr val="0070C0"/>
                </a:solidFill>
                <a:effectLst/>
                <a:latin typeface="Times New Roman" panose="02020603050405020304" pitchFamily="18" charset="0"/>
                <a:ea typeface="Calibri" panose="020F0502020204030204" pitchFamily="34" charset="0"/>
              </a:rPr>
              <a:t>Các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trung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tâm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kinh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tế</a:t>
            </a:r>
            <a:r>
              <a:rPr lang="en-US" sz="4400" b="1" dirty="0">
                <a:solidFill>
                  <a:srgbClr val="0070C0"/>
                </a:solidFill>
                <a:effectLst/>
                <a:latin typeface="Times New Roman" panose="02020603050405020304" pitchFamily="18" charset="0"/>
                <a:ea typeface="Calibri" panose="020F0502020204030204" pitchFamily="34" charset="0"/>
              </a:rPr>
              <a:t> </a:t>
            </a:r>
            <a:endParaRPr lang="en-US" sz="4400"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51030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pic>
        <p:nvPicPr>
          <p:cNvPr id="166923" name="Picture 11" descr="19984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0197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4" name="Text Box 12"/>
          <p:cNvSpPr txBox="1">
            <a:spLocks noChangeArrowheads="1"/>
          </p:cNvSpPr>
          <p:nvPr/>
        </p:nvSpPr>
        <p:spPr bwMode="auto">
          <a:xfrm>
            <a:off x="7848600" y="533400"/>
            <a:ext cx="243840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BUÔN MA THUỘT</a:t>
            </a:r>
          </a:p>
        </p:txBody>
      </p:sp>
      <p:pic>
        <p:nvPicPr>
          <p:cNvPr id="166928" name="Picture 16" descr="250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2" y="3505200"/>
            <a:ext cx="601979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33" name="Picture 21" descr="1735172121-1-Cho-Da-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4" name="Text Box 22"/>
          <p:cNvSpPr txBox="1">
            <a:spLocks noChangeArrowheads="1"/>
          </p:cNvSpPr>
          <p:nvPr/>
        </p:nvSpPr>
        <p:spPr bwMode="auto">
          <a:xfrm>
            <a:off x="4495800" y="4114801"/>
            <a:ext cx="1321904"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ĐÀ LẠT</a:t>
            </a:r>
          </a:p>
        </p:txBody>
      </p:sp>
      <p:pic>
        <p:nvPicPr>
          <p:cNvPr id="166938" name="Picture 26" descr="tp-pleiku-tao-nen-tang-tien-toi-do-thi-loai-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9" name="Text Box 27"/>
          <p:cNvSpPr txBox="1">
            <a:spLocks noChangeArrowheads="1"/>
          </p:cNvSpPr>
          <p:nvPr/>
        </p:nvSpPr>
        <p:spPr bwMode="auto">
          <a:xfrm>
            <a:off x="3048000" y="381001"/>
            <a:ext cx="1447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PLÂYKU</a:t>
            </a:r>
          </a:p>
        </p:txBody>
      </p:sp>
      <p:sp>
        <p:nvSpPr>
          <p:cNvPr id="166940" name="Text Box 28"/>
          <p:cNvSpPr txBox="1">
            <a:spLocks noChangeArrowheads="1"/>
          </p:cNvSpPr>
          <p:nvPr/>
        </p:nvSpPr>
        <p:spPr bwMode="auto">
          <a:xfrm>
            <a:off x="3810000" y="3200401"/>
            <a:ext cx="50292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rgbClr val="FF0000"/>
                </a:solidFill>
                <a:latin typeface="Times New Roman" pitchFamily="18" charset="0"/>
              </a:rPr>
              <a:t>CÁC TRUNG TÂM KINH TẾ CỦA VÙNG</a:t>
            </a:r>
          </a:p>
        </p:txBody>
      </p:sp>
    </p:spTree>
    <p:extLst>
      <p:ext uri="{BB962C8B-B14F-4D97-AF65-F5344CB8AC3E}">
        <p14:creationId xmlns:p14="http://schemas.microsoft.com/office/powerpoint/2010/main" val="16270401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6938"/>
                                        </p:tgtEl>
                                        <p:attrNameLst>
                                          <p:attrName>style.visibility</p:attrName>
                                        </p:attrNameLst>
                                      </p:cBhvr>
                                      <p:to>
                                        <p:strVal val="visible"/>
                                      </p:to>
                                    </p:set>
                                    <p:animEffect transition="in" filter="box(in)">
                                      <p:cBhvr>
                                        <p:cTn id="7" dur="2000"/>
                                        <p:tgtEl>
                                          <p:spTgt spid="1669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6923"/>
                                        </p:tgtEl>
                                        <p:attrNameLst>
                                          <p:attrName>style.visibility</p:attrName>
                                        </p:attrNameLst>
                                      </p:cBhvr>
                                      <p:to>
                                        <p:strVal val="visible"/>
                                      </p:to>
                                    </p:set>
                                    <p:animEffect transition="in" filter="box(in)">
                                      <p:cBhvr>
                                        <p:cTn id="12" dur="2000"/>
                                        <p:tgtEl>
                                          <p:spTgt spid="1669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6933"/>
                                        </p:tgtEl>
                                        <p:attrNameLst>
                                          <p:attrName>style.visibility</p:attrName>
                                        </p:attrNameLst>
                                      </p:cBhvr>
                                      <p:to>
                                        <p:strVal val="visible"/>
                                      </p:to>
                                    </p:set>
                                    <p:animEffect transition="in" filter="box(in)">
                                      <p:cBhvr>
                                        <p:cTn id="17" dur="2000"/>
                                        <p:tgtEl>
                                          <p:spTgt spid="16693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66928"/>
                                        </p:tgtEl>
                                        <p:attrNameLst>
                                          <p:attrName>style.visibility</p:attrName>
                                        </p:attrNameLst>
                                      </p:cBhvr>
                                      <p:to>
                                        <p:strVal val="visible"/>
                                      </p:to>
                                    </p:set>
                                    <p:animEffect transition="in" filter="box(in)">
                                      <p:cBhvr>
                                        <p:cTn id="22" dur="2000"/>
                                        <p:tgtEl>
                                          <p:spTgt spid="16692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6939"/>
                                        </p:tgtEl>
                                        <p:attrNameLst>
                                          <p:attrName>style.visibility</p:attrName>
                                        </p:attrNameLst>
                                      </p:cBhvr>
                                      <p:to>
                                        <p:strVal val="visible"/>
                                      </p:to>
                                    </p:set>
                                    <p:animEffect transition="in" filter="box(in)">
                                      <p:cBhvr>
                                        <p:cTn id="27" dur="2000"/>
                                        <p:tgtEl>
                                          <p:spTgt spid="16693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6924"/>
                                        </p:tgtEl>
                                        <p:attrNameLst>
                                          <p:attrName>style.visibility</p:attrName>
                                        </p:attrNameLst>
                                      </p:cBhvr>
                                      <p:to>
                                        <p:strVal val="visible"/>
                                      </p:to>
                                    </p:set>
                                    <p:animEffect transition="in" filter="box(in)">
                                      <p:cBhvr>
                                        <p:cTn id="32" dur="2000"/>
                                        <p:tgtEl>
                                          <p:spTgt spid="1669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6934"/>
                                        </p:tgtEl>
                                        <p:attrNameLst>
                                          <p:attrName>style.visibility</p:attrName>
                                        </p:attrNameLst>
                                      </p:cBhvr>
                                      <p:to>
                                        <p:strVal val="visible"/>
                                      </p:to>
                                    </p:set>
                                    <p:animEffect transition="in" filter="box(in)">
                                      <p:cBhvr>
                                        <p:cTn id="37" dur="2000"/>
                                        <p:tgtEl>
                                          <p:spTgt spid="16693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6940"/>
                                        </p:tgtEl>
                                        <p:attrNameLst>
                                          <p:attrName>style.visibility</p:attrName>
                                        </p:attrNameLst>
                                      </p:cBhvr>
                                      <p:to>
                                        <p:strVal val="visible"/>
                                      </p:to>
                                    </p:set>
                                    <p:animEffect transition="in" filter="box(in)">
                                      <p:cBhvr>
                                        <p:cTn id="42" dur="2000"/>
                                        <p:tgtEl>
                                          <p:spTgt spid="166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4" grpId="0" animBg="1"/>
      <p:bldP spid="166934" grpId="0" animBg="1"/>
      <p:bldP spid="166939" grpId="0" animBg="1"/>
      <p:bldP spid="1669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3B3429-549B-417E-B82A-2B67C2CCD0D1}"/>
              </a:ext>
            </a:extLst>
          </p:cNvPr>
          <p:cNvSpPr txBox="1"/>
          <p:nvPr/>
        </p:nvSpPr>
        <p:spPr>
          <a:xfrm>
            <a:off x="265043" y="410817"/>
            <a:ext cx="11555896" cy="1840312"/>
          </a:xfrm>
          <a:prstGeom prst="rect">
            <a:avLst/>
          </a:prstGeom>
          <a:noFill/>
        </p:spPr>
        <p:txBody>
          <a:bodyPr wrap="square">
            <a:spAutoFit/>
          </a:bodyPr>
          <a:lstStyle/>
          <a:p>
            <a:pPr algn="just">
              <a:lnSpc>
                <a:spcPct val="115000"/>
              </a:lnSpc>
              <a:spcBef>
                <a:spcPts val="600"/>
              </a:spcBef>
              <a:spcAft>
                <a:spcPts val="600"/>
              </a:spcAft>
            </a:pPr>
            <a:r>
              <a:rPr lang="en-US" sz="4400" b="1">
                <a:solidFill>
                  <a:srgbClr val="0070C0"/>
                </a:solidFill>
                <a:effectLst/>
                <a:latin typeface="Times New Roman" panose="02020603050405020304" pitchFamily="18" charset="0"/>
                <a:ea typeface="Calibri" panose="020F0502020204030204" pitchFamily="34" charset="0"/>
              </a:rPr>
              <a:t>V. Các trung tâm kinh tế </a:t>
            </a:r>
            <a:endParaRPr lang="en-US" sz="4400">
              <a:solidFill>
                <a:srgbClr val="0070C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b="1">
                <a:solidFill>
                  <a:srgbClr val="FF0000"/>
                </a:solidFill>
                <a:effectLst/>
                <a:latin typeface="Times New Roman" panose="02020603050405020304" pitchFamily="18" charset="0"/>
                <a:ea typeface="Calibri" panose="020F0502020204030204" pitchFamily="34" charset="0"/>
              </a:rPr>
              <a:t>- </a:t>
            </a:r>
            <a:r>
              <a:rPr lang="en-US" sz="2400" b="1">
                <a:effectLst/>
                <a:latin typeface="Times New Roman" panose="02020603050405020304" pitchFamily="18" charset="0"/>
                <a:ea typeface="Calibri" panose="020F0502020204030204" pitchFamily="34" charset="0"/>
              </a:rPr>
              <a:t>Các thành phố: Buôn Ma Thuột, Plây Ku, Đà Lạt là 3 trung tâm kinh tế ở Tây Nguyên.</a:t>
            </a:r>
            <a:endParaRPr lang="en-US"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12860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974115-7B13-4EFA-BA42-08E901D851AD}"/>
              </a:ext>
            </a:extLst>
          </p:cNvPr>
          <p:cNvSpPr/>
          <p:nvPr/>
        </p:nvSpPr>
        <p:spPr>
          <a:xfrm>
            <a:off x="2637183" y="119271"/>
            <a:ext cx="7633252" cy="8083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Chọn câu đúng nhất</a:t>
            </a:r>
          </a:p>
        </p:txBody>
      </p:sp>
      <p:sp>
        <p:nvSpPr>
          <p:cNvPr id="5" name="Rectangle 4">
            <a:extLst>
              <a:ext uri="{FF2B5EF4-FFF2-40B4-BE49-F238E27FC236}">
                <a16:creationId xmlns:a16="http://schemas.microsoft.com/office/drawing/2014/main" id="{2D4766AE-A54D-4E4A-90AE-A11294EEAA2C}"/>
              </a:ext>
            </a:extLst>
          </p:cNvPr>
          <p:cNvSpPr/>
          <p:nvPr/>
        </p:nvSpPr>
        <p:spPr>
          <a:xfrm>
            <a:off x="265043" y="927653"/>
            <a:ext cx="11542644" cy="25013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Câu 1. Những cây trồng quan trọng nhất của vùng Tây Nguyên </a:t>
            </a:r>
          </a:p>
          <a:p>
            <a:pPr marL="342900" indent="-342900">
              <a:buAutoNum type="alphaUcPeriod"/>
            </a:pPr>
            <a:r>
              <a:rPr lang="en-US" sz="2400" b="1">
                <a:latin typeface="Times New Roman" panose="02020603050405020304" pitchFamily="18" charset="0"/>
                <a:cs typeface="Times New Roman" panose="02020603050405020304" pitchFamily="18" charset="0"/>
              </a:rPr>
              <a:t>Cà phê, dừa, chè.</a:t>
            </a:r>
          </a:p>
          <a:p>
            <a:r>
              <a:rPr lang="en-US" sz="2400" b="1">
                <a:latin typeface="Times New Roman" panose="02020603050405020304" pitchFamily="18" charset="0"/>
                <a:cs typeface="Times New Roman" panose="02020603050405020304" pitchFamily="18" charset="0"/>
              </a:rPr>
              <a:t>B. Cà phê, bông, chè.</a:t>
            </a:r>
          </a:p>
          <a:p>
            <a:r>
              <a:rPr lang="en-US" sz="2400" b="1">
                <a:latin typeface="Times New Roman" panose="02020603050405020304" pitchFamily="18" charset="0"/>
                <a:cs typeface="Times New Roman" panose="02020603050405020304" pitchFamily="18" charset="0"/>
              </a:rPr>
              <a:t>C. Cà phê, cao su, chè.</a:t>
            </a:r>
          </a:p>
          <a:p>
            <a:r>
              <a:rPr lang="en-US" sz="2400" b="1">
                <a:latin typeface="Times New Roman" panose="02020603050405020304" pitchFamily="18" charset="0"/>
                <a:cs typeface="Times New Roman" panose="02020603050405020304" pitchFamily="18" charset="0"/>
              </a:rPr>
              <a:t>D. Cà phê, cao su, thuốc lá.</a:t>
            </a:r>
          </a:p>
        </p:txBody>
      </p:sp>
      <p:sp>
        <p:nvSpPr>
          <p:cNvPr id="6" name="Rectangle 5">
            <a:extLst>
              <a:ext uri="{FF2B5EF4-FFF2-40B4-BE49-F238E27FC236}">
                <a16:creationId xmlns:a16="http://schemas.microsoft.com/office/drawing/2014/main" id="{BDF9EA62-A863-4954-92D3-CACB34B4802E}"/>
              </a:ext>
            </a:extLst>
          </p:cNvPr>
          <p:cNvSpPr/>
          <p:nvPr/>
        </p:nvSpPr>
        <p:spPr>
          <a:xfrm>
            <a:off x="265043" y="3429000"/>
            <a:ext cx="11542644" cy="29850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Câu 2. Cửa khẩu nào ở vùng Tây Nguyên thông qua Campuchia ?</a:t>
            </a:r>
          </a:p>
          <a:p>
            <a:pPr marL="342900" indent="-342900">
              <a:buAutoNum type="alphaUcPeriod"/>
            </a:pPr>
            <a:r>
              <a:rPr lang="en-US" sz="2400" b="1">
                <a:latin typeface="Times New Roman" panose="02020603050405020304" pitchFamily="18" charset="0"/>
                <a:cs typeface="Times New Roman" panose="02020603050405020304" pitchFamily="18" charset="0"/>
              </a:rPr>
              <a:t>Bờ Y.</a:t>
            </a:r>
          </a:p>
          <a:p>
            <a:r>
              <a:rPr lang="en-US" sz="2400" b="1">
                <a:latin typeface="Times New Roman" panose="02020603050405020304" pitchFamily="18" charset="0"/>
                <a:cs typeface="Times New Roman" panose="02020603050405020304" pitchFamily="18" charset="0"/>
              </a:rPr>
              <a:t>B. Lệ Thanh.</a:t>
            </a:r>
          </a:p>
          <a:p>
            <a:r>
              <a:rPr lang="en-US" sz="2400" b="1">
                <a:latin typeface="Times New Roman" panose="02020603050405020304" pitchFamily="18" charset="0"/>
                <a:cs typeface="Times New Roman" panose="02020603050405020304" pitchFamily="18" charset="0"/>
              </a:rPr>
              <a:t>C. Nậm Cấn.</a:t>
            </a:r>
          </a:p>
          <a:p>
            <a:r>
              <a:rPr lang="en-US" sz="2400" b="1">
                <a:latin typeface="Times New Roman" panose="02020603050405020304" pitchFamily="18" charset="0"/>
                <a:cs typeface="Times New Roman" panose="02020603050405020304" pitchFamily="18" charset="0"/>
              </a:rPr>
              <a:t>D. Cha lo.</a:t>
            </a:r>
          </a:p>
        </p:txBody>
      </p:sp>
      <p:sp>
        <p:nvSpPr>
          <p:cNvPr id="7" name="Oval 6">
            <a:extLst>
              <a:ext uri="{FF2B5EF4-FFF2-40B4-BE49-F238E27FC236}">
                <a16:creationId xmlns:a16="http://schemas.microsoft.com/office/drawing/2014/main" id="{E0453E2B-DE42-435F-AE3C-AFFBE9FA75F5}"/>
              </a:ext>
            </a:extLst>
          </p:cNvPr>
          <p:cNvSpPr/>
          <p:nvPr/>
        </p:nvSpPr>
        <p:spPr>
          <a:xfrm>
            <a:off x="265043" y="2345635"/>
            <a:ext cx="410818" cy="4638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1BF969-A735-401F-B03B-E1E6904A0054}"/>
              </a:ext>
            </a:extLst>
          </p:cNvPr>
          <p:cNvSpPr/>
          <p:nvPr/>
        </p:nvSpPr>
        <p:spPr>
          <a:xfrm>
            <a:off x="265043" y="4731026"/>
            <a:ext cx="410818" cy="4505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01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413954-BB8A-468A-97F1-D2B9EB57310A}"/>
              </a:ext>
            </a:extLst>
          </p:cNvPr>
          <p:cNvSpPr/>
          <p:nvPr/>
        </p:nvSpPr>
        <p:spPr>
          <a:xfrm>
            <a:off x="265043" y="212035"/>
            <a:ext cx="11582400" cy="26371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Câu 3. Voi hiện đang sống ở tại vườn quốc gia nào ở vùng Tây Nguyên ?</a:t>
            </a:r>
          </a:p>
          <a:p>
            <a:pPr marL="342900" indent="-342900">
              <a:buAutoNum type="alphaUcPeriod"/>
            </a:pPr>
            <a:r>
              <a:rPr lang="en-US" sz="2400" b="1">
                <a:latin typeface="Times New Roman" panose="02020603050405020304" pitchFamily="18" charset="0"/>
                <a:cs typeface="Times New Roman" panose="02020603050405020304" pitchFamily="18" charset="0"/>
              </a:rPr>
              <a:t>Yok Đôn.</a:t>
            </a:r>
          </a:p>
          <a:p>
            <a:r>
              <a:rPr lang="en-US" sz="2400" b="1">
                <a:latin typeface="Times New Roman" panose="02020603050405020304" pitchFamily="18" charset="0"/>
                <a:cs typeface="Times New Roman" panose="02020603050405020304" pitchFamily="18" charset="0"/>
              </a:rPr>
              <a:t>B. Cúc Phương.</a:t>
            </a:r>
          </a:p>
          <a:p>
            <a:r>
              <a:rPr lang="en-US" sz="2400" b="1">
                <a:latin typeface="Times New Roman" panose="02020603050405020304" pitchFamily="18" charset="0"/>
                <a:cs typeface="Times New Roman" panose="02020603050405020304" pitchFamily="18" charset="0"/>
              </a:rPr>
              <a:t>C. Kon Ka Kinh.</a:t>
            </a:r>
          </a:p>
          <a:p>
            <a:r>
              <a:rPr lang="en-US" sz="2400" b="1">
                <a:latin typeface="Times New Roman" panose="02020603050405020304" pitchFamily="18" charset="0"/>
                <a:cs typeface="Times New Roman" panose="02020603050405020304" pitchFamily="18" charset="0"/>
              </a:rPr>
              <a:t>D. Côn Đảo.</a:t>
            </a:r>
          </a:p>
        </p:txBody>
      </p:sp>
      <p:sp>
        <p:nvSpPr>
          <p:cNvPr id="5" name="Rectangle 4">
            <a:extLst>
              <a:ext uri="{FF2B5EF4-FFF2-40B4-BE49-F238E27FC236}">
                <a16:creationId xmlns:a16="http://schemas.microsoft.com/office/drawing/2014/main" id="{D65A67FE-D939-4BD3-91B2-E749ADFA424C}"/>
              </a:ext>
            </a:extLst>
          </p:cNvPr>
          <p:cNvSpPr/>
          <p:nvPr/>
        </p:nvSpPr>
        <p:spPr>
          <a:xfrm>
            <a:off x="119270" y="2743200"/>
            <a:ext cx="11807687" cy="36708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Câu 4. Các trung tâm kinh tế vùng Tây Nguyên là:</a:t>
            </a:r>
          </a:p>
          <a:p>
            <a:pPr marL="342900" indent="-342900">
              <a:buAutoNum type="alphaUcPeriod"/>
            </a:pPr>
            <a:r>
              <a:rPr lang="en-US" sz="2400" b="1">
                <a:latin typeface="Times New Roman" panose="02020603050405020304" pitchFamily="18" charset="0"/>
                <a:cs typeface="Times New Roman" panose="02020603050405020304" pitchFamily="18" charset="0"/>
              </a:rPr>
              <a:t>Kon Tum, Buôn Ma Thuột, Đà Lạt.</a:t>
            </a:r>
          </a:p>
          <a:p>
            <a:r>
              <a:rPr lang="en-US" sz="2400" b="1">
                <a:latin typeface="Times New Roman" panose="02020603050405020304" pitchFamily="18" charset="0"/>
                <a:cs typeface="Times New Roman" panose="02020603050405020304" pitchFamily="18" charset="0"/>
              </a:rPr>
              <a:t>B. Plây Ku, Gia Nghĩa, Đà Lạt.</a:t>
            </a:r>
          </a:p>
          <a:p>
            <a:r>
              <a:rPr lang="en-US" sz="2400" b="1">
                <a:latin typeface="Times New Roman" panose="02020603050405020304" pitchFamily="18" charset="0"/>
                <a:cs typeface="Times New Roman" panose="02020603050405020304" pitchFamily="18" charset="0"/>
              </a:rPr>
              <a:t>C. Plây Ku, Buôn Ma Thuột, Đà Lạt.</a:t>
            </a:r>
          </a:p>
          <a:p>
            <a:r>
              <a:rPr lang="en-US" sz="2400" b="1">
                <a:latin typeface="Times New Roman" panose="02020603050405020304" pitchFamily="18" charset="0"/>
                <a:cs typeface="Times New Roman" panose="02020603050405020304" pitchFamily="18" charset="0"/>
              </a:rPr>
              <a:t>D. Plây Ku, Buôn Ma Thuột, Bảo Lộc.</a:t>
            </a:r>
          </a:p>
        </p:txBody>
      </p:sp>
      <p:sp>
        <p:nvSpPr>
          <p:cNvPr id="6" name="Oval 5">
            <a:extLst>
              <a:ext uri="{FF2B5EF4-FFF2-40B4-BE49-F238E27FC236}">
                <a16:creationId xmlns:a16="http://schemas.microsoft.com/office/drawing/2014/main" id="{192ABACF-5A39-4650-A82E-7B002FA878A4}"/>
              </a:ext>
            </a:extLst>
          </p:cNvPr>
          <p:cNvSpPr/>
          <p:nvPr/>
        </p:nvSpPr>
        <p:spPr>
          <a:xfrm>
            <a:off x="265043" y="980660"/>
            <a:ext cx="463828" cy="4505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235F15-D8CD-4177-BAE8-379D58ABD0F9}"/>
              </a:ext>
            </a:extLst>
          </p:cNvPr>
          <p:cNvSpPr/>
          <p:nvPr/>
        </p:nvSpPr>
        <p:spPr>
          <a:xfrm>
            <a:off x="119270" y="4744278"/>
            <a:ext cx="424069" cy="503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201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4B8406C9-D38D-4C51-8B94-0AAE7640A521}"/>
              </a:ext>
            </a:extLst>
          </p:cNvPr>
          <p:cNvSpPr txBox="1">
            <a:spLocks noChangeArrowheads="1"/>
          </p:cNvSpPr>
          <p:nvPr/>
        </p:nvSpPr>
        <p:spPr bwMode="auto">
          <a:xfrm>
            <a:off x="304800" y="304800"/>
            <a:ext cx="1156914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Câu 5. Ngành công nghiệp chưa phát triển mạnh ở Tây Nguyên là:</a:t>
            </a:r>
          </a:p>
        </p:txBody>
      </p:sp>
      <p:sp>
        <p:nvSpPr>
          <p:cNvPr id="28675" name="TextBox 2">
            <a:hlinkClick r:id="" action="ppaction://noaction">
              <a:snd r:embed="rId2" name="bomb.wav"/>
            </a:hlinkClick>
            <a:extLst>
              <a:ext uri="{FF2B5EF4-FFF2-40B4-BE49-F238E27FC236}">
                <a16:creationId xmlns:a16="http://schemas.microsoft.com/office/drawing/2014/main" id="{C7E2B2F8-86CD-4589-82AD-971CA67D862A}"/>
              </a:ext>
            </a:extLst>
          </p:cNvPr>
          <p:cNvSpPr txBox="1">
            <a:spLocks noChangeArrowheads="1"/>
          </p:cNvSpPr>
          <p:nvPr/>
        </p:nvSpPr>
        <p:spPr bwMode="auto">
          <a:xfrm>
            <a:off x="304800" y="1828801"/>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 Thủy điện.</a:t>
            </a:r>
          </a:p>
        </p:txBody>
      </p:sp>
      <p:sp>
        <p:nvSpPr>
          <p:cNvPr id="28676" name="TextBox 3">
            <a:hlinkClick r:id="rId3" action="ppaction://hlinksldjump"/>
            <a:extLst>
              <a:ext uri="{FF2B5EF4-FFF2-40B4-BE49-F238E27FC236}">
                <a16:creationId xmlns:a16="http://schemas.microsoft.com/office/drawing/2014/main" id="{45A4D390-C3BA-47EE-8E3D-D38E31B6B5B4}"/>
              </a:ext>
            </a:extLst>
          </p:cNvPr>
          <p:cNvSpPr txBox="1">
            <a:spLocks noChangeArrowheads="1"/>
          </p:cNvSpPr>
          <p:nvPr/>
        </p:nvSpPr>
        <p:spPr bwMode="auto">
          <a:xfrm>
            <a:off x="304800" y="2667001"/>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B. Khai thác bôxit.</a:t>
            </a:r>
          </a:p>
        </p:txBody>
      </p:sp>
      <p:sp>
        <p:nvSpPr>
          <p:cNvPr id="28677" name="TextBox 4">
            <a:hlinkClick r:id="" action="ppaction://noaction">
              <a:snd r:embed="rId2" name="bomb.wav"/>
            </a:hlinkClick>
            <a:extLst>
              <a:ext uri="{FF2B5EF4-FFF2-40B4-BE49-F238E27FC236}">
                <a16:creationId xmlns:a16="http://schemas.microsoft.com/office/drawing/2014/main" id="{D71A5111-9B5E-4D54-8121-A8FF2B3636BF}"/>
              </a:ext>
            </a:extLst>
          </p:cNvPr>
          <p:cNvSpPr txBox="1">
            <a:spLocks noChangeArrowheads="1"/>
          </p:cNvSpPr>
          <p:nvPr/>
        </p:nvSpPr>
        <p:spPr bwMode="auto">
          <a:xfrm>
            <a:off x="304800" y="3581401"/>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 Khai thác và chế biến gỗ.</a:t>
            </a:r>
          </a:p>
        </p:txBody>
      </p:sp>
      <p:sp>
        <p:nvSpPr>
          <p:cNvPr id="28678" name="TextBox 5">
            <a:hlinkClick r:id="" action="ppaction://noaction">
              <a:snd r:embed="rId2" name="bomb.wav"/>
            </a:hlinkClick>
            <a:extLst>
              <a:ext uri="{FF2B5EF4-FFF2-40B4-BE49-F238E27FC236}">
                <a16:creationId xmlns:a16="http://schemas.microsoft.com/office/drawing/2014/main" id="{0A33D6C5-059B-4EF4-BD65-57997857B5C6}"/>
              </a:ext>
            </a:extLst>
          </p:cNvPr>
          <p:cNvSpPr txBox="1">
            <a:spLocks noChangeArrowheads="1"/>
          </p:cNvSpPr>
          <p:nvPr/>
        </p:nvSpPr>
        <p:spPr bwMode="auto">
          <a:xfrm>
            <a:off x="304800" y="4572001"/>
            <a:ext cx="891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D. Chế biến cà phê xuất khẩu.</a:t>
            </a:r>
          </a:p>
        </p:txBody>
      </p:sp>
      <p:sp>
        <p:nvSpPr>
          <p:cNvPr id="2" name="Oval 1">
            <a:extLst>
              <a:ext uri="{FF2B5EF4-FFF2-40B4-BE49-F238E27FC236}">
                <a16:creationId xmlns:a16="http://schemas.microsoft.com/office/drawing/2014/main" id="{8C16825B-85FF-4DAA-991C-CA4C7092C6CB}"/>
              </a:ext>
            </a:extLst>
          </p:cNvPr>
          <p:cNvSpPr/>
          <p:nvPr/>
        </p:nvSpPr>
        <p:spPr>
          <a:xfrm>
            <a:off x="198783" y="2667001"/>
            <a:ext cx="609600"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ox(in)">
                                      <p:cBhvr>
                                        <p:cTn id="7" dur="2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ox(in)">
                                      <p:cBhvr>
                                        <p:cTn id="12" dur="20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box(in)">
                                      <p:cBhvr>
                                        <p:cTn id="17" dur="2000"/>
                                        <p:tgtEl>
                                          <p:spTgt spid="2867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8677"/>
                                        </p:tgtEl>
                                        <p:attrNameLst>
                                          <p:attrName>style.visibility</p:attrName>
                                        </p:attrNameLst>
                                      </p:cBhvr>
                                      <p:to>
                                        <p:strVal val="visible"/>
                                      </p:to>
                                    </p:set>
                                    <p:animEffect transition="in" filter="box(in)">
                                      <p:cBhvr>
                                        <p:cTn id="22" dur="2000"/>
                                        <p:tgtEl>
                                          <p:spTgt spid="2867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678"/>
                                        </p:tgtEl>
                                        <p:attrNameLst>
                                          <p:attrName>style.visibility</p:attrName>
                                        </p:attrNameLst>
                                      </p:cBhvr>
                                      <p:to>
                                        <p:strVal val="visible"/>
                                      </p:to>
                                    </p:set>
                                    <p:animEffect transition="in" filter="box(in)">
                                      <p:cBhvr>
                                        <p:cTn id="27" dur="2000"/>
                                        <p:tgtEl>
                                          <p:spTgt spid="2867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p:bldP spid="28676" grpId="0"/>
      <p:bldP spid="28677" grpId="0"/>
      <p:bldP spid="28678"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endParaRPr lang="en-US" altLang="en-US" sz="1800">
              <a:solidFill>
                <a:srgbClr val="000000"/>
              </a:solidFill>
              <a:latin typeface="Arial" charset="0"/>
            </a:endParaRPr>
          </a:p>
        </p:txBody>
      </p:sp>
      <p:sp>
        <p:nvSpPr>
          <p:cNvPr id="7171" name="Line 7"/>
          <p:cNvSpPr>
            <a:spLocks noChangeShapeType="1"/>
          </p:cNvSpPr>
          <p:nvPr/>
        </p:nvSpPr>
        <p:spPr bwMode="auto">
          <a:xfrm flipV="1">
            <a:off x="2514600" y="457200"/>
            <a:ext cx="0" cy="411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2" name="Line 8"/>
          <p:cNvSpPr>
            <a:spLocks noChangeShapeType="1"/>
          </p:cNvSpPr>
          <p:nvPr/>
        </p:nvSpPr>
        <p:spPr bwMode="auto">
          <a:xfrm>
            <a:off x="2514600" y="4572000"/>
            <a:ext cx="7239000" cy="76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3" name="Text Box 9"/>
          <p:cNvSpPr txBox="1">
            <a:spLocks noChangeArrowheads="1"/>
          </p:cNvSpPr>
          <p:nvPr/>
        </p:nvSpPr>
        <p:spPr bwMode="auto">
          <a:xfrm>
            <a:off x="2209800" y="4267201"/>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0</a:t>
            </a:r>
          </a:p>
        </p:txBody>
      </p:sp>
      <p:sp>
        <p:nvSpPr>
          <p:cNvPr id="7174" name="Line 10"/>
          <p:cNvSpPr>
            <a:spLocks noChangeShapeType="1"/>
          </p:cNvSpPr>
          <p:nvPr/>
        </p:nvSpPr>
        <p:spPr bwMode="auto">
          <a:xfrm>
            <a:off x="2438400" y="3810000"/>
            <a:ext cx="76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5" name="Line 12"/>
          <p:cNvSpPr>
            <a:spLocks noChangeShapeType="1"/>
          </p:cNvSpPr>
          <p:nvPr/>
        </p:nvSpPr>
        <p:spPr bwMode="auto">
          <a:xfrm>
            <a:off x="2438400" y="3124200"/>
            <a:ext cx="76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6" name="Line 13"/>
          <p:cNvSpPr>
            <a:spLocks noChangeShapeType="1"/>
          </p:cNvSpPr>
          <p:nvPr/>
        </p:nvSpPr>
        <p:spPr bwMode="auto">
          <a:xfrm>
            <a:off x="2438400" y="2286000"/>
            <a:ext cx="76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7" name="Line 14"/>
          <p:cNvSpPr>
            <a:spLocks noChangeShapeType="1"/>
          </p:cNvSpPr>
          <p:nvPr/>
        </p:nvSpPr>
        <p:spPr bwMode="auto">
          <a:xfrm>
            <a:off x="2438400" y="1447800"/>
            <a:ext cx="76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8" name="Line 15"/>
          <p:cNvSpPr>
            <a:spLocks noChangeShapeType="1"/>
          </p:cNvSpPr>
          <p:nvPr/>
        </p:nvSpPr>
        <p:spPr bwMode="auto">
          <a:xfrm>
            <a:off x="2438400" y="685800"/>
            <a:ext cx="762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Times New Roman" pitchFamily="18" charset="0"/>
            </a:endParaRPr>
          </a:p>
        </p:txBody>
      </p:sp>
      <p:sp>
        <p:nvSpPr>
          <p:cNvPr id="7179" name="Text Box 16"/>
          <p:cNvSpPr txBox="1">
            <a:spLocks noChangeArrowheads="1"/>
          </p:cNvSpPr>
          <p:nvPr/>
        </p:nvSpPr>
        <p:spPr bwMode="auto">
          <a:xfrm>
            <a:off x="1981200" y="36576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20</a:t>
            </a:r>
          </a:p>
        </p:txBody>
      </p:sp>
      <p:sp>
        <p:nvSpPr>
          <p:cNvPr id="7180" name="Text Box 17"/>
          <p:cNvSpPr txBox="1">
            <a:spLocks noChangeArrowheads="1"/>
          </p:cNvSpPr>
          <p:nvPr/>
        </p:nvSpPr>
        <p:spPr bwMode="auto">
          <a:xfrm>
            <a:off x="1981200" y="28956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40</a:t>
            </a:r>
          </a:p>
        </p:txBody>
      </p:sp>
      <p:sp>
        <p:nvSpPr>
          <p:cNvPr id="7181" name="Text Box 18"/>
          <p:cNvSpPr txBox="1">
            <a:spLocks noChangeArrowheads="1"/>
          </p:cNvSpPr>
          <p:nvPr/>
        </p:nvSpPr>
        <p:spPr bwMode="auto">
          <a:xfrm>
            <a:off x="1981200" y="12954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80</a:t>
            </a:r>
          </a:p>
        </p:txBody>
      </p:sp>
      <p:sp>
        <p:nvSpPr>
          <p:cNvPr id="7182" name="Text Box 19"/>
          <p:cNvSpPr txBox="1">
            <a:spLocks noChangeArrowheads="1"/>
          </p:cNvSpPr>
          <p:nvPr/>
        </p:nvSpPr>
        <p:spPr bwMode="auto">
          <a:xfrm>
            <a:off x="1981200" y="21336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60</a:t>
            </a:r>
          </a:p>
        </p:txBody>
      </p:sp>
      <p:sp>
        <p:nvSpPr>
          <p:cNvPr id="7183" name="Text Box 20"/>
          <p:cNvSpPr txBox="1">
            <a:spLocks noChangeArrowheads="1"/>
          </p:cNvSpPr>
          <p:nvPr/>
        </p:nvSpPr>
        <p:spPr bwMode="auto">
          <a:xfrm>
            <a:off x="1905000" y="5334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100</a:t>
            </a:r>
          </a:p>
        </p:txBody>
      </p:sp>
      <p:sp>
        <p:nvSpPr>
          <p:cNvPr id="7184" name="Text Box 21"/>
          <p:cNvSpPr txBox="1">
            <a:spLocks noChangeArrowheads="1"/>
          </p:cNvSpPr>
          <p:nvPr/>
        </p:nvSpPr>
        <p:spPr bwMode="auto">
          <a:xfrm>
            <a:off x="1676400" y="-33338"/>
            <a:ext cx="1219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          </a:t>
            </a:r>
            <a:r>
              <a:rPr lang="en-US" altLang="en-US" sz="2400" b="1">
                <a:solidFill>
                  <a:srgbClr val="FF0000"/>
                </a:solidFill>
              </a:rPr>
              <a:t>%</a:t>
            </a:r>
          </a:p>
        </p:txBody>
      </p:sp>
      <p:sp>
        <p:nvSpPr>
          <p:cNvPr id="7186" name="Rectangle 23"/>
          <p:cNvSpPr>
            <a:spLocks noChangeArrowheads="1"/>
          </p:cNvSpPr>
          <p:nvPr/>
        </p:nvSpPr>
        <p:spPr bwMode="auto">
          <a:xfrm>
            <a:off x="2667000" y="1600200"/>
            <a:ext cx="533400" cy="297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187" name="Rectangle 24"/>
          <p:cNvSpPr>
            <a:spLocks noChangeArrowheads="1"/>
          </p:cNvSpPr>
          <p:nvPr/>
        </p:nvSpPr>
        <p:spPr bwMode="auto">
          <a:xfrm>
            <a:off x="3200400" y="1295400"/>
            <a:ext cx="609600" cy="3276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188" name="Text Box 25"/>
          <p:cNvSpPr txBox="1">
            <a:spLocks noChangeArrowheads="1"/>
          </p:cNvSpPr>
          <p:nvPr/>
        </p:nvSpPr>
        <p:spPr bwMode="auto">
          <a:xfrm>
            <a:off x="2895600" y="45720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1995</a:t>
            </a:r>
          </a:p>
        </p:txBody>
      </p:sp>
      <p:sp>
        <p:nvSpPr>
          <p:cNvPr id="7189" name="Rectangle 26"/>
          <p:cNvSpPr>
            <a:spLocks noChangeArrowheads="1"/>
          </p:cNvSpPr>
          <p:nvPr/>
        </p:nvSpPr>
        <p:spPr bwMode="auto">
          <a:xfrm>
            <a:off x="5181600" y="1638300"/>
            <a:ext cx="558800" cy="297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190" name="Rectangle 28"/>
          <p:cNvSpPr>
            <a:spLocks noChangeArrowheads="1"/>
          </p:cNvSpPr>
          <p:nvPr/>
        </p:nvSpPr>
        <p:spPr bwMode="auto">
          <a:xfrm>
            <a:off x="7620001" y="1417638"/>
            <a:ext cx="569913" cy="3200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191" name="Rectangle 29"/>
          <p:cNvSpPr>
            <a:spLocks noChangeArrowheads="1"/>
          </p:cNvSpPr>
          <p:nvPr/>
        </p:nvSpPr>
        <p:spPr bwMode="auto">
          <a:xfrm>
            <a:off x="8153400" y="1047750"/>
            <a:ext cx="609600" cy="3581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192" name="Text Box 30"/>
          <p:cNvSpPr txBox="1">
            <a:spLocks noChangeArrowheads="1"/>
          </p:cNvSpPr>
          <p:nvPr/>
        </p:nvSpPr>
        <p:spPr bwMode="auto">
          <a:xfrm>
            <a:off x="2667000" y="1143001"/>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79</a:t>
            </a:r>
          </a:p>
        </p:txBody>
      </p:sp>
      <p:sp>
        <p:nvSpPr>
          <p:cNvPr id="7193" name="Text Box 31"/>
          <p:cNvSpPr txBox="1">
            <a:spLocks noChangeArrowheads="1"/>
          </p:cNvSpPr>
          <p:nvPr/>
        </p:nvSpPr>
        <p:spPr bwMode="auto">
          <a:xfrm>
            <a:off x="3200400" y="838201"/>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85,7</a:t>
            </a:r>
          </a:p>
        </p:txBody>
      </p:sp>
      <p:sp>
        <p:nvSpPr>
          <p:cNvPr id="7194" name="Text Box 32"/>
          <p:cNvSpPr txBox="1">
            <a:spLocks noChangeArrowheads="1"/>
          </p:cNvSpPr>
          <p:nvPr/>
        </p:nvSpPr>
        <p:spPr bwMode="auto">
          <a:xfrm>
            <a:off x="5105400" y="1219201"/>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79,3</a:t>
            </a:r>
          </a:p>
        </p:txBody>
      </p:sp>
      <p:sp>
        <p:nvSpPr>
          <p:cNvPr id="7195" name="Text Box 33"/>
          <p:cNvSpPr txBox="1">
            <a:spLocks noChangeArrowheads="1"/>
          </p:cNvSpPr>
          <p:nvPr/>
        </p:nvSpPr>
        <p:spPr bwMode="auto">
          <a:xfrm>
            <a:off x="5715000" y="685801"/>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88,9</a:t>
            </a:r>
          </a:p>
        </p:txBody>
      </p:sp>
      <p:sp>
        <p:nvSpPr>
          <p:cNvPr id="7196" name="Text Box 34"/>
          <p:cNvSpPr txBox="1">
            <a:spLocks noChangeArrowheads="1"/>
          </p:cNvSpPr>
          <p:nvPr/>
        </p:nvSpPr>
        <p:spPr bwMode="auto">
          <a:xfrm>
            <a:off x="7543800" y="990601"/>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85,1</a:t>
            </a:r>
          </a:p>
        </p:txBody>
      </p:sp>
      <p:sp>
        <p:nvSpPr>
          <p:cNvPr id="7197" name="Text Box 35"/>
          <p:cNvSpPr txBox="1">
            <a:spLocks noChangeArrowheads="1"/>
          </p:cNvSpPr>
          <p:nvPr/>
        </p:nvSpPr>
        <p:spPr bwMode="auto">
          <a:xfrm>
            <a:off x="8153400" y="609601"/>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FF"/>
                </a:solidFill>
              </a:rPr>
              <a:t>90,6</a:t>
            </a:r>
          </a:p>
        </p:txBody>
      </p:sp>
      <p:sp>
        <p:nvSpPr>
          <p:cNvPr id="7198" name="Text Box 36"/>
          <p:cNvSpPr txBox="1">
            <a:spLocks noChangeArrowheads="1"/>
          </p:cNvSpPr>
          <p:nvPr/>
        </p:nvSpPr>
        <p:spPr bwMode="auto">
          <a:xfrm>
            <a:off x="5410200" y="46101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1998</a:t>
            </a:r>
          </a:p>
        </p:txBody>
      </p:sp>
      <p:sp>
        <p:nvSpPr>
          <p:cNvPr id="7199" name="Text Box 37"/>
          <p:cNvSpPr txBox="1">
            <a:spLocks noChangeArrowheads="1"/>
          </p:cNvSpPr>
          <p:nvPr/>
        </p:nvSpPr>
        <p:spPr bwMode="auto">
          <a:xfrm>
            <a:off x="7848600" y="46482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0000FF"/>
                </a:solidFill>
              </a:rPr>
              <a:t>2001</a:t>
            </a:r>
          </a:p>
        </p:txBody>
      </p:sp>
      <p:sp>
        <p:nvSpPr>
          <p:cNvPr id="7201" name="Rectangle 39"/>
          <p:cNvSpPr>
            <a:spLocks noChangeArrowheads="1"/>
          </p:cNvSpPr>
          <p:nvPr/>
        </p:nvSpPr>
        <p:spPr bwMode="auto">
          <a:xfrm>
            <a:off x="5740400" y="1265238"/>
            <a:ext cx="609600" cy="33528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202" name="Rectangle 40"/>
          <p:cNvSpPr>
            <a:spLocks noChangeArrowheads="1"/>
          </p:cNvSpPr>
          <p:nvPr/>
        </p:nvSpPr>
        <p:spPr bwMode="auto">
          <a:xfrm>
            <a:off x="2971800" y="5181600"/>
            <a:ext cx="5334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203" name="Text Box 41"/>
          <p:cNvSpPr txBox="1">
            <a:spLocks noChangeArrowheads="1"/>
          </p:cNvSpPr>
          <p:nvPr/>
        </p:nvSpPr>
        <p:spPr bwMode="auto">
          <a:xfrm>
            <a:off x="3810000" y="5105401"/>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a:solidFill>
                  <a:srgbClr val="0000FF"/>
                </a:solidFill>
              </a:rPr>
              <a:t>Diện tích</a:t>
            </a:r>
          </a:p>
        </p:txBody>
      </p:sp>
      <p:sp>
        <p:nvSpPr>
          <p:cNvPr id="7204" name="Rectangle 42"/>
          <p:cNvSpPr>
            <a:spLocks noChangeArrowheads="1"/>
          </p:cNvSpPr>
          <p:nvPr/>
        </p:nvSpPr>
        <p:spPr bwMode="auto">
          <a:xfrm>
            <a:off x="5524500" y="5181600"/>
            <a:ext cx="5715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0"/>
              </a:spcBef>
              <a:spcAft>
                <a:spcPct val="0"/>
              </a:spcAft>
            </a:pPr>
            <a:endParaRPr lang="en-US" altLang="en-US">
              <a:solidFill>
                <a:srgbClr val="000000"/>
              </a:solidFill>
            </a:endParaRPr>
          </a:p>
        </p:txBody>
      </p:sp>
      <p:sp>
        <p:nvSpPr>
          <p:cNvPr id="7205" name="Text Box 43"/>
          <p:cNvSpPr txBox="1">
            <a:spLocks noChangeArrowheads="1"/>
          </p:cNvSpPr>
          <p:nvPr/>
        </p:nvSpPr>
        <p:spPr bwMode="auto">
          <a:xfrm>
            <a:off x="6096000" y="5105401"/>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r>
              <a:rPr lang="en-US" altLang="en-US">
                <a:solidFill>
                  <a:srgbClr val="0000FF"/>
                </a:solidFill>
              </a:rPr>
              <a:t> Sản lượng</a:t>
            </a:r>
          </a:p>
        </p:txBody>
      </p:sp>
      <p:sp>
        <p:nvSpPr>
          <p:cNvPr id="3" name="Rectangle 2">
            <a:extLst>
              <a:ext uri="{FF2B5EF4-FFF2-40B4-BE49-F238E27FC236}">
                <a16:creationId xmlns:a16="http://schemas.microsoft.com/office/drawing/2014/main" id="{F76992BB-4F7E-4829-A9F7-4B4178E5DD02}"/>
              </a:ext>
            </a:extLst>
          </p:cNvPr>
          <p:cNvSpPr/>
          <p:nvPr/>
        </p:nvSpPr>
        <p:spPr>
          <a:xfrm>
            <a:off x="9753600" y="4343401"/>
            <a:ext cx="1752599" cy="5492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Năm</a:t>
            </a:r>
          </a:p>
        </p:txBody>
      </p:sp>
      <p:sp>
        <p:nvSpPr>
          <p:cNvPr id="4" name="Rectangle 3">
            <a:extLst>
              <a:ext uri="{FF2B5EF4-FFF2-40B4-BE49-F238E27FC236}">
                <a16:creationId xmlns:a16="http://schemas.microsoft.com/office/drawing/2014/main" id="{885FB031-E931-46B3-9808-75987BBBDA59}"/>
              </a:ext>
            </a:extLst>
          </p:cNvPr>
          <p:cNvSpPr/>
          <p:nvPr/>
        </p:nvSpPr>
        <p:spPr>
          <a:xfrm>
            <a:off x="185530" y="5830957"/>
            <a:ext cx="11648661" cy="8905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Times New Roman" panose="02020603050405020304" pitchFamily="18" charset="0"/>
                <a:cs typeface="Times New Roman" panose="02020603050405020304" pitchFamily="18" charset="0"/>
              </a:rPr>
              <a:t>Nhận xét tỉ lệ diện tích và sản lượng cà phê của Tây Nguyên so với cả nước. Vì sao cây cà phê được trồng nhiều nhất ở vùng này ? </a:t>
            </a:r>
          </a:p>
        </p:txBody>
      </p:sp>
      <p:sp>
        <p:nvSpPr>
          <p:cNvPr id="5" name="Rectangle 4">
            <a:extLst>
              <a:ext uri="{FF2B5EF4-FFF2-40B4-BE49-F238E27FC236}">
                <a16:creationId xmlns:a16="http://schemas.microsoft.com/office/drawing/2014/main" id="{7A662643-D5FB-4876-9F91-89CC7EA58199}"/>
              </a:ext>
            </a:extLst>
          </p:cNvPr>
          <p:cNvSpPr/>
          <p:nvPr/>
        </p:nvSpPr>
        <p:spPr>
          <a:xfrm>
            <a:off x="2667000" y="0"/>
            <a:ext cx="9432232" cy="6254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Times New Roman" panose="02020603050405020304" pitchFamily="18" charset="0"/>
                <a:cs typeface="Times New Roman" panose="02020603050405020304" pitchFamily="18" charset="0"/>
              </a:rPr>
              <a:t>Biểu đồ tỉ lệ diện tích và sản lượng cà phê của Tây Nguyên so với cả nước ( Cả nước = 100% )</a:t>
            </a:r>
          </a:p>
        </p:txBody>
      </p:sp>
    </p:spTree>
    <p:extLst>
      <p:ext uri="{BB962C8B-B14F-4D97-AF65-F5344CB8AC3E}">
        <p14:creationId xmlns:p14="http://schemas.microsoft.com/office/powerpoint/2010/main" val="21477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F4E52E98-40E7-4065-85D3-92EDAFF79BEC}"/>
              </a:ext>
            </a:extLst>
          </p:cNvPr>
          <p:cNvSpPr txBox="1">
            <a:spLocks noChangeArrowheads="1"/>
          </p:cNvSpPr>
          <p:nvPr/>
        </p:nvSpPr>
        <p:spPr bwMode="auto">
          <a:xfrm>
            <a:off x="238539" y="304800"/>
            <a:ext cx="11542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Câu 6. Tây Nguyên là vùng xuất khẩu nông sản:</a:t>
            </a:r>
          </a:p>
        </p:txBody>
      </p:sp>
      <p:sp>
        <p:nvSpPr>
          <p:cNvPr id="29699" name="TextBox 2">
            <a:hlinkClick r:id="" action="ppaction://noaction">
              <a:snd r:embed="rId2" name="bomb.wav"/>
            </a:hlinkClick>
            <a:extLst>
              <a:ext uri="{FF2B5EF4-FFF2-40B4-BE49-F238E27FC236}">
                <a16:creationId xmlns:a16="http://schemas.microsoft.com/office/drawing/2014/main" id="{AA660D37-7FEC-4930-80AF-9F4B682FEF9A}"/>
              </a:ext>
            </a:extLst>
          </p:cNvPr>
          <p:cNvSpPr txBox="1">
            <a:spLocks noChangeArrowheads="1"/>
          </p:cNvSpPr>
          <p:nvPr/>
        </p:nvSpPr>
        <p:spPr bwMode="auto">
          <a:xfrm>
            <a:off x="357809" y="1828801"/>
            <a:ext cx="718599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 Đứng đầu cả nước.</a:t>
            </a:r>
          </a:p>
        </p:txBody>
      </p:sp>
      <p:sp>
        <p:nvSpPr>
          <p:cNvPr id="29700" name="TextBox 3">
            <a:hlinkClick r:id="rId3" action="ppaction://hlinksldjump"/>
            <a:extLst>
              <a:ext uri="{FF2B5EF4-FFF2-40B4-BE49-F238E27FC236}">
                <a16:creationId xmlns:a16="http://schemas.microsoft.com/office/drawing/2014/main" id="{096D05E4-28BC-4427-A51E-8023320FC248}"/>
              </a:ext>
            </a:extLst>
          </p:cNvPr>
          <p:cNvSpPr txBox="1">
            <a:spLocks noChangeArrowheads="1"/>
          </p:cNvSpPr>
          <p:nvPr/>
        </p:nvSpPr>
        <p:spPr bwMode="auto">
          <a:xfrm>
            <a:off x="357809" y="2667001"/>
            <a:ext cx="947199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B. Thứ hai sau đồng bằng sông Cửu Long.</a:t>
            </a:r>
          </a:p>
        </p:txBody>
      </p:sp>
      <p:sp>
        <p:nvSpPr>
          <p:cNvPr id="29701" name="TextBox 4">
            <a:hlinkClick r:id="" action="ppaction://noaction">
              <a:snd r:embed="rId2" name="bomb.wav"/>
            </a:hlinkClick>
            <a:extLst>
              <a:ext uri="{FF2B5EF4-FFF2-40B4-BE49-F238E27FC236}">
                <a16:creationId xmlns:a16="http://schemas.microsoft.com/office/drawing/2014/main" id="{43582509-CA0F-4B26-9CE6-B2C1D4F78F62}"/>
              </a:ext>
            </a:extLst>
          </p:cNvPr>
          <p:cNvSpPr txBox="1">
            <a:spLocks noChangeArrowheads="1"/>
          </p:cNvSpPr>
          <p:nvPr/>
        </p:nvSpPr>
        <p:spPr bwMode="auto">
          <a:xfrm>
            <a:off x="357809" y="3581401"/>
            <a:ext cx="886239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 Thứ hai sau Đông Nam Bộ.</a:t>
            </a:r>
          </a:p>
        </p:txBody>
      </p:sp>
      <p:sp>
        <p:nvSpPr>
          <p:cNvPr id="29702" name="TextBox 5">
            <a:hlinkClick r:id="" action="ppaction://noaction">
              <a:snd r:embed="rId2" name="bomb.wav"/>
            </a:hlinkClick>
            <a:extLst>
              <a:ext uri="{FF2B5EF4-FFF2-40B4-BE49-F238E27FC236}">
                <a16:creationId xmlns:a16="http://schemas.microsoft.com/office/drawing/2014/main" id="{3381F1F9-F344-4994-9B10-8B8D4AF38456}"/>
              </a:ext>
            </a:extLst>
          </p:cNvPr>
          <p:cNvSpPr txBox="1">
            <a:spLocks noChangeArrowheads="1"/>
          </p:cNvSpPr>
          <p:nvPr/>
        </p:nvSpPr>
        <p:spPr bwMode="auto">
          <a:xfrm>
            <a:off x="357809" y="4572001"/>
            <a:ext cx="886239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D. Thứ ba sau đồng bằng sông Hồng.</a:t>
            </a:r>
          </a:p>
        </p:txBody>
      </p:sp>
      <p:sp>
        <p:nvSpPr>
          <p:cNvPr id="2" name="Oval 1">
            <a:extLst>
              <a:ext uri="{FF2B5EF4-FFF2-40B4-BE49-F238E27FC236}">
                <a16:creationId xmlns:a16="http://schemas.microsoft.com/office/drawing/2014/main" id="{C14E77E6-F7FE-4C2A-B3E4-C739138D1A99}"/>
              </a:ext>
            </a:extLst>
          </p:cNvPr>
          <p:cNvSpPr/>
          <p:nvPr/>
        </p:nvSpPr>
        <p:spPr>
          <a:xfrm>
            <a:off x="238539" y="2667001"/>
            <a:ext cx="583096" cy="5633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20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ox(in)">
                                      <p:cBhvr>
                                        <p:cTn id="12" dur="2000"/>
                                        <p:tgtEl>
                                          <p:spTgt spid="296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box(in)">
                                      <p:cBhvr>
                                        <p:cTn id="17" dur="2000"/>
                                        <p:tgtEl>
                                          <p:spTgt spid="297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1"/>
                                        </p:tgtEl>
                                        <p:attrNameLst>
                                          <p:attrName>style.visibility</p:attrName>
                                        </p:attrNameLst>
                                      </p:cBhvr>
                                      <p:to>
                                        <p:strVal val="visible"/>
                                      </p:to>
                                    </p:set>
                                    <p:animEffect transition="in" filter="box(in)">
                                      <p:cBhvr>
                                        <p:cTn id="22" dur="2000"/>
                                        <p:tgtEl>
                                          <p:spTgt spid="2970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2"/>
                                        </p:tgtEl>
                                        <p:attrNameLst>
                                          <p:attrName>style.visibility</p:attrName>
                                        </p:attrNameLst>
                                      </p:cBhvr>
                                      <p:to>
                                        <p:strVal val="visible"/>
                                      </p:to>
                                    </p:set>
                                    <p:animEffect transition="in" filter="box(in)">
                                      <p:cBhvr>
                                        <p:cTn id="27" dur="2000"/>
                                        <p:tgtEl>
                                          <p:spTgt spid="2970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P spid="29700" grpId="0"/>
      <p:bldP spid="29701" grpId="0"/>
      <p:bldP spid="29702"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01A96991-D68F-467D-B640-F66C0F6EB9F9}"/>
              </a:ext>
            </a:extLst>
          </p:cNvPr>
          <p:cNvSpPr txBox="1">
            <a:spLocks noChangeArrowheads="1"/>
          </p:cNvSpPr>
          <p:nvPr/>
        </p:nvSpPr>
        <p:spPr bwMode="auto">
          <a:xfrm>
            <a:off x="291548" y="304800"/>
            <a:ext cx="1147638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Câu 7. Tỉnh có diện tích trồng cà phê lớn nhất Tây Nguyên là:</a:t>
            </a:r>
          </a:p>
        </p:txBody>
      </p:sp>
      <p:sp>
        <p:nvSpPr>
          <p:cNvPr id="30723" name="TextBox 2">
            <a:hlinkClick r:id="" action="ppaction://noaction">
              <a:snd r:embed="rId2" name="bomb.wav"/>
            </a:hlinkClick>
            <a:extLst>
              <a:ext uri="{FF2B5EF4-FFF2-40B4-BE49-F238E27FC236}">
                <a16:creationId xmlns:a16="http://schemas.microsoft.com/office/drawing/2014/main" id="{A72DF1D5-5977-4F7E-A9E1-96400CD1C330}"/>
              </a:ext>
            </a:extLst>
          </p:cNvPr>
          <p:cNvSpPr txBox="1">
            <a:spLocks noChangeArrowheads="1"/>
          </p:cNvSpPr>
          <p:nvPr/>
        </p:nvSpPr>
        <p:spPr bwMode="auto">
          <a:xfrm>
            <a:off x="291548" y="1828801"/>
            <a:ext cx="72522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 Kon Tum.</a:t>
            </a:r>
          </a:p>
        </p:txBody>
      </p:sp>
      <p:sp>
        <p:nvSpPr>
          <p:cNvPr id="30724" name="TextBox 3">
            <a:hlinkClick r:id="" action="ppaction://noaction">
              <a:snd r:embed="rId2" name="bomb.wav"/>
            </a:hlinkClick>
            <a:extLst>
              <a:ext uri="{FF2B5EF4-FFF2-40B4-BE49-F238E27FC236}">
                <a16:creationId xmlns:a16="http://schemas.microsoft.com/office/drawing/2014/main" id="{79CFB0E5-3A6A-42B8-ABFE-0A6EEEF0DF45}"/>
              </a:ext>
            </a:extLst>
          </p:cNvPr>
          <p:cNvSpPr txBox="1">
            <a:spLocks noChangeArrowheads="1"/>
          </p:cNvSpPr>
          <p:nvPr/>
        </p:nvSpPr>
        <p:spPr bwMode="auto">
          <a:xfrm>
            <a:off x="291548" y="2667001"/>
            <a:ext cx="72522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B. Gia Lai.</a:t>
            </a:r>
          </a:p>
        </p:txBody>
      </p:sp>
      <p:sp>
        <p:nvSpPr>
          <p:cNvPr id="30725" name="TextBox 4">
            <a:hlinkClick r:id="rId3" action="ppaction://hlinksldjump"/>
            <a:extLst>
              <a:ext uri="{FF2B5EF4-FFF2-40B4-BE49-F238E27FC236}">
                <a16:creationId xmlns:a16="http://schemas.microsoft.com/office/drawing/2014/main" id="{A094752D-7568-4C3D-AA31-92708A850D5C}"/>
              </a:ext>
            </a:extLst>
          </p:cNvPr>
          <p:cNvSpPr txBox="1">
            <a:spLocks noChangeArrowheads="1"/>
          </p:cNvSpPr>
          <p:nvPr/>
        </p:nvSpPr>
        <p:spPr bwMode="auto">
          <a:xfrm>
            <a:off x="291548" y="3581401"/>
            <a:ext cx="89286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 Đắk Lắk.</a:t>
            </a:r>
          </a:p>
        </p:txBody>
      </p:sp>
      <p:sp>
        <p:nvSpPr>
          <p:cNvPr id="30726" name="TextBox 5">
            <a:hlinkClick r:id="" action="ppaction://noaction">
              <a:snd r:embed="rId2" name="bomb.wav"/>
            </a:hlinkClick>
            <a:extLst>
              <a:ext uri="{FF2B5EF4-FFF2-40B4-BE49-F238E27FC236}">
                <a16:creationId xmlns:a16="http://schemas.microsoft.com/office/drawing/2014/main" id="{434ECAA2-F0EF-4425-BC90-89FFA5269A73}"/>
              </a:ext>
            </a:extLst>
          </p:cNvPr>
          <p:cNvSpPr txBox="1">
            <a:spLocks noChangeArrowheads="1"/>
          </p:cNvSpPr>
          <p:nvPr/>
        </p:nvSpPr>
        <p:spPr bwMode="auto">
          <a:xfrm>
            <a:off x="291548" y="4572001"/>
            <a:ext cx="89286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D. Lâm Đồng.</a:t>
            </a:r>
          </a:p>
        </p:txBody>
      </p:sp>
      <p:sp>
        <p:nvSpPr>
          <p:cNvPr id="2" name="Oval 1">
            <a:extLst>
              <a:ext uri="{FF2B5EF4-FFF2-40B4-BE49-F238E27FC236}">
                <a16:creationId xmlns:a16="http://schemas.microsoft.com/office/drawing/2014/main" id="{AD3F6B71-924B-42E9-BB43-BDB36E168126}"/>
              </a:ext>
            </a:extLst>
          </p:cNvPr>
          <p:cNvSpPr/>
          <p:nvPr/>
        </p:nvSpPr>
        <p:spPr>
          <a:xfrm>
            <a:off x="185530" y="3581401"/>
            <a:ext cx="629893"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ox(in)">
                                      <p:cBhvr>
                                        <p:cTn id="7" dur="20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box(in)">
                                      <p:cBhvr>
                                        <p:cTn id="12" dur="2000"/>
                                        <p:tgtEl>
                                          <p:spTgt spid="307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box(in)">
                                      <p:cBhvr>
                                        <p:cTn id="17" dur="2000"/>
                                        <p:tgtEl>
                                          <p:spTgt spid="307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5"/>
                                        </p:tgtEl>
                                        <p:attrNameLst>
                                          <p:attrName>style.visibility</p:attrName>
                                        </p:attrNameLst>
                                      </p:cBhvr>
                                      <p:to>
                                        <p:strVal val="visible"/>
                                      </p:to>
                                    </p:set>
                                    <p:animEffect transition="in" filter="box(in)">
                                      <p:cBhvr>
                                        <p:cTn id="22" dur="2000"/>
                                        <p:tgtEl>
                                          <p:spTgt spid="3072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6"/>
                                        </p:tgtEl>
                                        <p:attrNameLst>
                                          <p:attrName>style.visibility</p:attrName>
                                        </p:attrNameLst>
                                      </p:cBhvr>
                                      <p:to>
                                        <p:strVal val="visible"/>
                                      </p:to>
                                    </p:set>
                                    <p:animEffect transition="in" filter="box(in)">
                                      <p:cBhvr>
                                        <p:cTn id="27" dur="2000"/>
                                        <p:tgtEl>
                                          <p:spTgt spid="3072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p:bldP spid="30724" grpId="0"/>
      <p:bldP spid="30725" grpId="0"/>
      <p:bldP spid="30726" grpId="0"/>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42C81908-C178-4B3B-8919-4FD838C0A3A5}"/>
              </a:ext>
            </a:extLst>
          </p:cNvPr>
          <p:cNvSpPr txBox="1">
            <a:spLocks noChangeArrowheads="1"/>
          </p:cNvSpPr>
          <p:nvPr/>
        </p:nvSpPr>
        <p:spPr bwMode="auto">
          <a:xfrm>
            <a:off x="318051" y="304800"/>
            <a:ext cx="1164866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Câu 9. Nhà máy thủy điện nào </a:t>
            </a:r>
            <a:r>
              <a:rPr lang="en-US" altLang="en-US" sz="3600" b="1" i="1">
                <a:solidFill>
                  <a:srgbClr val="00B050"/>
                </a:solidFill>
                <a:latin typeface="Times New Roman" panose="02020603050405020304" pitchFamily="18" charset="0"/>
                <a:cs typeface="Times New Roman" panose="02020603050405020304" pitchFamily="18" charset="0"/>
              </a:rPr>
              <a:t>không thuộc </a:t>
            </a:r>
            <a:r>
              <a:rPr lang="en-US" altLang="en-US" sz="3600" b="1">
                <a:solidFill>
                  <a:srgbClr val="FF0000"/>
                </a:solidFill>
                <a:latin typeface="Times New Roman" panose="02020603050405020304" pitchFamily="18" charset="0"/>
                <a:cs typeface="Times New Roman" panose="02020603050405020304" pitchFamily="18" charset="0"/>
              </a:rPr>
              <a:t>vùng Tây Nguyên?</a:t>
            </a:r>
          </a:p>
        </p:txBody>
      </p:sp>
      <p:sp>
        <p:nvSpPr>
          <p:cNvPr id="32771" name="TextBox 2">
            <a:hlinkClick r:id="" action="ppaction://noaction">
              <a:snd r:embed="rId2" name="bomb.wav"/>
            </a:hlinkClick>
            <a:extLst>
              <a:ext uri="{FF2B5EF4-FFF2-40B4-BE49-F238E27FC236}">
                <a16:creationId xmlns:a16="http://schemas.microsoft.com/office/drawing/2014/main" id="{5551F9B2-C09C-4B88-9BD5-32E18EA148D8}"/>
              </a:ext>
            </a:extLst>
          </p:cNvPr>
          <p:cNvSpPr txBox="1">
            <a:spLocks noChangeArrowheads="1"/>
          </p:cNvSpPr>
          <p:nvPr/>
        </p:nvSpPr>
        <p:spPr bwMode="auto">
          <a:xfrm>
            <a:off x="318051" y="1828801"/>
            <a:ext cx="722574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 Yaly.</a:t>
            </a:r>
          </a:p>
        </p:txBody>
      </p:sp>
      <p:sp>
        <p:nvSpPr>
          <p:cNvPr id="32772" name="TextBox 3">
            <a:hlinkClick r:id="" action="ppaction://noaction">
              <a:snd r:embed="rId2" name="bomb.wav"/>
            </a:hlinkClick>
            <a:extLst>
              <a:ext uri="{FF2B5EF4-FFF2-40B4-BE49-F238E27FC236}">
                <a16:creationId xmlns:a16="http://schemas.microsoft.com/office/drawing/2014/main" id="{A777B897-4924-4A9A-99E3-6F494523E00D}"/>
              </a:ext>
            </a:extLst>
          </p:cNvPr>
          <p:cNvSpPr txBox="1">
            <a:spLocks noChangeArrowheads="1"/>
          </p:cNvSpPr>
          <p:nvPr/>
        </p:nvSpPr>
        <p:spPr bwMode="auto">
          <a:xfrm>
            <a:off x="318051" y="2667001"/>
            <a:ext cx="722574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B. Xê Xan.</a:t>
            </a:r>
          </a:p>
        </p:txBody>
      </p:sp>
      <p:sp>
        <p:nvSpPr>
          <p:cNvPr id="32773" name="TextBox 4">
            <a:hlinkClick r:id="" action="ppaction://noaction">
              <a:snd r:embed="rId2" name="bomb.wav"/>
            </a:hlinkClick>
            <a:extLst>
              <a:ext uri="{FF2B5EF4-FFF2-40B4-BE49-F238E27FC236}">
                <a16:creationId xmlns:a16="http://schemas.microsoft.com/office/drawing/2014/main" id="{C89B4136-94D5-457A-8747-34DF0484AAE1}"/>
              </a:ext>
            </a:extLst>
          </p:cNvPr>
          <p:cNvSpPr txBox="1">
            <a:spLocks noChangeArrowheads="1"/>
          </p:cNvSpPr>
          <p:nvPr/>
        </p:nvSpPr>
        <p:spPr bwMode="auto">
          <a:xfrm>
            <a:off x="318051" y="3581401"/>
            <a:ext cx="890214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 Buôn Kuôp.</a:t>
            </a:r>
          </a:p>
        </p:txBody>
      </p:sp>
      <p:sp>
        <p:nvSpPr>
          <p:cNvPr id="32774" name="TextBox 5">
            <a:hlinkClick r:id="rId3" action="ppaction://hlinksldjump"/>
            <a:extLst>
              <a:ext uri="{FF2B5EF4-FFF2-40B4-BE49-F238E27FC236}">
                <a16:creationId xmlns:a16="http://schemas.microsoft.com/office/drawing/2014/main" id="{4C4B698F-CB7D-40BF-9F25-466D82A788F1}"/>
              </a:ext>
            </a:extLst>
          </p:cNvPr>
          <p:cNvSpPr txBox="1">
            <a:spLocks noChangeArrowheads="1"/>
          </p:cNvSpPr>
          <p:nvPr/>
        </p:nvSpPr>
        <p:spPr bwMode="auto">
          <a:xfrm>
            <a:off x="318052" y="4572001"/>
            <a:ext cx="890214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D. Trị An.</a:t>
            </a:r>
          </a:p>
        </p:txBody>
      </p:sp>
      <p:sp>
        <p:nvSpPr>
          <p:cNvPr id="2" name="Oval 1">
            <a:extLst>
              <a:ext uri="{FF2B5EF4-FFF2-40B4-BE49-F238E27FC236}">
                <a16:creationId xmlns:a16="http://schemas.microsoft.com/office/drawing/2014/main" id="{57DDF0F1-5B24-4BC3-9FF2-1C5806D960D1}"/>
              </a:ext>
            </a:extLst>
          </p:cNvPr>
          <p:cNvSpPr/>
          <p:nvPr/>
        </p:nvSpPr>
        <p:spPr>
          <a:xfrm>
            <a:off x="198783" y="4495801"/>
            <a:ext cx="569843" cy="600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ox(in)">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1"/>
                                        </p:tgtEl>
                                        <p:attrNameLst>
                                          <p:attrName>style.visibility</p:attrName>
                                        </p:attrNameLst>
                                      </p:cBhvr>
                                      <p:to>
                                        <p:strVal val="visible"/>
                                      </p:to>
                                    </p:set>
                                    <p:animEffect transition="in" filter="box(in)">
                                      <p:cBhvr>
                                        <p:cTn id="12" dur="2000"/>
                                        <p:tgtEl>
                                          <p:spTgt spid="327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72"/>
                                        </p:tgtEl>
                                        <p:attrNameLst>
                                          <p:attrName>style.visibility</p:attrName>
                                        </p:attrNameLst>
                                      </p:cBhvr>
                                      <p:to>
                                        <p:strVal val="visible"/>
                                      </p:to>
                                    </p:set>
                                    <p:animEffect transition="in" filter="box(in)">
                                      <p:cBhvr>
                                        <p:cTn id="17" dur="2000"/>
                                        <p:tgtEl>
                                          <p:spTgt spid="327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773"/>
                                        </p:tgtEl>
                                        <p:attrNameLst>
                                          <p:attrName>style.visibility</p:attrName>
                                        </p:attrNameLst>
                                      </p:cBhvr>
                                      <p:to>
                                        <p:strVal val="visible"/>
                                      </p:to>
                                    </p:set>
                                    <p:animEffect transition="in" filter="box(in)">
                                      <p:cBhvr>
                                        <p:cTn id="22" dur="2000"/>
                                        <p:tgtEl>
                                          <p:spTgt spid="3277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74"/>
                                        </p:tgtEl>
                                        <p:attrNameLst>
                                          <p:attrName>style.visibility</p:attrName>
                                        </p:attrNameLst>
                                      </p:cBhvr>
                                      <p:to>
                                        <p:strVal val="visible"/>
                                      </p:to>
                                    </p:set>
                                    <p:animEffect transition="in" filter="box(in)">
                                      <p:cBhvr>
                                        <p:cTn id="27" dur="2000"/>
                                        <p:tgtEl>
                                          <p:spTgt spid="3277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p:bldP spid="32772" grpId="0"/>
      <p:bldP spid="32773" grpId="0"/>
      <p:bldP spid="32774" grpId="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bbon: Curved and Tilted Up 3">
            <a:extLst>
              <a:ext uri="{FF2B5EF4-FFF2-40B4-BE49-F238E27FC236}">
                <a16:creationId xmlns:a16="http://schemas.microsoft.com/office/drawing/2014/main" id="{72802304-82B9-4338-BE53-E9C645AEC4EE}"/>
              </a:ext>
            </a:extLst>
          </p:cNvPr>
          <p:cNvSpPr/>
          <p:nvPr/>
        </p:nvSpPr>
        <p:spPr>
          <a:xfrm>
            <a:off x="318051" y="284923"/>
            <a:ext cx="11635409" cy="6288156"/>
          </a:xfrm>
          <a:prstGeom prst="ellipseRibbon2">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Chuẩn bị nội dung Bài 30. Thực hành</a:t>
            </a:r>
          </a:p>
          <a:p>
            <a:pPr algn="ctr"/>
            <a:r>
              <a:rPr lang="en-US" sz="2000" b="1">
                <a:solidFill>
                  <a:srgbClr val="FF0000"/>
                </a:solidFill>
                <a:latin typeface="Times New Roman" panose="02020603050405020304" pitchFamily="18" charset="0"/>
                <a:cs typeface="Times New Roman" panose="02020603050405020304" pitchFamily="18" charset="0"/>
              </a:rPr>
              <a:t>SO SÁNH TÌNH HÌNH SẢN XUẤT CÂY CÔNG NGHIỆP LÂU NĂM Ở TRUNG DU VÀ MIỂN NÚI BẮC BỘ VỚI TÂY NGUYÊN</a:t>
            </a:r>
          </a:p>
          <a:p>
            <a:pPr algn="ctr"/>
            <a:r>
              <a:rPr lang="en-US" sz="2400" b="1">
                <a:solidFill>
                  <a:srgbClr val="7030A0"/>
                </a:solidFill>
                <a:latin typeface="Times New Roman" panose="02020603050405020304" pitchFamily="18" charset="0"/>
                <a:cs typeface="Times New Roman" panose="02020603050405020304" pitchFamily="18" charset="0"/>
              </a:rPr>
              <a:t>1. Bài tập 1</a:t>
            </a:r>
          </a:p>
          <a:p>
            <a:pPr algn="ctr"/>
            <a:r>
              <a:rPr lang="en-US" sz="2400" b="1">
                <a:solidFill>
                  <a:srgbClr val="0070C0"/>
                </a:solidFill>
                <a:latin typeface="Times New Roman" panose="02020603050405020304" pitchFamily="18" charset="0"/>
                <a:cs typeface="Times New Roman" panose="02020603050405020304" pitchFamily="18" charset="0"/>
              </a:rPr>
              <a:t>a + b</a:t>
            </a:r>
          </a:p>
          <a:p>
            <a:pPr algn="ctr"/>
            <a:r>
              <a:rPr lang="en-US" sz="2400" b="1">
                <a:solidFill>
                  <a:srgbClr val="7030A0"/>
                </a:solidFill>
                <a:latin typeface="Times New Roman" panose="02020603050405020304" pitchFamily="18" charset="0"/>
                <a:cs typeface="Times New Roman" panose="02020603050405020304" pitchFamily="18" charset="0"/>
              </a:rPr>
              <a:t>2. Bài tập 2</a:t>
            </a:r>
          </a:p>
          <a:p>
            <a:pPr marL="285750" indent="-285750">
              <a:buFontTx/>
              <a:buChar char="-"/>
            </a:pPr>
            <a:r>
              <a:rPr lang="en-US" sz="2400" b="1">
                <a:solidFill>
                  <a:srgbClr val="0070C0"/>
                </a:solidFill>
                <a:latin typeface="Times New Roman" panose="02020603050405020304" pitchFamily="18" charset="0"/>
                <a:cs typeface="Times New Roman" panose="02020603050405020304" pitchFamily="18" charset="0"/>
              </a:rPr>
              <a:t>Viết báo cáo ngắn ngọn về tình hình sản xuất, phân bố và tiêu thụ sản phẩm của một trong hai cây công nghiệp: </a:t>
            </a:r>
            <a:r>
              <a:rPr lang="en-US" sz="2400" b="1">
                <a:solidFill>
                  <a:srgbClr val="FF0000"/>
                </a:solidFill>
                <a:latin typeface="Times New Roman" panose="02020603050405020304" pitchFamily="18" charset="0"/>
                <a:cs typeface="Times New Roman" panose="02020603050405020304" pitchFamily="18" charset="0"/>
              </a:rPr>
              <a:t>Cà phê, chè.</a:t>
            </a:r>
          </a:p>
        </p:txBody>
      </p:sp>
    </p:spTree>
    <p:extLst>
      <p:ext uri="{BB962C8B-B14F-4D97-AF65-F5344CB8AC3E}">
        <p14:creationId xmlns:p14="http://schemas.microsoft.com/office/powerpoint/2010/main" val="265134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3076B-C2C2-4C59-9D29-FCD1FA5441F4}"/>
              </a:ext>
            </a:extLst>
          </p:cNvPr>
          <p:cNvPicPr>
            <a:picLocks noChangeAspect="1"/>
          </p:cNvPicPr>
          <p:nvPr/>
        </p:nvPicPr>
        <p:blipFill rotWithShape="1">
          <a:blip r:embed="rId2"/>
          <a:srcRect l="23688" t="24943" r="22826" b="15143"/>
          <a:stretch/>
        </p:blipFill>
        <p:spPr bwMode="auto">
          <a:xfrm>
            <a:off x="145774" y="119270"/>
            <a:ext cx="11940209" cy="65863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7534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ết quả hình ảnh cho hạt cà phê">
            <a:extLst>
              <a:ext uri="{FF2B5EF4-FFF2-40B4-BE49-F238E27FC236}">
                <a16:creationId xmlns:a16="http://schemas.microsoft.com/office/drawing/2014/main" id="{2DDDAE37-9B5B-440A-A196-CAFE1579BA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5A08782-90FC-4C13-935C-3C8E6A79E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096000" cy="6857999"/>
          </a:xfrm>
          <a:prstGeom prst="rect">
            <a:avLst/>
          </a:prstGeom>
        </p:spPr>
      </p:pic>
    </p:spTree>
    <p:extLst>
      <p:ext uri="{BB962C8B-B14F-4D97-AF65-F5344CB8AC3E}">
        <p14:creationId xmlns:p14="http://schemas.microsoft.com/office/powerpoint/2010/main" val="1065519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fontAlgn="base" hangingPunct="1">
              <a:spcBef>
                <a:spcPct val="50000"/>
              </a:spcBef>
              <a:spcAft>
                <a:spcPct val="0"/>
              </a:spcAft>
            </a:pPr>
            <a:endParaRPr lang="en-US" altLang="en-US" sz="1800">
              <a:solidFill>
                <a:srgbClr val="000000"/>
              </a:solidFill>
              <a:latin typeface="Arial" charset="0"/>
            </a:endParaRPr>
          </a:p>
        </p:txBody>
      </p:sp>
      <p:pic>
        <p:nvPicPr>
          <p:cNvPr id="8198" name="Picture 6" descr="http://baogialai.com.vn/dataimages/201408/original/images981326_1_li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p:nvSpPr>
        <p:spPr bwMode="auto">
          <a:xfrm>
            <a:off x="61912" y="1962151"/>
            <a:ext cx="12068175" cy="156966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eaLnBrk="1" fontAlgn="base" hangingPunct="1">
              <a:spcBef>
                <a:spcPct val="50000"/>
              </a:spcBef>
              <a:spcAft>
                <a:spcPct val="0"/>
              </a:spcAft>
            </a:pPr>
            <a:r>
              <a:rPr lang="en-US" altLang="en-US" sz="3200" b="1" dirty="0" err="1">
                <a:solidFill>
                  <a:srgbClr val="FFFF00"/>
                </a:solidFill>
              </a:rPr>
              <a:t>Có</a:t>
            </a:r>
            <a:r>
              <a:rPr lang="en-US" altLang="en-US" sz="3200" b="1" dirty="0">
                <a:solidFill>
                  <a:srgbClr val="FFFF00"/>
                </a:solidFill>
              </a:rPr>
              <a:t> </a:t>
            </a:r>
            <a:r>
              <a:rPr lang="en-US" altLang="en-US" sz="3200" b="1" dirty="0" err="1">
                <a:solidFill>
                  <a:srgbClr val="FFFF00"/>
                </a:solidFill>
              </a:rPr>
              <a:t>diện</a:t>
            </a:r>
            <a:r>
              <a:rPr lang="en-US" altLang="en-US" sz="3200" b="1" dirty="0">
                <a:solidFill>
                  <a:srgbClr val="FFFF00"/>
                </a:solidFill>
              </a:rPr>
              <a:t> </a:t>
            </a:r>
            <a:r>
              <a:rPr lang="en-US" altLang="en-US" sz="3200" b="1" dirty="0" err="1">
                <a:solidFill>
                  <a:srgbClr val="FFFF00"/>
                </a:solidFill>
              </a:rPr>
              <a:t>tích</a:t>
            </a:r>
            <a:r>
              <a:rPr lang="en-US" altLang="en-US" sz="3200" b="1" dirty="0">
                <a:solidFill>
                  <a:srgbClr val="FFFF00"/>
                </a:solidFill>
              </a:rPr>
              <a:t> </a:t>
            </a:r>
            <a:r>
              <a:rPr lang="en-US" altLang="en-US" sz="3200" b="1" dirty="0" err="1">
                <a:solidFill>
                  <a:srgbClr val="FFFF00"/>
                </a:solidFill>
              </a:rPr>
              <a:t>đất</a:t>
            </a:r>
            <a:r>
              <a:rPr lang="en-US" altLang="en-US" sz="3200" b="1" dirty="0">
                <a:solidFill>
                  <a:srgbClr val="FFFF00"/>
                </a:solidFill>
              </a:rPr>
              <a:t> </a:t>
            </a:r>
            <a:r>
              <a:rPr lang="en-US" altLang="en-US" sz="3200" b="1" dirty="0" err="1">
                <a:solidFill>
                  <a:srgbClr val="FFFF00"/>
                </a:solidFill>
              </a:rPr>
              <a:t>ba</a:t>
            </a:r>
            <a:r>
              <a:rPr lang="en-US" altLang="en-US" sz="3200" b="1" dirty="0">
                <a:solidFill>
                  <a:srgbClr val="FFFF00"/>
                </a:solidFill>
              </a:rPr>
              <a:t> dan </a:t>
            </a:r>
            <a:r>
              <a:rPr lang="en-US" altLang="en-US" sz="3200" b="1" dirty="0" err="1">
                <a:solidFill>
                  <a:srgbClr val="FFFF00"/>
                </a:solidFill>
              </a:rPr>
              <a:t>rộng</a:t>
            </a:r>
            <a:r>
              <a:rPr lang="en-US" altLang="en-US" sz="3200" b="1" dirty="0">
                <a:solidFill>
                  <a:srgbClr val="FFFF00"/>
                </a:solidFill>
              </a:rPr>
              <a:t> </a:t>
            </a:r>
            <a:r>
              <a:rPr lang="en-US" altLang="en-US" sz="3200" b="1" dirty="0" err="1">
                <a:solidFill>
                  <a:srgbClr val="FFFF00"/>
                </a:solidFill>
              </a:rPr>
              <a:t>lớn</a:t>
            </a:r>
            <a:r>
              <a:rPr lang="en-US" altLang="en-US" sz="3200" b="1" dirty="0">
                <a:solidFill>
                  <a:srgbClr val="FFFF00"/>
                </a:solidFill>
              </a:rPr>
              <a:t> (66%), </a:t>
            </a:r>
            <a:r>
              <a:rPr lang="en-US" altLang="en-US" sz="3200" b="1" dirty="0" err="1">
                <a:solidFill>
                  <a:srgbClr val="FFFF00"/>
                </a:solidFill>
              </a:rPr>
              <a:t>khí</a:t>
            </a:r>
            <a:r>
              <a:rPr lang="en-US" altLang="en-US" sz="3200" b="1" dirty="0">
                <a:solidFill>
                  <a:srgbClr val="FFFF00"/>
                </a:solidFill>
              </a:rPr>
              <a:t> </a:t>
            </a:r>
            <a:r>
              <a:rPr lang="en-US" altLang="en-US" sz="3200" b="1" dirty="0" err="1">
                <a:solidFill>
                  <a:srgbClr val="FFFF00"/>
                </a:solidFill>
              </a:rPr>
              <a:t>hậu</a:t>
            </a:r>
            <a:r>
              <a:rPr lang="en-US" altLang="en-US" sz="3200" b="1" dirty="0">
                <a:solidFill>
                  <a:srgbClr val="FFFF00"/>
                </a:solidFill>
              </a:rPr>
              <a:t> </a:t>
            </a:r>
            <a:r>
              <a:rPr lang="en-US" altLang="en-US" sz="3200" b="1" dirty="0" err="1">
                <a:solidFill>
                  <a:srgbClr val="FFFF00"/>
                </a:solidFill>
              </a:rPr>
              <a:t>nhiệt</a:t>
            </a:r>
            <a:r>
              <a:rPr lang="en-US" altLang="en-US" sz="3200" b="1" dirty="0">
                <a:solidFill>
                  <a:srgbClr val="FFFF00"/>
                </a:solidFill>
              </a:rPr>
              <a:t> </a:t>
            </a:r>
            <a:r>
              <a:rPr lang="en-US" altLang="en-US" sz="3200" b="1" dirty="0" err="1">
                <a:solidFill>
                  <a:srgbClr val="FFFF00"/>
                </a:solidFill>
              </a:rPr>
              <a:t>đới</a:t>
            </a:r>
            <a:r>
              <a:rPr lang="en-US" altLang="en-US" sz="3200" b="1" dirty="0">
                <a:solidFill>
                  <a:srgbClr val="FFFF00"/>
                </a:solidFill>
              </a:rPr>
              <a:t> </a:t>
            </a:r>
            <a:r>
              <a:rPr lang="en-US" altLang="en-US" sz="3200" b="1" dirty="0" err="1">
                <a:solidFill>
                  <a:srgbClr val="FFFF00"/>
                </a:solidFill>
              </a:rPr>
              <a:t>cận</a:t>
            </a:r>
            <a:r>
              <a:rPr lang="en-US" altLang="en-US" sz="3200" b="1" dirty="0">
                <a:solidFill>
                  <a:srgbClr val="FFFF00"/>
                </a:solidFill>
              </a:rPr>
              <a:t> </a:t>
            </a:r>
            <a:r>
              <a:rPr lang="en-US" altLang="en-US" sz="3200" b="1" dirty="0" err="1">
                <a:solidFill>
                  <a:srgbClr val="FFFF00"/>
                </a:solidFill>
              </a:rPr>
              <a:t>xích</a:t>
            </a:r>
            <a:r>
              <a:rPr lang="en-US" altLang="en-US" sz="3200" b="1" dirty="0">
                <a:solidFill>
                  <a:srgbClr val="FFFF00"/>
                </a:solidFill>
              </a:rPr>
              <a:t> </a:t>
            </a:r>
            <a:r>
              <a:rPr lang="en-US" altLang="en-US" sz="3200" b="1" dirty="0" err="1">
                <a:solidFill>
                  <a:srgbClr val="FFFF00"/>
                </a:solidFill>
              </a:rPr>
              <a:t>đạo</a:t>
            </a:r>
            <a:r>
              <a:rPr lang="en-US" altLang="en-US" sz="3200" b="1" dirty="0">
                <a:solidFill>
                  <a:srgbClr val="FFFF00"/>
                </a:solidFill>
              </a:rPr>
              <a:t> </a:t>
            </a:r>
            <a:r>
              <a:rPr lang="en-US" altLang="en-US" sz="3200" b="1" dirty="0" err="1">
                <a:solidFill>
                  <a:srgbClr val="FFFF00"/>
                </a:solidFill>
              </a:rPr>
              <a:t>có</a:t>
            </a:r>
            <a:r>
              <a:rPr lang="en-US" altLang="en-US" sz="3200" b="1" dirty="0">
                <a:solidFill>
                  <a:srgbClr val="FFFF00"/>
                </a:solidFill>
              </a:rPr>
              <a:t> 2 </a:t>
            </a:r>
            <a:r>
              <a:rPr lang="en-US" altLang="en-US" sz="3200" b="1" dirty="0" err="1">
                <a:solidFill>
                  <a:srgbClr val="FFFF00"/>
                </a:solidFill>
              </a:rPr>
              <a:t>mùa</a:t>
            </a:r>
            <a:r>
              <a:rPr lang="en-US" altLang="en-US" sz="3200" b="1" dirty="0">
                <a:solidFill>
                  <a:srgbClr val="FFFF00"/>
                </a:solidFill>
              </a:rPr>
              <a:t> </a:t>
            </a:r>
            <a:r>
              <a:rPr lang="en-US" altLang="en-US" sz="3200" b="1" dirty="0" err="1">
                <a:solidFill>
                  <a:srgbClr val="FFFF00"/>
                </a:solidFill>
              </a:rPr>
              <a:t>mưa</a:t>
            </a:r>
            <a:r>
              <a:rPr lang="en-US" altLang="en-US" sz="3200" b="1" dirty="0">
                <a:solidFill>
                  <a:srgbClr val="FFFF00"/>
                </a:solidFill>
              </a:rPr>
              <a:t>, </a:t>
            </a:r>
            <a:r>
              <a:rPr lang="en-US" altLang="en-US" sz="3200" b="1" dirty="0" err="1">
                <a:solidFill>
                  <a:srgbClr val="FFFF00"/>
                </a:solidFill>
              </a:rPr>
              <a:t>khô</a:t>
            </a:r>
            <a:r>
              <a:rPr lang="en-US" altLang="en-US" sz="3200" b="1" dirty="0">
                <a:solidFill>
                  <a:srgbClr val="FFFF00"/>
                </a:solidFill>
              </a:rPr>
              <a:t> </a:t>
            </a:r>
            <a:r>
              <a:rPr lang="en-US" altLang="en-US" sz="3200" b="1" dirty="0" err="1">
                <a:solidFill>
                  <a:srgbClr val="FFFF00"/>
                </a:solidFill>
              </a:rPr>
              <a:t>rõ</a:t>
            </a:r>
            <a:r>
              <a:rPr lang="en-US" altLang="en-US" sz="3200" b="1" dirty="0">
                <a:solidFill>
                  <a:srgbClr val="FFFF00"/>
                </a:solidFill>
              </a:rPr>
              <a:t> </a:t>
            </a:r>
            <a:r>
              <a:rPr lang="en-US" altLang="en-US" sz="3200" b="1" dirty="0" err="1">
                <a:solidFill>
                  <a:srgbClr val="FFFF00"/>
                </a:solidFill>
              </a:rPr>
              <a:t>rệt</a:t>
            </a:r>
            <a:r>
              <a:rPr lang="en-US" altLang="en-US" sz="3200" b="1" dirty="0">
                <a:solidFill>
                  <a:srgbClr val="FFFF00"/>
                </a:solidFill>
              </a:rPr>
              <a:t>. </a:t>
            </a:r>
            <a:r>
              <a:rPr lang="en-US" altLang="en-US" sz="3200" b="1" dirty="0" err="1">
                <a:solidFill>
                  <a:srgbClr val="FFFF00"/>
                </a:solidFill>
              </a:rPr>
              <a:t>Mùa</a:t>
            </a:r>
            <a:r>
              <a:rPr lang="en-US" altLang="en-US" sz="3200" b="1" dirty="0">
                <a:solidFill>
                  <a:srgbClr val="FFFF00"/>
                </a:solidFill>
              </a:rPr>
              <a:t> </a:t>
            </a:r>
            <a:r>
              <a:rPr lang="en-US" altLang="en-US" sz="3200" b="1" dirty="0" err="1">
                <a:solidFill>
                  <a:srgbClr val="FFFF00"/>
                </a:solidFill>
              </a:rPr>
              <a:t>khô</a:t>
            </a:r>
            <a:r>
              <a:rPr lang="en-US" altLang="en-US" sz="3200" b="1" dirty="0">
                <a:solidFill>
                  <a:srgbClr val="FFFF00"/>
                </a:solidFill>
              </a:rPr>
              <a:t> </a:t>
            </a:r>
            <a:r>
              <a:rPr lang="en-US" altLang="en-US" sz="3200" b="1" dirty="0" err="1">
                <a:solidFill>
                  <a:srgbClr val="FFFF00"/>
                </a:solidFill>
              </a:rPr>
              <a:t>kéo</a:t>
            </a:r>
            <a:r>
              <a:rPr lang="en-US" altLang="en-US" sz="3200" b="1" dirty="0">
                <a:solidFill>
                  <a:srgbClr val="FFFF00"/>
                </a:solidFill>
              </a:rPr>
              <a:t> </a:t>
            </a:r>
            <a:r>
              <a:rPr lang="en-US" altLang="en-US" sz="3200" b="1" dirty="0" err="1">
                <a:solidFill>
                  <a:srgbClr val="FFFF00"/>
                </a:solidFill>
              </a:rPr>
              <a:t>dài</a:t>
            </a:r>
            <a:r>
              <a:rPr lang="en-US" altLang="en-US" sz="3200" b="1" dirty="0">
                <a:solidFill>
                  <a:srgbClr val="FFFF00"/>
                </a:solidFill>
              </a:rPr>
              <a:t> </a:t>
            </a:r>
            <a:r>
              <a:rPr lang="en-US" altLang="en-US" sz="3200" b="1" dirty="0" err="1">
                <a:solidFill>
                  <a:srgbClr val="FFFF00"/>
                </a:solidFill>
              </a:rPr>
              <a:t>thuận</a:t>
            </a:r>
            <a:r>
              <a:rPr lang="en-US" altLang="en-US" sz="3200" b="1" dirty="0">
                <a:solidFill>
                  <a:srgbClr val="FFFF00"/>
                </a:solidFill>
              </a:rPr>
              <a:t> </a:t>
            </a:r>
            <a:r>
              <a:rPr lang="en-US" altLang="en-US" sz="3200" b="1" dirty="0" err="1">
                <a:solidFill>
                  <a:srgbClr val="FFFF00"/>
                </a:solidFill>
              </a:rPr>
              <a:t>lợi</a:t>
            </a:r>
            <a:r>
              <a:rPr lang="en-US" altLang="en-US" sz="3200" b="1" dirty="0">
                <a:solidFill>
                  <a:srgbClr val="FFFF00"/>
                </a:solidFill>
              </a:rPr>
              <a:t> </a:t>
            </a:r>
            <a:r>
              <a:rPr lang="en-US" altLang="en-US" sz="3200" b="1" dirty="0" err="1">
                <a:solidFill>
                  <a:srgbClr val="FFFF00"/>
                </a:solidFill>
              </a:rPr>
              <a:t>cho</a:t>
            </a:r>
            <a:r>
              <a:rPr lang="en-US" altLang="en-US" sz="3200" b="1" dirty="0">
                <a:solidFill>
                  <a:srgbClr val="FFFF00"/>
                </a:solidFill>
              </a:rPr>
              <a:t> </a:t>
            </a:r>
            <a:r>
              <a:rPr lang="en-US" altLang="en-US" sz="3200" b="1" dirty="0" err="1">
                <a:solidFill>
                  <a:srgbClr val="FFFF00"/>
                </a:solidFill>
              </a:rPr>
              <a:t>gieo</a:t>
            </a:r>
            <a:r>
              <a:rPr lang="en-US" altLang="en-US" sz="3200" b="1" dirty="0">
                <a:solidFill>
                  <a:srgbClr val="FFFF00"/>
                </a:solidFill>
              </a:rPr>
              <a:t> </a:t>
            </a:r>
            <a:r>
              <a:rPr lang="en-US" altLang="en-US" sz="3200" b="1" dirty="0" err="1">
                <a:solidFill>
                  <a:srgbClr val="FFFF00"/>
                </a:solidFill>
              </a:rPr>
              <a:t>trồng</a:t>
            </a:r>
            <a:r>
              <a:rPr lang="en-US" altLang="en-US" sz="3200" b="1" dirty="0">
                <a:solidFill>
                  <a:srgbClr val="FFFF00"/>
                </a:solidFill>
              </a:rPr>
              <a:t>, </a:t>
            </a:r>
            <a:r>
              <a:rPr lang="en-US" altLang="en-US" sz="3200" b="1" dirty="0" err="1">
                <a:solidFill>
                  <a:srgbClr val="FFFF00"/>
                </a:solidFill>
              </a:rPr>
              <a:t>thu</a:t>
            </a:r>
            <a:r>
              <a:rPr lang="en-US" altLang="en-US" sz="3200" b="1" dirty="0">
                <a:solidFill>
                  <a:srgbClr val="FFFF00"/>
                </a:solidFill>
              </a:rPr>
              <a:t> </a:t>
            </a:r>
            <a:r>
              <a:rPr lang="en-US" altLang="en-US" sz="3200" b="1" dirty="0" err="1">
                <a:solidFill>
                  <a:srgbClr val="FFFF00"/>
                </a:solidFill>
              </a:rPr>
              <a:t>hoạch</a:t>
            </a:r>
            <a:r>
              <a:rPr lang="en-US" altLang="en-US" sz="3200" b="1" dirty="0">
                <a:solidFill>
                  <a:srgbClr val="FFFF00"/>
                </a:solidFill>
              </a:rPr>
              <a:t>, </a:t>
            </a:r>
            <a:r>
              <a:rPr lang="en-US" altLang="en-US" sz="3200" b="1" dirty="0" err="1">
                <a:solidFill>
                  <a:srgbClr val="FFFF00"/>
                </a:solidFill>
              </a:rPr>
              <a:t>chế</a:t>
            </a:r>
            <a:r>
              <a:rPr lang="en-US" altLang="en-US" sz="3200" b="1" dirty="0">
                <a:solidFill>
                  <a:srgbClr val="FFFF00"/>
                </a:solidFill>
              </a:rPr>
              <a:t> </a:t>
            </a:r>
            <a:r>
              <a:rPr lang="en-US" altLang="en-US" sz="3200" b="1" dirty="0" err="1">
                <a:solidFill>
                  <a:srgbClr val="FFFF00"/>
                </a:solidFill>
              </a:rPr>
              <a:t>biến</a:t>
            </a:r>
            <a:r>
              <a:rPr lang="en-US" altLang="en-US" sz="3200" b="1" dirty="0">
                <a:solidFill>
                  <a:srgbClr val="FFFF00"/>
                </a:solidFill>
              </a:rPr>
              <a:t> </a:t>
            </a:r>
            <a:r>
              <a:rPr lang="en-US" altLang="en-US" sz="3200" b="1" dirty="0" err="1">
                <a:solidFill>
                  <a:srgbClr val="FFFF00"/>
                </a:solidFill>
              </a:rPr>
              <a:t>và</a:t>
            </a:r>
            <a:r>
              <a:rPr lang="en-US" altLang="en-US" sz="3200" b="1" dirty="0">
                <a:solidFill>
                  <a:srgbClr val="FFFF00"/>
                </a:solidFill>
              </a:rPr>
              <a:t> </a:t>
            </a:r>
            <a:r>
              <a:rPr lang="en-US" altLang="en-US" sz="3200" b="1" dirty="0" err="1">
                <a:solidFill>
                  <a:srgbClr val="FFFF00"/>
                </a:solidFill>
              </a:rPr>
              <a:t>bảo</a:t>
            </a:r>
            <a:r>
              <a:rPr lang="en-US" altLang="en-US" sz="3200" b="1" dirty="0">
                <a:solidFill>
                  <a:srgbClr val="FFFF00"/>
                </a:solidFill>
              </a:rPr>
              <a:t> </a:t>
            </a:r>
            <a:r>
              <a:rPr lang="en-US" altLang="en-US" sz="3200" b="1" dirty="0" err="1">
                <a:solidFill>
                  <a:srgbClr val="FFFF00"/>
                </a:solidFill>
              </a:rPr>
              <a:t>quản</a:t>
            </a:r>
            <a:r>
              <a:rPr lang="en-US" altLang="en-US" sz="3200" b="1" dirty="0">
                <a:solidFill>
                  <a:srgbClr val="FFFF00"/>
                </a:solidFill>
              </a:rPr>
              <a:t> </a:t>
            </a:r>
            <a:r>
              <a:rPr lang="en-US" altLang="en-US" sz="3200" b="1" dirty="0" err="1">
                <a:solidFill>
                  <a:srgbClr val="FFFF00"/>
                </a:solidFill>
              </a:rPr>
              <a:t>sản</a:t>
            </a:r>
            <a:r>
              <a:rPr lang="en-US" altLang="en-US" sz="3200" b="1" dirty="0">
                <a:solidFill>
                  <a:srgbClr val="FFFF00"/>
                </a:solidFill>
              </a:rPr>
              <a:t> </a:t>
            </a:r>
            <a:r>
              <a:rPr lang="en-US" altLang="en-US" sz="3200" b="1" dirty="0" err="1">
                <a:solidFill>
                  <a:srgbClr val="FFFF00"/>
                </a:solidFill>
              </a:rPr>
              <a:t>phẩm</a:t>
            </a:r>
            <a:r>
              <a:rPr lang="en-US" altLang="en-US" sz="3200" b="1" dirty="0">
                <a:solidFill>
                  <a:srgbClr val="FFFF00"/>
                </a:solidFill>
              </a:rPr>
              <a:t>. </a:t>
            </a:r>
          </a:p>
        </p:txBody>
      </p:sp>
    </p:spTree>
    <p:extLst>
      <p:ext uri="{BB962C8B-B14F-4D97-AF65-F5344CB8AC3E}">
        <p14:creationId xmlns:p14="http://schemas.microsoft.com/office/powerpoint/2010/main" val="914847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ox(in)">
                                      <p:cBhvr>
                                        <p:cTn id="7" dur="20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922" name="Group 130"/>
          <p:cNvGraphicFramePr>
            <a:graphicFrameLocks noGrp="1"/>
          </p:cNvGraphicFramePr>
          <p:nvPr>
            <p:extLst>
              <p:ext uri="{D42A27DB-BD31-4B8C-83A1-F6EECF244321}">
                <p14:modId xmlns:p14="http://schemas.microsoft.com/office/powerpoint/2010/main" val="2560656507"/>
              </p:ext>
            </p:extLst>
          </p:nvPr>
        </p:nvGraphicFramePr>
        <p:xfrm>
          <a:off x="344558" y="768626"/>
          <a:ext cx="11529389" cy="2433948"/>
        </p:xfrm>
        <a:graphic>
          <a:graphicData uri="http://schemas.openxmlformats.org/drawingml/2006/table">
            <a:tbl>
              <a:tblPr/>
              <a:tblGrid>
                <a:gridCol w="1921822">
                  <a:extLst>
                    <a:ext uri="{9D8B030D-6E8A-4147-A177-3AD203B41FA5}">
                      <a16:colId xmlns:a16="http://schemas.microsoft.com/office/drawing/2014/main" val="20000"/>
                    </a:ext>
                  </a:extLst>
                </a:gridCol>
                <a:gridCol w="1921823">
                  <a:extLst>
                    <a:ext uri="{9D8B030D-6E8A-4147-A177-3AD203B41FA5}">
                      <a16:colId xmlns:a16="http://schemas.microsoft.com/office/drawing/2014/main" val="20001"/>
                    </a:ext>
                  </a:extLst>
                </a:gridCol>
                <a:gridCol w="1830823">
                  <a:extLst>
                    <a:ext uri="{9D8B030D-6E8A-4147-A177-3AD203B41FA5}">
                      <a16:colId xmlns:a16="http://schemas.microsoft.com/office/drawing/2014/main" val="20002"/>
                    </a:ext>
                  </a:extLst>
                </a:gridCol>
                <a:gridCol w="2011276">
                  <a:extLst>
                    <a:ext uri="{9D8B030D-6E8A-4147-A177-3AD203B41FA5}">
                      <a16:colId xmlns:a16="http://schemas.microsoft.com/office/drawing/2014/main" val="20003"/>
                    </a:ext>
                  </a:extLst>
                </a:gridCol>
                <a:gridCol w="1921823">
                  <a:extLst>
                    <a:ext uri="{9D8B030D-6E8A-4147-A177-3AD203B41FA5}">
                      <a16:colId xmlns:a16="http://schemas.microsoft.com/office/drawing/2014/main" val="20004"/>
                    </a:ext>
                  </a:extLst>
                </a:gridCol>
                <a:gridCol w="1921822">
                  <a:extLst>
                    <a:ext uri="{9D8B030D-6E8A-4147-A177-3AD203B41FA5}">
                      <a16:colId xmlns:a16="http://schemas.microsoft.com/office/drawing/2014/main" val="20005"/>
                    </a:ext>
                  </a:extLst>
                </a:gridCol>
              </a:tblGrid>
              <a:tr h="615466">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Năm</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Kon Tum</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Gia Lai</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Đắk Lắk</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Lâm Đồng</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Cả vùng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Tây Nguyên</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extLst>
                  <a:ext uri="{0D108BD9-81ED-4DB2-BD59-A6C34878D82A}">
                    <a16:rowId xmlns:a16="http://schemas.microsoft.com/office/drawing/2014/main" val="10000"/>
                  </a:ext>
                </a:extLst>
              </a:tr>
              <a:tr h="536996">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1995</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0,3</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0,8</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2,5</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1,1</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itchFamily="18" charset="0"/>
                          <a:cs typeface="Times New Roman" pitchFamily="18" charset="0"/>
                        </a:rPr>
                        <a:t>4,7</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36996">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2000</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0,5</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2,1</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5,9</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3,0</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itchFamily="18" charset="0"/>
                          <a:cs typeface="Times New Roman" pitchFamily="18" charset="0"/>
                        </a:rPr>
                        <a:t>11,5</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6996">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3300"/>
                          </a:solidFill>
                          <a:effectLst/>
                          <a:latin typeface="Times New Roman" pitchFamily="18" charset="0"/>
                          <a:cs typeface="Times New Roman" pitchFamily="18" charset="0"/>
                        </a:rPr>
                        <a:t>2002</a:t>
                      </a:r>
                    </a:p>
                  </a:txBody>
                  <a:tcPr marL="67232" marR="672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66"/>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0,6</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2,5</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7,0</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cs typeface="Times New Roman" pitchFamily="18" charset="0"/>
                        </a:rPr>
                        <a:t>3,0</a:t>
                      </a:r>
                    </a:p>
                  </a:txBody>
                  <a:tcPr marL="67232" marR="672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Times New Roman" pitchFamily="18" charset="0"/>
                          <a:cs typeface="Times New Roman" pitchFamily="18" charset="0"/>
                        </a:rPr>
                        <a:t>13,1</a:t>
                      </a:r>
                    </a:p>
                  </a:txBody>
                  <a:tcPr marL="67232" marR="672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33923" name="Rectangle 131"/>
          <p:cNvSpPr>
            <a:spLocks noChangeArrowheads="1"/>
          </p:cNvSpPr>
          <p:nvPr/>
        </p:nvSpPr>
        <p:spPr bwMode="auto">
          <a:xfrm>
            <a:off x="344558" y="3285267"/>
            <a:ext cx="117414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en-US" sz="2000" b="1">
                <a:solidFill>
                  <a:srgbClr val="FF0000"/>
                </a:solidFill>
              </a:rPr>
              <a:t> </a:t>
            </a:r>
            <a:r>
              <a:rPr lang="en-US" altLang="en-US" sz="3600" b="1">
                <a:solidFill>
                  <a:srgbClr val="FF0000"/>
                </a:solidFill>
                <a:latin typeface="Times New Roman" panose="02020603050405020304" pitchFamily="18" charset="0"/>
                <a:cs typeface="Times New Roman" panose="02020603050405020304" pitchFamily="18" charset="0"/>
              </a:rPr>
              <a:t>Nhận </a:t>
            </a:r>
            <a:r>
              <a:rPr lang="en-US" altLang="en-US" sz="3600" b="1" dirty="0" err="1">
                <a:solidFill>
                  <a:srgbClr val="FF0000"/>
                </a:solidFill>
                <a:latin typeface="Times New Roman" panose="02020603050405020304" pitchFamily="18" charset="0"/>
                <a:cs typeface="Times New Roman" panose="02020603050405020304" pitchFamily="18" charset="0"/>
              </a:rPr>
              <a:t>xét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tình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hình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triển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nghiệp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a:solidFill>
                  <a:srgbClr val="FF0000"/>
                </a:solidFill>
                <a:latin typeface="Times New Roman" panose="02020603050405020304" pitchFamily="18" charset="0"/>
                <a:cs typeface="Times New Roman" panose="02020603050405020304" pitchFamily="18" charset="0"/>
              </a:rPr>
              <a:t>ở Tây Nguyên.</a:t>
            </a:r>
          </a:p>
          <a:p>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3924" name="Rectangle 132"/>
          <p:cNvSpPr>
            <a:spLocks noChangeArrowheads="1"/>
          </p:cNvSpPr>
          <p:nvPr/>
        </p:nvSpPr>
        <p:spPr bwMode="auto">
          <a:xfrm>
            <a:off x="225287" y="4081188"/>
            <a:ext cx="1186069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FontTx/>
              <a:buChar char="-"/>
            </a:pPr>
            <a:r>
              <a:rPr lang="en-US" altLang="en-US" sz="2000" dirty="0"/>
              <a:t> </a:t>
            </a:r>
            <a:r>
              <a:rPr lang="en-US" altLang="en-US" sz="2800" b="1" dirty="0" err="1">
                <a:solidFill>
                  <a:srgbClr val="0070C0"/>
                </a:solidFill>
                <a:latin typeface="Times New Roman" panose="02020603050405020304" pitchFamily="18" charset="0"/>
                <a:cs typeface="Times New Roman" panose="02020603050405020304" pitchFamily="18" charset="0"/>
              </a:rPr>
              <a:t>Tổng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giá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trị</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sản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xuất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nông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nghiệp</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còn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khiêm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tốn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nhưng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tốc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độ</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gia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vùng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lớn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từ</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năm</a:t>
            </a:r>
            <a:r>
              <a:rPr lang="en-US" altLang="en-US" sz="2800" b="1" dirty="0">
                <a:solidFill>
                  <a:srgbClr val="0070C0"/>
                </a:solidFill>
                <a:latin typeface="Times New Roman" panose="02020603050405020304" pitchFamily="18" charset="0"/>
                <a:cs typeface="Times New Roman" panose="02020603050405020304" pitchFamily="18" charset="0"/>
              </a:rPr>
              <a:t> 1995 </a:t>
            </a:r>
            <a:r>
              <a:rPr lang="en-US" altLang="en-US" sz="2800" b="1" dirty="0" err="1">
                <a:solidFill>
                  <a:srgbClr val="0070C0"/>
                </a:solidFill>
                <a:latin typeface="Times New Roman" panose="02020603050405020304" pitchFamily="18" charset="0"/>
                <a:cs typeface="Times New Roman" panose="02020603050405020304" pitchFamily="18" charset="0"/>
              </a:rPr>
              <a:t>đên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năm</a:t>
            </a:r>
            <a:r>
              <a:rPr lang="en-US" altLang="en-US" sz="2800" b="1" dirty="0">
                <a:solidFill>
                  <a:srgbClr val="0070C0"/>
                </a:solidFill>
                <a:latin typeface="Times New Roman" panose="02020603050405020304" pitchFamily="18" charset="0"/>
                <a:cs typeface="Times New Roman" panose="02020603050405020304" pitchFamily="18" charset="0"/>
              </a:rPr>
              <a:t> 2002</a:t>
            </a:r>
            <a:r>
              <a:rPr lang="en-US" altLang="en-US" sz="2800" b="1">
                <a:solidFill>
                  <a:srgbClr val="0070C0"/>
                </a:solidFill>
                <a:latin typeface="Times New Roman" panose="02020603050405020304" pitchFamily="18" charset="0"/>
                <a:cs typeface="Times New Roman" panose="02020603050405020304" pitchFamily="18" charset="0"/>
              </a:rPr>
              <a:t>, tăng </a:t>
            </a:r>
            <a:r>
              <a:rPr lang="en-US" altLang="en-US" sz="2800" b="1" dirty="0" err="1">
                <a:solidFill>
                  <a:srgbClr val="0070C0"/>
                </a:solidFill>
                <a:latin typeface="Times New Roman" panose="02020603050405020304" pitchFamily="18" charset="0"/>
                <a:cs typeface="Times New Roman" panose="02020603050405020304" pitchFamily="18" charset="0"/>
              </a:rPr>
              <a:t>gần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2,8 </a:t>
            </a:r>
            <a:r>
              <a:rPr lang="en-US" altLang="en-US" sz="2800" b="1" dirty="0" err="1">
                <a:solidFill>
                  <a:srgbClr val="FF0000"/>
                </a:solidFill>
                <a:latin typeface="Times New Roman" panose="02020603050405020304" pitchFamily="18" charset="0"/>
                <a:cs typeface="Times New Roman" panose="02020603050405020304" pitchFamily="18" charset="0"/>
              </a:rPr>
              <a:t>lần</a:t>
            </a:r>
            <a:r>
              <a:rPr lang="en-US" altLang="en-US" sz="2800" b="1" dirty="0">
                <a:solidFill>
                  <a:srgbClr val="0070C0"/>
                </a:solidFill>
                <a:latin typeface="Times New Roman" panose="02020603050405020304" pitchFamily="18" charset="0"/>
                <a:cs typeface="Times New Roman" panose="02020603050405020304" pitchFamily="18" charset="0"/>
              </a:rPr>
              <a:t>).</a:t>
            </a:r>
          </a:p>
          <a:p>
            <a:r>
              <a:rPr lang="en-US" altLang="en-US" sz="2800" b="1" dirty="0">
                <a:solidFill>
                  <a:srgbClr val="0070C0"/>
                </a:solidFill>
                <a:latin typeface="Times New Roman" panose="02020603050405020304" pitchFamily="18" charset="0"/>
                <a:cs typeface="Times New Roman" panose="02020603050405020304" pitchFamily="18" charset="0"/>
              </a:rPr>
              <a:t> - </a:t>
            </a:r>
            <a:r>
              <a:rPr lang="en-US" altLang="en-US" sz="2800" b="1" dirty="0" err="1">
                <a:solidFill>
                  <a:srgbClr val="0070C0"/>
                </a:solidFill>
                <a:latin typeface="Times New Roman" panose="02020603050405020304" pitchFamily="18" charset="0"/>
                <a:cs typeface="Times New Roman" panose="02020603050405020304" pitchFamily="18" charset="0"/>
              </a:rPr>
              <a:t>Tốc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độ</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từng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tỉnh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cũng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tương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đối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lớn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từ</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năm</a:t>
            </a:r>
            <a:r>
              <a:rPr lang="en-US" altLang="en-US" sz="2800" b="1" dirty="0">
                <a:solidFill>
                  <a:srgbClr val="0070C0"/>
                </a:solidFill>
                <a:latin typeface="Times New Roman" panose="02020603050405020304" pitchFamily="18" charset="0"/>
                <a:cs typeface="Times New Roman" panose="02020603050405020304" pitchFamily="18" charset="0"/>
              </a:rPr>
              <a:t> 1995 </a:t>
            </a:r>
            <a:r>
              <a:rPr lang="en-US" altLang="en-US" sz="2800" b="1" dirty="0" err="1">
                <a:solidFill>
                  <a:srgbClr val="0070C0"/>
                </a:solidFill>
                <a:latin typeface="Times New Roman" panose="02020603050405020304" pitchFamily="18" charset="0"/>
                <a:cs typeface="Times New Roman" panose="02020603050405020304" pitchFamily="18" charset="0"/>
              </a:rPr>
              <a:t>đến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năm</a:t>
            </a:r>
            <a:r>
              <a:rPr lang="en-US" altLang="en-US" sz="2800" b="1" dirty="0">
                <a:solidFill>
                  <a:srgbClr val="0070C0"/>
                </a:solidFill>
                <a:latin typeface="Times New Roman" panose="02020603050405020304" pitchFamily="18" charset="0"/>
                <a:cs typeface="Times New Roman" panose="02020603050405020304" pitchFamily="18" charset="0"/>
              </a:rPr>
              <a:t> 2002, </a:t>
            </a:r>
            <a:r>
              <a:rPr lang="en-US" altLang="en-US" sz="2800" b="1" dirty="0" err="1">
                <a:solidFill>
                  <a:srgbClr val="0070C0"/>
                </a:solidFill>
                <a:latin typeface="Times New Roman" panose="02020603050405020304" pitchFamily="18" charset="0"/>
                <a:cs typeface="Times New Roman" panose="02020603050405020304" pitchFamily="18" charset="0"/>
              </a:rPr>
              <a:t>Kon</a:t>
            </a:r>
            <a:r>
              <a:rPr lang="en-US" altLang="en-US" sz="2800" b="1" dirty="0">
                <a:solidFill>
                  <a:srgbClr val="0070C0"/>
                </a:solidFill>
                <a:latin typeface="Times New Roman" panose="02020603050405020304" pitchFamily="18" charset="0"/>
                <a:cs typeface="Times New Roman" panose="02020603050405020304" pitchFamily="18" charset="0"/>
              </a:rPr>
              <a:t> Tum </a:t>
            </a: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2 </a:t>
            </a:r>
            <a:r>
              <a:rPr lang="en-US" altLang="en-US" sz="2800" b="1" dirty="0" err="1">
                <a:solidFill>
                  <a:srgbClr val="FF0000"/>
                </a:solidFill>
                <a:latin typeface="Times New Roman" panose="02020603050405020304" pitchFamily="18" charset="0"/>
                <a:cs typeface="Times New Roman" panose="02020603050405020304" pitchFamily="18" charset="0"/>
              </a:rPr>
              <a:t>lần</a:t>
            </a:r>
            <a:r>
              <a:rPr lang="en-US" altLang="en-US" sz="2800" b="1" dirty="0">
                <a:solidFill>
                  <a:srgbClr val="0070C0"/>
                </a:solidFill>
                <a:latin typeface="Times New Roman" panose="02020603050405020304" pitchFamily="18" charset="0"/>
                <a:cs typeface="Times New Roman" panose="02020603050405020304" pitchFamily="18" charset="0"/>
              </a:rPr>
              <a:t>, Gia Lai </a:t>
            </a: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err="1">
                <a:solidFill>
                  <a:srgbClr val="0070C0"/>
                </a:solidFill>
                <a:latin typeface="Times New Roman" panose="02020603050405020304" pitchFamily="18" charset="0"/>
                <a:cs typeface="Times New Roman" panose="02020603050405020304" pitchFamily="18" charset="0"/>
              </a:rPr>
              <a:t>hơn</a:t>
            </a:r>
            <a:r>
              <a:rPr lang="en-US" altLang="en-US" sz="2800" b="1">
                <a:solidFill>
                  <a:srgbClr val="0070C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3,1 </a:t>
            </a:r>
            <a:r>
              <a:rPr lang="en-US" altLang="en-US" sz="2800" b="1" dirty="0" err="1">
                <a:solidFill>
                  <a:srgbClr val="FF0000"/>
                </a:solidFill>
                <a:latin typeface="Times New Roman" panose="02020603050405020304" pitchFamily="18" charset="0"/>
                <a:cs typeface="Times New Roman" panose="02020603050405020304" pitchFamily="18" charset="0"/>
              </a:rPr>
              <a:t>lần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Đắk</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Lắk</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2,8 </a:t>
            </a:r>
            <a:r>
              <a:rPr lang="en-US" altLang="en-US" sz="2800" b="1" dirty="0" err="1">
                <a:solidFill>
                  <a:srgbClr val="FF0000"/>
                </a:solidFill>
                <a:latin typeface="Times New Roman" panose="02020603050405020304" pitchFamily="18" charset="0"/>
                <a:cs typeface="Times New Roman" panose="02020603050405020304" pitchFamily="18" charset="0"/>
              </a:rPr>
              <a:t>lần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Lâm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Đồng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tăng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hơn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2,7 </a:t>
            </a:r>
            <a:r>
              <a:rPr lang="en-US" altLang="en-US" sz="2800" b="1" dirty="0" err="1">
                <a:solidFill>
                  <a:srgbClr val="FF0000"/>
                </a:solidFill>
                <a:latin typeface="Times New Roman" panose="02020603050405020304" pitchFamily="18" charset="0"/>
                <a:cs typeface="Times New Roman" panose="02020603050405020304" pitchFamily="18" charset="0"/>
              </a:rPr>
              <a:t>lần</a:t>
            </a:r>
            <a:r>
              <a:rPr lang="en-US" altLang="en-US" sz="2800" b="1" dirty="0">
                <a:solidFill>
                  <a:srgbClr val="0070C0"/>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47CF03A6-AFD0-4672-B5EF-7952911F8729}"/>
              </a:ext>
            </a:extLst>
          </p:cNvPr>
          <p:cNvSpPr/>
          <p:nvPr/>
        </p:nvSpPr>
        <p:spPr>
          <a:xfrm>
            <a:off x="344558" y="132522"/>
            <a:ext cx="11343859" cy="5305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7030A0"/>
                </a:solidFill>
                <a:latin typeface="Times New Roman" panose="02020603050405020304" pitchFamily="18" charset="0"/>
                <a:cs typeface="Times New Roman" panose="02020603050405020304" pitchFamily="18" charset="0"/>
              </a:rPr>
              <a:t>Gía trị sản xuất nông nghiệp ở Tây Nguyên ( giá so sánh 1994, nghìn tỉ đồng )</a:t>
            </a:r>
          </a:p>
        </p:txBody>
      </p:sp>
    </p:spTree>
    <p:extLst>
      <p:ext uri="{BB962C8B-B14F-4D97-AF65-F5344CB8AC3E}">
        <p14:creationId xmlns:p14="http://schemas.microsoft.com/office/powerpoint/2010/main" val="18179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922"/>
                                        </p:tgtEl>
                                        <p:attrNameLst>
                                          <p:attrName>style.visibility</p:attrName>
                                        </p:attrNameLst>
                                      </p:cBhvr>
                                      <p:to>
                                        <p:strVal val="visible"/>
                                      </p:to>
                                    </p:set>
                                    <p:animEffect transition="in" filter="box(in)">
                                      <p:cBhvr>
                                        <p:cTn id="7" dur="2000"/>
                                        <p:tgtEl>
                                          <p:spTgt spid="339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923"/>
                                        </p:tgtEl>
                                        <p:attrNameLst>
                                          <p:attrName>style.visibility</p:attrName>
                                        </p:attrNameLst>
                                      </p:cBhvr>
                                      <p:to>
                                        <p:strVal val="visible"/>
                                      </p:to>
                                    </p:set>
                                    <p:animEffect transition="in" filter="box(in)">
                                      <p:cBhvr>
                                        <p:cTn id="17" dur="2000"/>
                                        <p:tgtEl>
                                          <p:spTgt spid="339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924"/>
                                        </p:tgtEl>
                                        <p:attrNameLst>
                                          <p:attrName>style.visibility</p:attrName>
                                        </p:attrNameLst>
                                      </p:cBhvr>
                                      <p:to>
                                        <p:strVal val="visible"/>
                                      </p:to>
                                    </p:set>
                                    <p:animEffect transition="in" filter="box(in)">
                                      <p:cBhvr>
                                        <p:cTn id="22" dur="2000"/>
                                        <p:tgtEl>
                                          <p:spTgt spid="33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23" grpId="0"/>
      <p:bldP spid="33924"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331878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2167</Words>
  <Application>Microsoft Office PowerPoint</Application>
  <PresentationFormat>Widescreen</PresentationFormat>
  <Paragraphs>298</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85</cp:revision>
  <dcterms:created xsi:type="dcterms:W3CDTF">2021-11-24T13:54:23Z</dcterms:created>
  <dcterms:modified xsi:type="dcterms:W3CDTF">2022-01-27T03:09:15Z</dcterms:modified>
</cp:coreProperties>
</file>