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1"/>
  </p:notesMasterIdLst>
  <p:sldIdLst>
    <p:sldId id="377" r:id="rId2"/>
    <p:sldId id="383" r:id="rId3"/>
    <p:sldId id="33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334" r:id="rId14"/>
    <p:sldId id="315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78" r:id="rId23"/>
    <p:sldId id="380" r:id="rId24"/>
    <p:sldId id="341" r:id="rId25"/>
    <p:sldId id="385" r:id="rId26"/>
    <p:sldId id="367" r:id="rId27"/>
    <p:sldId id="388" r:id="rId28"/>
    <p:sldId id="387" r:id="rId29"/>
    <p:sldId id="382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FFFF"/>
    <a:srgbClr val="FF0000"/>
    <a:srgbClr val="FF00FF"/>
    <a:srgbClr val="33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3322" autoAdjust="0"/>
  </p:normalViewPr>
  <p:slideViewPr>
    <p:cSldViewPr>
      <p:cViewPr varScale="1">
        <p:scale>
          <a:sx n="65" d="100"/>
          <a:sy n="65" d="100"/>
        </p:scale>
        <p:origin x="11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B78B9FCA-A04D-489A-B111-5680A4E60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8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7D437B-66C9-47C8-8845-DAE8C9DE67BE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54A254D-8776-4CCA-A1DD-A82C685AD146}" type="slidenum">
              <a:rPr 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?2</a:t>
            </a:r>
          </a:p>
        </p:txBody>
      </p:sp>
    </p:spTree>
    <p:extLst>
      <p:ext uri="{BB962C8B-B14F-4D97-AF65-F5344CB8AC3E}">
        <p14:creationId xmlns:p14="http://schemas.microsoft.com/office/powerpoint/2010/main" val="330424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9B129-64BA-4670-9B99-1028D4263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85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046C8-50AB-42F5-89E2-7E00FC0A33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7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5A96E-9FAF-49FA-A98F-6458673B8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56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0802C-F21E-4A86-BC2A-67E198DC2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1E148-FFD3-4211-8886-4B9CD1786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7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AF0DA-889A-4394-9A1D-729FBFAFD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99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3144C-33C2-419C-89FB-1733F977C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90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9BFE-98C2-4770-B8F0-5754EF4D8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14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608DE-B590-4649-BEE0-FE61CEE06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06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3F503-9190-4BF0-8426-312C9461F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300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E4F17-642D-435C-A598-3B1B12D39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9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1B665-13C2-42D7-9EAB-64E8BA839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95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A79E250-3FC9-4303-BD89-0522952B41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15" Type="http://schemas.openxmlformats.org/officeDocument/2006/relationships/image" Target="../media/image25.png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3276600" y="5715000"/>
          <a:ext cx="1952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15000"/>
                        <a:ext cx="19526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Line 38"/>
          <p:cNvSpPr>
            <a:spLocks noChangeShapeType="1"/>
          </p:cNvSpPr>
          <p:nvPr/>
        </p:nvSpPr>
        <p:spPr bwMode="auto">
          <a:xfrm flipH="1" flipV="1">
            <a:off x="1219200" y="5105400"/>
            <a:ext cx="76200" cy="88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4" name="Line 39"/>
          <p:cNvSpPr>
            <a:spLocks noChangeShapeType="1"/>
          </p:cNvSpPr>
          <p:nvPr/>
        </p:nvSpPr>
        <p:spPr bwMode="auto">
          <a:xfrm flipH="1">
            <a:off x="1219200" y="4648200"/>
            <a:ext cx="119063" cy="158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 bwMode="auto">
          <a:xfrm>
            <a:off x="2762283" y="18128"/>
            <a:ext cx="3581400" cy="52322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 </a:t>
            </a:r>
            <a:endParaRPr kumimoji="0" lang="en-US" sz="28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03" y="1138733"/>
            <a:ext cx="3654258" cy="2508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8821">
            <a:off x="4282527" y="1247057"/>
            <a:ext cx="3517178" cy="2428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647" y="639424"/>
            <a:ext cx="872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90967" y="3885149"/>
            <a:ext cx="131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dirty="0" smtClean="0"/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7787" y="3911727"/>
                <a:ext cx="8063048" cy="505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°−37°−62°=81°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87" y="3911727"/>
                <a:ext cx="8063048" cy="505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7242" y="4539161"/>
                <a:ext cx="35251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=△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𝐷𝐸𝐹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ì: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42" y="4539161"/>
                <a:ext cx="352519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67255" y="5112061"/>
                <a:ext cx="2362200" cy="1494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=81°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=37°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55" y="5112061"/>
                <a:ext cx="2362200" cy="14941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5763" y="5044574"/>
                <a:ext cx="2875839" cy="144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𝐷𝐸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=8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=9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𝐷𝐹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=5,5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763" y="5044574"/>
                <a:ext cx="2875839" cy="1446743"/>
              </a:xfrm>
              <a:prstGeom prst="rect">
                <a:avLst/>
              </a:prstGeom>
              <a:blipFill rotWithShape="0">
                <a:blip r:embed="rId10"/>
                <a:stretch>
                  <a:fillRect r="-1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>
            <a:off x="5981700" y="3644763"/>
            <a:ext cx="533400" cy="609600"/>
          </a:xfrm>
          <a:custGeom>
            <a:avLst/>
            <a:gdLst>
              <a:gd name="T0" fmla="*/ 0 w 384"/>
              <a:gd name="T1" fmla="*/ 860213443 h 432"/>
              <a:gd name="T2" fmla="*/ 740926049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2410">
            <a:off x="5562600" y="2549388"/>
            <a:ext cx="1066800" cy="1571625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5194">
            <a:off x="6400800" y="1730238"/>
            <a:ext cx="771525" cy="4391025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rc 5"/>
          <p:cNvSpPr>
            <a:spLocks/>
          </p:cNvSpPr>
          <p:nvPr/>
        </p:nvSpPr>
        <p:spPr bwMode="auto">
          <a:xfrm>
            <a:off x="6362700" y="3006588"/>
            <a:ext cx="1181100" cy="1222375"/>
          </a:xfrm>
          <a:custGeom>
            <a:avLst/>
            <a:gdLst>
              <a:gd name="T0" fmla="*/ 0 w 21600"/>
              <a:gd name="T1" fmla="*/ 2147483647 h 21655"/>
              <a:gd name="T2" fmla="*/ 2147483647 w 21600"/>
              <a:gd name="T3" fmla="*/ 0 h 21655"/>
              <a:gd name="T4" fmla="*/ 2147483647 w 21600"/>
              <a:gd name="T5" fmla="*/ 2147483647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0" name="Arc 6"/>
          <p:cNvSpPr>
            <a:spLocks/>
          </p:cNvSpPr>
          <p:nvPr/>
        </p:nvSpPr>
        <p:spPr bwMode="auto">
          <a:xfrm>
            <a:off x="5981700" y="3451088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5943600" y="4225788"/>
            <a:ext cx="1676400" cy="76200"/>
            <a:chOff x="2112" y="2736"/>
            <a:chExt cx="1008" cy="48"/>
          </a:xfrm>
        </p:grpSpPr>
        <p:sp>
          <p:nvSpPr>
            <p:cNvPr id="16399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401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6477000" y="36161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8077200" y="3920988"/>
            <a:ext cx="9906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5791200" y="4225788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               C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248400" y="3082788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8382000" y="61785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9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02571" y="1483174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46132" y="4897847"/>
            <a:ext cx="4622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cắt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-12636" y="3675741"/>
            <a:ext cx="355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tròn</a:t>
            </a:r>
            <a:r>
              <a:rPr lang="en-US" sz="2800" dirty="0" smtClean="0">
                <a:solidFill>
                  <a:schemeClr val="tx1"/>
                </a:solidFill>
              </a:rPr>
              <a:t> (B;2cm).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-2653279" y="4298559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VÏ </a:t>
            </a:r>
            <a:r>
              <a:rPr lang="en-US" sz="2800" dirty="0" err="1">
                <a:solidFill>
                  <a:schemeClr val="tx1"/>
                </a:solidFill>
                <a:latin typeface=".VnTime" panose="020B7200000000000000" pitchFamily="34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anose="020B7200000000000000" pitchFamily="34" charset="0"/>
              </a:rPr>
              <a:t>trßn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.VnTime" panose="020B7200000000000000" pitchFamily="34" charset="0"/>
              </a:rPr>
              <a:t>(C;3cm).</a:t>
            </a:r>
            <a:endParaRPr lang="en-US" sz="280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-12636" y="3110877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70416" y="5533237"/>
            <a:ext cx="515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Nối</a:t>
            </a:r>
            <a:r>
              <a:rPr lang="en-US" sz="2800" dirty="0" smtClean="0">
                <a:solidFill>
                  <a:schemeClr val="tx1"/>
                </a:solidFill>
              </a:rPr>
              <a:t> AB, AC, ta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tam </a:t>
            </a:r>
            <a:r>
              <a:rPr lang="en-US" sz="2800" dirty="0" err="1" smtClean="0">
                <a:solidFill>
                  <a:schemeClr val="tx1"/>
                </a:solidFill>
              </a:rPr>
              <a:t>giác</a:t>
            </a:r>
            <a:r>
              <a:rPr lang="en-US" sz="2800" dirty="0" smtClean="0">
                <a:solidFill>
                  <a:schemeClr val="tx1"/>
                </a:solidFill>
              </a:rPr>
              <a:t> 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1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-2.59259E-6 L 0.05833 -0.0812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23" grpId="0" animBg="1"/>
      <p:bldP spid="38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6400800" y="40386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204">
            <a:off x="6591300" y="3467100"/>
            <a:ext cx="1571625" cy="10668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647">
            <a:off x="4419600" y="4233863"/>
            <a:ext cx="4391025" cy="771525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reeform 5"/>
          <p:cNvSpPr>
            <a:spLocks/>
          </p:cNvSpPr>
          <p:nvPr/>
        </p:nvSpPr>
        <p:spPr bwMode="auto">
          <a:xfrm>
            <a:off x="5905500" y="4067175"/>
            <a:ext cx="533400" cy="609600"/>
          </a:xfrm>
          <a:custGeom>
            <a:avLst/>
            <a:gdLst>
              <a:gd name="T0" fmla="*/ 0 w 384"/>
              <a:gd name="T1" fmla="*/ 860213443 h 432"/>
              <a:gd name="T2" fmla="*/ 740926049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4" name="Arc 6"/>
          <p:cNvSpPr>
            <a:spLocks/>
          </p:cNvSpPr>
          <p:nvPr/>
        </p:nvSpPr>
        <p:spPr bwMode="auto">
          <a:xfrm>
            <a:off x="6286500" y="3429000"/>
            <a:ext cx="1181100" cy="1222375"/>
          </a:xfrm>
          <a:custGeom>
            <a:avLst/>
            <a:gdLst>
              <a:gd name="T0" fmla="*/ 0 w 21600"/>
              <a:gd name="T1" fmla="*/ 2147483647 h 21655"/>
              <a:gd name="T2" fmla="*/ 2147483647 w 21600"/>
              <a:gd name="T3" fmla="*/ 0 h 21655"/>
              <a:gd name="T4" fmla="*/ 2147483647 w 21600"/>
              <a:gd name="T5" fmla="*/ 2147483647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5" name="Arc 7"/>
          <p:cNvSpPr>
            <a:spLocks/>
          </p:cNvSpPr>
          <p:nvPr/>
        </p:nvSpPr>
        <p:spPr bwMode="auto">
          <a:xfrm>
            <a:off x="5905500" y="38735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5867400" y="4648200"/>
            <a:ext cx="1676400" cy="76200"/>
            <a:chOff x="2112" y="2736"/>
            <a:chExt cx="1008" cy="48"/>
          </a:xfrm>
        </p:grpSpPr>
        <p:sp>
          <p:nvSpPr>
            <p:cNvPr id="17424" name="Line 9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Oval 10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26" name="Oval 11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7417" name="Oval 12"/>
          <p:cNvSpPr>
            <a:spLocks noChangeArrowheads="1"/>
          </p:cNvSpPr>
          <p:nvPr/>
        </p:nvSpPr>
        <p:spPr bwMode="auto">
          <a:xfrm>
            <a:off x="6400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5715000" y="464820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B               C</a:t>
            </a: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6172200" y="3505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8382000" y="6178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3443" y="1607577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4284" y="4885637"/>
            <a:ext cx="4622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cắt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7780" y="3663531"/>
            <a:ext cx="355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tròn</a:t>
            </a:r>
            <a:r>
              <a:rPr lang="en-US" sz="2800" dirty="0" smtClean="0">
                <a:solidFill>
                  <a:schemeClr val="tx1"/>
                </a:solidFill>
              </a:rPr>
              <a:t> (B;2cm).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-2582863" y="4286349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VÏ </a:t>
            </a:r>
            <a:r>
              <a:rPr lang="en-US" sz="2800" dirty="0" err="1">
                <a:solidFill>
                  <a:schemeClr val="tx1"/>
                </a:solidFill>
                <a:latin typeface=".VnTime" panose="020B7200000000000000" pitchFamily="34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anose="020B7200000000000000" pitchFamily="34" charset="0"/>
              </a:rPr>
              <a:t>trßn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.VnTime" panose="020B7200000000000000" pitchFamily="34" charset="0"/>
              </a:rPr>
              <a:t>(C;3cm).</a:t>
            </a:r>
            <a:endParaRPr lang="en-US" sz="280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7780" y="3098667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5521027"/>
            <a:ext cx="515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Nối</a:t>
            </a:r>
            <a:r>
              <a:rPr lang="en-US" sz="2800" dirty="0" smtClean="0">
                <a:solidFill>
                  <a:schemeClr val="tx1"/>
                </a:solidFill>
              </a:rPr>
              <a:t> AB, AC, ta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tam </a:t>
            </a:r>
            <a:r>
              <a:rPr lang="en-US" sz="2800" dirty="0" err="1" smtClean="0">
                <a:solidFill>
                  <a:schemeClr val="tx1"/>
                </a:solidFill>
              </a:rPr>
              <a:t>giác</a:t>
            </a:r>
            <a:r>
              <a:rPr lang="en-US" sz="2800" dirty="0" smtClean="0">
                <a:solidFill>
                  <a:schemeClr val="tx1"/>
                </a:solidFill>
              </a:rPr>
              <a:t> 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-3.33333E-6 L 0.11823 0.0833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643234" y="3670354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647">
            <a:off x="4633459" y="3841804"/>
            <a:ext cx="4391025" cy="771525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6119359" y="3670354"/>
            <a:ext cx="533400" cy="609600"/>
          </a:xfrm>
          <a:custGeom>
            <a:avLst/>
            <a:gdLst>
              <a:gd name="T0" fmla="*/ 0 w 384"/>
              <a:gd name="T1" fmla="*/ 860213443 h 432"/>
              <a:gd name="T2" fmla="*/ 740926049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5" name="Arc 5"/>
          <p:cNvSpPr>
            <a:spLocks/>
          </p:cNvSpPr>
          <p:nvPr/>
        </p:nvSpPr>
        <p:spPr bwMode="auto">
          <a:xfrm>
            <a:off x="6500359" y="3032179"/>
            <a:ext cx="1181100" cy="1222375"/>
          </a:xfrm>
          <a:custGeom>
            <a:avLst/>
            <a:gdLst>
              <a:gd name="T0" fmla="*/ 0 w 21600"/>
              <a:gd name="T1" fmla="*/ 2147483647 h 21655"/>
              <a:gd name="T2" fmla="*/ 2147483647 w 21600"/>
              <a:gd name="T3" fmla="*/ 0 h 21655"/>
              <a:gd name="T4" fmla="*/ 2147483647 w 21600"/>
              <a:gd name="T5" fmla="*/ 2147483647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6" name="Arc 6"/>
          <p:cNvSpPr>
            <a:spLocks/>
          </p:cNvSpPr>
          <p:nvPr/>
        </p:nvSpPr>
        <p:spPr bwMode="auto">
          <a:xfrm>
            <a:off x="6119359" y="3476679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6081259" y="4251379"/>
            <a:ext cx="1676400" cy="76200"/>
            <a:chOff x="2112" y="2736"/>
            <a:chExt cx="1008" cy="48"/>
          </a:xfrm>
        </p:grpSpPr>
        <p:sp>
          <p:nvSpPr>
            <p:cNvPr id="18446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48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6614659" y="364177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5928859" y="4251379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               C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386059" y="3108379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24284" y="4885637"/>
            <a:ext cx="4622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cắt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780" y="3663531"/>
            <a:ext cx="355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tròn</a:t>
            </a:r>
            <a:r>
              <a:rPr lang="en-US" sz="2800" dirty="0" smtClean="0">
                <a:solidFill>
                  <a:schemeClr val="tx1"/>
                </a:solidFill>
              </a:rPr>
              <a:t> (B;2cm).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-2582863" y="4286349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VÏ </a:t>
            </a:r>
            <a:r>
              <a:rPr lang="en-US" sz="2800" dirty="0" err="1">
                <a:solidFill>
                  <a:schemeClr val="tx1"/>
                </a:solidFill>
                <a:latin typeface=".VnTime" panose="020B7200000000000000" pitchFamily="34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anose="020B7200000000000000" pitchFamily="34" charset="0"/>
              </a:rPr>
              <a:t>trßn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.VnTime" panose="020B7200000000000000" pitchFamily="34" charset="0"/>
              </a:rPr>
              <a:t>(C;3cm).</a:t>
            </a:r>
            <a:endParaRPr lang="en-US" sz="280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7780" y="3098667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521027"/>
            <a:ext cx="515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Nối</a:t>
            </a:r>
            <a:r>
              <a:rPr lang="en-US" sz="2800" dirty="0" smtClean="0">
                <a:solidFill>
                  <a:schemeClr val="tx1"/>
                </a:solidFill>
              </a:rPr>
              <a:t> AB, AC, ta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tam </a:t>
            </a:r>
            <a:r>
              <a:rPr lang="en-US" sz="2800" dirty="0" err="1" smtClean="0">
                <a:solidFill>
                  <a:schemeClr val="tx1"/>
                </a:solidFill>
              </a:rPr>
              <a:t>giác</a:t>
            </a:r>
            <a:r>
              <a:rPr lang="en-US" sz="2800" dirty="0" smtClean="0">
                <a:solidFill>
                  <a:schemeClr val="tx1"/>
                </a:solidFill>
              </a:rPr>
              <a:t> 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7156450" y="5302250"/>
            <a:ext cx="8604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76200" y="16002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</a:rPr>
              <a:t>Vẽ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tam </a:t>
            </a:r>
            <a:r>
              <a:rPr lang="en-US" sz="3200" dirty="0" err="1">
                <a:solidFill>
                  <a:schemeClr val="tx1"/>
                </a:solidFill>
              </a:rPr>
              <a:t>giác</a:t>
            </a:r>
            <a:r>
              <a:rPr lang="en-US" sz="3200" dirty="0">
                <a:solidFill>
                  <a:schemeClr val="tx1"/>
                </a:solidFill>
              </a:rPr>
              <a:t> A’B’C’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: A’B’ = 2cm, B’C’ = 4 cm, A’C’ = 3 cm.                     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4600" y="3111500"/>
            <a:ext cx="1905000" cy="1231900"/>
            <a:chOff x="1584" y="1960"/>
            <a:chExt cx="1200" cy="776"/>
          </a:xfrm>
        </p:grpSpPr>
        <p:sp>
          <p:nvSpPr>
            <p:cNvPr id="20490" name="Rectangle 3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2049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41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09600" y="-76200"/>
            <a:ext cx="28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514600" y="4114800"/>
            <a:ext cx="1676400" cy="76200"/>
            <a:chOff x="2112" y="2736"/>
            <a:chExt cx="1008" cy="48"/>
          </a:xfrm>
        </p:grpSpPr>
        <p:sp>
          <p:nvSpPr>
            <p:cNvPr id="21516" name="Line 3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Oval 4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18" name="Oval 5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14600" y="3111500"/>
            <a:ext cx="1905000" cy="1231900"/>
            <a:chOff x="1584" y="1960"/>
            <a:chExt cx="1200" cy="776"/>
          </a:xfrm>
        </p:grpSpPr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2151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81475"/>
            <a:ext cx="441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7916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838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514600" y="4114800"/>
            <a:ext cx="1676400" cy="76200"/>
            <a:chOff x="2112" y="2736"/>
            <a:chExt cx="1008" cy="48"/>
          </a:xfrm>
        </p:grpSpPr>
        <p:sp>
          <p:nvSpPr>
            <p:cNvPr id="22540" name="Line 4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Oval 5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42" name="Oval 6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4314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56000"/>
            <a:ext cx="523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362200" y="4114800"/>
            <a:ext cx="219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B’               C’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400" y="2775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11253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0400" y="17210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1625 -0.126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05000" y="39624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1" name="Arc 3"/>
          <p:cNvSpPr>
            <a:spLocks/>
          </p:cNvSpPr>
          <p:nvPr/>
        </p:nvSpPr>
        <p:spPr bwMode="auto">
          <a:xfrm>
            <a:off x="2552700" y="33401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89100" y="2705100"/>
            <a:ext cx="1701800" cy="2889250"/>
            <a:chOff x="464" y="1584"/>
            <a:chExt cx="1072" cy="1820"/>
          </a:xfrm>
        </p:grpSpPr>
        <p:pic>
          <p:nvPicPr>
            <p:cNvPr id="235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4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504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Line 7"/>
            <p:cNvSpPr>
              <a:spLocks noChangeShapeType="1"/>
            </p:cNvSpPr>
            <p:nvPr/>
          </p:nvSpPr>
          <p:spPr bwMode="auto">
            <a:xfrm>
              <a:off x="1008" y="24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2514600" y="4114800"/>
            <a:ext cx="1676400" cy="76200"/>
            <a:chOff x="2112" y="2736"/>
            <a:chExt cx="1008" cy="48"/>
          </a:xfrm>
        </p:grpSpPr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Oval 10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68" name="Oval 11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1676400" y="4191000"/>
            <a:ext cx="2286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355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4314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2362200" y="4114800"/>
            <a:ext cx="219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B’               C’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28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514600" y="4114800"/>
            <a:ext cx="1676400" cy="76200"/>
            <a:chOff x="2112" y="2736"/>
            <a:chExt cx="1008" cy="48"/>
          </a:xfrm>
        </p:grpSpPr>
        <p:sp>
          <p:nvSpPr>
            <p:cNvPr id="24589" name="Line 4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Oval 5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591" name="Oval 6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4580" name="Arc 7"/>
          <p:cNvSpPr>
            <a:spLocks/>
          </p:cNvSpPr>
          <p:nvPr/>
        </p:nvSpPr>
        <p:spPr bwMode="auto">
          <a:xfrm>
            <a:off x="2552700" y="33401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4314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56000"/>
            <a:ext cx="523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2362200" y="4114800"/>
            <a:ext cx="219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B’               C’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834 -0.1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rc 2"/>
          <p:cNvSpPr>
            <a:spLocks/>
          </p:cNvSpPr>
          <p:nvPr/>
        </p:nvSpPr>
        <p:spPr bwMode="auto">
          <a:xfrm>
            <a:off x="2933700" y="2927350"/>
            <a:ext cx="1181100" cy="1190625"/>
          </a:xfrm>
          <a:custGeom>
            <a:avLst/>
            <a:gdLst>
              <a:gd name="T0" fmla="*/ 0 w 21600"/>
              <a:gd name="T1" fmla="*/ 2147483647 h 21079"/>
              <a:gd name="T2" fmla="*/ 2147483647 w 21600"/>
              <a:gd name="T3" fmla="*/ 0 h 21079"/>
              <a:gd name="T4" fmla="*/ 2147483647 w 21600"/>
              <a:gd name="T5" fmla="*/ 2147483647 h 21079"/>
              <a:gd name="T6" fmla="*/ 0 60000 65536"/>
              <a:gd name="T7" fmla="*/ 0 60000 65536"/>
              <a:gd name="T8" fmla="*/ 0 60000 65536"/>
              <a:gd name="T9" fmla="*/ 0 w 21600"/>
              <a:gd name="T10" fmla="*/ 0 h 21079"/>
              <a:gd name="T11" fmla="*/ 21600 w 21600"/>
              <a:gd name="T12" fmla="*/ 21079 h 2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21000" y="2755900"/>
            <a:ext cx="2463800" cy="2768600"/>
            <a:chOff x="1824" y="1736"/>
            <a:chExt cx="1552" cy="1744"/>
          </a:xfrm>
        </p:grpSpPr>
        <p:pic>
          <p:nvPicPr>
            <p:cNvPr id="256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36"/>
              <a:ext cx="76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616"/>
              <a:ext cx="76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905000" y="4114800"/>
            <a:ext cx="4191000" cy="231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Arc 7"/>
          <p:cNvSpPr>
            <a:spLocks/>
          </p:cNvSpPr>
          <p:nvPr/>
        </p:nvSpPr>
        <p:spPr bwMode="auto">
          <a:xfrm>
            <a:off x="2552700" y="33401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2514600" y="4152900"/>
            <a:ext cx="159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2514600" y="4114800"/>
            <a:ext cx="793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4111625" y="4114800"/>
            <a:ext cx="793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362200" y="4114800"/>
            <a:ext cx="219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B’               C’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68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" y="2133600"/>
            <a:ext cx="3819085" cy="207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64636"/>
            <a:ext cx="3857169" cy="2109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048000" y="152400"/>
            <a:ext cx="2803187" cy="58477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VẤN ĐỀ </a:t>
            </a:r>
            <a:endParaRPr kumimoji="0" lang="en-US" sz="32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547" y="1219200"/>
            <a:ext cx="7939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4274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/>
          </p:cNvSpPr>
          <p:nvPr/>
        </p:nvSpPr>
        <p:spPr bwMode="auto">
          <a:xfrm>
            <a:off x="2552700" y="3533775"/>
            <a:ext cx="533400" cy="609600"/>
          </a:xfrm>
          <a:custGeom>
            <a:avLst/>
            <a:gdLst>
              <a:gd name="T0" fmla="*/ 0 w 384"/>
              <a:gd name="T1" fmla="*/ 860213443 h 432"/>
              <a:gd name="T2" fmla="*/ 740926049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2410">
            <a:off x="2133600" y="2438400"/>
            <a:ext cx="1066800" cy="1571625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5194">
            <a:off x="2971800" y="1619250"/>
            <a:ext cx="771525" cy="4391025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rc 5"/>
          <p:cNvSpPr>
            <a:spLocks/>
          </p:cNvSpPr>
          <p:nvPr/>
        </p:nvSpPr>
        <p:spPr bwMode="auto">
          <a:xfrm>
            <a:off x="2933700" y="2895600"/>
            <a:ext cx="1181100" cy="1222375"/>
          </a:xfrm>
          <a:custGeom>
            <a:avLst/>
            <a:gdLst>
              <a:gd name="T0" fmla="*/ 0 w 21600"/>
              <a:gd name="T1" fmla="*/ 2147483647 h 21655"/>
              <a:gd name="T2" fmla="*/ 2147483647 w 21600"/>
              <a:gd name="T3" fmla="*/ 0 h 21655"/>
              <a:gd name="T4" fmla="*/ 2147483647 w 21600"/>
              <a:gd name="T5" fmla="*/ 2147483647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0" name="Arc 6"/>
          <p:cNvSpPr>
            <a:spLocks/>
          </p:cNvSpPr>
          <p:nvPr/>
        </p:nvSpPr>
        <p:spPr bwMode="auto">
          <a:xfrm>
            <a:off x="2552700" y="33401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514600" y="4114800"/>
            <a:ext cx="1676400" cy="76200"/>
            <a:chOff x="2112" y="2736"/>
            <a:chExt cx="1008" cy="48"/>
          </a:xfrm>
        </p:grpSpPr>
        <p:sp>
          <p:nvSpPr>
            <p:cNvPr id="26641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43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30480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4648200" y="3810000"/>
            <a:ext cx="9906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2362200" y="4114800"/>
            <a:ext cx="219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B’               C’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2819400" y="2971800"/>
            <a:ext cx="560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H" panose="020B7200000000000000" pitchFamily="34" charset="0"/>
              </a:rPr>
              <a:t>A’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1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4.62428E-6 L 0.05833 -0.0811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4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51" grpId="0" animBg="1"/>
      <p:bldP spid="870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3076575" y="3533775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647">
            <a:off x="1066800" y="3705225"/>
            <a:ext cx="4391025" cy="771525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Freeform 4"/>
          <p:cNvSpPr>
            <a:spLocks/>
          </p:cNvSpPr>
          <p:nvPr/>
        </p:nvSpPr>
        <p:spPr bwMode="auto">
          <a:xfrm>
            <a:off x="2552700" y="3533775"/>
            <a:ext cx="533400" cy="609600"/>
          </a:xfrm>
          <a:custGeom>
            <a:avLst/>
            <a:gdLst>
              <a:gd name="T0" fmla="*/ 0 w 384"/>
              <a:gd name="T1" fmla="*/ 860213443 h 432"/>
              <a:gd name="T2" fmla="*/ 740926049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069" name="Arc 5"/>
          <p:cNvSpPr>
            <a:spLocks/>
          </p:cNvSpPr>
          <p:nvPr/>
        </p:nvSpPr>
        <p:spPr bwMode="auto">
          <a:xfrm>
            <a:off x="2933700" y="2895600"/>
            <a:ext cx="1181100" cy="1222375"/>
          </a:xfrm>
          <a:custGeom>
            <a:avLst/>
            <a:gdLst>
              <a:gd name="T0" fmla="*/ 0 w 21600"/>
              <a:gd name="T1" fmla="*/ 2147483647 h 21655"/>
              <a:gd name="T2" fmla="*/ 2147483647 w 21600"/>
              <a:gd name="T3" fmla="*/ 0 h 21655"/>
              <a:gd name="T4" fmla="*/ 2147483647 w 21600"/>
              <a:gd name="T5" fmla="*/ 2147483647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070" name="Arc 6"/>
          <p:cNvSpPr>
            <a:spLocks/>
          </p:cNvSpPr>
          <p:nvPr/>
        </p:nvSpPr>
        <p:spPr bwMode="auto">
          <a:xfrm>
            <a:off x="2552700" y="33401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2514600" y="4114800"/>
            <a:ext cx="1676400" cy="76200"/>
            <a:chOff x="2112" y="2736"/>
            <a:chExt cx="1008" cy="48"/>
          </a:xfrm>
        </p:grpSpPr>
        <p:sp>
          <p:nvSpPr>
            <p:cNvPr id="28688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690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8680" name="Oval 11"/>
          <p:cNvSpPr>
            <a:spLocks noChangeArrowheads="1"/>
          </p:cNvSpPr>
          <p:nvPr/>
        </p:nvSpPr>
        <p:spPr bwMode="auto">
          <a:xfrm>
            <a:off x="30480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2362200" y="4114800"/>
            <a:ext cx="219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B’               C’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2819400" y="2971800"/>
            <a:ext cx="560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H" panose="020B7200000000000000" pitchFamily="34" charset="0"/>
              </a:rPr>
              <a:t>A’</a:t>
            </a:r>
          </a:p>
        </p:txBody>
      </p:sp>
      <p:sp>
        <p:nvSpPr>
          <p:cNvPr id="28685" name="Rectangle 18"/>
          <p:cNvSpPr>
            <a:spLocks noChangeArrowheads="1"/>
          </p:cNvSpPr>
          <p:nvPr/>
        </p:nvSpPr>
        <p:spPr bwMode="auto">
          <a:xfrm>
            <a:off x="8312150" y="61785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21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568616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5515760" y="1411323"/>
            <a:ext cx="45593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 err="1">
                <a:latin typeface=".VnTime" panose="020B7200000000000000" pitchFamily="34" charset="0"/>
                <a:cs typeface="Arial" panose="020B0604020202020204" pitchFamily="34" charset="0"/>
              </a:rPr>
              <a:t>Bµi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toán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.VnTime" panose="020B7200000000000000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.VnTime" panose="020B7200000000000000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052" name="Group 88"/>
          <p:cNvGrpSpPr>
            <a:grpSpLocks/>
          </p:cNvGrpSpPr>
          <p:nvPr/>
        </p:nvGrpSpPr>
        <p:grpSpPr bwMode="auto">
          <a:xfrm>
            <a:off x="688277" y="1749287"/>
            <a:ext cx="3247999" cy="2562654"/>
            <a:chOff x="5562600" y="3048000"/>
            <a:chExt cx="1806905" cy="1535072"/>
          </a:xfrm>
        </p:grpSpPr>
        <p:sp>
          <p:nvSpPr>
            <p:cNvPr id="2072" name="Arc 5"/>
            <p:cNvSpPr>
              <a:spLocks/>
            </p:cNvSpPr>
            <p:nvPr/>
          </p:nvSpPr>
          <p:spPr bwMode="auto">
            <a:xfrm>
              <a:off x="6057900" y="3048000"/>
              <a:ext cx="1181100" cy="1222330"/>
            </a:xfrm>
            <a:custGeom>
              <a:avLst/>
              <a:gdLst>
                <a:gd name="T0" fmla="*/ 0 w 21600"/>
                <a:gd name="T1" fmla="*/ 2147483647 h 21655"/>
                <a:gd name="T2" fmla="*/ 2147483647 w 21600"/>
                <a:gd name="T3" fmla="*/ 0 h 21655"/>
                <a:gd name="T4" fmla="*/ 2147483647 w 21600"/>
                <a:gd name="T5" fmla="*/ 2147483647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655" stroke="0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54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073" name="Group 139"/>
            <p:cNvGrpSpPr>
              <a:grpSpLocks/>
            </p:cNvGrpSpPr>
            <p:nvPr/>
          </p:nvGrpSpPr>
          <p:grpSpPr bwMode="auto">
            <a:xfrm>
              <a:off x="5562600" y="3276592"/>
              <a:ext cx="1806905" cy="1306480"/>
              <a:chOff x="5127295" y="2438392"/>
              <a:chExt cx="1806905" cy="1306480"/>
            </a:xfrm>
          </p:grpSpPr>
          <p:sp>
            <p:nvSpPr>
              <p:cNvPr id="2074" name="Freeform 2"/>
              <p:cNvSpPr>
                <a:spLocks/>
              </p:cNvSpPr>
              <p:nvPr/>
            </p:nvSpPr>
            <p:spPr bwMode="auto">
              <a:xfrm>
                <a:off x="5249079" y="2840734"/>
                <a:ext cx="533400" cy="609577"/>
              </a:xfrm>
              <a:custGeom>
                <a:avLst/>
                <a:gdLst>
                  <a:gd name="T0" fmla="*/ 0 w 384"/>
                  <a:gd name="T1" fmla="*/ 2147483647 h 432"/>
                  <a:gd name="T2" fmla="*/ 2147483647 w 384"/>
                  <a:gd name="T3" fmla="*/ 0 h 432"/>
                  <a:gd name="T4" fmla="*/ 0 60000 65536"/>
                  <a:gd name="T5" fmla="*/ 0 60000 65536"/>
                  <a:gd name="T6" fmla="*/ 0 w 384"/>
                  <a:gd name="T7" fmla="*/ 0 h 432"/>
                  <a:gd name="T8" fmla="*/ 384 w 384"/>
                  <a:gd name="T9" fmla="*/ 432 h 4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432">
                    <a:moveTo>
                      <a:pt x="0" y="432"/>
                    </a:moveTo>
                    <a:cubicBezTo>
                      <a:pt x="0" y="432"/>
                      <a:pt x="192" y="216"/>
                      <a:pt x="384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075" name="Arc 6"/>
              <p:cNvSpPr>
                <a:spLocks/>
              </p:cNvSpPr>
              <p:nvPr/>
            </p:nvSpPr>
            <p:spPr bwMode="auto">
              <a:xfrm>
                <a:off x="5241595" y="2654284"/>
                <a:ext cx="777875" cy="798483"/>
              </a:xfrm>
              <a:custGeom>
                <a:avLst/>
                <a:gdLst>
                  <a:gd name="T0" fmla="*/ 0 w 22053"/>
                  <a:gd name="T1" fmla="*/ 2147483647 h 21600"/>
                  <a:gd name="T2" fmla="*/ 2147483647 w 22053"/>
                  <a:gd name="T3" fmla="*/ 2147483647 h 21600"/>
                  <a:gd name="T4" fmla="*/ 2147483647 w 22053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2053"/>
                  <a:gd name="T10" fmla="*/ 0 h 21600"/>
                  <a:gd name="T11" fmla="*/ 22053 w 220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53" h="21600" fill="none" extrusionOk="0">
                    <a:moveTo>
                      <a:pt x="-1" y="4"/>
                    </a:moveTo>
                    <a:cubicBezTo>
                      <a:pt x="150" y="1"/>
                      <a:pt x="301" y="-1"/>
                      <a:pt x="453" y="0"/>
                    </a:cubicBezTo>
                    <a:cubicBezTo>
                      <a:pt x="12324" y="0"/>
                      <a:pt x="21971" y="9581"/>
                      <a:pt x="22052" y="21453"/>
                    </a:cubicBezTo>
                  </a:path>
                  <a:path w="22053" h="21600" stroke="0" extrusionOk="0">
                    <a:moveTo>
                      <a:pt x="-1" y="4"/>
                    </a:moveTo>
                    <a:cubicBezTo>
                      <a:pt x="150" y="1"/>
                      <a:pt x="301" y="-1"/>
                      <a:pt x="453" y="0"/>
                    </a:cubicBezTo>
                    <a:cubicBezTo>
                      <a:pt x="12324" y="0"/>
                      <a:pt x="21971" y="9581"/>
                      <a:pt x="22052" y="21453"/>
                    </a:cubicBezTo>
                    <a:lnTo>
                      <a:pt x="453" y="21600"/>
                    </a:lnTo>
                    <a:lnTo>
                      <a:pt x="-1" y="4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076" name="Line 8"/>
              <p:cNvSpPr>
                <a:spLocks noChangeShapeType="1"/>
              </p:cNvSpPr>
              <p:nvPr/>
            </p:nvSpPr>
            <p:spPr bwMode="auto">
              <a:xfrm>
                <a:off x="5254295" y="3454400"/>
                <a:ext cx="15965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Oval 11"/>
              <p:cNvSpPr>
                <a:spLocks noChangeArrowheads="1"/>
              </p:cNvSpPr>
              <p:nvPr/>
            </p:nvSpPr>
            <p:spPr bwMode="auto">
              <a:xfrm>
                <a:off x="5717845" y="2819377"/>
                <a:ext cx="76200" cy="7619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" name="Text Box 13"/>
              <p:cNvSpPr txBox="1">
                <a:spLocks noChangeArrowheads="1"/>
              </p:cNvSpPr>
              <p:nvPr/>
            </p:nvSpPr>
            <p:spPr bwMode="auto">
              <a:xfrm>
                <a:off x="5127295" y="3505200"/>
                <a:ext cx="1806905" cy="239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latin typeface=".VnArial Narrow" panose="020B7200000000000000" pitchFamily="34" charset="0"/>
                    <a:cs typeface="Arial" panose="020B0604020202020204" pitchFamily="34" charset="0"/>
                  </a:rPr>
                  <a:t>B         </a:t>
                </a:r>
                <a:r>
                  <a:rPr lang="en-US" sz="2000" dirty="0" smtClean="0">
                    <a:latin typeface=".VnArial Narrow" panose="020B7200000000000000" pitchFamily="34" charset="0"/>
                    <a:cs typeface="Arial" panose="020B0604020202020204" pitchFamily="34" charset="0"/>
                  </a:rPr>
                  <a:t>             4                        C</a:t>
                </a:r>
                <a:endParaRPr lang="en-US" sz="2000" dirty="0">
                  <a:latin typeface=".VnArial Narrow" panose="020B72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Text Box 14"/>
              <p:cNvSpPr txBox="1">
                <a:spLocks noChangeArrowheads="1"/>
              </p:cNvSpPr>
              <p:nvPr/>
            </p:nvSpPr>
            <p:spPr bwMode="auto">
              <a:xfrm>
                <a:off x="5584495" y="2438392"/>
                <a:ext cx="325730" cy="400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>
                    <a:latin typeface=".VnArial Narrow" panose="020B7200000000000000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16200000" flipH="1">
                <a:off x="5994271" y="2590739"/>
                <a:ext cx="619152" cy="11209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1" name="TextBox 43"/>
              <p:cNvSpPr txBox="1">
                <a:spLocks noChangeArrowheads="1"/>
              </p:cNvSpPr>
              <p:nvPr/>
            </p:nvSpPr>
            <p:spPr bwMode="auto">
              <a:xfrm>
                <a:off x="5203495" y="2819377"/>
                <a:ext cx="327334" cy="400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82" name="TextBox 44"/>
              <p:cNvSpPr txBox="1">
                <a:spLocks noChangeArrowheads="1"/>
              </p:cNvSpPr>
              <p:nvPr/>
            </p:nvSpPr>
            <p:spPr bwMode="auto">
              <a:xfrm>
                <a:off x="6194095" y="2819377"/>
                <a:ext cx="327334" cy="400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083" name="Oval 11"/>
              <p:cNvSpPr>
                <a:spLocks noChangeArrowheads="1"/>
              </p:cNvSpPr>
              <p:nvPr/>
            </p:nvSpPr>
            <p:spPr bwMode="auto">
              <a:xfrm>
                <a:off x="5209845" y="3406775"/>
                <a:ext cx="76200" cy="7619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84" name="Oval 11"/>
              <p:cNvSpPr>
                <a:spLocks noChangeArrowheads="1"/>
              </p:cNvSpPr>
              <p:nvPr/>
            </p:nvSpPr>
            <p:spPr bwMode="auto">
              <a:xfrm>
                <a:off x="6794170" y="3406775"/>
                <a:ext cx="76200" cy="7619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297846" y="1298104"/>
            <a:ext cx="40386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 err="1">
                <a:latin typeface=".VnTime" panose="020B7200000000000000" pitchFamily="34" charset="0"/>
                <a:cs typeface="Arial" panose="020B0604020202020204" pitchFamily="34" charset="0"/>
              </a:rPr>
              <a:t>Bµi</a:t>
            </a:r>
            <a:r>
              <a:rPr lang="en-US" b="1" dirty="0"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.VnTime" panose="020B7200000000000000" pitchFamily="34" charset="0"/>
                <a:cs typeface="Arial" panose="020B0604020202020204" pitchFamily="34" charset="0"/>
              </a:rPr>
              <a:t>to¸n</a:t>
            </a:r>
            <a:r>
              <a:rPr lang="en-US" b="1" dirty="0">
                <a:latin typeface=".VnTime" panose="020B7200000000000000" pitchFamily="34" charset="0"/>
                <a:cs typeface="Arial" panose="020B0604020202020204" pitchFamily="34" charset="0"/>
              </a:rPr>
              <a:t> 1</a:t>
            </a:r>
            <a:r>
              <a:rPr lang="en-US" b="1" dirty="0" smtClean="0">
                <a:latin typeface=".VnTime" panose="020B7200000000000000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054" name="Group 131"/>
          <p:cNvGrpSpPr>
            <a:grpSpLocks/>
          </p:cNvGrpSpPr>
          <p:nvPr/>
        </p:nvGrpSpPr>
        <p:grpSpPr bwMode="auto">
          <a:xfrm>
            <a:off x="5002932" y="1835672"/>
            <a:ext cx="3844934" cy="2515979"/>
            <a:chOff x="5798820" y="2590800"/>
            <a:chExt cx="2181543" cy="1531299"/>
          </a:xfrm>
        </p:grpSpPr>
        <p:sp>
          <p:nvSpPr>
            <p:cNvPr id="2058" name="Line 7"/>
            <p:cNvSpPr>
              <a:spLocks noChangeShapeType="1"/>
            </p:cNvSpPr>
            <p:nvPr/>
          </p:nvSpPr>
          <p:spPr bwMode="auto">
            <a:xfrm>
              <a:off x="7980363" y="405923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Arc 5"/>
            <p:cNvSpPr>
              <a:spLocks/>
            </p:cNvSpPr>
            <p:nvPr/>
          </p:nvSpPr>
          <p:spPr bwMode="auto">
            <a:xfrm>
              <a:off x="6362700" y="2590800"/>
              <a:ext cx="1181100" cy="1222330"/>
            </a:xfrm>
            <a:custGeom>
              <a:avLst/>
              <a:gdLst>
                <a:gd name="T0" fmla="*/ 0 w 21600"/>
                <a:gd name="T1" fmla="*/ 2147483647 h 21655"/>
                <a:gd name="T2" fmla="*/ 2147483647 w 21600"/>
                <a:gd name="T3" fmla="*/ 0 h 21655"/>
                <a:gd name="T4" fmla="*/ 2147483647 w 21600"/>
                <a:gd name="T5" fmla="*/ 2147483647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655" stroke="0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54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060" name="Group 139"/>
            <p:cNvGrpSpPr>
              <a:grpSpLocks/>
            </p:cNvGrpSpPr>
            <p:nvPr/>
          </p:nvGrpSpPr>
          <p:grpSpPr bwMode="auto">
            <a:xfrm>
              <a:off x="5798820" y="2886344"/>
              <a:ext cx="1981200" cy="1235755"/>
              <a:chOff x="5058715" y="2505344"/>
              <a:chExt cx="1981200" cy="1235755"/>
            </a:xfrm>
          </p:grpSpPr>
          <p:sp>
            <p:nvSpPr>
              <p:cNvPr id="2061" name="Freeform 2"/>
              <p:cNvSpPr>
                <a:spLocks/>
              </p:cNvSpPr>
              <p:nvPr/>
            </p:nvSpPr>
            <p:spPr bwMode="auto">
              <a:xfrm>
                <a:off x="5249079" y="2840734"/>
                <a:ext cx="533400" cy="609577"/>
              </a:xfrm>
              <a:custGeom>
                <a:avLst/>
                <a:gdLst>
                  <a:gd name="T0" fmla="*/ 0 w 384"/>
                  <a:gd name="T1" fmla="*/ 2147483647 h 432"/>
                  <a:gd name="T2" fmla="*/ 2147483647 w 384"/>
                  <a:gd name="T3" fmla="*/ 0 h 432"/>
                  <a:gd name="T4" fmla="*/ 0 60000 65536"/>
                  <a:gd name="T5" fmla="*/ 0 60000 65536"/>
                  <a:gd name="T6" fmla="*/ 0 w 384"/>
                  <a:gd name="T7" fmla="*/ 0 h 432"/>
                  <a:gd name="T8" fmla="*/ 384 w 384"/>
                  <a:gd name="T9" fmla="*/ 432 h 4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432">
                    <a:moveTo>
                      <a:pt x="0" y="432"/>
                    </a:moveTo>
                    <a:cubicBezTo>
                      <a:pt x="0" y="432"/>
                      <a:pt x="192" y="216"/>
                      <a:pt x="384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062" name="Arc 6"/>
              <p:cNvSpPr>
                <a:spLocks/>
              </p:cNvSpPr>
              <p:nvPr/>
            </p:nvSpPr>
            <p:spPr bwMode="auto">
              <a:xfrm>
                <a:off x="5241595" y="2654284"/>
                <a:ext cx="777875" cy="798483"/>
              </a:xfrm>
              <a:custGeom>
                <a:avLst/>
                <a:gdLst>
                  <a:gd name="T0" fmla="*/ 0 w 22053"/>
                  <a:gd name="T1" fmla="*/ 2147483647 h 21600"/>
                  <a:gd name="T2" fmla="*/ 2147483647 w 22053"/>
                  <a:gd name="T3" fmla="*/ 2147483647 h 21600"/>
                  <a:gd name="T4" fmla="*/ 2147483647 w 22053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2053"/>
                  <a:gd name="T10" fmla="*/ 0 h 21600"/>
                  <a:gd name="T11" fmla="*/ 22053 w 220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53" h="21600" fill="none" extrusionOk="0">
                    <a:moveTo>
                      <a:pt x="-1" y="4"/>
                    </a:moveTo>
                    <a:cubicBezTo>
                      <a:pt x="150" y="1"/>
                      <a:pt x="301" y="-1"/>
                      <a:pt x="453" y="0"/>
                    </a:cubicBezTo>
                    <a:cubicBezTo>
                      <a:pt x="12324" y="0"/>
                      <a:pt x="21971" y="9581"/>
                      <a:pt x="22052" y="21453"/>
                    </a:cubicBezTo>
                  </a:path>
                  <a:path w="22053" h="21600" stroke="0" extrusionOk="0">
                    <a:moveTo>
                      <a:pt x="-1" y="4"/>
                    </a:moveTo>
                    <a:cubicBezTo>
                      <a:pt x="150" y="1"/>
                      <a:pt x="301" y="-1"/>
                      <a:pt x="453" y="0"/>
                    </a:cubicBezTo>
                    <a:cubicBezTo>
                      <a:pt x="12324" y="0"/>
                      <a:pt x="21971" y="9581"/>
                      <a:pt x="22052" y="21453"/>
                    </a:cubicBezTo>
                    <a:lnTo>
                      <a:pt x="453" y="21600"/>
                    </a:lnTo>
                    <a:lnTo>
                      <a:pt x="-1" y="4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063" name="Line 8"/>
              <p:cNvSpPr>
                <a:spLocks noChangeShapeType="1"/>
              </p:cNvSpPr>
              <p:nvPr/>
            </p:nvSpPr>
            <p:spPr bwMode="auto">
              <a:xfrm>
                <a:off x="5254295" y="3454400"/>
                <a:ext cx="15965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Oval 11"/>
              <p:cNvSpPr>
                <a:spLocks noChangeArrowheads="1"/>
              </p:cNvSpPr>
              <p:nvPr/>
            </p:nvSpPr>
            <p:spPr bwMode="auto">
              <a:xfrm>
                <a:off x="5717845" y="2819377"/>
                <a:ext cx="76200" cy="7619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65" name="Text Box 13"/>
              <p:cNvSpPr txBox="1">
                <a:spLocks noChangeArrowheads="1"/>
              </p:cNvSpPr>
              <p:nvPr/>
            </p:nvSpPr>
            <p:spPr bwMode="auto">
              <a:xfrm>
                <a:off x="5058715" y="3497580"/>
                <a:ext cx="1981200" cy="243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latin typeface=".VnArial Narrow" panose="020B7200000000000000" pitchFamily="34" charset="0"/>
                    <a:cs typeface="Arial" panose="020B0604020202020204" pitchFamily="34" charset="0"/>
                  </a:rPr>
                  <a:t>B’          </a:t>
                </a:r>
                <a:r>
                  <a:rPr lang="en-US" sz="2000" dirty="0" smtClean="0">
                    <a:latin typeface=".VnArial Narrow" panose="020B7200000000000000" pitchFamily="34" charset="0"/>
                    <a:cs typeface="Arial" panose="020B0604020202020204" pitchFamily="34" charset="0"/>
                  </a:rPr>
                  <a:t>            4                           C</a:t>
                </a:r>
                <a:r>
                  <a:rPr lang="en-US" sz="2000" dirty="0">
                    <a:latin typeface=".VnArial Narrow" panose="020B7200000000000000" pitchFamily="34" charset="0"/>
                    <a:cs typeface="Arial" panose="020B0604020202020204" pitchFamily="34" charset="0"/>
                  </a:rPr>
                  <a:t>’</a:t>
                </a:r>
              </a:p>
            </p:txBody>
          </p:sp>
          <p:sp>
            <p:nvSpPr>
              <p:cNvPr id="2066" name="Text Box 14"/>
              <p:cNvSpPr txBox="1">
                <a:spLocks noChangeArrowheads="1"/>
              </p:cNvSpPr>
              <p:nvPr/>
            </p:nvSpPr>
            <p:spPr bwMode="auto">
              <a:xfrm>
                <a:off x="5634511" y="2505344"/>
                <a:ext cx="3658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latin typeface=".VnArial Narrow" panose="020B7200000000000000" pitchFamily="34" charset="0"/>
                    <a:cs typeface="Arial" panose="020B0604020202020204" pitchFamily="34" charset="0"/>
                  </a:rPr>
                  <a:t>A’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 rot="16200000" flipH="1">
                <a:off x="5993849" y="2590978"/>
                <a:ext cx="619296" cy="11209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8" name="TextBox 43"/>
              <p:cNvSpPr txBox="1">
                <a:spLocks noChangeArrowheads="1"/>
              </p:cNvSpPr>
              <p:nvPr/>
            </p:nvSpPr>
            <p:spPr bwMode="auto">
              <a:xfrm>
                <a:off x="5203495" y="2819377"/>
                <a:ext cx="327334" cy="400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69" name="TextBox 44"/>
              <p:cNvSpPr txBox="1">
                <a:spLocks noChangeArrowheads="1"/>
              </p:cNvSpPr>
              <p:nvPr/>
            </p:nvSpPr>
            <p:spPr bwMode="auto">
              <a:xfrm>
                <a:off x="6194095" y="2819377"/>
                <a:ext cx="327334" cy="400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2000"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070" name="Oval 11"/>
              <p:cNvSpPr>
                <a:spLocks noChangeArrowheads="1"/>
              </p:cNvSpPr>
              <p:nvPr/>
            </p:nvSpPr>
            <p:spPr bwMode="auto">
              <a:xfrm>
                <a:off x="5209845" y="3406775"/>
                <a:ext cx="76200" cy="7619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1" name="Oval 11"/>
              <p:cNvSpPr>
                <a:spLocks noChangeArrowheads="1"/>
              </p:cNvSpPr>
              <p:nvPr/>
            </p:nvSpPr>
            <p:spPr bwMode="auto">
              <a:xfrm>
                <a:off x="6794170" y="3406775"/>
                <a:ext cx="76200" cy="7619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55" name="Line 193"/>
          <p:cNvSpPr>
            <a:spLocks noChangeShapeType="1"/>
          </p:cNvSpPr>
          <p:nvPr/>
        </p:nvSpPr>
        <p:spPr bwMode="auto">
          <a:xfrm flipH="1">
            <a:off x="4572000" y="1976839"/>
            <a:ext cx="2670" cy="29376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eft-Right Arrow 43"/>
          <p:cNvSpPr/>
          <p:nvPr/>
        </p:nvSpPr>
        <p:spPr>
          <a:xfrm>
            <a:off x="2116315" y="4572001"/>
            <a:ext cx="5432018" cy="2072784"/>
          </a:xfrm>
          <a:prstGeom prst="leftRightArrow">
            <a:avLst>
              <a:gd name="adj1" fmla="val 84467"/>
              <a:gd name="adj2" fmla="val 2372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rgbClr val="FF3300"/>
              </a:solidFill>
              <a:latin typeface=".VnArial Narrow" pitchFamily="34" charset="0"/>
              <a:cs typeface="Arial" charset="0"/>
            </a:endParaRPr>
          </a:p>
          <a:p>
            <a:pPr>
              <a:defRPr/>
            </a:pPr>
            <a:endParaRPr lang="en-US" sz="2000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	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ABC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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A’B’C’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. </a:t>
            </a:r>
          </a:p>
          <a:p>
            <a:pPr>
              <a:defRPr/>
            </a:pPr>
            <a:endParaRPr lang="en-US" b="1" dirty="0">
              <a:solidFill>
                <a:srgbClr val="FF3300"/>
              </a:solidFill>
              <a:latin typeface=".VnArial Narrow" pitchFamily="34" charset="0"/>
              <a:cs typeface="Arial" charset="0"/>
              <a:sym typeface="Wingdings 3" pitchFamily="18" charset="2"/>
            </a:endParaRPr>
          </a:p>
          <a:p>
            <a:pPr>
              <a:defRPr/>
            </a:pPr>
            <a:endParaRPr lang="en-US" sz="2000" dirty="0">
              <a:solidFill>
                <a:srgbClr val="FF3300"/>
              </a:solidFill>
              <a:latin typeface=".VnArial Narrow" pitchFamily="34" charset="0"/>
              <a:cs typeface="Arial" charset="0"/>
            </a:endParaRPr>
          </a:p>
        </p:txBody>
      </p:sp>
      <p:graphicFrame>
        <p:nvGraphicFramePr>
          <p:cNvPr id="5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76324"/>
              </p:ext>
            </p:extLst>
          </p:nvPr>
        </p:nvGraphicFramePr>
        <p:xfrm>
          <a:off x="2973876" y="5301620"/>
          <a:ext cx="3782624" cy="5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3" imgW="1536480" imgH="241200" progId="Equation.DSMT4">
                  <p:embed/>
                </p:oleObj>
              </mc:Choice>
              <mc:Fallback>
                <p:oleObj name="Equation" r:id="rId3" imgW="1536480" imgH="241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876" y="5301620"/>
                        <a:ext cx="3782624" cy="59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228600"/>
            <a:ext cx="960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2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cạnh-cạnh</a:t>
            </a: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2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6386" y="912037"/>
            <a:ext cx="603050" cy="58477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42013" y="4533812"/>
            <a:ext cx="7620000" cy="2362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13" y="4805824"/>
            <a:ext cx="160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xét</a:t>
            </a:r>
            <a:r>
              <a:rPr lang="en-US" b="1" dirty="0" smtClean="0"/>
              <a:t>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22115" y="4750567"/>
                <a:ext cx="4726230" cy="707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3600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600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15" y="4750567"/>
                <a:ext cx="4726230" cy="707181"/>
              </a:xfrm>
              <a:prstGeom prst="rect">
                <a:avLst/>
              </a:prstGeom>
              <a:blipFill rotWithShape="0">
                <a:blip r:embed="rId5"/>
                <a:stretch>
                  <a:fillRect t="-5172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3" grpId="0" animBg="1"/>
      <p:bldP spid="2055" grpId="0" animBg="1"/>
      <p:bldP spid="44" grpId="0" animBg="1"/>
      <p:bldP spid="44" grpId="1" animBg="1"/>
      <p:bldP spid="37" grpId="0"/>
      <p:bldP spid="38" grpId="0" animBg="1"/>
      <p:bldP spid="2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039701" y="3115552"/>
            <a:ext cx="491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ACD </a:t>
            </a:r>
            <a:r>
              <a:rPr lang="en-US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BCD ta </a:t>
            </a:r>
            <a:r>
              <a:rPr lang="en-US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:</a:t>
            </a:r>
            <a:endParaRPr lang="en-US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6554" y="30664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FF0066"/>
                </a:solidFill>
              </a:rPr>
              <a:t>Giải</a:t>
            </a:r>
            <a:r>
              <a:rPr lang="en-US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58731" name="AutoShape 11"/>
          <p:cNvSpPr>
            <a:spLocks/>
          </p:cNvSpPr>
          <p:nvPr/>
        </p:nvSpPr>
        <p:spPr bwMode="auto">
          <a:xfrm>
            <a:off x="5653357" y="3766667"/>
            <a:ext cx="264871" cy="1360050"/>
          </a:xfrm>
          <a:prstGeom prst="rightBrace">
            <a:avLst>
              <a:gd name="adj1" fmla="val 51182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692354" y="5133702"/>
            <a:ext cx="5646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3888" indent="-623888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ACD = </a:t>
            </a:r>
            <a:r>
              <a:rPr lang="el-G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BCD (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c.c.c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3409336" y="5623665"/>
            <a:ext cx="3435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3888" indent="-623888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(2 </a:t>
            </a:r>
            <a:r>
              <a:rPr lang="en-US" sz="2800" i="1" dirty="0" err="1">
                <a:solidFill>
                  <a:srgbClr val="000000"/>
                </a:solidFill>
                <a:sym typeface="Symbol" panose="05050102010706020507" pitchFamily="18" charset="2"/>
              </a:rPr>
              <a:t>góc</a:t>
            </a:r>
            <a:r>
              <a:rPr lang="en-US" sz="2800" i="1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sym typeface="Symbol" panose="05050102010706020507" pitchFamily="18" charset="2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sym typeface="Symbol" panose="05050102010706020507" pitchFamily="18" charset="2"/>
              </a:rPr>
              <a:t>ứng</a:t>
            </a:r>
            <a:r>
              <a:rPr lang="en-US" sz="2800" i="1" dirty="0">
                <a:solidFill>
                  <a:srgbClr val="000000"/>
                </a:solidFill>
                <a:sym typeface="Symbol" panose="05050102010706020507" pitchFamily="18" charset="2"/>
              </a:rPr>
              <a:t> )</a:t>
            </a:r>
          </a:p>
        </p:txBody>
      </p:sp>
      <p:graphicFrame>
        <p:nvGraphicFramePr>
          <p:cNvPr id="14135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20234"/>
              </p:ext>
            </p:extLst>
          </p:nvPr>
        </p:nvGraphicFramePr>
        <p:xfrm>
          <a:off x="1283854" y="5858213"/>
          <a:ext cx="498506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4" imgW="393529" imgH="241195" progId="Equation.DSMT4">
                  <p:embed/>
                </p:oleObj>
              </mc:Choice>
              <mc:Fallback>
                <p:oleObj name="Equation" r:id="rId4" imgW="393529" imgH="241195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854" y="5858213"/>
                        <a:ext cx="498506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5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95826"/>
              </p:ext>
            </p:extLst>
          </p:nvPr>
        </p:nvGraphicFramePr>
        <p:xfrm>
          <a:off x="1304317" y="5334000"/>
          <a:ext cx="369194" cy="248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Equation" r:id="rId6" imgW="393529" imgH="241195" progId="Equation.DSMT4">
                  <p:embed/>
                </p:oleObj>
              </mc:Choice>
              <mc:Fallback>
                <p:oleObj name="Equation" r:id="rId6" imgW="393529" imgH="241195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317" y="5334000"/>
                        <a:ext cx="369194" cy="248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3409336" y="6350689"/>
            <a:ext cx="1025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3888" indent="-623888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nên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endParaRPr lang="en-US" b="1" baseline="30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1364" name="Text Box 52"/>
          <p:cNvSpPr txBox="1">
            <a:spLocks noChangeArrowheads="1"/>
          </p:cNvSpPr>
          <p:nvPr/>
        </p:nvSpPr>
        <p:spPr bwMode="auto">
          <a:xfrm>
            <a:off x="1042236" y="6284469"/>
            <a:ext cx="759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à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  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160" name="AutoShape 2"/>
          <p:cNvSpPr>
            <a:spLocks noChangeArrowheads="1"/>
          </p:cNvSpPr>
          <p:nvPr/>
        </p:nvSpPr>
        <p:spPr bwMode="auto">
          <a:xfrm>
            <a:off x="2747962" y="526256"/>
            <a:ext cx="3810000" cy="1069975"/>
          </a:xfrm>
          <a:prstGeom prst="triangle">
            <a:avLst>
              <a:gd name="adj" fmla="val 31273"/>
            </a:avLst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1" name="AutoShape 3"/>
          <p:cNvSpPr>
            <a:spLocks noChangeArrowheads="1"/>
          </p:cNvSpPr>
          <p:nvPr/>
        </p:nvSpPr>
        <p:spPr bwMode="auto">
          <a:xfrm flipV="1">
            <a:off x="2743200" y="1626394"/>
            <a:ext cx="3810000" cy="1138237"/>
          </a:xfrm>
          <a:prstGeom prst="triangle">
            <a:avLst>
              <a:gd name="adj" fmla="val 31273"/>
            </a:avLst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2" name="Text Box 4"/>
          <p:cNvSpPr txBox="1">
            <a:spLocks noChangeArrowheads="1"/>
          </p:cNvSpPr>
          <p:nvPr/>
        </p:nvSpPr>
        <p:spPr bwMode="auto">
          <a:xfrm rot="1329981">
            <a:off x="3205162" y="205343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6163" name="Text Box 5"/>
          <p:cNvSpPr txBox="1">
            <a:spLocks noChangeArrowheads="1"/>
          </p:cNvSpPr>
          <p:nvPr/>
        </p:nvSpPr>
        <p:spPr bwMode="auto">
          <a:xfrm rot="835012">
            <a:off x="4805362" y="78025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//</a:t>
            </a:r>
          </a:p>
        </p:txBody>
      </p:sp>
      <p:sp>
        <p:nvSpPr>
          <p:cNvPr id="6164" name="Text Box 6"/>
          <p:cNvSpPr txBox="1">
            <a:spLocks noChangeArrowheads="1"/>
          </p:cNvSpPr>
          <p:nvPr/>
        </p:nvSpPr>
        <p:spPr bwMode="auto">
          <a:xfrm rot="19807985">
            <a:off x="3205162" y="78660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6165" name="Text Box 7"/>
          <p:cNvSpPr txBox="1">
            <a:spLocks noChangeArrowheads="1"/>
          </p:cNvSpPr>
          <p:nvPr/>
        </p:nvSpPr>
        <p:spPr bwMode="auto">
          <a:xfrm rot="20401013">
            <a:off x="4979987" y="2032794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//</a:t>
            </a:r>
          </a:p>
        </p:txBody>
      </p:sp>
      <p:sp>
        <p:nvSpPr>
          <p:cNvPr id="6166" name="Text Box 8"/>
          <p:cNvSpPr txBox="1">
            <a:spLocks noChangeArrowheads="1"/>
          </p:cNvSpPr>
          <p:nvPr/>
        </p:nvSpPr>
        <p:spPr bwMode="auto">
          <a:xfrm>
            <a:off x="3662362" y="696119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120</a:t>
            </a:r>
            <a:r>
              <a:rPr lang="en-US" sz="1800" b="1" baseline="3000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endParaRPr 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67" name="Text Box 9"/>
          <p:cNvSpPr txBox="1">
            <a:spLocks noChangeArrowheads="1"/>
          </p:cNvSpPr>
          <p:nvPr/>
        </p:nvSpPr>
        <p:spPr bwMode="auto">
          <a:xfrm>
            <a:off x="6634162" y="1304131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168" name="Text Box 10"/>
          <p:cNvSpPr txBox="1">
            <a:spLocks noChangeArrowheads="1"/>
          </p:cNvSpPr>
          <p:nvPr/>
        </p:nvSpPr>
        <p:spPr bwMode="auto">
          <a:xfrm>
            <a:off x="3735522" y="2768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169" name="Text Box 34"/>
          <p:cNvSpPr txBox="1">
            <a:spLocks noChangeArrowheads="1"/>
          </p:cNvSpPr>
          <p:nvPr/>
        </p:nvSpPr>
        <p:spPr bwMode="auto">
          <a:xfrm>
            <a:off x="2319338" y="1367631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74" name="Text Box 59"/>
          <p:cNvSpPr txBox="1">
            <a:spLocks noChangeArrowheads="1"/>
          </p:cNvSpPr>
          <p:nvPr/>
        </p:nvSpPr>
        <p:spPr bwMode="auto">
          <a:xfrm>
            <a:off x="3738562" y="229473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3794450" y="30445"/>
            <a:ext cx="40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89409"/>
              </p:ext>
            </p:extLst>
          </p:nvPr>
        </p:nvGraphicFramePr>
        <p:xfrm>
          <a:off x="1929530" y="5524045"/>
          <a:ext cx="1338896" cy="61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" name="Equation" r:id="rId7" imgW="406080" imgH="203040" progId="Equation.DSMT4">
                  <p:embed/>
                </p:oleObj>
              </mc:Choice>
              <mc:Fallback>
                <p:oleObj name="Equation" r:id="rId7" imgW="4060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530" y="5524045"/>
                        <a:ext cx="1338896" cy="61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6317"/>
              </p:ext>
            </p:extLst>
          </p:nvPr>
        </p:nvGraphicFramePr>
        <p:xfrm>
          <a:off x="1928813" y="6220009"/>
          <a:ext cx="1371549" cy="62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Equation" r:id="rId9" imgW="571320" imgH="228600" progId="Equation.DSMT4">
                  <p:embed/>
                </p:oleObj>
              </mc:Choice>
              <mc:Fallback>
                <p:oleObj name="Equation" r:id="rId9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6220009"/>
                        <a:ext cx="1371549" cy="62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554985"/>
              </p:ext>
            </p:extLst>
          </p:nvPr>
        </p:nvGraphicFramePr>
        <p:xfrm>
          <a:off x="4157663" y="6243638"/>
          <a:ext cx="18081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" name="Equation" r:id="rId11" imgW="571320" imgH="228600" progId="Equation.DSMT4">
                  <p:embed/>
                </p:oleObj>
              </mc:Choice>
              <mc:Fallback>
                <p:oleObj name="Equation" r:id="rId11" imgW="5713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6243638"/>
                        <a:ext cx="180816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74713" y="110517"/>
            <a:ext cx="603050" cy="58477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0208" y="3697848"/>
                <a:ext cx="22275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08" y="3697848"/>
                <a:ext cx="2227597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26222" y="4179095"/>
                <a:ext cx="22844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22" y="4179095"/>
                <a:ext cx="2284408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49363" y="4674941"/>
                <a:ext cx="33759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𝑐h𝑢𝑛𝑔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63" y="4674941"/>
                <a:ext cx="3375988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36297" y="849092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x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/>
      <p:bldP spid="158724" grpId="0"/>
      <p:bldP spid="158731" grpId="0" animBg="1"/>
      <p:bldP spid="158732" grpId="0"/>
      <p:bldP spid="158733" grpId="0"/>
      <p:bldP spid="158736" grpId="0"/>
      <p:bldP spid="141364" grpId="0"/>
      <p:bldP spid="6174" grpId="0"/>
      <p:bldP spid="31" grpId="0" animBg="1"/>
      <p:bldP spid="4" grpId="0"/>
      <p:bldP spid="34" grpId="0"/>
      <p:bldP spid="3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685800" y="584200"/>
            <a:ext cx="3962400" cy="3124200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699" name="WordArt 16"/>
          <p:cNvSpPr>
            <a:spLocks noChangeArrowheads="1" noChangeShapeType="1" noTextEdit="1"/>
          </p:cNvSpPr>
          <p:nvPr/>
        </p:nvSpPr>
        <p:spPr bwMode="auto">
          <a:xfrm>
            <a:off x="1023938" y="38100"/>
            <a:ext cx="7096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Một số ứng dụng thực tế của tam giác</a:t>
            </a:r>
          </a:p>
        </p:txBody>
      </p:sp>
      <p:sp>
        <p:nvSpPr>
          <p:cNvPr id="29700" name="AutoShape 18"/>
          <p:cNvSpPr>
            <a:spLocks noChangeArrowheads="1"/>
          </p:cNvSpPr>
          <p:nvPr/>
        </p:nvSpPr>
        <p:spPr bwMode="auto">
          <a:xfrm>
            <a:off x="685800" y="3708400"/>
            <a:ext cx="3962400" cy="3124200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1" name="AutoShape 19"/>
          <p:cNvSpPr>
            <a:spLocks noChangeArrowheads="1"/>
          </p:cNvSpPr>
          <p:nvPr/>
        </p:nvSpPr>
        <p:spPr bwMode="auto">
          <a:xfrm>
            <a:off x="4648200" y="584200"/>
            <a:ext cx="3962400" cy="3124200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2" name="AutoShape 20"/>
          <p:cNvSpPr>
            <a:spLocks noChangeArrowheads="1"/>
          </p:cNvSpPr>
          <p:nvPr/>
        </p:nvSpPr>
        <p:spPr bwMode="auto">
          <a:xfrm>
            <a:off x="4648200" y="3708400"/>
            <a:ext cx="3962400" cy="3124200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1637" name="Picture 2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736600"/>
            <a:ext cx="3657600" cy="2832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9" name="Picture 23" descr="PyramidsGiz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873500"/>
            <a:ext cx="3657600" cy="283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65563"/>
            <a:ext cx="36576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vtc_183433_6-forth_rail_bri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762000"/>
            <a:ext cx="3640137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trắc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: </a:t>
            </a:r>
            <a:r>
              <a:rPr lang="en-US" dirty="0" err="1" smtClean="0"/>
              <a:t>Phiếu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960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LUYỆN TẬP </a:t>
            </a:r>
            <a:endParaRPr lang="en-US" sz="32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92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9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683233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319" y="2590800"/>
            <a:ext cx="63554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95400" y="3048000"/>
            <a:ext cx="99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48785"/>
            <a:ext cx="15124347" cy="198742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80" y="605973"/>
            <a:ext cx="4083834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5234" y="76200"/>
            <a:ext cx="86868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34" y="3421511"/>
            <a:ext cx="8728668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44" y="3970494"/>
            <a:ext cx="2413545" cy="258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00" y="5114235"/>
            <a:ext cx="3433212" cy="17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712097"/>
            <a:ext cx="12583973" cy="190819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152400" y="1222411"/>
            <a:ext cx="63554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-12970" y="5100416"/>
            <a:ext cx="63554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74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28" y="233310"/>
            <a:ext cx="3810000" cy="320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796838"/>
            <a:ext cx="4572000" cy="1894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464" y="76200"/>
            <a:ext cx="822473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404" y="3344521"/>
            <a:ext cx="906293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△ABC = △HKC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476114"/>
            <a:ext cx="4572000" cy="1894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= HK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= CH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= HK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 = CH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= CH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 = HK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64" y="4191000"/>
            <a:ext cx="3957536" cy="2741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 bwMode="auto">
          <a:xfrm>
            <a:off x="838200" y="1265457"/>
            <a:ext cx="63554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5800" y="5378857"/>
            <a:ext cx="63554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54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705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3238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724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35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3524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457200" y="304800"/>
            <a:ext cx="838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GHI NHỚ</a:t>
            </a:r>
            <a:endParaRPr lang="en-GB" sz="5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70" y="2514600"/>
            <a:ext cx="868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HỢP BẰNG NHAU THỨ NHẤT CỦA TAM GIÁC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 - CẠNH – CẠNH ( C.C.C)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9073" y="1447800"/>
            <a:ext cx="2494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3644900"/>
            <a:ext cx="1905000" cy="1231900"/>
            <a:chOff x="1584" y="1960"/>
            <a:chExt cx="1200" cy="776"/>
          </a:xfrm>
        </p:grpSpPr>
        <p:sp>
          <p:nvSpPr>
            <p:cNvPr id="10248" name="Rectangle 3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41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609600" y="-76200"/>
            <a:ext cx="28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3053671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42" y="1537355"/>
            <a:ext cx="8756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Vẽ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tam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giác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ABC,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AB = 2cm,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BC = 4cm, AC = 3cm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1763" y="1469357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57674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10" grpId="0"/>
      <p:bldP spid="4" grpId="0"/>
      <p:bldP spid="5" grpId="0"/>
      <p:bldP spid="5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903596" y="4244225"/>
            <a:ext cx="1676400" cy="76200"/>
            <a:chOff x="2112" y="2736"/>
            <a:chExt cx="1008" cy="48"/>
          </a:xfrm>
        </p:grpSpPr>
        <p:sp>
          <p:nvSpPr>
            <p:cNvPr id="11274" name="Line 3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Oval 4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276" name="Oval 5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03596" y="3240925"/>
            <a:ext cx="1905000" cy="1231900"/>
            <a:chOff x="1584" y="1960"/>
            <a:chExt cx="1200" cy="776"/>
          </a:xfrm>
        </p:grpSpPr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1127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96" y="4310900"/>
            <a:ext cx="441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0" y="2872908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1668637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17917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838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6096000" y="4114800"/>
            <a:ext cx="1676400" cy="76200"/>
            <a:chOff x="2112" y="2736"/>
            <a:chExt cx="1008" cy="48"/>
          </a:xfrm>
        </p:grpSpPr>
        <p:sp>
          <p:nvSpPr>
            <p:cNvPr id="12298" name="Line 4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Oval 5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300" name="Oval 6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4314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556000"/>
            <a:ext cx="523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943600" y="411480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               C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-102971" y="3667780"/>
            <a:ext cx="3459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tròn</a:t>
            </a:r>
            <a:r>
              <a:rPr lang="en-US" sz="2800" dirty="0" smtClean="0">
                <a:solidFill>
                  <a:schemeClr val="tx1"/>
                </a:solidFill>
              </a:rPr>
              <a:t> (B,2cm)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8382000" y="61785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5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1668637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44879" y="3083269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625 -0.126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62575" y="3966531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3" name="Arc 3"/>
          <p:cNvSpPr>
            <a:spLocks/>
          </p:cNvSpPr>
          <p:nvPr/>
        </p:nvSpPr>
        <p:spPr bwMode="auto">
          <a:xfrm>
            <a:off x="6010275" y="3344231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46675" y="2709231"/>
            <a:ext cx="1701800" cy="2889250"/>
            <a:chOff x="464" y="1584"/>
            <a:chExt cx="1072" cy="1820"/>
          </a:xfrm>
        </p:grpSpPr>
        <p:pic>
          <p:nvPicPr>
            <p:cNvPr id="133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4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504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Line 7"/>
            <p:cNvSpPr>
              <a:spLocks noChangeShapeType="1"/>
            </p:cNvSpPr>
            <p:nvPr/>
          </p:nvSpPr>
          <p:spPr bwMode="auto">
            <a:xfrm>
              <a:off x="1008" y="24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5972175" y="4118931"/>
            <a:ext cx="1676400" cy="76200"/>
            <a:chOff x="2112" y="2736"/>
            <a:chExt cx="1008" cy="48"/>
          </a:xfrm>
        </p:grpSpPr>
        <p:sp>
          <p:nvSpPr>
            <p:cNvPr id="13324" name="Line 9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Oval 10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326" name="Oval 11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4867274" y="4186911"/>
            <a:ext cx="2574471" cy="22120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5033331"/>
            <a:ext cx="4314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5819775" y="4118931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               C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1668637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-46092" y="3633811"/>
            <a:ext cx="3459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tròn</a:t>
            </a:r>
            <a:r>
              <a:rPr lang="en-US" sz="2800" dirty="0" smtClean="0">
                <a:solidFill>
                  <a:schemeClr val="tx1"/>
                </a:solidFill>
              </a:rPr>
              <a:t> (B;2cm)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2000" y="3049300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28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248400" y="4267200"/>
            <a:ext cx="1676400" cy="76200"/>
            <a:chOff x="2112" y="2736"/>
            <a:chExt cx="1008" cy="48"/>
          </a:xfrm>
        </p:grpSpPr>
        <p:sp>
          <p:nvSpPr>
            <p:cNvPr id="14347" name="Line 4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Oval 5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349" name="Oval 6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4340" name="Arc 7"/>
          <p:cNvSpPr>
            <a:spLocks/>
          </p:cNvSpPr>
          <p:nvPr/>
        </p:nvSpPr>
        <p:spPr bwMode="auto">
          <a:xfrm>
            <a:off x="6286500" y="34925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81600"/>
            <a:ext cx="4314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708400"/>
            <a:ext cx="523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096000" y="426720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  <a:latin typeface=".VnTime" panose="020B7200000000000000" pitchFamily="34" charset="0"/>
              </a:rPr>
              <a:t>B               C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-662458" y="4291013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VÏ </a:t>
            </a:r>
            <a:r>
              <a:rPr lang="en-US" sz="2800" dirty="0" err="1">
                <a:solidFill>
                  <a:schemeClr val="tx1"/>
                </a:solidFill>
                <a:latin typeface=".VnTime" panose="020B7200000000000000" pitchFamily="34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anose="020B7200000000000000" pitchFamily="34" charset="0"/>
              </a:rPr>
              <a:t>trßn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.VnTime" panose="020B7200000000000000" pitchFamily="34" charset="0"/>
              </a:rPr>
              <a:t>C;3cm)</a:t>
            </a:r>
            <a:endParaRPr lang="en-US" sz="280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1668637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-46092" y="3633811"/>
            <a:ext cx="3459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tròn</a:t>
            </a:r>
            <a:r>
              <a:rPr lang="en-US" sz="2800" dirty="0" smtClean="0">
                <a:solidFill>
                  <a:schemeClr val="tx1"/>
                </a:solidFill>
              </a:rPr>
              <a:t> (B;2cm)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2000" y="3049300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0833 -0.12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rc 2"/>
          <p:cNvSpPr>
            <a:spLocks/>
          </p:cNvSpPr>
          <p:nvPr/>
        </p:nvSpPr>
        <p:spPr bwMode="auto">
          <a:xfrm>
            <a:off x="5981700" y="3003550"/>
            <a:ext cx="1181100" cy="1190625"/>
          </a:xfrm>
          <a:custGeom>
            <a:avLst/>
            <a:gdLst>
              <a:gd name="T0" fmla="*/ 0 w 21600"/>
              <a:gd name="T1" fmla="*/ 2147483647 h 21079"/>
              <a:gd name="T2" fmla="*/ 2147483647 w 21600"/>
              <a:gd name="T3" fmla="*/ 0 h 21079"/>
              <a:gd name="T4" fmla="*/ 2147483647 w 21600"/>
              <a:gd name="T5" fmla="*/ 2147483647 h 21079"/>
              <a:gd name="T6" fmla="*/ 0 60000 65536"/>
              <a:gd name="T7" fmla="*/ 0 60000 65536"/>
              <a:gd name="T8" fmla="*/ 0 60000 65536"/>
              <a:gd name="T9" fmla="*/ 0 w 21600"/>
              <a:gd name="T10" fmla="*/ 0 h 21079"/>
              <a:gd name="T11" fmla="*/ 21600 w 21600"/>
              <a:gd name="T12" fmla="*/ 21079 h 2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69000" y="2832100"/>
            <a:ext cx="2463800" cy="2768600"/>
            <a:chOff x="1824" y="1736"/>
            <a:chExt cx="1552" cy="1744"/>
          </a:xfrm>
        </p:grpSpPr>
        <p:pic>
          <p:nvPicPr>
            <p:cNvPr id="1537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36"/>
              <a:ext cx="76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616"/>
              <a:ext cx="76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953000" y="4191000"/>
            <a:ext cx="4191000" cy="231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5" name="Arc 7"/>
          <p:cNvSpPr>
            <a:spLocks/>
          </p:cNvSpPr>
          <p:nvPr/>
        </p:nvSpPr>
        <p:spPr bwMode="auto">
          <a:xfrm>
            <a:off x="5600700" y="3416300"/>
            <a:ext cx="777875" cy="798513"/>
          </a:xfrm>
          <a:custGeom>
            <a:avLst/>
            <a:gdLst>
              <a:gd name="T0" fmla="*/ 0 w 22053"/>
              <a:gd name="T1" fmla="*/ 252825 h 21600"/>
              <a:gd name="T2" fmla="*/ 967818237 w 22053"/>
              <a:gd name="T3" fmla="*/ 1083858863 h 21600"/>
              <a:gd name="T4" fmla="*/ 19880805 w 22053"/>
              <a:gd name="T5" fmla="*/ 1091285031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5562600" y="4229100"/>
            <a:ext cx="159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>
            <a:off x="5562600" y="4191000"/>
            <a:ext cx="793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7159625" y="4191000"/>
            <a:ext cx="793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410200" y="419100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B               C</a:t>
            </a:r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11430000" y="62547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8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125194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7291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SGK/113</a:t>
            </a:r>
            <a:endParaRPr lang="en-US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5200" y="1668637"/>
            <a:ext cx="87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-729602" y="4232397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VÏ </a:t>
            </a:r>
            <a:r>
              <a:rPr lang="en-US" sz="2800" dirty="0" err="1">
                <a:solidFill>
                  <a:schemeClr val="tx1"/>
                </a:solidFill>
                <a:latin typeface=".VnTime" panose="020B7200000000000000" pitchFamily="34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anose="020B7200000000000000" pitchFamily="34" charset="0"/>
              </a:rPr>
              <a:t>trßn</a:t>
            </a:r>
            <a:r>
              <a:rPr lang="en-US" sz="2800" dirty="0">
                <a:solidFill>
                  <a:schemeClr val="tx1"/>
                </a:solidFill>
                <a:latin typeface=".VnTime" panose="020B7200000000000000" pitchFamily="34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.VnTime" panose="020B7200000000000000" pitchFamily="34" charset="0"/>
              </a:rPr>
              <a:t>C;3cm)</a:t>
            </a:r>
            <a:endParaRPr lang="en-US" sz="280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-113236" y="3575195"/>
            <a:ext cx="3459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tròn</a:t>
            </a:r>
            <a:r>
              <a:rPr lang="en-US" sz="2800" dirty="0" smtClean="0">
                <a:solidFill>
                  <a:schemeClr val="tx1"/>
                </a:solidFill>
              </a:rPr>
              <a:t> (B;2cm)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-55144" y="2990684"/>
            <a:ext cx="4057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BC = 4cm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230155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: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6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31&quot;/&gt;&lt;/object&gt;&lt;object type=&quot;3&quot; unique_id=&quot;10007&quot;&gt;&lt;property id=&quot;20148&quot; value=&quot;5&quot;/&gt;&lt;property id=&quot;20300&quot; value=&quot;Slide 4&quot;/&gt;&lt;property id=&quot;20307&quot; value=&quot;280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object type=&quot;3&quot; unique_id=&quot;10016&quot;&gt;&lt;property id=&quot;20148&quot; value=&quot;5&quot;/&gt;&lt;property id=&quot;20300&quot; value=&quot;Slide 13&quot;/&gt;&lt;property id=&quot;20307&quot; value=&quot;334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&quot;/&gt;&lt;property id=&quot;20307&quot; value=&quot;317&quot;/&gt;&lt;/object&gt;&lt;object type=&quot;3&quot; unique_id=&quot;10019&quot;&gt;&lt;property id=&quot;20148&quot; value=&quot;5&quot;/&gt;&lt;property id=&quot;20300&quot; value=&quot;Slide 16&quot;/&gt;&lt;property id=&quot;20307&quot; value=&quot;318&quot;/&gt;&lt;/object&gt;&lt;object type=&quot;3&quot; unique_id=&quot;10020&quot;&gt;&lt;property id=&quot;20148&quot; value=&quot;5&quot;/&gt;&lt;property id=&quot;20300&quot; value=&quot;Slide 17&quot;/&gt;&lt;property id=&quot;20307&quot; value=&quot;319&quot;/&gt;&lt;/object&gt;&lt;object type=&quot;3&quot; unique_id=&quot;10021&quot;&gt;&lt;property id=&quot;20148&quot; value=&quot;5&quot;/&gt;&lt;property id=&quot;20300&quot; value=&quot;Slide 18&quot;/&gt;&lt;property id=&quot;20307&quot; value=&quot;320&quot;/&gt;&lt;/object&gt;&lt;object type=&quot;3&quot; unique_id=&quot;10022&quot;&gt;&lt;property id=&quot;20148&quot; value=&quot;5&quot;/&gt;&lt;property id=&quot;20300&quot; value=&quot;Slide 19&quot;/&gt;&lt;property id=&quot;20307&quot; value=&quot;321&quot;/&gt;&lt;/object&gt;&lt;object type=&quot;3&quot; unique_id=&quot;10023&quot;&gt;&lt;property id=&quot;20148&quot; value=&quot;5&quot;/&gt;&lt;property id=&quot;20300&quot; value=&quot;Slide 20&quot;/&gt;&lt;property id=&quot;20307&quot; value=&quot;322&quot;/&gt;&lt;/object&gt;&lt;object type=&quot;3&quot; unique_id=&quot;10024&quot;&gt;&lt;property id=&quot;20148&quot; value=&quot;5&quot;/&gt;&lt;property id=&quot;20300&quot; value=&quot;Slide 21&quot;/&gt;&lt;property id=&quot;20307&quot; value=&quot;376&quot;/&gt;&lt;/object&gt;&lt;object type=&quot;3&quot; unique_id=&quot;10025&quot;&gt;&lt;property id=&quot;20148&quot; value=&quot;5&quot;/&gt;&lt;property id=&quot;20300&quot; value=&quot;Slide 22&quot;/&gt;&lt;property id=&quot;20307&quot; value=&quot;323&quot;/&gt;&lt;/object&gt;&lt;object type=&quot;3&quot; unique_id=&quot;10026&quot;&gt;&lt;property id=&quot;20148&quot; value=&quot;5&quot;/&gt;&lt;property id=&quot;20300&quot; value=&quot;Slide 23&quot;/&gt;&lt;property id=&quot;20307&quot; value=&quot;292&quot;/&gt;&lt;/object&gt;&lt;object type=&quot;3&quot; unique_id=&quot;10027&quot;&gt;&lt;property id=&quot;20148&quot; value=&quot;5&quot;/&gt;&lt;property id=&quot;20300&quot; value=&quot;Slide 24&quot;/&gt;&lt;property id=&quot;20307&quot; value=&quot;336&quot;/&gt;&lt;/object&gt;&lt;object type=&quot;3&quot; unique_id=&quot;10028&quot;&gt;&lt;property id=&quot;20148&quot; value=&quot;5&quot;/&gt;&lt;property id=&quot;20300&quot; value=&quot;Slide 25&quot;/&gt;&lt;property id=&quot;20307&quot; value=&quot;337&quot;/&gt;&lt;/object&gt;&lt;object type=&quot;3&quot; unique_id=&quot;10029&quot;&gt;&lt;property id=&quot;20148&quot; value=&quot;5&quot;/&gt;&lt;property id=&quot;20300&quot; value=&quot;Slide 26&quot;/&gt;&lt;property id=&quot;20307&quot; value=&quot;373&quot;/&gt;&lt;/object&gt;&lt;object type=&quot;3&quot; unique_id=&quot;10030&quot;&gt;&lt;property id=&quot;20148&quot; value=&quot;5&quot;/&gt;&lt;property id=&quot;20300&quot; value=&quot;Slide 27&quot;/&gt;&lt;property id=&quot;20307&quot; value=&quot;354&quot;/&gt;&lt;/object&gt;&lt;object type=&quot;3&quot; unique_id=&quot;10031&quot;&gt;&lt;property id=&quot;20148&quot; value=&quot;5&quot;/&gt;&lt;property id=&quot;20300&quot; value=&quot;Slide 28&quot;/&gt;&lt;property id=&quot;20307&quot; value=&quot;341&quot;/&gt;&lt;/object&gt;&lt;object type=&quot;3&quot; unique_id=&quot;10032&quot;&gt;&lt;property id=&quot;20148&quot; value=&quot;5&quot;/&gt;&lt;property id=&quot;20300&quot; value=&quot;Slide 29&quot;/&gt;&lt;property id=&quot;20307&quot; value=&quot;372&quot;/&gt;&lt;/object&gt;&lt;object type=&quot;3&quot; unique_id=&quot;10033&quot;&gt;&lt;property id=&quot;20148&quot; value=&quot;5&quot;/&gt;&lt;property id=&quot;20300&quot; value=&quot;Slide 30&quot;/&gt;&lt;property id=&quot;20307&quot; value=&quot;374&quot;/&gt;&lt;/object&gt;&lt;object type=&quot;3&quot; unique_id=&quot;10034&quot;&gt;&lt;property id=&quot;20148&quot; value=&quot;5&quot;/&gt;&lt;property id=&quot;20300&quot; value=&quot;Slide 31&quot;/&gt;&lt;property id=&quot;20307&quot; value=&quot;375&quot;/&gt;&lt;/object&gt;&lt;object type=&quot;3&quot; unique_id=&quot;10035&quot;&gt;&lt;property id=&quot;20148&quot; value=&quot;5&quot;/&gt;&lt;property id=&quot;20300&quot; value=&quot;Slide 32&quot;/&gt;&lt;property id=&quot;20307&quot; value=&quot;344&quot;/&gt;&lt;/object&gt;&lt;object type=&quot;3&quot; unique_id=&quot;10036&quot;&gt;&lt;property id=&quot;20148&quot; value=&quot;5&quot;/&gt;&lt;property id=&quot;20300&quot; value=&quot;Slide 33&quot;/&gt;&lt;property id=&quot;20307&quot; value=&quot;367&quot;/&gt;&lt;/object&gt;&lt;object type=&quot;3&quot; unique_id=&quot;10037&quot;&gt;&lt;property id=&quot;20148&quot; value=&quot;5&quot;/&gt;&lt;property id=&quot;20300&quot; value=&quot;Slide 34&quot;/&gt;&lt;property id=&quot;20307&quot; value=&quot;368&quot;/&gt;&lt;/object&gt;&lt;object type=&quot;3&quot; unique_id=&quot;10038&quot;&gt;&lt;property id=&quot;20148&quot; value=&quot;5&quot;/&gt;&lt;property id=&quot;20300&quot; value=&quot;Slide 35&quot;/&gt;&lt;property id=&quot;20307&quot; value=&quot;369&quot;/&gt;&lt;/object&gt;&lt;object type=&quot;3&quot; unique_id=&quot;10039&quot;&gt;&lt;property id=&quot;20148&quot; value=&quot;5&quot;/&gt;&lt;property id=&quot;20300&quot; value=&quot;Slide 36&quot;/&gt;&lt;property id=&quot;20307&quot; value=&quot;370&quot;/&gt;&lt;/object&gt;&lt;object type=&quot;3&quot; unique_id=&quot;10040&quot;&gt;&lt;property id=&quot;20148&quot; value=&quot;5&quot;/&gt;&lt;property id=&quot;20300&quot; value=&quot;Slide 37&quot;/&gt;&lt;property id=&quot;20307&quot; value=&quot;37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3.8|4.5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5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8.7|2.4|2.3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3.8|4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5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8.7|2.4|2.3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3850</TotalTime>
  <Words>992</Words>
  <Application>Microsoft Office PowerPoint</Application>
  <PresentationFormat>On-screen Show (4:3)</PresentationFormat>
  <Paragraphs>196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.VnArial Narrow</vt:lpstr>
      <vt:lpstr>.VnTime</vt:lpstr>
      <vt:lpstr>.VnTimeH</vt:lpstr>
      <vt:lpstr>Arial</vt:lpstr>
      <vt:lpstr>Cambria Math</vt:lpstr>
      <vt:lpstr>Symbol</vt:lpstr>
      <vt:lpstr>Tahoma</vt:lpstr>
      <vt:lpstr>Times New Roman</vt:lpstr>
      <vt:lpstr>Wingdings</vt:lpstr>
      <vt:lpstr>Wingdings 3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2003 SP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</dc:creator>
  <cp:lastModifiedBy>Nguyen Hien</cp:lastModifiedBy>
  <cp:revision>347</cp:revision>
  <dcterms:created xsi:type="dcterms:W3CDTF">2008-10-14T14:33:47Z</dcterms:created>
  <dcterms:modified xsi:type="dcterms:W3CDTF">2019-12-23T16:03:26Z</dcterms:modified>
</cp:coreProperties>
</file>