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8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F7B5-C52C-47E8-B44A-ECF5D68384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1629013"/>
            <a:ext cx="6781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Học hiểu phần ghi trọng tâm của bài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Làm đủ các bài tập ở SBT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Đọc thêm phần có thể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Chuẩn bị bài mới: Phép cộng và phép nhân.</a:t>
            </a:r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133600"/>
            <a:ext cx="207645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6380"/>
            <a:ext cx="561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SỐ PHẦN TỬ CỦA 1 TẬP HỢP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19780"/>
            <a:ext cx="3159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Quan sát ví dụ 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1: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663005"/>
            <a:ext cx="9067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Cho các tập hợp sau: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A={5}; B={x, y}; C={1; 2; 3; …; 100}; N={0; 1; 2; 3; 4; …}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cho biết mỗi tập hợp trên có bao nhiêu phần tử?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45" y="3048000"/>
            <a:ext cx="1397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 lời: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34290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A có 1 phần tử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B có 2 phần tử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C có 100 phần tử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N có vô số phần tử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904" y="152400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2: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85800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Các tập hợp sau có bao nhiêu phần tử?</a:t>
            </a:r>
          </a:p>
          <a:p>
            <a:endParaRPr lang="vi-VN" sz="2600" smtClean="0">
              <a:solidFill>
                <a:srgbClr val="0000CC"/>
              </a:solidFill>
            </a:endParaRPr>
          </a:p>
          <a:p>
            <a:r>
              <a:rPr lang="vi-VN" sz="2600" smtClean="0">
                <a:solidFill>
                  <a:srgbClr val="0000CC"/>
                </a:solidFill>
              </a:rPr>
              <a:t>D = {0}; E = {bút; thước}; H = {x latex(in) N/ x latex(&lt;=)10}</a:t>
            </a:r>
          </a:p>
          <a:p>
            <a:endParaRPr lang="vi-VN" sz="2600" smtClean="0">
              <a:solidFill>
                <a:srgbClr val="0000CC"/>
              </a:solidFill>
            </a:endParaRPr>
          </a:p>
          <a:p>
            <a:r>
              <a:rPr lang="en-US" sz="2600" smtClean="0">
                <a:solidFill>
                  <a:srgbClr val="0000CC"/>
                </a:solidFill>
              </a:rPr>
              <a:t>……………………………………………….</a:t>
            </a:r>
            <a:endParaRPr lang="vi-VN" sz="2600" smtClean="0">
              <a:solidFill>
                <a:srgbClr val="0000CC"/>
              </a:solidFill>
            </a:endParaRPr>
          </a:p>
          <a:p>
            <a:endParaRPr lang="vi-VN" sz="2600" smtClean="0">
              <a:solidFill>
                <a:srgbClr val="0000CC"/>
              </a:solidFill>
            </a:endParaRPr>
          </a:p>
          <a:p>
            <a:r>
              <a:rPr lang="en-US" sz="2600" smtClean="0">
                <a:solidFill>
                  <a:srgbClr val="0000CC"/>
                </a:solidFill>
              </a:rPr>
              <a:t>……………………………………………….</a:t>
            </a:r>
            <a:endParaRPr lang="vi-VN" sz="2600" smtClean="0">
              <a:solidFill>
                <a:srgbClr val="0000CC"/>
              </a:solidFill>
            </a:endParaRPr>
          </a:p>
          <a:p>
            <a:endParaRPr lang="vi-VN" sz="2600" smtClean="0">
              <a:solidFill>
                <a:srgbClr val="0000CC"/>
              </a:solidFill>
            </a:endParaRPr>
          </a:p>
          <a:p>
            <a:r>
              <a:rPr lang="en-US" sz="2600" smtClean="0">
                <a:solidFill>
                  <a:srgbClr val="0000CC"/>
                </a:solidFill>
              </a:rPr>
              <a:t>……………………………………………….</a:t>
            </a:r>
            <a:endParaRPr lang="vi-VN" sz="260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09800"/>
            <a:ext cx="30636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</a:rPr>
              <a:t>Tập D có 1 phần tử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971800"/>
            <a:ext cx="30460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</a:rPr>
              <a:t>Tập E có 2 phần tử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810000"/>
            <a:ext cx="32496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</a:rPr>
              <a:t>Tập H có 10 phần tử</a:t>
            </a:r>
            <a:endParaRPr 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38780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3: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9906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Tìm số tự nhiên x sao cho x+5=2</a:t>
            </a: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…………………………………………….</a:t>
            </a:r>
            <a:endParaRPr lang="vi-VN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752600"/>
            <a:ext cx="6183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 có số tự nhiên x nào để x+5=2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667000"/>
            <a:ext cx="4711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 M={x latex(in) N/x+2=5}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3464" y="3505200"/>
            <a:ext cx="3740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 M là tập hợp rỗng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343400"/>
            <a:ext cx="381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Ký hiệu: M = latex(Phi)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Kết luận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9144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Một tập hợp có thể có một phần tử, có nhiều phần tử, có vô số phần tử, cũng có thể không có phần tử nào.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2652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TẬP HỢP CON</a:t>
            </a:r>
            <a:endParaRPr lang="en-US" sz="2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4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smtClean="0">
                <a:latin typeface="Arial" pitchFamily="34" charset="0"/>
                <a:cs typeface="Arial" pitchFamily="34" charset="0"/>
              </a:rPr>
              <a:t>Ví dụ:</a:t>
            </a:r>
            <a:endParaRPr lang="en-US" sz="2400" b="1" u="sng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352800"/>
            <a:ext cx="519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hợp F gồm những phần tử nào?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6979" y="3897868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F = {x; y; c; d}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4431268"/>
            <a:ext cx="52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hợp E gồm những phần tử nào?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4964668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E = {x; y}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5498068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Em có nhận xét gì về phần tử của hai tập hợp này?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6096000"/>
            <a:ext cx="4861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Tập E là tập hợp con của tập F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48000" y="1295400"/>
            <a:ext cx="3352800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>
            <a:stCxn id="13" idx="7"/>
          </p:cNvCxnSpPr>
          <p:nvPr/>
        </p:nvCxnSpPr>
        <p:spPr>
          <a:xfrm rot="5400000" flipH="1" flipV="1">
            <a:off x="6315026" y="737767"/>
            <a:ext cx="442540" cy="12530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39000" y="9906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62400" y="182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00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20690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86400" y="204573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1905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2578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229766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581400" y="1676400"/>
            <a:ext cx="838200" cy="8382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191000" y="761999"/>
            <a:ext cx="1600202" cy="9906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533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862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8646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8100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6200" y="198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6" grpId="0"/>
      <p:bldP spid="18" grpId="0" animBg="1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32" grpId="0"/>
      <p:bldP spid="35" grpId="0" animBg="1"/>
      <p:bldP spid="36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Khái niệm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Nếu mọi phần tử của tập hợp A đều thuộc tâp hợp B thì tập hợp A gọi là con của tập hợp B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47800"/>
            <a:ext cx="168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Ký hiệu :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Cho ba tập hợp: 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 = {1; 5};  A = {1; 3; 5};  B = {5; 1; 3}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Dùng ký hiệu để thể hiện quan hệ giữa hai trong ba tập hợp trên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4419600"/>
            <a:ext cx="154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Chú ý: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5039380"/>
            <a:ext cx="6662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latex(sub) B và B latex(sub) A thì A = B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905000" y="1524000"/>
          <a:ext cx="4419600" cy="490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4419600" cy="490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835400" y="1928813"/>
          <a:ext cx="1930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930320" imgH="203040" progId="Equation.DSMT4">
                  <p:embed/>
                </p:oleObj>
              </mc:Choice>
              <mc:Fallback>
                <p:oleObj name="Equation" r:id="rId5" imgW="19303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1928813"/>
                        <a:ext cx="1930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09600" y="3874168"/>
          <a:ext cx="6019800" cy="469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1930320" imgH="203040" progId="Equation.DSMT4">
                  <p:embed/>
                </p:oleObj>
              </mc:Choice>
              <mc:Fallback>
                <p:oleObj name="Equation" r:id="rId7" imgW="19303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74168"/>
                        <a:ext cx="6019800" cy="469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9599" y="5714999"/>
          <a:ext cx="6309357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9" imgW="1765080" imgH="177480" progId="Equation.DSMT4">
                  <p:embed/>
                </p:oleObj>
              </mc:Choice>
              <mc:Fallback>
                <p:oleObj name="Equation" r:id="rId9" imgW="17650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5714999"/>
                        <a:ext cx="6309357" cy="457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90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BÀI TẬP CỦNG CỐ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Bài tập 1</a:t>
            </a:r>
            <a:endParaRPr lang="en-US" sz="28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tập A gồm các số tự nhiên nhỏ hơn 10, 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B các số tự nhiên nhỏ hơn 5. 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Dùng ký hiệu  thể hiện mối quan hệ giữa hai tập trên</a:t>
            </a: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…………………………………..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…………………………………..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…………………………………..</a:t>
            </a:r>
            <a:endParaRPr lang="vi-VN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4426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i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A={0; 1; 2; 3; 4; 5; 6; …; 9}</a:t>
            </a:r>
            <a:endParaRPr lang="en-US" sz="2800" i="1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581400"/>
            <a:ext cx="2670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i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B={0; 1; 2; 3; 4}</a:t>
            </a:r>
            <a:endParaRPr lang="en-US" sz="2800" i="1">
              <a:solidFill>
                <a:srgbClr val="0000CC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" y="4488756"/>
          <a:ext cx="914400" cy="41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431640" imgH="164880" progId="Equation.DSMT4">
                  <p:embed/>
                </p:oleObj>
              </mc:Choice>
              <mc:Fallback>
                <p:oleObj name="Equation" r:id="rId3" imgW="43164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88756"/>
                        <a:ext cx="914400" cy="41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Bài tập 2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Cho M = {a; b; c}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viết tập hợp con của tập M mà mỗi tập hợp có 2 phần tử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……………………………………..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1561" y="2905780"/>
            <a:ext cx="3159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{a; b}; {a; c}; {b; c} 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0&quot;/&gt;&lt;property id=&quot;20307&quot; value=&quot;268&quot;/&gt;&lt;/object&gt;&lt;object type=&quot;3&quot; unique_id=&quot;10370&quot;&gt;&lt;property id=&quot;20148&quot; value=&quot;5&quot;/&gt;&lt;property id=&quot;20300&quot; value=&quot;Slide 2&quot;/&gt;&lt;property id=&quot;20307&quot; value=&quot;270&quot;/&gt;&lt;/object&gt;&lt;object type=&quot;3&quot; unique_id=&quot;10371&quot;&gt;&lt;property id=&quot;20148&quot; value=&quot;5&quot;/&gt;&lt;property id=&quot;20300&quot; value=&quot;Slide 3&quot;/&gt;&lt;property id=&quot;20307&quot; value=&quot;271&quot;/&gt;&lt;/object&gt;&lt;object type=&quot;3&quot; unique_id=&quot;10372&quot;&gt;&lt;property id=&quot;20148&quot; value=&quot;5&quot;/&gt;&lt;property id=&quot;20300&quot; value=&quot;Slide 4&quot;/&gt;&lt;property id=&quot;20307&quot; value=&quot;272&quot;/&gt;&lt;/object&gt;&lt;object type=&quot;3&quot; unique_id=&quot;10373&quot;&gt;&lt;property id=&quot;20148&quot; value=&quot;5&quot;/&gt;&lt;property id=&quot;20300&quot; value=&quot;Slide 5&quot;/&gt;&lt;property id=&quot;20307&quot; value=&quot;273&quot;/&gt;&lt;/object&gt;&lt;object type=&quot;3&quot; unique_id=&quot;10374&quot;&gt;&lt;property id=&quot;20148&quot; value=&quot;5&quot;/&gt;&lt;property id=&quot;20300&quot; value=&quot;Slide 6&quot;/&gt;&lt;property id=&quot;20307&quot; value=&quot;274&quot;/&gt;&lt;/object&gt;&lt;object type=&quot;3&quot; unique_id=&quot;10375&quot;&gt;&lt;property id=&quot;20148&quot; value=&quot;5&quot;/&gt;&lt;property id=&quot;20300&quot; value=&quot;Slide 7&quot;/&gt;&lt;property id=&quot;20307&quot; value=&quot;275&quot;/&gt;&lt;/object&gt;&lt;object type=&quot;3&quot; unique_id=&quot;10386&quot;&gt;&lt;property id=&quot;20148&quot; value=&quot;5&quot;/&gt;&lt;property id=&quot;20300&quot; value=&quot;Slide 8&quot;/&gt;&lt;property id=&quot;20307&quot; value=&quot;276&quot;/&gt;&lt;/object&gt;&lt;object type=&quot;3&quot; unique_id=&quot;10431&quot;&gt;&lt;property id=&quot;20148&quot; value=&quot;5&quot;/&gt;&lt;property id=&quot;20300&quot; value=&quot;Slide 9&quot;/&gt;&lt;property id=&quot;20307&quot; value=&quot;277&quot;/&gt;&lt;/object&gt;&lt;object type=&quot;3&quot; unique_id=&quot;10468&quot;&gt;&lt;property id=&quot;20148&quot; value=&quot;5&quot;/&gt;&lt;property id=&quot;20300&quot; value=&quot;Slide 11&quot;/&gt;&lt;property id=&quot;20307&quot; value=&quot;278&quot;/&gt;&lt;/object&gt;&lt;/object&gt;&lt;/object&gt;&lt;/database&gt;"/>
  <p:tag name="SECTOMILLISECCONVERTED" val="1"/>
  <p:tag name="ISPRING_RESOURCE_PATHS_HASH_PRESENTER" val="35b35d3d8124667e79d54ee80b93d28ad743631"/>
  <p:tag name="GENSWF_OUTPUT_FILE_NAME" val="23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579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4. So phan tu cua mot tap hop. Tap hop con</dc:title>
  <dc:creator>Mr Diep</dc:creator>
  <cp:lastModifiedBy>Admin</cp:lastModifiedBy>
  <cp:revision>39</cp:revision>
  <dcterms:created xsi:type="dcterms:W3CDTF">2017-05-08T01:13:54Z</dcterms:created>
  <dcterms:modified xsi:type="dcterms:W3CDTF">2019-08-30T02:57:24Z</dcterms:modified>
</cp:coreProperties>
</file>