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8" r:id="rId3"/>
    <p:sldId id="260" r:id="rId4"/>
    <p:sldId id="293" r:id="rId5"/>
    <p:sldId id="294" r:id="rId6"/>
    <p:sldId id="292" r:id="rId7"/>
    <p:sldId id="296" r:id="rId8"/>
    <p:sldId id="297" r:id="rId9"/>
    <p:sldId id="298" r:id="rId10"/>
    <p:sldId id="280" r:id="rId11"/>
    <p:sldId id="303" r:id="rId12"/>
    <p:sldId id="307" r:id="rId13"/>
    <p:sldId id="304" r:id="rId14"/>
    <p:sldId id="308" r:id="rId15"/>
    <p:sldId id="313" r:id="rId16"/>
    <p:sldId id="314" r:id="rId17"/>
    <p:sldId id="309" r:id="rId18"/>
    <p:sldId id="310" r:id="rId19"/>
    <p:sldId id="311" r:id="rId20"/>
    <p:sldId id="267" r:id="rId21"/>
    <p:sldId id="25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00FF"/>
    <a:srgbClr val="FF3300"/>
    <a:srgbClr val="003300"/>
    <a:srgbClr val="FFE5FF"/>
    <a:srgbClr val="006600"/>
    <a:srgbClr val="CC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F61FF5-6A97-4CF8-9388-A211431794C5}" type="slidenum">
              <a:rPr lang="en-US" altLang="en-US"/>
              <a:pPr/>
              <a:t>‹#›</a:t>
            </a:fld>
            <a:endParaRPr lang="en-US" altLang="en-US"/>
          </a:p>
        </p:txBody>
      </p:sp>
    </p:spTree>
    <p:extLst>
      <p:ext uri="{BB962C8B-B14F-4D97-AF65-F5344CB8AC3E}">
        <p14:creationId xmlns:p14="http://schemas.microsoft.com/office/powerpoint/2010/main" val="2892226387"/>
      </p:ext>
    </p:extLst>
  </p:cSld>
  <p:clrMapOvr>
    <a:masterClrMapping/>
  </p:clrMapOvr>
  <p:transition spd="slow">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4E3418-3360-4C99-8020-58C3462D7E56}" type="slidenum">
              <a:rPr lang="en-US" altLang="en-US"/>
              <a:pPr/>
              <a:t>‹#›</a:t>
            </a:fld>
            <a:endParaRPr lang="en-US" altLang="en-US"/>
          </a:p>
        </p:txBody>
      </p:sp>
    </p:spTree>
    <p:extLst>
      <p:ext uri="{BB962C8B-B14F-4D97-AF65-F5344CB8AC3E}">
        <p14:creationId xmlns:p14="http://schemas.microsoft.com/office/powerpoint/2010/main" val="1104462445"/>
      </p:ext>
    </p:extLst>
  </p:cSld>
  <p:clrMapOvr>
    <a:masterClrMapping/>
  </p:clrMapOvr>
  <p:transition spd="slow">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284BAF-2876-4C68-B42A-1687BB1E4924}" type="slidenum">
              <a:rPr lang="en-US" altLang="en-US"/>
              <a:pPr/>
              <a:t>‹#›</a:t>
            </a:fld>
            <a:endParaRPr lang="en-US" altLang="en-US"/>
          </a:p>
        </p:txBody>
      </p:sp>
    </p:spTree>
    <p:extLst>
      <p:ext uri="{BB962C8B-B14F-4D97-AF65-F5344CB8AC3E}">
        <p14:creationId xmlns:p14="http://schemas.microsoft.com/office/powerpoint/2010/main" val="3605329276"/>
      </p:ext>
    </p:extLst>
  </p:cSld>
  <p:clrMapOvr>
    <a:masterClrMapping/>
  </p:clrMapOvr>
  <p:transition spd="slow">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DC0BF30-8932-4FFF-8CD4-D7C61C8A44B2}" type="slidenum">
              <a:rPr lang="en-US" altLang="en-US"/>
              <a:pPr/>
              <a:t>‹#›</a:t>
            </a:fld>
            <a:endParaRPr lang="en-US" altLang="en-US"/>
          </a:p>
        </p:txBody>
      </p:sp>
    </p:spTree>
    <p:extLst>
      <p:ext uri="{BB962C8B-B14F-4D97-AF65-F5344CB8AC3E}">
        <p14:creationId xmlns:p14="http://schemas.microsoft.com/office/powerpoint/2010/main" val="3552415084"/>
      </p:ext>
    </p:extLst>
  </p:cSld>
  <p:clrMapOvr>
    <a:masterClrMapping/>
  </p:clrMapOvr>
  <p:transition spd="slow">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457200" y="1600200"/>
            <a:ext cx="8229600" cy="4525963"/>
          </a:xfrm>
        </p:spPr>
        <p:txBody>
          <a:bodyPr/>
          <a:lstStyle/>
          <a:p>
            <a:pPr lvl="0"/>
            <a:endParaRPr lang="vi-V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E7F59A-A84A-4700-9264-9668B51D019F}" type="slidenum">
              <a:rPr lang="en-US" altLang="en-US"/>
              <a:pPr/>
              <a:t>‹#›</a:t>
            </a:fld>
            <a:endParaRPr lang="en-US" altLang="en-US"/>
          </a:p>
        </p:txBody>
      </p:sp>
    </p:spTree>
    <p:extLst>
      <p:ext uri="{BB962C8B-B14F-4D97-AF65-F5344CB8AC3E}">
        <p14:creationId xmlns:p14="http://schemas.microsoft.com/office/powerpoint/2010/main" val="2268750286"/>
      </p:ext>
    </p:extLst>
  </p:cSld>
  <p:clrMapOvr>
    <a:masterClrMapping/>
  </p:clrMapOvr>
  <p:transition spd="slow">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B3E548-2E25-4885-BAB8-23B2D0AAF567}" type="slidenum">
              <a:rPr lang="en-US" altLang="en-US"/>
              <a:pPr/>
              <a:t>‹#›</a:t>
            </a:fld>
            <a:endParaRPr lang="en-US" altLang="en-US"/>
          </a:p>
        </p:txBody>
      </p:sp>
    </p:spTree>
    <p:extLst>
      <p:ext uri="{BB962C8B-B14F-4D97-AF65-F5344CB8AC3E}">
        <p14:creationId xmlns:p14="http://schemas.microsoft.com/office/powerpoint/2010/main" val="2837264666"/>
      </p:ext>
    </p:extLst>
  </p:cSld>
  <p:clrMapOvr>
    <a:masterClrMapping/>
  </p:clrMapOvr>
  <p:transition spd="slow">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3EB47D-4233-4DFD-978C-663B2FE559EE}" type="slidenum">
              <a:rPr lang="en-US" altLang="en-US"/>
              <a:pPr/>
              <a:t>‹#›</a:t>
            </a:fld>
            <a:endParaRPr lang="en-US" altLang="en-US"/>
          </a:p>
        </p:txBody>
      </p:sp>
    </p:spTree>
    <p:extLst>
      <p:ext uri="{BB962C8B-B14F-4D97-AF65-F5344CB8AC3E}">
        <p14:creationId xmlns:p14="http://schemas.microsoft.com/office/powerpoint/2010/main" val="218504233"/>
      </p:ext>
    </p:extLst>
  </p:cSld>
  <p:clrMapOvr>
    <a:masterClrMapping/>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6A0B88-D965-4325-B808-8A21E379AE07}" type="slidenum">
              <a:rPr lang="en-US" altLang="en-US"/>
              <a:pPr/>
              <a:t>‹#›</a:t>
            </a:fld>
            <a:endParaRPr lang="en-US" altLang="en-US"/>
          </a:p>
        </p:txBody>
      </p:sp>
    </p:spTree>
    <p:extLst>
      <p:ext uri="{BB962C8B-B14F-4D97-AF65-F5344CB8AC3E}">
        <p14:creationId xmlns:p14="http://schemas.microsoft.com/office/powerpoint/2010/main" val="14141249"/>
      </p:ext>
    </p:extLst>
  </p:cSld>
  <p:clrMapOvr>
    <a:masterClrMapping/>
  </p:clrMapOvr>
  <p:transition spd="slow">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0BD43AC-24A0-4736-A8D5-925CB994FF48}" type="slidenum">
              <a:rPr lang="en-US" altLang="en-US"/>
              <a:pPr/>
              <a:t>‹#›</a:t>
            </a:fld>
            <a:endParaRPr lang="en-US" altLang="en-US"/>
          </a:p>
        </p:txBody>
      </p:sp>
    </p:spTree>
    <p:extLst>
      <p:ext uri="{BB962C8B-B14F-4D97-AF65-F5344CB8AC3E}">
        <p14:creationId xmlns:p14="http://schemas.microsoft.com/office/powerpoint/2010/main" val="3438329664"/>
      </p:ext>
    </p:extLst>
  </p:cSld>
  <p:clrMapOvr>
    <a:masterClrMapping/>
  </p:clrMapOvr>
  <p:transition spd="slow">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53F06AD-80B6-4A4A-BFD4-B551300736B8}" type="slidenum">
              <a:rPr lang="en-US" altLang="en-US"/>
              <a:pPr/>
              <a:t>‹#›</a:t>
            </a:fld>
            <a:endParaRPr lang="en-US" altLang="en-US"/>
          </a:p>
        </p:txBody>
      </p:sp>
    </p:spTree>
    <p:extLst>
      <p:ext uri="{BB962C8B-B14F-4D97-AF65-F5344CB8AC3E}">
        <p14:creationId xmlns:p14="http://schemas.microsoft.com/office/powerpoint/2010/main" val="2044963668"/>
      </p:ext>
    </p:extLst>
  </p:cSld>
  <p:clrMapOvr>
    <a:masterClrMapping/>
  </p:clrMapOvr>
  <p:transition spd="slow">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E030360-312F-4D3C-9503-101770C298FF}" type="slidenum">
              <a:rPr lang="en-US" altLang="en-US"/>
              <a:pPr/>
              <a:t>‹#›</a:t>
            </a:fld>
            <a:endParaRPr lang="en-US" altLang="en-US"/>
          </a:p>
        </p:txBody>
      </p:sp>
    </p:spTree>
    <p:extLst>
      <p:ext uri="{BB962C8B-B14F-4D97-AF65-F5344CB8AC3E}">
        <p14:creationId xmlns:p14="http://schemas.microsoft.com/office/powerpoint/2010/main" val="3595120125"/>
      </p:ext>
    </p:extLst>
  </p:cSld>
  <p:clrMapOvr>
    <a:masterClrMapping/>
  </p:clrMapOvr>
  <p:transition spd="slow">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23AC5D-35FA-40E0-AB3E-A3FEAE5E010E}" type="slidenum">
              <a:rPr lang="en-US" altLang="en-US"/>
              <a:pPr/>
              <a:t>‹#›</a:t>
            </a:fld>
            <a:endParaRPr lang="en-US" altLang="en-US"/>
          </a:p>
        </p:txBody>
      </p:sp>
    </p:spTree>
    <p:extLst>
      <p:ext uri="{BB962C8B-B14F-4D97-AF65-F5344CB8AC3E}">
        <p14:creationId xmlns:p14="http://schemas.microsoft.com/office/powerpoint/2010/main" val="1135517924"/>
      </p:ext>
    </p:extLst>
  </p:cSld>
  <p:clrMapOvr>
    <a:masterClrMapping/>
  </p:clrMapOvr>
  <p:transition spd="slow">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021802-F656-470B-8BFF-A6AC866C4480}" type="slidenum">
              <a:rPr lang="en-US" altLang="en-US"/>
              <a:pPr/>
              <a:t>‹#›</a:t>
            </a:fld>
            <a:endParaRPr lang="en-US" altLang="en-US"/>
          </a:p>
        </p:txBody>
      </p:sp>
    </p:spTree>
    <p:extLst>
      <p:ext uri="{BB962C8B-B14F-4D97-AF65-F5344CB8AC3E}">
        <p14:creationId xmlns:p14="http://schemas.microsoft.com/office/powerpoint/2010/main" val="2789057481"/>
      </p:ext>
    </p:extLst>
  </p:cSld>
  <p:clrMapOvr>
    <a:masterClrMapping/>
  </p:clrMapOvr>
  <p:transition spd="slow">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6A66FB-21F6-4293-B16E-3ABE90E2D1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strips/>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 Id="rId5" Type="http://schemas.openxmlformats.org/officeDocument/2006/relationships/image" Target="../media/image20.jpeg" /><Relationship Id="rId4" Type="http://schemas.openxmlformats.org/officeDocument/2006/relationships/image" Target="../media/image19.jpeg" /></Relationships>
</file>

<file path=ppt/slides/_rels/slide18.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audio" Target="../media/audio1.wav" /><Relationship Id="rId1" Type="http://schemas.openxmlformats.org/officeDocument/2006/relationships/slideLayout" Target="../slideLayouts/slideLayout2.xml" /><Relationship Id="rId4" Type="http://schemas.openxmlformats.org/officeDocument/2006/relationships/image" Target="../media/image3.gif" /></Relationships>
</file>

<file path=ppt/slides/_rels/slide20.xml.rels><?xml version="1.0" encoding="UTF-8" standalone="yes"?>
<Relationships xmlns="http://schemas.openxmlformats.org/package/2006/relationships"><Relationship Id="rId3" Type="http://schemas.openxmlformats.org/officeDocument/2006/relationships/image" Target="../media/image23.jpeg" /><Relationship Id="rId7" Type="http://schemas.openxmlformats.org/officeDocument/2006/relationships/image" Target="../media/image7.gif" /><Relationship Id="rId2" Type="http://schemas.openxmlformats.org/officeDocument/2006/relationships/image" Target="../media/image22.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gif" /></Relationships>
</file>

<file path=ppt/slides/_rels/slide21.xml.rels><?xml version="1.0" encoding="UTF-8" standalone="yes"?>
<Relationships xmlns="http://schemas.openxmlformats.org/package/2006/relationships"><Relationship Id="rId8" Type="http://schemas.openxmlformats.org/officeDocument/2006/relationships/image" Target="../media/image26.gif" /><Relationship Id="rId3" Type="http://schemas.openxmlformats.org/officeDocument/2006/relationships/image" Target="../media/image5.png" /><Relationship Id="rId7" Type="http://schemas.openxmlformats.org/officeDocument/2006/relationships/image" Target="../media/image7.gif" /><Relationship Id="rId2" Type="http://schemas.openxmlformats.org/officeDocument/2006/relationships/image" Target="../media/image4.gif" /><Relationship Id="rId1" Type="http://schemas.openxmlformats.org/officeDocument/2006/relationships/slideLayout" Target="../slideLayouts/slideLayout2.xml" /><Relationship Id="rId6" Type="http://schemas.openxmlformats.org/officeDocument/2006/relationships/image" Target="../media/image25.gif" /><Relationship Id="rId5" Type="http://schemas.openxmlformats.org/officeDocument/2006/relationships/image" Target="../media/image24.gif"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gif" /><Relationship Id="rId1" Type="http://schemas.openxmlformats.org/officeDocument/2006/relationships/slideLayout" Target="../slideLayouts/slideLayout12.xml" /><Relationship Id="rId5" Type="http://schemas.openxmlformats.org/officeDocument/2006/relationships/image" Target="../media/image7.gif" /><Relationship Id="rId4" Type="http://schemas.openxmlformats.org/officeDocument/2006/relationships/image" Target="../media/image6.png" /></Relationships>
</file>

<file path=ppt/slides/_rels/slide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1" descr="sunflowers_wave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534025"/>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2" descr="sunflowers_wave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15766">
            <a:off x="1379538" y="5408613"/>
            <a:ext cx="23622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3" descr="sunflowers_wave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790533">
            <a:off x="4335463" y="5367338"/>
            <a:ext cx="2362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4" descr="sunflowers_wave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181600"/>
            <a:ext cx="23622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6" name="Text Box 46"/>
          <p:cNvSpPr txBox="1">
            <a:spLocks noChangeArrowheads="1"/>
          </p:cNvSpPr>
          <p:nvPr/>
        </p:nvSpPr>
        <p:spPr bwMode="auto">
          <a:xfrm>
            <a:off x="23813" y="185738"/>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Cơm trưa mẹ đã dọn nhưng vẫn chưa thấy An về mặc dù giờ tan học đã lâu. An về nhà muộn với lí do mượn sách của bạn để làm bài tập. Cả nhà đang nghĩ trưa thì An ăn xong, vội vàng nhặt mấy quyển vở trong đống vở lộn xộn để đi học thêm. Bữa cơm tối cả nhà sốt ruột đợi An. An về muộn với lí do đi sinh nhật bạn. Không ăn cơm An đi ngủ và dặn mẹ: “Sáng sớm mai gọi con dậy sớm để xem đá bóng và làm bài tập”.</a:t>
            </a:r>
          </a:p>
        </p:txBody>
      </p:sp>
      <p:sp>
        <p:nvSpPr>
          <p:cNvPr id="39943" name="TextBox 8"/>
          <p:cNvSpPr txBox="1">
            <a:spLocks noChangeArrowheads="1"/>
          </p:cNvSpPr>
          <p:nvPr/>
        </p:nvSpPr>
        <p:spPr bwMode="auto">
          <a:xfrm>
            <a:off x="0" y="4648200"/>
            <a:ext cx="876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a:solidFill>
                  <a:srgbClr val="FF0000"/>
                </a:solidFill>
                <a:latin typeface="Times New Roman" panose="02020603050405020304" pitchFamily="18" charset="0"/>
                <a:cs typeface="Times New Roman" panose="02020603050405020304" pitchFamily="18" charset="0"/>
              </a:rPr>
              <a:t>Em có nhận xét gì về cách làm việc của bạn An?</a:t>
            </a:r>
            <a:endParaRPr lang="vi-VN" alt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166"/>
                                        </p:tgtEl>
                                        <p:attrNameLst>
                                          <p:attrName>style.visibility</p:attrName>
                                        </p:attrNameLst>
                                      </p:cBhvr>
                                      <p:to>
                                        <p:strVal val="visible"/>
                                      </p:to>
                                    </p:set>
                                    <p:animEffect transition="in" filter="checkerboard(across)">
                                      <p:cBhvr>
                                        <p:cTn id="7" dur="500"/>
                                        <p:tgtEl>
                                          <p:spTgt spid="5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5FF"/>
        </a:solidFill>
        <a:effectLst/>
      </p:bgPr>
    </p:bg>
    <p:spTree>
      <p:nvGrpSpPr>
        <p:cNvPr id="1" name=""/>
        <p:cNvGrpSpPr/>
        <p:nvPr/>
      </p:nvGrpSpPr>
      <p:grpSpPr>
        <a:xfrm>
          <a:off x="0" y="0"/>
          <a:ext cx="0" cy="0"/>
          <a:chOff x="0" y="0"/>
          <a:chExt cx="0" cy="0"/>
        </a:xfrm>
      </p:grpSpPr>
      <p:graphicFrame>
        <p:nvGraphicFramePr>
          <p:cNvPr id="28057" name="Group 409"/>
          <p:cNvGraphicFramePr>
            <a:graphicFrameLocks noGrp="1"/>
          </p:cNvGraphicFramePr>
          <p:nvPr>
            <p:ph/>
          </p:nvPr>
        </p:nvGraphicFramePr>
        <p:xfrm>
          <a:off x="0" y="438150"/>
          <a:ext cx="9144000" cy="6415088"/>
        </p:xfrm>
        <a:graphic>
          <a:graphicData uri="http://schemas.openxmlformats.org/drawingml/2006/table">
            <a:tbl>
              <a:tblPr/>
              <a:tblGrid>
                <a:gridCol w="762000">
                  <a:extLst>
                    <a:ext uri="{9D8B030D-6E8A-4147-A177-3AD203B41FA5}">
                      <a16:colId xmlns:a16="http://schemas.microsoft.com/office/drawing/2014/main" val="20000"/>
                    </a:ext>
                  </a:extLst>
                </a:gridCol>
                <a:gridCol w="785813">
                  <a:extLst>
                    <a:ext uri="{9D8B030D-6E8A-4147-A177-3AD203B41FA5}">
                      <a16:colId xmlns:a16="http://schemas.microsoft.com/office/drawing/2014/main" val="20001"/>
                    </a:ext>
                  </a:extLst>
                </a:gridCol>
                <a:gridCol w="1198562">
                  <a:extLst>
                    <a:ext uri="{9D8B030D-6E8A-4147-A177-3AD203B41FA5}">
                      <a16:colId xmlns:a16="http://schemas.microsoft.com/office/drawing/2014/main" val="20002"/>
                    </a:ext>
                  </a:extLst>
                </a:gridCol>
                <a:gridCol w="1068388">
                  <a:extLst>
                    <a:ext uri="{9D8B030D-6E8A-4147-A177-3AD203B41FA5}">
                      <a16:colId xmlns:a16="http://schemas.microsoft.com/office/drawing/2014/main" val="20003"/>
                    </a:ext>
                  </a:extLst>
                </a:gridCol>
                <a:gridCol w="931862">
                  <a:extLst>
                    <a:ext uri="{9D8B030D-6E8A-4147-A177-3AD203B41FA5}">
                      <a16:colId xmlns:a16="http://schemas.microsoft.com/office/drawing/2014/main" val="20004"/>
                    </a:ext>
                  </a:extLst>
                </a:gridCol>
                <a:gridCol w="1038225">
                  <a:extLst>
                    <a:ext uri="{9D8B030D-6E8A-4147-A177-3AD203B41FA5}">
                      <a16:colId xmlns:a16="http://schemas.microsoft.com/office/drawing/2014/main" val="20005"/>
                    </a:ext>
                  </a:extLst>
                </a:gridCol>
                <a:gridCol w="1228725">
                  <a:extLst>
                    <a:ext uri="{9D8B030D-6E8A-4147-A177-3AD203B41FA5}">
                      <a16:colId xmlns:a16="http://schemas.microsoft.com/office/drawing/2014/main" val="20006"/>
                    </a:ext>
                  </a:extLst>
                </a:gridCol>
                <a:gridCol w="1063625">
                  <a:extLst>
                    <a:ext uri="{9D8B030D-6E8A-4147-A177-3AD203B41FA5}">
                      <a16:colId xmlns:a16="http://schemas.microsoft.com/office/drawing/2014/main" val="20007"/>
                    </a:ext>
                  </a:extLst>
                </a:gridCol>
                <a:gridCol w="1066800">
                  <a:extLst>
                    <a:ext uri="{9D8B030D-6E8A-4147-A177-3AD203B41FA5}">
                      <a16:colId xmlns:a16="http://schemas.microsoft.com/office/drawing/2014/main" val="20008"/>
                    </a:ext>
                  </a:extLst>
                </a:gridCol>
              </a:tblGrid>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500" b="1" i="0" u="none" strike="noStrike" cap="none" normalizeH="0" baseline="0" dirty="0">
                        <a:ln>
                          <a:noFill/>
                        </a:ln>
                        <a:solidFill>
                          <a:srgbClr val="0000FF"/>
                        </a:solidFill>
                        <a:effectLst/>
                        <a:latin typeface="Arial" charset="0"/>
                      </a:endParaRPr>
                    </a:p>
                  </a:txBody>
                  <a:tcPr horzOverflow="overflow">
                    <a:lnL w="28575"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w="12700" cap="flat" cmpd="sng" algn="ctr">
                      <a:solidFill>
                        <a:srgbClr val="660033"/>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5h -5h30</a:t>
                      </a:r>
                    </a:p>
                  </a:txBody>
                  <a:tcPr anchor="ct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5h30 – 6h30</a:t>
                      </a:r>
                    </a:p>
                  </a:txBody>
                  <a:tcPr anchor="ct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6h30 – 12h</a:t>
                      </a:r>
                    </a:p>
                  </a:txBody>
                  <a:tcPr anchor="ct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12h – 14h</a:t>
                      </a:r>
                    </a:p>
                  </a:txBody>
                  <a:tcPr anchor="ct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14h – 16h30</a:t>
                      </a:r>
                    </a:p>
                  </a:txBody>
                  <a:tcPr anchor="ct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16h30 – 19h</a:t>
                      </a:r>
                    </a:p>
                  </a:txBody>
                  <a:tcPr anchor="ct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19h – 22h30</a:t>
                      </a:r>
                    </a:p>
                  </a:txBody>
                  <a:tcPr anchor="ct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22h30 – 23h</a:t>
                      </a:r>
                    </a:p>
                  </a:txBody>
                  <a:tcPr anchor="ctr" horzOverflow="overflow">
                    <a:lnL w="12700"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2857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0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Hai</a:t>
                      </a:r>
                    </a:p>
                  </a:txBody>
                  <a:tcPr anchor="ctr" horzOverflow="overflow">
                    <a:lnL w="28575"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Tập thể dục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Dọn dẹp nhà, ăn sáng</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Đến trường học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Ăn trưa, rửa bát, nghỉ ngơi</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Tự học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Chơi cầu lông (30’), nấu cơm, ăn, nghỉ</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Tự học, đọc báo 30’ giữa giờ</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Làm việc riêng. Sau đó đi ngủ</a:t>
                      </a:r>
                    </a:p>
                  </a:txBody>
                  <a:tcPr horzOverflow="overflow">
                    <a:lnL w="12700"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Ba</a:t>
                      </a:r>
                    </a:p>
                  </a:txBody>
                  <a:tcPr anchor="ctr" horzOverflow="overflow">
                    <a:lnL w="28575"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Học lớp nhạc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Sinh hoạt CLB (19h-21h) tự học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err="1">
                          <a:ln>
                            <a:noFill/>
                          </a:ln>
                          <a:solidFill>
                            <a:srgbClr val="003300"/>
                          </a:solidFill>
                          <a:effectLst/>
                          <a:latin typeface="Arial" charset="0"/>
                        </a:rPr>
                        <a:t>Tư</a:t>
                      </a:r>
                      <a:endParaRPr kumimoji="0" lang="en-US" sz="1500" b="1" i="0" u="none" strike="noStrike" cap="none" normalizeH="0" baseline="0" dirty="0">
                        <a:ln>
                          <a:noFill/>
                        </a:ln>
                        <a:solidFill>
                          <a:srgbClr val="003300"/>
                        </a:solidFill>
                        <a:effectLst/>
                        <a:latin typeface="Arial" charset="0"/>
                      </a:endParaRPr>
                    </a:p>
                  </a:txBody>
                  <a:tcPr anchor="ctr" horzOverflow="overflow">
                    <a:lnL w="28575"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Tự học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Xem phim, tự học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2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Năm</a:t>
                      </a:r>
                    </a:p>
                  </a:txBody>
                  <a:tcPr anchor="ctr" horzOverflow="overflow">
                    <a:lnL w="28575"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Tự học, học lớp tin học (16h-17h)</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Xen tời sự, tự học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Sáu</a:t>
                      </a:r>
                    </a:p>
                  </a:txBody>
                  <a:tcPr anchor="ctr" horzOverflow="overflow">
                    <a:lnL w="28575"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Học lớp toán</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Tự học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8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Bảy</a:t>
                      </a:r>
                    </a:p>
                  </a:txBody>
                  <a:tcPr anchor="ctr" horzOverflow="overflow">
                    <a:lnL w="28575"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Sinh hoạt CLB</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Nghỉ (Xem ti vi)</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9525"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3300"/>
                          </a:solidFill>
                          <a:effectLst/>
                          <a:latin typeface="Arial" charset="0"/>
                        </a:rPr>
                        <a:t>CN</a:t>
                      </a:r>
                    </a:p>
                  </a:txBody>
                  <a:tcPr anchor="ctr" horzOverflow="overflow">
                    <a:lnL w="28575"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Dọn nhà, xem ti vi</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Tự học</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Nt</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a:ln>
                            <a:noFill/>
                          </a:ln>
                          <a:solidFill>
                            <a:srgbClr val="0000FF"/>
                          </a:solidFill>
                          <a:effectLst/>
                          <a:latin typeface="Arial" charset="0"/>
                        </a:rPr>
                        <a:t>Đọc thêm sách</a:t>
                      </a:r>
                    </a:p>
                  </a:txBody>
                  <a:tcPr horzOverflow="overflow">
                    <a:lnL w="12700" cap="flat" cmpd="sng" algn="ctr">
                      <a:solidFill>
                        <a:srgbClr val="660033"/>
                      </a:solidFill>
                      <a:prstDash val="solid"/>
                      <a:round/>
                      <a:headEnd type="none" w="med" len="med"/>
                      <a:tailEnd type="none" w="med" len="med"/>
                    </a:lnL>
                    <a:lnR w="12700"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err="1">
                          <a:ln>
                            <a:noFill/>
                          </a:ln>
                          <a:solidFill>
                            <a:srgbClr val="0000FF"/>
                          </a:solidFill>
                          <a:effectLst/>
                          <a:latin typeface="Arial" charset="0"/>
                        </a:rPr>
                        <a:t>Nt</a:t>
                      </a:r>
                      <a:endParaRPr kumimoji="0" lang="en-US" sz="1500" b="1" i="0" u="none" strike="noStrike" cap="none" normalizeH="0" baseline="0" dirty="0">
                        <a:ln>
                          <a:noFill/>
                        </a:ln>
                        <a:solidFill>
                          <a:srgbClr val="0000FF"/>
                        </a:solidFill>
                        <a:effectLst/>
                        <a:latin typeface="Arial" charset="0"/>
                      </a:endParaRPr>
                    </a:p>
                  </a:txBody>
                  <a:tcPr horzOverflow="overflow">
                    <a:lnL w="12700" cap="flat" cmpd="sng" algn="ctr">
                      <a:solidFill>
                        <a:srgbClr val="660033"/>
                      </a:solidFill>
                      <a:prstDash val="solid"/>
                      <a:round/>
                      <a:headEnd type="none" w="med" len="med"/>
                      <a:tailEnd type="none" w="med" len="med"/>
                    </a:lnL>
                    <a:lnR w="28575" cap="flat" cmpd="sng" algn="ctr">
                      <a:solidFill>
                        <a:srgbClr val="660033"/>
                      </a:solidFill>
                      <a:prstDash val="solid"/>
                      <a:round/>
                      <a:headEnd type="none" w="med" len="med"/>
                      <a:tailEnd type="none" w="med" len="med"/>
                    </a:lnR>
                    <a:lnT w="9525" cap="flat" cmpd="sng" algn="ctr">
                      <a:solidFill>
                        <a:srgbClr val="660033"/>
                      </a:solidFill>
                      <a:prstDash val="solid"/>
                      <a:round/>
                      <a:headEnd type="none" w="med" len="med"/>
                      <a:tailEnd type="none" w="med" len="med"/>
                    </a:lnT>
                    <a:lnB w="28575"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359" name="Text Box 50"/>
          <p:cNvSpPr txBox="1">
            <a:spLocks noChangeArrowheads="1"/>
          </p:cNvSpPr>
          <p:nvPr/>
        </p:nvSpPr>
        <p:spPr bwMode="auto">
          <a:xfrm>
            <a:off x="1981200" y="0"/>
            <a:ext cx="548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6600"/>
                </a:solidFill>
              </a:rPr>
              <a:t>Kế hoạch làm việc tuần của Vân Anh</a:t>
            </a:r>
          </a:p>
        </p:txBody>
      </p:sp>
      <p:grpSp>
        <p:nvGrpSpPr>
          <p:cNvPr id="11360" name="Group 257"/>
          <p:cNvGrpSpPr>
            <a:grpSpLocks/>
          </p:cNvGrpSpPr>
          <p:nvPr/>
        </p:nvGrpSpPr>
        <p:grpSpPr bwMode="auto">
          <a:xfrm>
            <a:off x="-47625" y="452438"/>
            <a:ext cx="1381125" cy="644525"/>
            <a:chOff x="-30" y="216"/>
            <a:chExt cx="870" cy="406"/>
          </a:xfrm>
        </p:grpSpPr>
        <p:sp>
          <p:nvSpPr>
            <p:cNvPr id="11361" name="Text Box 70"/>
            <p:cNvSpPr txBox="1">
              <a:spLocks noChangeArrowheads="1"/>
            </p:cNvSpPr>
            <p:nvPr/>
          </p:nvSpPr>
          <p:spPr bwMode="auto">
            <a:xfrm>
              <a:off x="120" y="216"/>
              <a:ext cx="7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solidFill>
                    <a:srgbClr val="003300"/>
                  </a:solidFill>
                </a:rPr>
                <a:t>Giờ</a:t>
              </a:r>
            </a:p>
          </p:txBody>
        </p:sp>
        <p:sp>
          <p:nvSpPr>
            <p:cNvPr id="11362" name="Text Box 71"/>
            <p:cNvSpPr txBox="1">
              <a:spLocks noChangeArrowheads="1"/>
            </p:cNvSpPr>
            <p:nvPr/>
          </p:nvSpPr>
          <p:spPr bwMode="auto">
            <a:xfrm>
              <a:off x="-30" y="420"/>
              <a:ext cx="7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solidFill>
                    <a:srgbClr val="003300"/>
                  </a:solidFill>
                </a:rPr>
                <a:t>Thứ</a:t>
              </a:r>
            </a:p>
          </p:txBody>
        </p:sp>
      </p:grpSp>
    </p:spTree>
  </p:cSld>
  <p:clrMapOvr>
    <a:masterClrMapping/>
  </p:clrMapOvr>
  <p:transition spd="slow">
    <p:strip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6" name="Text Box 14"/>
          <p:cNvSpPr txBox="1">
            <a:spLocks noChangeArrowheads="1"/>
          </p:cNvSpPr>
          <p:nvPr/>
        </p:nvSpPr>
        <p:spPr bwMode="auto">
          <a:xfrm>
            <a:off x="-19050" y="457200"/>
            <a:ext cx="8994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0000FF"/>
                </a:solidFill>
                <a:latin typeface=".VnTime" pitchFamily="34" charset="0"/>
              </a:rPr>
              <a:t>So s¸nh kÕ ho¹ch cña H¶i B×nh vµ V©n Anh?</a:t>
            </a:r>
            <a:endParaRPr lang="en-US" altLang="en-US" sz="3600" b="1" u="sng">
              <a:solidFill>
                <a:srgbClr val="0000FF"/>
              </a:solidFill>
              <a:latin typeface=".VnTime" pitchFamily="34" charset="0"/>
            </a:endParaRPr>
          </a:p>
        </p:txBody>
      </p:sp>
      <p:sp>
        <p:nvSpPr>
          <p:cNvPr id="54287" name="Rectangle 15"/>
          <p:cNvSpPr>
            <a:spLocks noChangeArrowheads="1"/>
          </p:cNvSpPr>
          <p:nvPr/>
        </p:nvSpPr>
        <p:spPr bwMode="auto">
          <a:xfrm>
            <a:off x="119063" y="1198563"/>
            <a:ext cx="88392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15000"/>
              </a:spcBef>
            </a:pPr>
            <a:r>
              <a:rPr lang="en-US" altLang="en-US" sz="2800" b="1">
                <a:latin typeface=".VnTime" pitchFamily="34" charset="0"/>
              </a:rPr>
              <a:t>     *</a:t>
            </a:r>
            <a:r>
              <a:rPr lang="en-US" altLang="en-US" sz="900" b="1">
                <a:latin typeface=".VnTime" pitchFamily="34" charset="0"/>
              </a:rPr>
              <a:t>  </a:t>
            </a:r>
            <a:r>
              <a:rPr lang="en-US" altLang="en-US" sz="2800" b="1" u="sng">
                <a:solidFill>
                  <a:srgbClr val="FF0000"/>
                </a:solidFill>
                <a:latin typeface=".VnTime" pitchFamily="34" charset="0"/>
              </a:rPr>
              <a:t>Gièng nhau</a:t>
            </a:r>
            <a:r>
              <a:rPr lang="en-US" altLang="en-US" sz="2800" b="1">
                <a:solidFill>
                  <a:srgbClr val="FF0000"/>
                </a:solidFill>
                <a:latin typeface=".VnTime" pitchFamily="34" charset="0"/>
              </a:rPr>
              <a:t>:</a:t>
            </a:r>
          </a:p>
          <a:p>
            <a:pPr eaLnBrk="1" hangingPunct="1">
              <a:lnSpc>
                <a:spcPct val="80000"/>
              </a:lnSpc>
              <a:spcBef>
                <a:spcPct val="15000"/>
              </a:spcBef>
            </a:pPr>
            <a:r>
              <a:rPr lang="en-US" altLang="en-US" b="1">
                <a:latin typeface=".VnTime" pitchFamily="34" charset="0"/>
              </a:rPr>
              <a:t>  </a:t>
            </a:r>
            <a:r>
              <a:rPr lang="en-US" altLang="en-US" sz="2600" b="1">
                <a:latin typeface=".VnTime" pitchFamily="34" charset="0"/>
              </a:rPr>
              <a:t>- C¶ hai b¶n kÕ ho¹ch ®· nªu ®­îc néi dung häc tËp, </a:t>
            </a:r>
          </a:p>
          <a:p>
            <a:pPr eaLnBrk="1" hangingPunct="1">
              <a:lnSpc>
                <a:spcPct val="80000"/>
              </a:lnSpc>
              <a:spcBef>
                <a:spcPct val="15000"/>
              </a:spcBef>
            </a:pPr>
            <a:r>
              <a:rPr lang="en-US" altLang="en-US" sz="2600" b="1">
                <a:latin typeface=".VnTime" pitchFamily="34" charset="0"/>
              </a:rPr>
              <a:t>nghØ ng¬i vµ c¸c ho¹t ®éng kh¸c.</a:t>
            </a:r>
          </a:p>
          <a:p>
            <a:pPr eaLnBrk="1" hangingPunct="1">
              <a:lnSpc>
                <a:spcPct val="80000"/>
              </a:lnSpc>
              <a:spcBef>
                <a:spcPct val="15000"/>
              </a:spcBef>
            </a:pPr>
            <a:r>
              <a:rPr lang="en-US" altLang="en-US" sz="2600" b="1">
                <a:latin typeface=".VnTime" pitchFamily="34" charset="0"/>
              </a:rPr>
              <a:t> - C¶ hai b¶n kÕ ho¹ch cßn thiÕu ngµy míi chØ cã thø </a:t>
            </a:r>
            <a:r>
              <a:rPr lang="en-US" altLang="en-US" sz="2600" b="1">
                <a:latin typeface=".VnTime" pitchFamily="34" charset="0"/>
                <a:sym typeface="Symbol" panose="05050102010706020507" pitchFamily="18" charset="2"/>
              </a:rPr>
              <a:t></a:t>
            </a:r>
            <a:r>
              <a:rPr lang="en-US" altLang="en-US" sz="2600" b="1">
                <a:latin typeface=".VnTime" pitchFamily="34" charset="0"/>
              </a:rPr>
              <a:t> NhÇm lÞch.</a:t>
            </a:r>
          </a:p>
          <a:p>
            <a:pPr eaLnBrk="1" hangingPunct="1">
              <a:lnSpc>
                <a:spcPct val="80000"/>
              </a:lnSpc>
              <a:spcBef>
                <a:spcPct val="15000"/>
              </a:spcBef>
            </a:pPr>
            <a:r>
              <a:rPr lang="en-US" altLang="en-US" sz="2600" b="1">
                <a:latin typeface=".VnTime" pitchFamily="34" charset="0"/>
              </a:rPr>
              <a:t> - C¶ hai b¶n kÕ ho¹ch cßn qu¸ dµi, khã nhí.</a:t>
            </a:r>
          </a:p>
          <a:p>
            <a:pPr eaLnBrk="1" hangingPunct="1">
              <a:lnSpc>
                <a:spcPct val="80000"/>
              </a:lnSpc>
              <a:spcBef>
                <a:spcPct val="15000"/>
              </a:spcBef>
            </a:pPr>
            <a:r>
              <a:rPr lang="en-US" altLang="en-US" b="1">
                <a:solidFill>
                  <a:srgbClr val="FF0000"/>
                </a:solidFill>
                <a:latin typeface=".VnTime" pitchFamily="34" charset="0"/>
              </a:rPr>
              <a:t>     * </a:t>
            </a:r>
            <a:r>
              <a:rPr lang="en-US" altLang="en-US" sz="2800" b="1" u="sng">
                <a:solidFill>
                  <a:srgbClr val="FF0000"/>
                </a:solidFill>
                <a:latin typeface=".VnTime" pitchFamily="34" charset="0"/>
              </a:rPr>
              <a:t>Kh¸c nhau</a:t>
            </a:r>
            <a:r>
              <a:rPr lang="en-US" altLang="en-US" sz="2800" b="1">
                <a:solidFill>
                  <a:srgbClr val="FF0000"/>
                </a:solidFill>
                <a:latin typeface=".VnTime" pitchFamily="34" charset="0"/>
              </a:rPr>
              <a:t> :</a:t>
            </a:r>
          </a:p>
          <a:p>
            <a:pPr eaLnBrk="1" hangingPunct="1">
              <a:lnSpc>
                <a:spcPct val="80000"/>
              </a:lnSpc>
              <a:spcBef>
                <a:spcPct val="15000"/>
              </a:spcBef>
            </a:pPr>
            <a:r>
              <a:rPr lang="en-US" altLang="en-US" b="1">
                <a:latin typeface=".VnTime" pitchFamily="34" charset="0"/>
              </a:rPr>
              <a:t>   </a:t>
            </a:r>
            <a:r>
              <a:rPr lang="en-US" altLang="en-US" sz="2600" b="1">
                <a:latin typeface=".VnTime" pitchFamily="34" charset="0"/>
              </a:rPr>
              <a:t>- KÕ ho¹ch cña V©n Anh c©n ®èi, hîp lÝ, toµn diÖn, ®Çy ®ñ, cô thÓ, chi tiÕt h¬n. (cô thÓ vÒ mÆt thêi gian, néi dung c«ng viÖc c©n ®èi thÓ hiÖn mét quy tr×nh ho¹t ®éng)</a:t>
            </a:r>
          </a:p>
          <a:p>
            <a:pPr eaLnBrk="1" hangingPunct="1">
              <a:lnSpc>
                <a:spcPct val="80000"/>
              </a:lnSpc>
              <a:spcBef>
                <a:spcPct val="15000"/>
              </a:spcBef>
            </a:pPr>
            <a:r>
              <a:rPr lang="en-US" altLang="en-US" sz="2600" b="1">
                <a:latin typeface=".VnTime" pitchFamily="34" charset="0"/>
              </a:rPr>
              <a:t>   - KÕ ho¹ch cña H¶i B×nh  cßn thiÕu thêi  gian hµng ngµy, ch­a lao ®éng gióp ®ì gia ®×nh, xem ti vi cßn h¬i nhiÒu…</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4286"/>
                                        </p:tgtEl>
                                        <p:attrNameLst>
                                          <p:attrName>style.visibility</p:attrName>
                                        </p:attrNameLst>
                                      </p:cBhvr>
                                      <p:to>
                                        <p:strVal val="visible"/>
                                      </p:to>
                                    </p:set>
                                    <p:anim calcmode="lin" valueType="num">
                                      <p:cBhvr>
                                        <p:cTn id="7" dur="1000" fill="hold"/>
                                        <p:tgtEl>
                                          <p:spTgt spid="54286"/>
                                        </p:tgtEl>
                                        <p:attrNameLst>
                                          <p:attrName>ppt_w</p:attrName>
                                        </p:attrNameLst>
                                      </p:cBhvr>
                                      <p:tavLst>
                                        <p:tav tm="0">
                                          <p:val>
                                            <p:strVal val="#ppt_w*0.70"/>
                                          </p:val>
                                        </p:tav>
                                        <p:tav tm="100000">
                                          <p:val>
                                            <p:strVal val="#ppt_w"/>
                                          </p:val>
                                        </p:tav>
                                      </p:tavLst>
                                    </p:anim>
                                    <p:anim calcmode="lin" valueType="num">
                                      <p:cBhvr>
                                        <p:cTn id="8" dur="1000" fill="hold"/>
                                        <p:tgtEl>
                                          <p:spTgt spid="54286"/>
                                        </p:tgtEl>
                                        <p:attrNameLst>
                                          <p:attrName>ppt_h</p:attrName>
                                        </p:attrNameLst>
                                      </p:cBhvr>
                                      <p:tavLst>
                                        <p:tav tm="0">
                                          <p:val>
                                            <p:strVal val="#ppt_h"/>
                                          </p:val>
                                        </p:tav>
                                        <p:tav tm="100000">
                                          <p:val>
                                            <p:strVal val="#ppt_h"/>
                                          </p:val>
                                        </p:tav>
                                      </p:tavLst>
                                    </p:anim>
                                    <p:animEffect transition="in" filter="fade">
                                      <p:cBhvr>
                                        <p:cTn id="9" dur="1000"/>
                                        <p:tgtEl>
                                          <p:spTgt spid="542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54287">
                                            <p:txEl>
                                              <p:pRg st="0" end="0"/>
                                            </p:txEl>
                                          </p:spTgt>
                                        </p:tgtEl>
                                        <p:attrNameLst>
                                          <p:attrName>style.visibility</p:attrName>
                                        </p:attrNameLst>
                                      </p:cBhvr>
                                      <p:to>
                                        <p:strVal val="visible"/>
                                      </p:to>
                                    </p:set>
                                    <p:animEffect transition="in" filter="checkerboard(across)">
                                      <p:cBhvr>
                                        <p:cTn id="14" dur="500"/>
                                        <p:tgtEl>
                                          <p:spTgt spid="542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4287">
                                            <p:txEl>
                                              <p:pRg st="1" end="1"/>
                                            </p:txEl>
                                          </p:spTgt>
                                        </p:tgtEl>
                                        <p:attrNameLst>
                                          <p:attrName>style.visibility</p:attrName>
                                        </p:attrNameLst>
                                      </p:cBhvr>
                                      <p:to>
                                        <p:strVal val="visible"/>
                                      </p:to>
                                    </p:set>
                                    <p:animEffect transition="in" filter="checkerboard(across)">
                                      <p:cBhvr>
                                        <p:cTn id="19" dur="500"/>
                                        <p:tgtEl>
                                          <p:spTgt spid="54287">
                                            <p:txEl>
                                              <p:pRg st="1" end="1"/>
                                            </p:txEl>
                                          </p:spTgt>
                                        </p:tgtEl>
                                      </p:cBhvr>
                                    </p:animEffect>
                                  </p:childTnLst>
                                </p:cTn>
                              </p:par>
                            </p:childTnLst>
                          </p:cTn>
                        </p:par>
                        <p:par>
                          <p:cTn id="20" fill="hold" nodeType="afterGroup">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54287">
                                            <p:txEl>
                                              <p:pRg st="2" end="2"/>
                                            </p:txEl>
                                          </p:spTgt>
                                        </p:tgtEl>
                                        <p:attrNameLst>
                                          <p:attrName>style.visibility</p:attrName>
                                        </p:attrNameLst>
                                      </p:cBhvr>
                                      <p:to>
                                        <p:strVal val="visible"/>
                                      </p:to>
                                    </p:set>
                                    <p:animEffect transition="in" filter="checkerboard(across)">
                                      <p:cBhvr>
                                        <p:cTn id="23" dur="500"/>
                                        <p:tgtEl>
                                          <p:spTgt spid="54287">
                                            <p:txEl>
                                              <p:pRg st="2" end="2"/>
                                            </p:txEl>
                                          </p:spTgt>
                                        </p:tgtEl>
                                      </p:cBhvr>
                                    </p:animEffect>
                                  </p:childTnLst>
                                </p:cTn>
                              </p:par>
                            </p:childTnLst>
                          </p:cTn>
                        </p:par>
                        <p:par>
                          <p:cTn id="24" fill="hold" nodeType="afterGroup">
                            <p:stCondLst>
                              <p:cond delay="1000"/>
                            </p:stCondLst>
                            <p:childTnLst>
                              <p:par>
                                <p:cTn id="25" presetID="5" presetClass="entr" presetSubtype="10" fill="hold" grpId="0" nodeType="afterEffect">
                                  <p:stCondLst>
                                    <p:cond delay="0"/>
                                  </p:stCondLst>
                                  <p:childTnLst>
                                    <p:set>
                                      <p:cBhvr>
                                        <p:cTn id="26" dur="1" fill="hold">
                                          <p:stCondLst>
                                            <p:cond delay="0"/>
                                          </p:stCondLst>
                                        </p:cTn>
                                        <p:tgtEl>
                                          <p:spTgt spid="54287">
                                            <p:txEl>
                                              <p:pRg st="3" end="3"/>
                                            </p:txEl>
                                          </p:spTgt>
                                        </p:tgtEl>
                                        <p:attrNameLst>
                                          <p:attrName>style.visibility</p:attrName>
                                        </p:attrNameLst>
                                      </p:cBhvr>
                                      <p:to>
                                        <p:strVal val="visible"/>
                                      </p:to>
                                    </p:set>
                                    <p:animEffect transition="in" filter="checkerboard(across)">
                                      <p:cBhvr>
                                        <p:cTn id="27" dur="500"/>
                                        <p:tgtEl>
                                          <p:spTgt spid="54287">
                                            <p:txEl>
                                              <p:pRg st="3" end="3"/>
                                            </p:txEl>
                                          </p:spTgt>
                                        </p:tgtEl>
                                      </p:cBhvr>
                                    </p:animEffect>
                                  </p:childTnLst>
                                </p:cTn>
                              </p:par>
                            </p:childTnLst>
                          </p:cTn>
                        </p:par>
                        <p:par>
                          <p:cTn id="28" fill="hold" nodeType="afterGroup">
                            <p:stCondLst>
                              <p:cond delay="1500"/>
                            </p:stCondLst>
                            <p:childTnLst>
                              <p:par>
                                <p:cTn id="29" presetID="5" presetClass="entr" presetSubtype="10" fill="hold" grpId="0" nodeType="afterEffect">
                                  <p:stCondLst>
                                    <p:cond delay="0"/>
                                  </p:stCondLst>
                                  <p:childTnLst>
                                    <p:set>
                                      <p:cBhvr>
                                        <p:cTn id="30" dur="1" fill="hold">
                                          <p:stCondLst>
                                            <p:cond delay="0"/>
                                          </p:stCondLst>
                                        </p:cTn>
                                        <p:tgtEl>
                                          <p:spTgt spid="54287">
                                            <p:txEl>
                                              <p:pRg st="4" end="4"/>
                                            </p:txEl>
                                          </p:spTgt>
                                        </p:tgtEl>
                                        <p:attrNameLst>
                                          <p:attrName>style.visibility</p:attrName>
                                        </p:attrNameLst>
                                      </p:cBhvr>
                                      <p:to>
                                        <p:strVal val="visible"/>
                                      </p:to>
                                    </p:set>
                                    <p:animEffect transition="in" filter="checkerboard(across)">
                                      <p:cBhvr>
                                        <p:cTn id="31" dur="500"/>
                                        <p:tgtEl>
                                          <p:spTgt spid="5428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4287">
                                            <p:txEl>
                                              <p:pRg st="5" end="5"/>
                                            </p:txEl>
                                          </p:spTgt>
                                        </p:tgtEl>
                                        <p:attrNameLst>
                                          <p:attrName>style.visibility</p:attrName>
                                        </p:attrNameLst>
                                      </p:cBhvr>
                                      <p:to>
                                        <p:strVal val="visible"/>
                                      </p:to>
                                    </p:set>
                                    <p:animEffect transition="in" filter="checkerboard(across)">
                                      <p:cBhvr>
                                        <p:cTn id="36" dur="500"/>
                                        <p:tgtEl>
                                          <p:spTgt spid="54287">
                                            <p:txEl>
                                              <p:pRg st="5" end="5"/>
                                            </p:txEl>
                                          </p:spTgt>
                                        </p:tgtEl>
                                      </p:cBhvr>
                                    </p:animEffect>
                                  </p:childTnLst>
                                </p:cTn>
                              </p:par>
                            </p:childTnLst>
                          </p:cTn>
                        </p:par>
                        <p:par>
                          <p:cTn id="37" fill="hold" nodeType="afterGroup">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54287">
                                            <p:txEl>
                                              <p:pRg st="6" end="6"/>
                                            </p:txEl>
                                          </p:spTgt>
                                        </p:tgtEl>
                                        <p:attrNameLst>
                                          <p:attrName>style.visibility</p:attrName>
                                        </p:attrNameLst>
                                      </p:cBhvr>
                                      <p:to>
                                        <p:strVal val="visible"/>
                                      </p:to>
                                    </p:set>
                                    <p:animEffect transition="in" filter="checkerboard(across)">
                                      <p:cBhvr>
                                        <p:cTn id="40" dur="500"/>
                                        <p:tgtEl>
                                          <p:spTgt spid="54287">
                                            <p:txEl>
                                              <p:pRg st="6" end="6"/>
                                            </p:txEl>
                                          </p:spTgt>
                                        </p:tgtEl>
                                      </p:cBhvr>
                                    </p:animEffect>
                                  </p:childTnLst>
                                </p:cTn>
                              </p:par>
                            </p:childTnLst>
                          </p:cTn>
                        </p:par>
                        <p:par>
                          <p:cTn id="41" fill="hold" nodeType="afterGroup">
                            <p:stCondLst>
                              <p:cond delay="1000"/>
                            </p:stCondLst>
                            <p:childTnLst>
                              <p:par>
                                <p:cTn id="42" presetID="5" presetClass="entr" presetSubtype="10" fill="hold" grpId="0" nodeType="afterEffect">
                                  <p:stCondLst>
                                    <p:cond delay="0"/>
                                  </p:stCondLst>
                                  <p:childTnLst>
                                    <p:set>
                                      <p:cBhvr>
                                        <p:cTn id="43" dur="1" fill="hold">
                                          <p:stCondLst>
                                            <p:cond delay="0"/>
                                          </p:stCondLst>
                                        </p:cTn>
                                        <p:tgtEl>
                                          <p:spTgt spid="54287">
                                            <p:txEl>
                                              <p:pRg st="7" end="7"/>
                                            </p:txEl>
                                          </p:spTgt>
                                        </p:tgtEl>
                                        <p:attrNameLst>
                                          <p:attrName>style.visibility</p:attrName>
                                        </p:attrNameLst>
                                      </p:cBhvr>
                                      <p:to>
                                        <p:strVal val="visible"/>
                                      </p:to>
                                    </p:set>
                                    <p:animEffect transition="in" filter="checkerboard(across)">
                                      <p:cBhvr>
                                        <p:cTn id="44" dur="500"/>
                                        <p:tgtEl>
                                          <p:spTgt spid="542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73075" y="241300"/>
            <a:ext cx="8229600" cy="1143000"/>
          </a:xfrm>
        </p:spPr>
        <p:txBody>
          <a:bodyPr/>
          <a:lstStyle/>
          <a:p>
            <a:pPr eaLnBrk="1" hangingPunct="1"/>
            <a:r>
              <a:rPr lang="en-US" altLang="en-US" sz="3200" b="1">
                <a:solidFill>
                  <a:srgbClr val="0000FF"/>
                </a:solidFill>
                <a:latin typeface=".VnTime" pitchFamily="34" charset="0"/>
              </a:rPr>
              <a:t>ThÇy gi¸o NguyÔn Ngäc KÝ mét tÊm g­¬ng sèng vµ lµm viÖc cã kÕ ho¹ch  .</a:t>
            </a:r>
          </a:p>
        </p:txBody>
      </p:sp>
      <p:sp>
        <p:nvSpPr>
          <p:cNvPr id="13315" name="Rectangle 3"/>
          <p:cNvSpPr>
            <a:spLocks noGrp="1" noChangeArrowheads="1"/>
          </p:cNvSpPr>
          <p:nvPr>
            <p:ph type="body" idx="1"/>
          </p:nvPr>
        </p:nvSpPr>
        <p:spPr/>
        <p:txBody>
          <a:bodyPr/>
          <a:lstStyle/>
          <a:p>
            <a:pPr eaLnBrk="1" hangingPunct="1"/>
            <a:endParaRPr lang="vi-VN" altLang="en-US"/>
          </a:p>
        </p:txBody>
      </p:sp>
      <p:grpSp>
        <p:nvGrpSpPr>
          <p:cNvPr id="2" name="Group 6"/>
          <p:cNvGrpSpPr>
            <a:grpSpLocks/>
          </p:cNvGrpSpPr>
          <p:nvPr/>
        </p:nvGrpSpPr>
        <p:grpSpPr bwMode="auto">
          <a:xfrm>
            <a:off x="473075" y="1608138"/>
            <a:ext cx="8135938" cy="4552950"/>
            <a:chOff x="298" y="1013"/>
            <a:chExt cx="5125" cy="2868"/>
          </a:xfrm>
        </p:grpSpPr>
        <p:pic>
          <p:nvPicPr>
            <p:cNvPr id="13317" name="Picture 4" descr="00000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1013"/>
              <a:ext cx="2591" cy="286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5" descr="0000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 y="1013"/>
              <a:ext cx="2534" cy="28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checkerboard(across)">
                                      <p:cBhvr>
                                        <p:cTn id="7" dur="500"/>
                                        <p:tgtEl>
                                          <p:spTgt spid="58370"/>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609600"/>
          </a:xfrm>
          <a:noFill/>
        </p:spPr>
        <p:txBody>
          <a:bodyPr/>
          <a:lstStyle/>
          <a:p>
            <a:pPr eaLnBrk="1" hangingPunct="1"/>
            <a:r>
              <a:rPr lang="en-US" altLang="en-US" sz="3200" b="1">
                <a:solidFill>
                  <a:srgbClr val="0000FF"/>
                </a:solidFill>
                <a:latin typeface="Times New Roman" panose="02020603050405020304" pitchFamily="18" charset="0"/>
              </a:rPr>
              <a:t>Sống và làm việc có kế hoạch</a:t>
            </a:r>
          </a:p>
        </p:txBody>
      </p:sp>
      <p:sp>
        <p:nvSpPr>
          <p:cNvPr id="55299" name="Line 3"/>
          <p:cNvSpPr>
            <a:spLocks noChangeShapeType="1"/>
          </p:cNvSpPr>
          <p:nvPr/>
        </p:nvSpPr>
        <p:spPr bwMode="auto">
          <a:xfrm>
            <a:off x="381000" y="609600"/>
            <a:ext cx="83820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0" name="Rectangle 4"/>
          <p:cNvSpPr>
            <a:spLocks noChangeArrowheads="1"/>
          </p:cNvSpPr>
          <p:nvPr/>
        </p:nvSpPr>
        <p:spPr bwMode="auto">
          <a:xfrm>
            <a:off x="6742113" y="5595938"/>
            <a:ext cx="21732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vi-VN" altLang="en-US" sz="2200">
              <a:solidFill>
                <a:srgbClr val="0000FF"/>
              </a:solidFill>
              <a:latin typeface="Times New Roman" panose="02020603050405020304" pitchFamily="18" charset="0"/>
            </a:endParaRPr>
          </a:p>
        </p:txBody>
      </p:sp>
      <p:sp>
        <p:nvSpPr>
          <p:cNvPr id="55301" name="Rectangle 5"/>
          <p:cNvSpPr>
            <a:spLocks noChangeArrowheads="1"/>
          </p:cNvSpPr>
          <p:nvPr/>
        </p:nvSpPr>
        <p:spPr bwMode="auto">
          <a:xfrm>
            <a:off x="4570413" y="5595938"/>
            <a:ext cx="2171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Times New Roman" panose="02020603050405020304" pitchFamily="18" charset="0"/>
              </a:rPr>
              <a:t>Chơi bóng đá</a:t>
            </a:r>
          </a:p>
          <a:p>
            <a:pPr algn="ctr" eaLnBrk="1" hangingPunct="1">
              <a:spcBef>
                <a:spcPct val="20000"/>
              </a:spcBef>
            </a:pPr>
            <a:r>
              <a:rPr lang="en-US" altLang="en-US" sz="2200">
                <a:solidFill>
                  <a:srgbClr val="0000FF"/>
                </a:solidFill>
                <a:latin typeface="Times New Roman" panose="02020603050405020304" pitchFamily="18" charset="0"/>
              </a:rPr>
              <a:t>(16h-17h30)</a:t>
            </a:r>
          </a:p>
        </p:txBody>
      </p:sp>
      <p:sp>
        <p:nvSpPr>
          <p:cNvPr id="55302" name="Rectangle 6"/>
          <p:cNvSpPr>
            <a:spLocks noChangeArrowheads="1"/>
          </p:cNvSpPr>
          <p:nvPr/>
        </p:nvSpPr>
        <p:spPr bwMode="auto">
          <a:xfrm>
            <a:off x="228600" y="5595938"/>
            <a:ext cx="18335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660033"/>
                </a:solidFill>
                <a:latin typeface="Times New Roman" panose="02020603050405020304" pitchFamily="18" charset="0"/>
                <a:cs typeface="Times New Roman" panose="02020603050405020304" pitchFamily="18" charset="0"/>
              </a:rPr>
              <a:t>Chủ nhật</a:t>
            </a:r>
          </a:p>
          <a:p>
            <a:pPr algn="ctr" eaLnBrk="1" hangingPunct="1"/>
            <a:r>
              <a:rPr lang="en-US" altLang="en-US" sz="2000" b="1">
                <a:solidFill>
                  <a:srgbClr val="660033"/>
                </a:solidFill>
                <a:latin typeface="Times New Roman" panose="02020603050405020304" pitchFamily="18" charset="0"/>
                <a:cs typeface="Times New Roman" panose="02020603050405020304" pitchFamily="18" charset="0"/>
              </a:rPr>
              <a:t>Ngày …</a:t>
            </a:r>
            <a:endParaRPr lang="en-US" altLang="en-US" sz="2000" b="1">
              <a:solidFill>
                <a:srgbClr val="660033"/>
              </a:solidFill>
              <a:latin typeface="Times New Roman" panose="02020603050405020304" pitchFamily="18" charset="0"/>
            </a:endParaRPr>
          </a:p>
        </p:txBody>
      </p:sp>
      <p:sp>
        <p:nvSpPr>
          <p:cNvPr id="55303" name="Rectangle 7"/>
          <p:cNvSpPr>
            <a:spLocks noChangeArrowheads="1"/>
          </p:cNvSpPr>
          <p:nvPr/>
        </p:nvSpPr>
        <p:spPr bwMode="auto">
          <a:xfrm>
            <a:off x="6742113" y="4895850"/>
            <a:ext cx="21732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VnTime" pitchFamily="34" charset="0"/>
              </a:rPr>
              <a:t>Xem t­êng thuËt bãng ®¸ quèc tÕ.</a:t>
            </a:r>
          </a:p>
        </p:txBody>
      </p:sp>
      <p:sp>
        <p:nvSpPr>
          <p:cNvPr id="55304" name="Rectangle 8"/>
          <p:cNvSpPr>
            <a:spLocks noChangeArrowheads="1"/>
          </p:cNvSpPr>
          <p:nvPr/>
        </p:nvSpPr>
        <p:spPr bwMode="auto">
          <a:xfrm>
            <a:off x="4570413" y="4895850"/>
            <a:ext cx="2171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vi-VN" altLang="en-US" sz="2200">
              <a:solidFill>
                <a:srgbClr val="0000FF"/>
              </a:solidFill>
              <a:latin typeface="Times New Roman" panose="02020603050405020304" pitchFamily="18" charset="0"/>
            </a:endParaRPr>
          </a:p>
        </p:txBody>
      </p:sp>
      <p:sp>
        <p:nvSpPr>
          <p:cNvPr id="55305" name="Rectangle 9"/>
          <p:cNvSpPr>
            <a:spLocks noChangeArrowheads="1"/>
          </p:cNvSpPr>
          <p:nvPr/>
        </p:nvSpPr>
        <p:spPr bwMode="auto">
          <a:xfrm>
            <a:off x="2062163" y="4895850"/>
            <a:ext cx="25082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vi-VN" altLang="en-US" sz="2200">
              <a:solidFill>
                <a:srgbClr val="0000FF"/>
              </a:solidFill>
              <a:latin typeface="Times New Roman" panose="02020603050405020304" pitchFamily="18" charset="0"/>
            </a:endParaRPr>
          </a:p>
        </p:txBody>
      </p:sp>
      <p:sp>
        <p:nvSpPr>
          <p:cNvPr id="55306" name="Rectangle 10"/>
          <p:cNvSpPr>
            <a:spLocks noChangeArrowheads="1"/>
          </p:cNvSpPr>
          <p:nvPr/>
        </p:nvSpPr>
        <p:spPr bwMode="auto">
          <a:xfrm>
            <a:off x="228600" y="4895850"/>
            <a:ext cx="18335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660033"/>
                </a:solidFill>
                <a:latin typeface="Times New Roman" panose="02020603050405020304" pitchFamily="18" charset="0"/>
                <a:cs typeface="Times New Roman" panose="02020603050405020304" pitchFamily="18" charset="0"/>
              </a:rPr>
              <a:t>Thứ 7</a:t>
            </a:r>
          </a:p>
          <a:p>
            <a:pPr algn="ctr" eaLnBrk="1" hangingPunct="1"/>
            <a:r>
              <a:rPr lang="en-US" altLang="en-US" sz="2000" b="1">
                <a:solidFill>
                  <a:srgbClr val="660033"/>
                </a:solidFill>
                <a:latin typeface="Times New Roman" panose="02020603050405020304" pitchFamily="18" charset="0"/>
                <a:cs typeface="Times New Roman" panose="02020603050405020304" pitchFamily="18" charset="0"/>
              </a:rPr>
              <a:t>Ngày …</a:t>
            </a:r>
            <a:endParaRPr lang="en-US" altLang="en-US" sz="2000" b="1">
              <a:solidFill>
                <a:srgbClr val="660033"/>
              </a:solidFill>
              <a:latin typeface="Times New Roman" panose="02020603050405020304" pitchFamily="18" charset="0"/>
            </a:endParaRPr>
          </a:p>
        </p:txBody>
      </p:sp>
      <p:sp>
        <p:nvSpPr>
          <p:cNvPr id="55307" name="Rectangle 11"/>
          <p:cNvSpPr>
            <a:spLocks noChangeArrowheads="1"/>
          </p:cNvSpPr>
          <p:nvPr/>
        </p:nvSpPr>
        <p:spPr bwMode="auto">
          <a:xfrm>
            <a:off x="6742113" y="4195763"/>
            <a:ext cx="21732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Times New Roman" panose="02020603050405020304" pitchFamily="18" charset="0"/>
              </a:rPr>
              <a:t>Học anh văn</a:t>
            </a:r>
          </a:p>
          <a:p>
            <a:pPr algn="ctr" eaLnBrk="1" hangingPunct="1">
              <a:spcBef>
                <a:spcPct val="20000"/>
              </a:spcBef>
            </a:pPr>
            <a:r>
              <a:rPr lang="en-US" altLang="en-US" sz="2200">
                <a:solidFill>
                  <a:srgbClr val="0000FF"/>
                </a:solidFill>
                <a:latin typeface="Times New Roman" panose="02020603050405020304" pitchFamily="18" charset="0"/>
              </a:rPr>
              <a:t>(19h–20h30)</a:t>
            </a:r>
          </a:p>
        </p:txBody>
      </p:sp>
      <p:sp>
        <p:nvSpPr>
          <p:cNvPr id="55308" name="Rectangle 12"/>
          <p:cNvSpPr>
            <a:spLocks noChangeArrowheads="1"/>
          </p:cNvSpPr>
          <p:nvPr/>
        </p:nvSpPr>
        <p:spPr bwMode="auto">
          <a:xfrm>
            <a:off x="4570413" y="4195763"/>
            <a:ext cx="235426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Times New Roman" panose="02020603050405020304" pitchFamily="18" charset="0"/>
              </a:rPr>
              <a:t>Kiểm tra Toán </a:t>
            </a:r>
          </a:p>
          <a:p>
            <a:pPr algn="ctr" eaLnBrk="1" hangingPunct="1">
              <a:spcBef>
                <a:spcPct val="20000"/>
              </a:spcBef>
            </a:pPr>
            <a:r>
              <a:rPr lang="en-US" altLang="en-US" sz="2200">
                <a:solidFill>
                  <a:srgbClr val="0000FF"/>
                </a:solidFill>
                <a:latin typeface="Times New Roman" panose="02020603050405020304" pitchFamily="18" charset="0"/>
              </a:rPr>
              <a:t>(tiết 2)</a:t>
            </a:r>
          </a:p>
        </p:txBody>
      </p:sp>
      <p:sp>
        <p:nvSpPr>
          <p:cNvPr id="55309" name="Rectangle 13"/>
          <p:cNvSpPr>
            <a:spLocks noChangeArrowheads="1"/>
          </p:cNvSpPr>
          <p:nvPr/>
        </p:nvSpPr>
        <p:spPr bwMode="auto">
          <a:xfrm>
            <a:off x="2062163" y="4195763"/>
            <a:ext cx="25082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Times New Roman" panose="02020603050405020304" pitchFamily="18" charset="0"/>
              </a:rPr>
              <a:t>Chuẩn bị bài kiểm tra</a:t>
            </a:r>
          </a:p>
        </p:txBody>
      </p:sp>
      <p:sp>
        <p:nvSpPr>
          <p:cNvPr id="55310" name="Rectangle 14"/>
          <p:cNvSpPr>
            <a:spLocks noChangeArrowheads="1"/>
          </p:cNvSpPr>
          <p:nvPr/>
        </p:nvSpPr>
        <p:spPr bwMode="auto">
          <a:xfrm>
            <a:off x="228600" y="4195763"/>
            <a:ext cx="18335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660033"/>
                </a:solidFill>
                <a:latin typeface="Times New Roman" panose="02020603050405020304" pitchFamily="18" charset="0"/>
              </a:rPr>
              <a:t>Thứ 6 </a:t>
            </a:r>
          </a:p>
          <a:p>
            <a:pPr algn="ctr" eaLnBrk="1" hangingPunct="1"/>
            <a:r>
              <a:rPr lang="en-US" altLang="en-US" sz="2000" b="1">
                <a:solidFill>
                  <a:srgbClr val="660033"/>
                </a:solidFill>
                <a:latin typeface="Times New Roman" panose="02020603050405020304" pitchFamily="18" charset="0"/>
              </a:rPr>
              <a:t>Ngày …</a:t>
            </a:r>
          </a:p>
        </p:txBody>
      </p:sp>
      <p:sp>
        <p:nvSpPr>
          <p:cNvPr id="55311" name="Rectangle 15"/>
          <p:cNvSpPr>
            <a:spLocks noChangeArrowheads="1"/>
          </p:cNvSpPr>
          <p:nvPr/>
        </p:nvSpPr>
        <p:spPr bwMode="auto">
          <a:xfrm>
            <a:off x="6742113" y="3495675"/>
            <a:ext cx="21732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vi-VN" altLang="en-US" sz="2200">
              <a:solidFill>
                <a:srgbClr val="0000FF"/>
              </a:solidFill>
              <a:latin typeface="Times New Roman" panose="02020603050405020304" pitchFamily="18" charset="0"/>
            </a:endParaRPr>
          </a:p>
        </p:txBody>
      </p:sp>
      <p:sp>
        <p:nvSpPr>
          <p:cNvPr id="55312" name="Rectangle 16"/>
          <p:cNvSpPr>
            <a:spLocks noChangeArrowheads="1"/>
          </p:cNvSpPr>
          <p:nvPr/>
        </p:nvSpPr>
        <p:spPr bwMode="auto">
          <a:xfrm>
            <a:off x="4570413" y="3495675"/>
            <a:ext cx="2171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vi-VN" altLang="en-US" sz="2200">
              <a:solidFill>
                <a:srgbClr val="0000FF"/>
              </a:solidFill>
              <a:latin typeface="Times New Roman" panose="02020603050405020304" pitchFamily="18" charset="0"/>
            </a:endParaRPr>
          </a:p>
        </p:txBody>
      </p:sp>
      <p:sp>
        <p:nvSpPr>
          <p:cNvPr id="55313" name="Rectangle 17"/>
          <p:cNvSpPr>
            <a:spLocks noChangeArrowheads="1"/>
          </p:cNvSpPr>
          <p:nvPr/>
        </p:nvSpPr>
        <p:spPr bwMode="auto">
          <a:xfrm>
            <a:off x="2062163" y="3495675"/>
            <a:ext cx="25082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VnTime" pitchFamily="34" charset="0"/>
              </a:rPr>
              <a:t>KiÓm tra V¨n tiÕt 3 vµ 4</a:t>
            </a:r>
          </a:p>
        </p:txBody>
      </p:sp>
      <p:sp>
        <p:nvSpPr>
          <p:cNvPr id="55314" name="Rectangle 18"/>
          <p:cNvSpPr>
            <a:spLocks noChangeArrowheads="1"/>
          </p:cNvSpPr>
          <p:nvPr/>
        </p:nvSpPr>
        <p:spPr bwMode="auto">
          <a:xfrm>
            <a:off x="228600" y="3495675"/>
            <a:ext cx="18335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660033"/>
                </a:solidFill>
                <a:latin typeface="Times New Roman" panose="02020603050405020304" pitchFamily="18" charset="0"/>
              </a:rPr>
              <a:t>Thứ 5</a:t>
            </a:r>
          </a:p>
          <a:p>
            <a:pPr algn="ctr" eaLnBrk="1" hangingPunct="1"/>
            <a:r>
              <a:rPr lang="en-US" altLang="en-US" sz="2000" b="1">
                <a:solidFill>
                  <a:srgbClr val="660033"/>
                </a:solidFill>
                <a:latin typeface="Times New Roman" panose="02020603050405020304" pitchFamily="18" charset="0"/>
              </a:rPr>
              <a:t>Ngày …</a:t>
            </a:r>
          </a:p>
        </p:txBody>
      </p:sp>
      <p:sp>
        <p:nvSpPr>
          <p:cNvPr id="55315" name="Rectangle 19"/>
          <p:cNvSpPr>
            <a:spLocks noChangeArrowheads="1"/>
          </p:cNvSpPr>
          <p:nvPr/>
        </p:nvSpPr>
        <p:spPr bwMode="auto">
          <a:xfrm>
            <a:off x="4570413" y="2795588"/>
            <a:ext cx="2171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VnTime" pitchFamily="34" charset="0"/>
              </a:rPr>
              <a:t>¤n tËp v¨n</a:t>
            </a:r>
          </a:p>
        </p:txBody>
      </p:sp>
      <p:sp>
        <p:nvSpPr>
          <p:cNvPr id="55316" name="Rectangle 20"/>
          <p:cNvSpPr>
            <a:spLocks noChangeArrowheads="1"/>
          </p:cNvSpPr>
          <p:nvPr/>
        </p:nvSpPr>
        <p:spPr bwMode="auto">
          <a:xfrm>
            <a:off x="2062163" y="2795588"/>
            <a:ext cx="25082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vi-VN" altLang="en-US" sz="2200">
              <a:solidFill>
                <a:srgbClr val="0000FF"/>
              </a:solidFill>
              <a:latin typeface="Times New Roman" panose="02020603050405020304" pitchFamily="18" charset="0"/>
            </a:endParaRPr>
          </a:p>
        </p:txBody>
      </p:sp>
      <p:sp>
        <p:nvSpPr>
          <p:cNvPr id="55317" name="Rectangle 21"/>
          <p:cNvSpPr>
            <a:spLocks noChangeArrowheads="1"/>
          </p:cNvSpPr>
          <p:nvPr/>
        </p:nvSpPr>
        <p:spPr bwMode="auto">
          <a:xfrm>
            <a:off x="228600" y="2795588"/>
            <a:ext cx="18335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660033"/>
                </a:solidFill>
                <a:latin typeface="Times New Roman" panose="02020603050405020304" pitchFamily="18" charset="0"/>
              </a:rPr>
              <a:t>Thứ 4</a:t>
            </a:r>
          </a:p>
          <a:p>
            <a:pPr algn="ctr" eaLnBrk="1" hangingPunct="1"/>
            <a:r>
              <a:rPr lang="en-US" altLang="en-US" sz="2000" b="1">
                <a:solidFill>
                  <a:srgbClr val="660033"/>
                </a:solidFill>
                <a:latin typeface="Times New Roman" panose="02020603050405020304" pitchFamily="18" charset="0"/>
              </a:rPr>
              <a:t>Ngày …</a:t>
            </a:r>
          </a:p>
        </p:txBody>
      </p:sp>
      <p:sp>
        <p:nvSpPr>
          <p:cNvPr id="55318" name="Rectangle 22"/>
          <p:cNvSpPr>
            <a:spLocks noChangeArrowheads="1"/>
          </p:cNvSpPr>
          <p:nvPr/>
        </p:nvSpPr>
        <p:spPr bwMode="auto">
          <a:xfrm>
            <a:off x="6742113" y="2095500"/>
            <a:ext cx="21732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vi-VN" altLang="en-US" sz="2200">
              <a:solidFill>
                <a:srgbClr val="0000FF"/>
              </a:solidFill>
              <a:latin typeface="Times New Roman" panose="02020603050405020304" pitchFamily="18" charset="0"/>
            </a:endParaRPr>
          </a:p>
        </p:txBody>
      </p:sp>
      <p:sp>
        <p:nvSpPr>
          <p:cNvPr id="55319" name="Rectangle 23"/>
          <p:cNvSpPr>
            <a:spLocks noChangeArrowheads="1"/>
          </p:cNvSpPr>
          <p:nvPr/>
        </p:nvSpPr>
        <p:spPr bwMode="auto">
          <a:xfrm>
            <a:off x="4572000" y="2109788"/>
            <a:ext cx="2171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15000"/>
              </a:spcBef>
            </a:pPr>
            <a:r>
              <a:rPr lang="en-US" altLang="en-US" sz="2200">
                <a:solidFill>
                  <a:srgbClr val="0000FF"/>
                </a:solidFill>
                <a:latin typeface="Times New Roman" panose="02020603050405020304" pitchFamily="18" charset="0"/>
              </a:rPr>
              <a:t>Sinh hoạt đội </a:t>
            </a:r>
          </a:p>
          <a:p>
            <a:pPr algn="ctr" eaLnBrk="1" hangingPunct="1">
              <a:lnSpc>
                <a:spcPct val="95000"/>
              </a:lnSpc>
              <a:spcBef>
                <a:spcPct val="15000"/>
              </a:spcBef>
            </a:pPr>
            <a:r>
              <a:rPr lang="en-US" altLang="en-US" sz="2200">
                <a:solidFill>
                  <a:srgbClr val="0000FF"/>
                </a:solidFill>
                <a:latin typeface="Times New Roman" panose="02020603050405020304" pitchFamily="18" charset="0"/>
              </a:rPr>
              <a:t>(tiết 2,3)</a:t>
            </a:r>
          </a:p>
        </p:txBody>
      </p:sp>
      <p:sp>
        <p:nvSpPr>
          <p:cNvPr id="55320" name="Rectangle 24"/>
          <p:cNvSpPr>
            <a:spLocks noChangeArrowheads="1"/>
          </p:cNvSpPr>
          <p:nvPr/>
        </p:nvSpPr>
        <p:spPr bwMode="auto">
          <a:xfrm>
            <a:off x="2062163" y="2095500"/>
            <a:ext cx="25082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VnTime" pitchFamily="34" charset="0"/>
              </a:rPr>
              <a:t>KiÓm tra Anh v¨n tiÐt 3</a:t>
            </a:r>
          </a:p>
        </p:txBody>
      </p:sp>
      <p:sp>
        <p:nvSpPr>
          <p:cNvPr id="55321" name="Rectangle 25"/>
          <p:cNvSpPr>
            <a:spLocks noChangeArrowheads="1"/>
          </p:cNvSpPr>
          <p:nvPr/>
        </p:nvSpPr>
        <p:spPr bwMode="auto">
          <a:xfrm>
            <a:off x="228600" y="2095500"/>
            <a:ext cx="18335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660033"/>
                </a:solidFill>
                <a:latin typeface="Times New Roman" panose="02020603050405020304" pitchFamily="18" charset="0"/>
                <a:cs typeface="Times New Roman" panose="02020603050405020304" pitchFamily="18" charset="0"/>
              </a:rPr>
              <a:t>Thứ 3</a:t>
            </a:r>
          </a:p>
          <a:p>
            <a:pPr algn="ctr" eaLnBrk="1" hangingPunct="1"/>
            <a:r>
              <a:rPr lang="en-US" altLang="en-US" sz="2000" b="1">
                <a:solidFill>
                  <a:srgbClr val="660033"/>
                </a:solidFill>
                <a:latin typeface="Times New Roman" panose="02020603050405020304" pitchFamily="18" charset="0"/>
                <a:cs typeface="Times New Roman" panose="02020603050405020304" pitchFamily="18" charset="0"/>
              </a:rPr>
              <a:t>Ngày …</a:t>
            </a:r>
            <a:endParaRPr lang="en-US" altLang="en-US" sz="2000" b="1">
              <a:solidFill>
                <a:srgbClr val="660033"/>
              </a:solidFill>
              <a:latin typeface="Times New Roman" panose="02020603050405020304" pitchFamily="18" charset="0"/>
            </a:endParaRPr>
          </a:p>
        </p:txBody>
      </p:sp>
      <p:sp>
        <p:nvSpPr>
          <p:cNvPr id="55322" name="Rectangle 26"/>
          <p:cNvSpPr>
            <a:spLocks noChangeArrowheads="1"/>
          </p:cNvSpPr>
          <p:nvPr/>
        </p:nvSpPr>
        <p:spPr bwMode="auto">
          <a:xfrm>
            <a:off x="6705600" y="1395413"/>
            <a:ext cx="217328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15000"/>
              </a:spcBef>
            </a:pPr>
            <a:r>
              <a:rPr lang="en-US" altLang="en-US" sz="2200">
                <a:solidFill>
                  <a:srgbClr val="0000FF"/>
                </a:solidFill>
                <a:latin typeface="Times New Roman" panose="02020603050405020304" pitchFamily="18" charset="0"/>
              </a:rPr>
              <a:t>Học anh văn </a:t>
            </a:r>
          </a:p>
          <a:p>
            <a:pPr algn="ctr" eaLnBrk="1" hangingPunct="1">
              <a:lnSpc>
                <a:spcPct val="90000"/>
              </a:lnSpc>
              <a:spcBef>
                <a:spcPct val="15000"/>
              </a:spcBef>
            </a:pPr>
            <a:r>
              <a:rPr lang="en-US" altLang="en-US" sz="2200">
                <a:solidFill>
                  <a:srgbClr val="0000FF"/>
                </a:solidFill>
                <a:latin typeface="Times New Roman" panose="02020603050405020304" pitchFamily="18" charset="0"/>
              </a:rPr>
              <a:t>(19h-20h30)</a:t>
            </a:r>
          </a:p>
        </p:txBody>
      </p:sp>
      <p:sp>
        <p:nvSpPr>
          <p:cNvPr id="55323" name="Rectangle 27"/>
          <p:cNvSpPr>
            <a:spLocks noChangeArrowheads="1"/>
          </p:cNvSpPr>
          <p:nvPr/>
        </p:nvSpPr>
        <p:spPr bwMode="auto">
          <a:xfrm>
            <a:off x="4570413" y="1395413"/>
            <a:ext cx="2171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vi-VN" altLang="en-US" sz="2000">
              <a:solidFill>
                <a:srgbClr val="0000FF"/>
              </a:solidFill>
              <a:latin typeface="Times New Roman" panose="02020603050405020304" pitchFamily="18" charset="0"/>
            </a:endParaRPr>
          </a:p>
        </p:txBody>
      </p:sp>
      <p:sp>
        <p:nvSpPr>
          <p:cNvPr id="55324" name="Rectangle 28"/>
          <p:cNvSpPr>
            <a:spLocks noChangeArrowheads="1"/>
          </p:cNvSpPr>
          <p:nvPr/>
        </p:nvSpPr>
        <p:spPr bwMode="auto">
          <a:xfrm>
            <a:off x="228600" y="1395413"/>
            <a:ext cx="18335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660033"/>
                </a:solidFill>
                <a:latin typeface="Times New Roman" panose="02020603050405020304" pitchFamily="18" charset="0"/>
                <a:cs typeface="Times New Roman" panose="02020603050405020304" pitchFamily="18" charset="0"/>
              </a:rPr>
              <a:t>Thứ 2</a:t>
            </a:r>
          </a:p>
          <a:p>
            <a:pPr algn="ctr" eaLnBrk="1" hangingPunct="1"/>
            <a:r>
              <a:rPr lang="en-US" altLang="en-US" sz="2000" b="1">
                <a:solidFill>
                  <a:srgbClr val="660033"/>
                </a:solidFill>
                <a:latin typeface="Times New Roman" panose="02020603050405020304" pitchFamily="18" charset="0"/>
                <a:cs typeface="Times New Roman" panose="02020603050405020304" pitchFamily="18" charset="0"/>
              </a:rPr>
              <a:t>Ngày…</a:t>
            </a:r>
            <a:endParaRPr lang="en-US" altLang="en-US" sz="2000" b="1">
              <a:solidFill>
                <a:srgbClr val="660033"/>
              </a:solidFill>
              <a:latin typeface="Times New Roman" panose="02020603050405020304" pitchFamily="18" charset="0"/>
            </a:endParaRPr>
          </a:p>
        </p:txBody>
      </p:sp>
      <p:sp>
        <p:nvSpPr>
          <p:cNvPr id="55325" name="Rectangle 29"/>
          <p:cNvSpPr>
            <a:spLocks noChangeArrowheads="1"/>
          </p:cNvSpPr>
          <p:nvPr/>
        </p:nvSpPr>
        <p:spPr bwMode="auto">
          <a:xfrm>
            <a:off x="6742113" y="695325"/>
            <a:ext cx="21732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008000"/>
                </a:solidFill>
                <a:latin typeface="Times New Roman" panose="02020603050405020304" pitchFamily="18" charset="0"/>
                <a:cs typeface="Times New Roman" panose="02020603050405020304" pitchFamily="18" charset="0"/>
              </a:rPr>
              <a:t>Tối</a:t>
            </a:r>
          </a:p>
          <a:p>
            <a:pPr algn="ctr" eaLnBrk="1" hangingPunct="1"/>
            <a:r>
              <a:rPr lang="en-US" altLang="en-US" sz="2400">
                <a:solidFill>
                  <a:srgbClr val="FF3300"/>
                </a:solidFill>
                <a:latin typeface="Times New Roman" panose="02020603050405020304" pitchFamily="18" charset="0"/>
                <a:cs typeface="Times New Roman" panose="02020603050405020304" pitchFamily="18" charset="0"/>
              </a:rPr>
              <a:t>(</a:t>
            </a:r>
            <a:r>
              <a:rPr lang="en-US" altLang="en-US" sz="2400">
                <a:solidFill>
                  <a:srgbClr val="0000FF"/>
                </a:solidFill>
                <a:latin typeface="Times New Roman" panose="02020603050405020304" pitchFamily="18" charset="0"/>
                <a:cs typeface="Times New Roman" panose="02020603050405020304" pitchFamily="18" charset="0"/>
              </a:rPr>
              <a:t>17h30-21h</a:t>
            </a:r>
            <a:r>
              <a:rPr lang="en-US" altLang="en-US" sz="2400">
                <a:solidFill>
                  <a:srgbClr val="FF3300"/>
                </a:solidFill>
                <a:latin typeface="Times New Roman" panose="02020603050405020304" pitchFamily="18" charset="0"/>
                <a:cs typeface="Times New Roman" panose="02020603050405020304" pitchFamily="18" charset="0"/>
              </a:rPr>
              <a:t>)</a:t>
            </a:r>
            <a:r>
              <a:rPr lang="en-US" altLang="en-US" sz="2400">
                <a:solidFill>
                  <a:srgbClr val="008000"/>
                </a:solidFill>
                <a:latin typeface="Times New Roman" panose="02020603050405020304" pitchFamily="18" charset="0"/>
                <a:cs typeface="Times New Roman" panose="02020603050405020304" pitchFamily="18" charset="0"/>
              </a:rPr>
              <a:t> </a:t>
            </a:r>
          </a:p>
        </p:txBody>
      </p:sp>
      <p:sp>
        <p:nvSpPr>
          <p:cNvPr id="55326" name="Rectangle 30"/>
          <p:cNvSpPr>
            <a:spLocks noChangeArrowheads="1"/>
          </p:cNvSpPr>
          <p:nvPr/>
        </p:nvSpPr>
        <p:spPr bwMode="auto">
          <a:xfrm>
            <a:off x="4572000" y="685800"/>
            <a:ext cx="2171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008000"/>
                </a:solidFill>
                <a:latin typeface="Times New Roman" panose="02020603050405020304" pitchFamily="18" charset="0"/>
                <a:cs typeface="Times New Roman" panose="02020603050405020304" pitchFamily="18" charset="0"/>
              </a:rPr>
              <a:t>Chiều</a:t>
            </a:r>
          </a:p>
          <a:p>
            <a:pPr algn="ctr" eaLnBrk="1" hangingPunct="1"/>
            <a:r>
              <a:rPr lang="en-US" altLang="en-US" sz="2400">
                <a:solidFill>
                  <a:srgbClr val="FF3300"/>
                </a:solidFill>
                <a:latin typeface="Times New Roman" panose="02020603050405020304" pitchFamily="18" charset="0"/>
                <a:cs typeface="Times New Roman" panose="02020603050405020304" pitchFamily="18" charset="0"/>
              </a:rPr>
              <a:t>(</a:t>
            </a:r>
            <a:r>
              <a:rPr lang="en-US" altLang="en-US" sz="2400">
                <a:solidFill>
                  <a:srgbClr val="0000FF"/>
                </a:solidFill>
                <a:latin typeface="Times New Roman" panose="02020603050405020304" pitchFamily="18" charset="0"/>
                <a:cs typeface="Times New Roman" panose="02020603050405020304" pitchFamily="18" charset="0"/>
              </a:rPr>
              <a:t>12h-17h30h</a:t>
            </a:r>
            <a:r>
              <a:rPr lang="en-US" altLang="en-US" sz="2400">
                <a:solidFill>
                  <a:srgbClr val="FF3300"/>
                </a:solidFill>
                <a:latin typeface="Times New Roman" panose="02020603050405020304" pitchFamily="18" charset="0"/>
                <a:cs typeface="Times New Roman" panose="02020603050405020304" pitchFamily="18" charset="0"/>
              </a:rPr>
              <a:t>)</a:t>
            </a:r>
          </a:p>
        </p:txBody>
      </p:sp>
      <p:sp>
        <p:nvSpPr>
          <p:cNvPr id="55327" name="Rectangle 31"/>
          <p:cNvSpPr>
            <a:spLocks noChangeArrowheads="1"/>
          </p:cNvSpPr>
          <p:nvPr/>
        </p:nvSpPr>
        <p:spPr bwMode="auto">
          <a:xfrm>
            <a:off x="2057400" y="685800"/>
            <a:ext cx="25082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008000"/>
                </a:solidFill>
                <a:latin typeface="Times New Roman" panose="02020603050405020304" pitchFamily="18" charset="0"/>
                <a:cs typeface="Times New Roman" panose="02020603050405020304" pitchFamily="18" charset="0"/>
              </a:rPr>
              <a:t>Sáng</a:t>
            </a:r>
          </a:p>
          <a:p>
            <a:pPr algn="ctr" eaLnBrk="1" hangingPunct="1"/>
            <a:r>
              <a:rPr lang="en-US" altLang="en-US" sz="2400">
                <a:solidFill>
                  <a:srgbClr val="0000FF"/>
                </a:solidFill>
                <a:latin typeface="Times New Roman" panose="02020603050405020304" pitchFamily="18" charset="0"/>
                <a:cs typeface="Times New Roman" panose="02020603050405020304" pitchFamily="18" charset="0"/>
              </a:rPr>
              <a:t>(5h30-12h)</a:t>
            </a:r>
          </a:p>
        </p:txBody>
      </p:sp>
      <p:sp>
        <p:nvSpPr>
          <p:cNvPr id="55328" name="Rectangle 32"/>
          <p:cNvSpPr>
            <a:spLocks noChangeArrowheads="1"/>
          </p:cNvSpPr>
          <p:nvPr/>
        </p:nvSpPr>
        <p:spPr bwMode="auto">
          <a:xfrm>
            <a:off x="228600" y="695325"/>
            <a:ext cx="18335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00FF"/>
                </a:solidFill>
                <a:latin typeface="Times New Roman" panose="02020603050405020304" pitchFamily="18" charset="0"/>
                <a:cs typeface="Times New Roman" panose="02020603050405020304" pitchFamily="18" charset="0"/>
              </a:rPr>
              <a:t>                 </a:t>
            </a:r>
            <a:r>
              <a:rPr lang="en-US" altLang="en-US" sz="2000" b="1">
                <a:solidFill>
                  <a:srgbClr val="008000"/>
                </a:solidFill>
                <a:latin typeface="Times New Roman" panose="02020603050405020304" pitchFamily="18" charset="0"/>
                <a:cs typeface="Times New Roman" panose="02020603050405020304" pitchFamily="18" charset="0"/>
              </a:rPr>
              <a:t>Buổi</a:t>
            </a:r>
          </a:p>
          <a:p>
            <a:r>
              <a:rPr lang="en-US" altLang="en-US" sz="2000" b="1">
                <a:solidFill>
                  <a:srgbClr val="008000"/>
                </a:solidFill>
                <a:latin typeface="Times New Roman" panose="02020603050405020304" pitchFamily="18" charset="0"/>
                <a:cs typeface="Times New Roman" panose="02020603050405020304" pitchFamily="18" charset="0"/>
              </a:rPr>
              <a:t>Thứ</a:t>
            </a:r>
            <a:endParaRPr lang="en-US" altLang="en-US" sz="2000" b="1">
              <a:solidFill>
                <a:srgbClr val="008000"/>
              </a:solidFill>
              <a:latin typeface="Times New Roman" panose="02020603050405020304" pitchFamily="18" charset="0"/>
            </a:endParaRPr>
          </a:p>
        </p:txBody>
      </p:sp>
      <p:grpSp>
        <p:nvGrpSpPr>
          <p:cNvPr id="2" name="Group 33"/>
          <p:cNvGrpSpPr>
            <a:grpSpLocks/>
          </p:cNvGrpSpPr>
          <p:nvPr/>
        </p:nvGrpSpPr>
        <p:grpSpPr bwMode="auto">
          <a:xfrm>
            <a:off x="228600" y="695325"/>
            <a:ext cx="8686800" cy="5600700"/>
            <a:chOff x="144" y="528"/>
            <a:chExt cx="5472" cy="3528"/>
          </a:xfrm>
        </p:grpSpPr>
        <p:sp>
          <p:nvSpPr>
            <p:cNvPr id="14372" name="Line 34"/>
            <p:cNvSpPr>
              <a:spLocks noChangeShapeType="1"/>
            </p:cNvSpPr>
            <p:nvPr/>
          </p:nvSpPr>
          <p:spPr bwMode="auto">
            <a:xfrm>
              <a:off x="144" y="969"/>
              <a:ext cx="5472"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73" name="Line 35"/>
            <p:cNvSpPr>
              <a:spLocks noChangeShapeType="1"/>
            </p:cNvSpPr>
            <p:nvPr/>
          </p:nvSpPr>
          <p:spPr bwMode="auto">
            <a:xfrm>
              <a:off x="1299" y="528"/>
              <a:ext cx="0" cy="352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74" name="Line 36"/>
            <p:cNvSpPr>
              <a:spLocks noChangeShapeType="1"/>
            </p:cNvSpPr>
            <p:nvPr/>
          </p:nvSpPr>
          <p:spPr bwMode="auto">
            <a:xfrm>
              <a:off x="2879" y="528"/>
              <a:ext cx="0" cy="352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75" name="Line 37"/>
            <p:cNvSpPr>
              <a:spLocks noChangeShapeType="1"/>
            </p:cNvSpPr>
            <p:nvPr/>
          </p:nvSpPr>
          <p:spPr bwMode="auto">
            <a:xfrm>
              <a:off x="4247" y="528"/>
              <a:ext cx="0" cy="352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76" name="Line 38"/>
            <p:cNvSpPr>
              <a:spLocks noChangeShapeType="1"/>
            </p:cNvSpPr>
            <p:nvPr/>
          </p:nvSpPr>
          <p:spPr bwMode="auto">
            <a:xfrm>
              <a:off x="144" y="1410"/>
              <a:ext cx="5472"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77" name="Line 39"/>
            <p:cNvSpPr>
              <a:spLocks noChangeShapeType="1"/>
            </p:cNvSpPr>
            <p:nvPr/>
          </p:nvSpPr>
          <p:spPr bwMode="auto">
            <a:xfrm>
              <a:off x="144" y="1851"/>
              <a:ext cx="5472"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78" name="Line 40"/>
            <p:cNvSpPr>
              <a:spLocks noChangeShapeType="1"/>
            </p:cNvSpPr>
            <p:nvPr/>
          </p:nvSpPr>
          <p:spPr bwMode="auto">
            <a:xfrm>
              <a:off x="144" y="2292"/>
              <a:ext cx="5472"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79" name="Line 41"/>
            <p:cNvSpPr>
              <a:spLocks noChangeShapeType="1"/>
            </p:cNvSpPr>
            <p:nvPr/>
          </p:nvSpPr>
          <p:spPr bwMode="auto">
            <a:xfrm>
              <a:off x="144" y="2733"/>
              <a:ext cx="5472"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80" name="Line 42"/>
            <p:cNvSpPr>
              <a:spLocks noChangeShapeType="1"/>
            </p:cNvSpPr>
            <p:nvPr/>
          </p:nvSpPr>
          <p:spPr bwMode="auto">
            <a:xfrm>
              <a:off x="144" y="3174"/>
              <a:ext cx="5472"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81" name="Line 43"/>
            <p:cNvSpPr>
              <a:spLocks noChangeShapeType="1"/>
            </p:cNvSpPr>
            <p:nvPr/>
          </p:nvSpPr>
          <p:spPr bwMode="auto">
            <a:xfrm>
              <a:off x="144" y="3615"/>
              <a:ext cx="5472"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82" name="Line 44"/>
            <p:cNvSpPr>
              <a:spLocks noChangeShapeType="1"/>
            </p:cNvSpPr>
            <p:nvPr/>
          </p:nvSpPr>
          <p:spPr bwMode="auto">
            <a:xfrm>
              <a:off x="144" y="528"/>
              <a:ext cx="5472" cy="0"/>
            </a:xfrm>
            <a:prstGeom prst="line">
              <a:avLst/>
            </a:prstGeom>
            <a:noFill/>
            <a:ln w="12700" cap="sq">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83" name="Line 45"/>
            <p:cNvSpPr>
              <a:spLocks noChangeShapeType="1"/>
            </p:cNvSpPr>
            <p:nvPr/>
          </p:nvSpPr>
          <p:spPr bwMode="auto">
            <a:xfrm>
              <a:off x="144" y="528"/>
              <a:ext cx="0" cy="3528"/>
            </a:xfrm>
            <a:prstGeom prst="line">
              <a:avLst/>
            </a:prstGeom>
            <a:noFill/>
            <a:ln w="12700" cap="sq">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84" name="Line 46"/>
            <p:cNvSpPr>
              <a:spLocks noChangeShapeType="1"/>
            </p:cNvSpPr>
            <p:nvPr/>
          </p:nvSpPr>
          <p:spPr bwMode="auto">
            <a:xfrm>
              <a:off x="5616" y="528"/>
              <a:ext cx="0" cy="3528"/>
            </a:xfrm>
            <a:prstGeom prst="line">
              <a:avLst/>
            </a:prstGeom>
            <a:noFill/>
            <a:ln w="12700" cap="sq">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85" name="Line 47"/>
            <p:cNvSpPr>
              <a:spLocks noChangeShapeType="1"/>
            </p:cNvSpPr>
            <p:nvPr/>
          </p:nvSpPr>
          <p:spPr bwMode="auto">
            <a:xfrm>
              <a:off x="144" y="4056"/>
              <a:ext cx="5472" cy="0"/>
            </a:xfrm>
            <a:prstGeom prst="line">
              <a:avLst/>
            </a:prstGeom>
            <a:noFill/>
            <a:ln w="12700" cap="sq">
              <a:solidFill>
                <a:srgbClr val="FF33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sp>
          <p:nvSpPr>
            <p:cNvPr id="14386" name="Line 48"/>
            <p:cNvSpPr>
              <a:spLocks noChangeShapeType="1"/>
            </p:cNvSpPr>
            <p:nvPr/>
          </p:nvSpPr>
          <p:spPr bwMode="auto">
            <a:xfrm>
              <a:off x="144" y="528"/>
              <a:ext cx="1152" cy="43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nchor="ctr" anchorCtr="1">
              <a:spAutoFit/>
            </a:bodyPr>
            <a:lstStyle/>
            <a:p>
              <a:endParaRPr lang="en-US"/>
            </a:p>
          </p:txBody>
        </p:sp>
      </p:grpSp>
      <p:sp>
        <p:nvSpPr>
          <p:cNvPr id="55345" name="Text Box 49"/>
          <p:cNvSpPr txBox="1">
            <a:spLocks noChangeArrowheads="1"/>
          </p:cNvSpPr>
          <p:nvPr/>
        </p:nvSpPr>
        <p:spPr bwMode="auto">
          <a:xfrm>
            <a:off x="228600" y="6324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rPr>
              <a:t>Mẫu Kế Hoạch</a:t>
            </a:r>
          </a:p>
        </p:txBody>
      </p:sp>
      <p:sp>
        <p:nvSpPr>
          <p:cNvPr id="55346" name="Rectangle 50"/>
          <p:cNvSpPr>
            <a:spLocks noChangeArrowheads="1"/>
          </p:cNvSpPr>
          <p:nvPr/>
        </p:nvSpPr>
        <p:spPr bwMode="auto">
          <a:xfrm>
            <a:off x="2066925" y="5554663"/>
            <a:ext cx="25082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200">
                <a:solidFill>
                  <a:srgbClr val="0000FF"/>
                </a:solidFill>
                <a:latin typeface="Times New Roman" panose="02020603050405020304" pitchFamily="18" charset="0"/>
              </a:rPr>
              <a:t>Phụ giúp gia đình</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edge">
                                      <p:cBhvr>
                                        <p:cTn id="7" dur="2000"/>
                                        <p:tgtEl>
                                          <p:spTgt spid="55298"/>
                                        </p:tgtEl>
                                      </p:cBhvr>
                                    </p:animEffect>
                                  </p:childTnLst>
                                </p:cTn>
                              </p:par>
                              <p:par>
                                <p:cTn id="8" presetID="20" presetClass="entr" presetSubtype="0" fill="hold"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wedge">
                                      <p:cBhvr>
                                        <p:cTn id="10" dur="2000"/>
                                        <p:tgtEl>
                                          <p:spTgt spid="55299"/>
                                        </p:tgtEl>
                                      </p:cBhvr>
                                    </p:animEffect>
                                  </p:childTnLst>
                                </p:cTn>
                              </p:par>
                              <p:par>
                                <p:cTn id="11" presetID="20" presetClass="entr" presetSubtype="0" fill="hold" grpId="0" nodeType="withEffect" nodePh="1">
                                  <p:stCondLst>
                                    <p:cond delay="0"/>
                                  </p:stCondLst>
                                  <p:endCondLst>
                                    <p:cond evt="begin" delay="0">
                                      <p:tn val="11"/>
                                    </p:cond>
                                  </p:endCondLst>
                                  <p:childTnLst>
                                    <p:set>
                                      <p:cBhvr>
                                        <p:cTn id="12" dur="1" fill="hold">
                                          <p:stCondLst>
                                            <p:cond delay="0"/>
                                          </p:stCondLst>
                                        </p:cTn>
                                        <p:tgtEl>
                                          <p:spTgt spid="55300"/>
                                        </p:tgtEl>
                                        <p:attrNameLst>
                                          <p:attrName>style.visibility</p:attrName>
                                        </p:attrNameLst>
                                      </p:cBhvr>
                                      <p:to>
                                        <p:strVal val="visible"/>
                                      </p:to>
                                    </p:set>
                                    <p:animEffect transition="in" filter="wedge">
                                      <p:cBhvr>
                                        <p:cTn id="13" dur="2000"/>
                                        <p:tgtEl>
                                          <p:spTgt spid="5530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5301"/>
                                        </p:tgtEl>
                                        <p:attrNameLst>
                                          <p:attrName>style.visibility</p:attrName>
                                        </p:attrNameLst>
                                      </p:cBhvr>
                                      <p:to>
                                        <p:strVal val="visible"/>
                                      </p:to>
                                    </p:set>
                                    <p:animEffect transition="in" filter="wedge">
                                      <p:cBhvr>
                                        <p:cTn id="16" dur="2000"/>
                                        <p:tgtEl>
                                          <p:spTgt spid="55301"/>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55302"/>
                                        </p:tgtEl>
                                        <p:attrNameLst>
                                          <p:attrName>style.visibility</p:attrName>
                                        </p:attrNameLst>
                                      </p:cBhvr>
                                      <p:to>
                                        <p:strVal val="visible"/>
                                      </p:to>
                                    </p:set>
                                    <p:animEffect transition="in" filter="wedge">
                                      <p:cBhvr>
                                        <p:cTn id="19" dur="2000"/>
                                        <p:tgtEl>
                                          <p:spTgt spid="55302"/>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55303"/>
                                        </p:tgtEl>
                                        <p:attrNameLst>
                                          <p:attrName>style.visibility</p:attrName>
                                        </p:attrNameLst>
                                      </p:cBhvr>
                                      <p:to>
                                        <p:strVal val="visible"/>
                                      </p:to>
                                    </p:set>
                                    <p:animEffect transition="in" filter="wedge">
                                      <p:cBhvr>
                                        <p:cTn id="22" dur="2000"/>
                                        <p:tgtEl>
                                          <p:spTgt spid="55303"/>
                                        </p:tgtEl>
                                      </p:cBhvr>
                                    </p:animEffect>
                                  </p:childTnLst>
                                </p:cTn>
                              </p:par>
                              <p:par>
                                <p:cTn id="23" presetID="20" presetClass="entr" presetSubtype="0" fill="hold" grpId="0" nodeType="withEffect" nodePh="1">
                                  <p:stCondLst>
                                    <p:cond delay="0"/>
                                  </p:stCondLst>
                                  <p:endCondLst>
                                    <p:cond evt="begin" delay="0">
                                      <p:tn val="23"/>
                                    </p:cond>
                                  </p:endCondLst>
                                  <p:childTnLst>
                                    <p:set>
                                      <p:cBhvr>
                                        <p:cTn id="24" dur="1" fill="hold">
                                          <p:stCondLst>
                                            <p:cond delay="0"/>
                                          </p:stCondLst>
                                        </p:cTn>
                                        <p:tgtEl>
                                          <p:spTgt spid="55304"/>
                                        </p:tgtEl>
                                        <p:attrNameLst>
                                          <p:attrName>style.visibility</p:attrName>
                                        </p:attrNameLst>
                                      </p:cBhvr>
                                      <p:to>
                                        <p:strVal val="visible"/>
                                      </p:to>
                                    </p:set>
                                    <p:animEffect transition="in" filter="wedge">
                                      <p:cBhvr>
                                        <p:cTn id="25" dur="2000"/>
                                        <p:tgtEl>
                                          <p:spTgt spid="55304"/>
                                        </p:tgtEl>
                                      </p:cBhvr>
                                    </p:animEffect>
                                  </p:childTnLst>
                                </p:cTn>
                              </p:par>
                              <p:par>
                                <p:cTn id="26" presetID="20" presetClass="entr" presetSubtype="0" fill="hold" grpId="0" nodeType="withEffect" nodePh="1">
                                  <p:stCondLst>
                                    <p:cond delay="0"/>
                                  </p:stCondLst>
                                  <p:endCondLst>
                                    <p:cond evt="begin" delay="0">
                                      <p:tn val="26"/>
                                    </p:cond>
                                  </p:endCondLst>
                                  <p:childTnLst>
                                    <p:set>
                                      <p:cBhvr>
                                        <p:cTn id="27" dur="1" fill="hold">
                                          <p:stCondLst>
                                            <p:cond delay="0"/>
                                          </p:stCondLst>
                                        </p:cTn>
                                        <p:tgtEl>
                                          <p:spTgt spid="55305"/>
                                        </p:tgtEl>
                                        <p:attrNameLst>
                                          <p:attrName>style.visibility</p:attrName>
                                        </p:attrNameLst>
                                      </p:cBhvr>
                                      <p:to>
                                        <p:strVal val="visible"/>
                                      </p:to>
                                    </p:set>
                                    <p:animEffect transition="in" filter="wedge">
                                      <p:cBhvr>
                                        <p:cTn id="28" dur="2000"/>
                                        <p:tgtEl>
                                          <p:spTgt spid="55305"/>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55306"/>
                                        </p:tgtEl>
                                        <p:attrNameLst>
                                          <p:attrName>style.visibility</p:attrName>
                                        </p:attrNameLst>
                                      </p:cBhvr>
                                      <p:to>
                                        <p:strVal val="visible"/>
                                      </p:to>
                                    </p:set>
                                    <p:animEffect transition="in" filter="wedge">
                                      <p:cBhvr>
                                        <p:cTn id="31" dur="2000"/>
                                        <p:tgtEl>
                                          <p:spTgt spid="55306"/>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55307"/>
                                        </p:tgtEl>
                                        <p:attrNameLst>
                                          <p:attrName>style.visibility</p:attrName>
                                        </p:attrNameLst>
                                      </p:cBhvr>
                                      <p:to>
                                        <p:strVal val="visible"/>
                                      </p:to>
                                    </p:set>
                                    <p:animEffect transition="in" filter="wedge">
                                      <p:cBhvr>
                                        <p:cTn id="34" dur="2000"/>
                                        <p:tgtEl>
                                          <p:spTgt spid="55307"/>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55308"/>
                                        </p:tgtEl>
                                        <p:attrNameLst>
                                          <p:attrName>style.visibility</p:attrName>
                                        </p:attrNameLst>
                                      </p:cBhvr>
                                      <p:to>
                                        <p:strVal val="visible"/>
                                      </p:to>
                                    </p:set>
                                    <p:animEffect transition="in" filter="wedge">
                                      <p:cBhvr>
                                        <p:cTn id="37" dur="2000"/>
                                        <p:tgtEl>
                                          <p:spTgt spid="55308"/>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55309"/>
                                        </p:tgtEl>
                                        <p:attrNameLst>
                                          <p:attrName>style.visibility</p:attrName>
                                        </p:attrNameLst>
                                      </p:cBhvr>
                                      <p:to>
                                        <p:strVal val="visible"/>
                                      </p:to>
                                    </p:set>
                                    <p:animEffect transition="in" filter="wedge">
                                      <p:cBhvr>
                                        <p:cTn id="40" dur="2000"/>
                                        <p:tgtEl>
                                          <p:spTgt spid="55309"/>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55310"/>
                                        </p:tgtEl>
                                        <p:attrNameLst>
                                          <p:attrName>style.visibility</p:attrName>
                                        </p:attrNameLst>
                                      </p:cBhvr>
                                      <p:to>
                                        <p:strVal val="visible"/>
                                      </p:to>
                                    </p:set>
                                    <p:animEffect transition="in" filter="wedge">
                                      <p:cBhvr>
                                        <p:cTn id="43" dur="2000"/>
                                        <p:tgtEl>
                                          <p:spTgt spid="55310"/>
                                        </p:tgtEl>
                                      </p:cBhvr>
                                    </p:animEffect>
                                  </p:childTnLst>
                                </p:cTn>
                              </p:par>
                              <p:par>
                                <p:cTn id="44" presetID="20" presetClass="entr" presetSubtype="0" fill="hold" grpId="0" nodeType="withEffect" nodePh="1">
                                  <p:stCondLst>
                                    <p:cond delay="0"/>
                                  </p:stCondLst>
                                  <p:endCondLst>
                                    <p:cond evt="begin" delay="0">
                                      <p:tn val="44"/>
                                    </p:cond>
                                  </p:endCondLst>
                                  <p:childTnLst>
                                    <p:set>
                                      <p:cBhvr>
                                        <p:cTn id="45" dur="1" fill="hold">
                                          <p:stCondLst>
                                            <p:cond delay="0"/>
                                          </p:stCondLst>
                                        </p:cTn>
                                        <p:tgtEl>
                                          <p:spTgt spid="55311"/>
                                        </p:tgtEl>
                                        <p:attrNameLst>
                                          <p:attrName>style.visibility</p:attrName>
                                        </p:attrNameLst>
                                      </p:cBhvr>
                                      <p:to>
                                        <p:strVal val="visible"/>
                                      </p:to>
                                    </p:set>
                                    <p:animEffect transition="in" filter="wedge">
                                      <p:cBhvr>
                                        <p:cTn id="46" dur="2000"/>
                                        <p:tgtEl>
                                          <p:spTgt spid="55311"/>
                                        </p:tgtEl>
                                      </p:cBhvr>
                                    </p:animEffect>
                                  </p:childTnLst>
                                </p:cTn>
                              </p:par>
                              <p:par>
                                <p:cTn id="47" presetID="20" presetClass="entr" presetSubtype="0" fill="hold" grpId="0" nodeType="withEffect" nodePh="1">
                                  <p:stCondLst>
                                    <p:cond delay="0"/>
                                  </p:stCondLst>
                                  <p:endCondLst>
                                    <p:cond evt="begin" delay="0">
                                      <p:tn val="47"/>
                                    </p:cond>
                                  </p:endCondLst>
                                  <p:childTnLst>
                                    <p:set>
                                      <p:cBhvr>
                                        <p:cTn id="48" dur="1" fill="hold">
                                          <p:stCondLst>
                                            <p:cond delay="0"/>
                                          </p:stCondLst>
                                        </p:cTn>
                                        <p:tgtEl>
                                          <p:spTgt spid="55312"/>
                                        </p:tgtEl>
                                        <p:attrNameLst>
                                          <p:attrName>style.visibility</p:attrName>
                                        </p:attrNameLst>
                                      </p:cBhvr>
                                      <p:to>
                                        <p:strVal val="visible"/>
                                      </p:to>
                                    </p:set>
                                    <p:animEffect transition="in" filter="wedge">
                                      <p:cBhvr>
                                        <p:cTn id="49" dur="2000"/>
                                        <p:tgtEl>
                                          <p:spTgt spid="55312"/>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55313"/>
                                        </p:tgtEl>
                                        <p:attrNameLst>
                                          <p:attrName>style.visibility</p:attrName>
                                        </p:attrNameLst>
                                      </p:cBhvr>
                                      <p:to>
                                        <p:strVal val="visible"/>
                                      </p:to>
                                    </p:set>
                                    <p:animEffect transition="in" filter="wedge">
                                      <p:cBhvr>
                                        <p:cTn id="52" dur="2000"/>
                                        <p:tgtEl>
                                          <p:spTgt spid="55313"/>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55314"/>
                                        </p:tgtEl>
                                        <p:attrNameLst>
                                          <p:attrName>style.visibility</p:attrName>
                                        </p:attrNameLst>
                                      </p:cBhvr>
                                      <p:to>
                                        <p:strVal val="visible"/>
                                      </p:to>
                                    </p:set>
                                    <p:animEffect transition="in" filter="wedge">
                                      <p:cBhvr>
                                        <p:cTn id="55" dur="2000"/>
                                        <p:tgtEl>
                                          <p:spTgt spid="55314"/>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55315"/>
                                        </p:tgtEl>
                                        <p:attrNameLst>
                                          <p:attrName>style.visibility</p:attrName>
                                        </p:attrNameLst>
                                      </p:cBhvr>
                                      <p:to>
                                        <p:strVal val="visible"/>
                                      </p:to>
                                    </p:set>
                                    <p:animEffect transition="in" filter="wedge">
                                      <p:cBhvr>
                                        <p:cTn id="58" dur="2000"/>
                                        <p:tgtEl>
                                          <p:spTgt spid="55315"/>
                                        </p:tgtEl>
                                      </p:cBhvr>
                                    </p:animEffect>
                                  </p:childTnLst>
                                </p:cTn>
                              </p:par>
                              <p:par>
                                <p:cTn id="59" presetID="20" presetClass="entr" presetSubtype="0" fill="hold" grpId="0" nodeType="withEffect" nodePh="1">
                                  <p:stCondLst>
                                    <p:cond delay="0"/>
                                  </p:stCondLst>
                                  <p:endCondLst>
                                    <p:cond evt="begin" delay="0">
                                      <p:tn val="59"/>
                                    </p:cond>
                                  </p:endCondLst>
                                  <p:childTnLst>
                                    <p:set>
                                      <p:cBhvr>
                                        <p:cTn id="60" dur="1" fill="hold">
                                          <p:stCondLst>
                                            <p:cond delay="0"/>
                                          </p:stCondLst>
                                        </p:cTn>
                                        <p:tgtEl>
                                          <p:spTgt spid="55316"/>
                                        </p:tgtEl>
                                        <p:attrNameLst>
                                          <p:attrName>style.visibility</p:attrName>
                                        </p:attrNameLst>
                                      </p:cBhvr>
                                      <p:to>
                                        <p:strVal val="visible"/>
                                      </p:to>
                                    </p:set>
                                    <p:animEffect transition="in" filter="wedge">
                                      <p:cBhvr>
                                        <p:cTn id="61" dur="2000"/>
                                        <p:tgtEl>
                                          <p:spTgt spid="55316"/>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55317"/>
                                        </p:tgtEl>
                                        <p:attrNameLst>
                                          <p:attrName>style.visibility</p:attrName>
                                        </p:attrNameLst>
                                      </p:cBhvr>
                                      <p:to>
                                        <p:strVal val="visible"/>
                                      </p:to>
                                    </p:set>
                                    <p:animEffect transition="in" filter="wedge">
                                      <p:cBhvr>
                                        <p:cTn id="64" dur="2000"/>
                                        <p:tgtEl>
                                          <p:spTgt spid="55317"/>
                                        </p:tgtEl>
                                      </p:cBhvr>
                                    </p:animEffect>
                                  </p:childTnLst>
                                </p:cTn>
                              </p:par>
                              <p:par>
                                <p:cTn id="65" presetID="20" presetClass="entr" presetSubtype="0" fill="hold" grpId="0" nodeType="withEffect" nodePh="1">
                                  <p:stCondLst>
                                    <p:cond delay="0"/>
                                  </p:stCondLst>
                                  <p:endCondLst>
                                    <p:cond evt="begin" delay="0">
                                      <p:tn val="65"/>
                                    </p:cond>
                                  </p:endCondLst>
                                  <p:childTnLst>
                                    <p:set>
                                      <p:cBhvr>
                                        <p:cTn id="66" dur="1" fill="hold">
                                          <p:stCondLst>
                                            <p:cond delay="0"/>
                                          </p:stCondLst>
                                        </p:cTn>
                                        <p:tgtEl>
                                          <p:spTgt spid="55318"/>
                                        </p:tgtEl>
                                        <p:attrNameLst>
                                          <p:attrName>style.visibility</p:attrName>
                                        </p:attrNameLst>
                                      </p:cBhvr>
                                      <p:to>
                                        <p:strVal val="visible"/>
                                      </p:to>
                                    </p:set>
                                    <p:animEffect transition="in" filter="wedge">
                                      <p:cBhvr>
                                        <p:cTn id="67" dur="2000"/>
                                        <p:tgtEl>
                                          <p:spTgt spid="55318"/>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55319"/>
                                        </p:tgtEl>
                                        <p:attrNameLst>
                                          <p:attrName>style.visibility</p:attrName>
                                        </p:attrNameLst>
                                      </p:cBhvr>
                                      <p:to>
                                        <p:strVal val="visible"/>
                                      </p:to>
                                    </p:set>
                                    <p:animEffect transition="in" filter="wedge">
                                      <p:cBhvr>
                                        <p:cTn id="70" dur="2000"/>
                                        <p:tgtEl>
                                          <p:spTgt spid="55319"/>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55320"/>
                                        </p:tgtEl>
                                        <p:attrNameLst>
                                          <p:attrName>style.visibility</p:attrName>
                                        </p:attrNameLst>
                                      </p:cBhvr>
                                      <p:to>
                                        <p:strVal val="visible"/>
                                      </p:to>
                                    </p:set>
                                    <p:animEffect transition="in" filter="wedge">
                                      <p:cBhvr>
                                        <p:cTn id="73" dur="2000"/>
                                        <p:tgtEl>
                                          <p:spTgt spid="55320"/>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55321"/>
                                        </p:tgtEl>
                                        <p:attrNameLst>
                                          <p:attrName>style.visibility</p:attrName>
                                        </p:attrNameLst>
                                      </p:cBhvr>
                                      <p:to>
                                        <p:strVal val="visible"/>
                                      </p:to>
                                    </p:set>
                                    <p:animEffect transition="in" filter="wedge">
                                      <p:cBhvr>
                                        <p:cTn id="76" dur="2000"/>
                                        <p:tgtEl>
                                          <p:spTgt spid="55321"/>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55322"/>
                                        </p:tgtEl>
                                        <p:attrNameLst>
                                          <p:attrName>style.visibility</p:attrName>
                                        </p:attrNameLst>
                                      </p:cBhvr>
                                      <p:to>
                                        <p:strVal val="visible"/>
                                      </p:to>
                                    </p:set>
                                    <p:animEffect transition="in" filter="wedge">
                                      <p:cBhvr>
                                        <p:cTn id="79" dur="2000"/>
                                        <p:tgtEl>
                                          <p:spTgt spid="55322"/>
                                        </p:tgtEl>
                                      </p:cBhvr>
                                    </p:animEffect>
                                  </p:childTnLst>
                                </p:cTn>
                              </p:par>
                              <p:par>
                                <p:cTn id="80" presetID="20" presetClass="entr" presetSubtype="0" fill="hold" grpId="0" nodeType="withEffect" nodePh="1">
                                  <p:stCondLst>
                                    <p:cond delay="0"/>
                                  </p:stCondLst>
                                  <p:endCondLst>
                                    <p:cond evt="begin" delay="0">
                                      <p:tn val="80"/>
                                    </p:cond>
                                  </p:endCondLst>
                                  <p:childTnLst>
                                    <p:set>
                                      <p:cBhvr>
                                        <p:cTn id="81" dur="1" fill="hold">
                                          <p:stCondLst>
                                            <p:cond delay="0"/>
                                          </p:stCondLst>
                                        </p:cTn>
                                        <p:tgtEl>
                                          <p:spTgt spid="55323"/>
                                        </p:tgtEl>
                                        <p:attrNameLst>
                                          <p:attrName>style.visibility</p:attrName>
                                        </p:attrNameLst>
                                      </p:cBhvr>
                                      <p:to>
                                        <p:strVal val="visible"/>
                                      </p:to>
                                    </p:set>
                                    <p:animEffect transition="in" filter="wedge">
                                      <p:cBhvr>
                                        <p:cTn id="82" dur="2000"/>
                                        <p:tgtEl>
                                          <p:spTgt spid="55323"/>
                                        </p:tgtEl>
                                      </p:cBhvr>
                                    </p:animEffect>
                                  </p:childTnLst>
                                </p:cTn>
                              </p:par>
                              <p:par>
                                <p:cTn id="83" presetID="20" presetClass="entr" presetSubtype="0" fill="hold" grpId="0" nodeType="withEffect">
                                  <p:stCondLst>
                                    <p:cond delay="0"/>
                                  </p:stCondLst>
                                  <p:childTnLst>
                                    <p:set>
                                      <p:cBhvr>
                                        <p:cTn id="84" dur="1" fill="hold">
                                          <p:stCondLst>
                                            <p:cond delay="0"/>
                                          </p:stCondLst>
                                        </p:cTn>
                                        <p:tgtEl>
                                          <p:spTgt spid="55324"/>
                                        </p:tgtEl>
                                        <p:attrNameLst>
                                          <p:attrName>style.visibility</p:attrName>
                                        </p:attrNameLst>
                                      </p:cBhvr>
                                      <p:to>
                                        <p:strVal val="visible"/>
                                      </p:to>
                                    </p:set>
                                    <p:animEffect transition="in" filter="wedge">
                                      <p:cBhvr>
                                        <p:cTn id="85" dur="2000"/>
                                        <p:tgtEl>
                                          <p:spTgt spid="55324"/>
                                        </p:tgtEl>
                                      </p:cBhvr>
                                    </p:animEffect>
                                  </p:childTnLst>
                                </p:cTn>
                              </p:par>
                              <p:par>
                                <p:cTn id="86" presetID="20" presetClass="entr" presetSubtype="0" fill="hold" grpId="0" nodeType="withEffect">
                                  <p:stCondLst>
                                    <p:cond delay="0"/>
                                  </p:stCondLst>
                                  <p:childTnLst>
                                    <p:set>
                                      <p:cBhvr>
                                        <p:cTn id="87" dur="1" fill="hold">
                                          <p:stCondLst>
                                            <p:cond delay="0"/>
                                          </p:stCondLst>
                                        </p:cTn>
                                        <p:tgtEl>
                                          <p:spTgt spid="55325"/>
                                        </p:tgtEl>
                                        <p:attrNameLst>
                                          <p:attrName>style.visibility</p:attrName>
                                        </p:attrNameLst>
                                      </p:cBhvr>
                                      <p:to>
                                        <p:strVal val="visible"/>
                                      </p:to>
                                    </p:set>
                                    <p:animEffect transition="in" filter="wedge">
                                      <p:cBhvr>
                                        <p:cTn id="88" dur="2000"/>
                                        <p:tgtEl>
                                          <p:spTgt spid="55325"/>
                                        </p:tgtEl>
                                      </p:cBhvr>
                                    </p:animEffect>
                                  </p:childTnLst>
                                </p:cTn>
                              </p:par>
                              <p:par>
                                <p:cTn id="89" presetID="20" presetClass="entr" presetSubtype="0" fill="hold" grpId="0" nodeType="withEffect">
                                  <p:stCondLst>
                                    <p:cond delay="0"/>
                                  </p:stCondLst>
                                  <p:childTnLst>
                                    <p:set>
                                      <p:cBhvr>
                                        <p:cTn id="90" dur="1" fill="hold">
                                          <p:stCondLst>
                                            <p:cond delay="0"/>
                                          </p:stCondLst>
                                        </p:cTn>
                                        <p:tgtEl>
                                          <p:spTgt spid="55326"/>
                                        </p:tgtEl>
                                        <p:attrNameLst>
                                          <p:attrName>style.visibility</p:attrName>
                                        </p:attrNameLst>
                                      </p:cBhvr>
                                      <p:to>
                                        <p:strVal val="visible"/>
                                      </p:to>
                                    </p:set>
                                    <p:animEffect transition="in" filter="wedge">
                                      <p:cBhvr>
                                        <p:cTn id="91" dur="2000"/>
                                        <p:tgtEl>
                                          <p:spTgt spid="55326"/>
                                        </p:tgtEl>
                                      </p:cBhvr>
                                    </p:animEffect>
                                  </p:childTnLst>
                                </p:cTn>
                              </p:par>
                              <p:par>
                                <p:cTn id="92" presetID="20" presetClass="entr" presetSubtype="0" fill="hold" grpId="0" nodeType="withEffect">
                                  <p:stCondLst>
                                    <p:cond delay="0"/>
                                  </p:stCondLst>
                                  <p:childTnLst>
                                    <p:set>
                                      <p:cBhvr>
                                        <p:cTn id="93" dur="1" fill="hold">
                                          <p:stCondLst>
                                            <p:cond delay="0"/>
                                          </p:stCondLst>
                                        </p:cTn>
                                        <p:tgtEl>
                                          <p:spTgt spid="55327"/>
                                        </p:tgtEl>
                                        <p:attrNameLst>
                                          <p:attrName>style.visibility</p:attrName>
                                        </p:attrNameLst>
                                      </p:cBhvr>
                                      <p:to>
                                        <p:strVal val="visible"/>
                                      </p:to>
                                    </p:set>
                                    <p:animEffect transition="in" filter="wedge">
                                      <p:cBhvr>
                                        <p:cTn id="94" dur="2000"/>
                                        <p:tgtEl>
                                          <p:spTgt spid="55327"/>
                                        </p:tgtEl>
                                      </p:cBhvr>
                                    </p:animEffect>
                                  </p:childTnLst>
                                </p:cTn>
                              </p:par>
                              <p:par>
                                <p:cTn id="95" presetID="20" presetClass="entr" presetSubtype="0" fill="hold" grpId="0" nodeType="withEffect">
                                  <p:stCondLst>
                                    <p:cond delay="0"/>
                                  </p:stCondLst>
                                  <p:childTnLst>
                                    <p:set>
                                      <p:cBhvr>
                                        <p:cTn id="96" dur="1" fill="hold">
                                          <p:stCondLst>
                                            <p:cond delay="0"/>
                                          </p:stCondLst>
                                        </p:cTn>
                                        <p:tgtEl>
                                          <p:spTgt spid="55328"/>
                                        </p:tgtEl>
                                        <p:attrNameLst>
                                          <p:attrName>style.visibility</p:attrName>
                                        </p:attrNameLst>
                                      </p:cBhvr>
                                      <p:to>
                                        <p:strVal val="visible"/>
                                      </p:to>
                                    </p:set>
                                    <p:animEffect transition="in" filter="wedge">
                                      <p:cBhvr>
                                        <p:cTn id="97" dur="2000"/>
                                        <p:tgtEl>
                                          <p:spTgt spid="55328"/>
                                        </p:tgtEl>
                                      </p:cBhvr>
                                    </p:animEffect>
                                  </p:childTnLst>
                                </p:cTn>
                              </p:par>
                              <p:par>
                                <p:cTn id="98" presetID="20" presetClass="entr" presetSubtype="0" fill="hold"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wedge">
                                      <p:cBhvr>
                                        <p:cTn id="100" dur="2000"/>
                                        <p:tgtEl>
                                          <p:spTgt spid="2"/>
                                        </p:tgtEl>
                                      </p:cBhvr>
                                    </p:animEffect>
                                  </p:childTnLst>
                                </p:cTn>
                              </p:par>
                              <p:par>
                                <p:cTn id="101" presetID="20" presetClass="entr" presetSubtype="0" fill="hold" grpId="0" nodeType="withEffect">
                                  <p:stCondLst>
                                    <p:cond delay="0"/>
                                  </p:stCondLst>
                                  <p:childTnLst>
                                    <p:set>
                                      <p:cBhvr>
                                        <p:cTn id="102" dur="1" fill="hold">
                                          <p:stCondLst>
                                            <p:cond delay="0"/>
                                          </p:stCondLst>
                                        </p:cTn>
                                        <p:tgtEl>
                                          <p:spTgt spid="55345"/>
                                        </p:tgtEl>
                                        <p:attrNameLst>
                                          <p:attrName>style.visibility</p:attrName>
                                        </p:attrNameLst>
                                      </p:cBhvr>
                                      <p:to>
                                        <p:strVal val="visible"/>
                                      </p:to>
                                    </p:set>
                                    <p:animEffect transition="in" filter="wedge">
                                      <p:cBhvr>
                                        <p:cTn id="103" dur="2000"/>
                                        <p:tgtEl>
                                          <p:spTgt spid="55345"/>
                                        </p:tgtEl>
                                      </p:cBhvr>
                                    </p:animEffect>
                                  </p:childTnLst>
                                </p:cTn>
                              </p:par>
                              <p:par>
                                <p:cTn id="104" presetID="20" presetClass="entr" presetSubtype="0" fill="hold" grpId="0" nodeType="withEffect">
                                  <p:stCondLst>
                                    <p:cond delay="0"/>
                                  </p:stCondLst>
                                  <p:childTnLst>
                                    <p:set>
                                      <p:cBhvr>
                                        <p:cTn id="105" dur="1" fill="hold">
                                          <p:stCondLst>
                                            <p:cond delay="0"/>
                                          </p:stCondLst>
                                        </p:cTn>
                                        <p:tgtEl>
                                          <p:spTgt spid="55346"/>
                                        </p:tgtEl>
                                        <p:attrNameLst>
                                          <p:attrName>style.visibility</p:attrName>
                                        </p:attrNameLst>
                                      </p:cBhvr>
                                      <p:to>
                                        <p:strVal val="visible"/>
                                      </p:to>
                                    </p:set>
                                    <p:animEffect transition="in" filter="wedge">
                                      <p:cBhvr>
                                        <p:cTn id="106" dur="2000"/>
                                        <p:tgtEl>
                                          <p:spTgt spid="5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0" grpId="0"/>
      <p:bldP spid="55301" grpId="0"/>
      <p:bldP spid="55302" grpId="0"/>
      <p:bldP spid="55303" grpId="0"/>
      <p:bldP spid="55304" grpId="0"/>
      <p:bldP spid="55305" grpId="0"/>
      <p:bldP spid="55306" grpId="0"/>
      <p:bldP spid="55307" grpId="0"/>
      <p:bldP spid="55308" grpId="0"/>
      <p:bldP spid="55309" grpId="0"/>
      <p:bldP spid="55310" grpId="0"/>
      <p:bldP spid="55311" grpId="0"/>
      <p:bldP spid="55312" grpId="0"/>
      <p:bldP spid="55313" grpId="0"/>
      <p:bldP spid="55314" grpId="0"/>
      <p:bldP spid="55315" grpId="0"/>
      <p:bldP spid="55316" grpId="0"/>
      <p:bldP spid="55317" grpId="0"/>
      <p:bldP spid="55318" grpId="0"/>
      <p:bldP spid="55319" grpId="0"/>
      <p:bldP spid="55320" grpId="0"/>
      <p:bldP spid="55321" grpId="0"/>
      <p:bldP spid="55322" grpId="0"/>
      <p:bldP spid="55323" grpId="0"/>
      <p:bldP spid="55324" grpId="0"/>
      <p:bldP spid="55325" grpId="0"/>
      <p:bldP spid="55326" grpId="0"/>
      <p:bldP spid="55327" grpId="0"/>
      <p:bldP spid="55328" grpId="0"/>
      <p:bldP spid="55345" grpId="0"/>
      <p:bldP spid="553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95400"/>
          </a:xfrm>
          <a:solidFill>
            <a:srgbClr val="00B0F0"/>
          </a:solidFill>
        </p:spPr>
        <p:txBody>
          <a:bodyPr/>
          <a:lstStyle/>
          <a:p>
            <a:pPr algn="l" eaLnBrk="1" hangingPunct="1"/>
            <a:r>
              <a:rPr lang="en-US" altLang="en-US" b="1">
                <a:solidFill>
                  <a:srgbClr val="FF0000"/>
                </a:solidFill>
                <a:latin typeface="Times New Roman" panose="02020603050405020304" pitchFamily="18" charset="0"/>
                <a:cs typeface="Times New Roman" panose="02020603050405020304" pitchFamily="18" charset="0"/>
              </a:rPr>
              <a:t>II. NỘI DUNG BÀI HỌC</a:t>
            </a:r>
            <a:endParaRPr lang="vi-VN" altLang="en-US" b="1">
              <a:solidFill>
                <a:srgbClr val="FF0000"/>
              </a:solidFill>
              <a:latin typeface="Times New Roman" panose="02020603050405020304" pitchFamily="18" charset="0"/>
              <a:cs typeface="Times New Roman" panose="02020603050405020304" pitchFamily="18" charset="0"/>
            </a:endParaRPr>
          </a:p>
        </p:txBody>
      </p:sp>
      <p:sp>
        <p:nvSpPr>
          <p:cNvPr id="15363" name="Content Placeholder 3"/>
          <p:cNvSpPr>
            <a:spLocks noGrp="1"/>
          </p:cNvSpPr>
          <p:nvPr>
            <p:ph idx="1"/>
          </p:nvPr>
        </p:nvSpPr>
        <p:spPr>
          <a:xfrm>
            <a:off x="0" y="1143000"/>
            <a:ext cx="9144000" cy="4525963"/>
          </a:xfrm>
        </p:spPr>
        <p:txBody>
          <a:bodyPr/>
          <a:lstStyle/>
          <a:p>
            <a:pPr marL="514350" indent="-514350" eaLnBrk="1" hangingPunct="1">
              <a:buFontTx/>
              <a:buAutoNum type="arabicPeriod"/>
            </a:pPr>
            <a:r>
              <a:rPr lang="en-US" altLang="en-US" b="1">
                <a:latin typeface="Times New Roman" panose="02020603050405020304" pitchFamily="18" charset="0"/>
                <a:cs typeface="Times New Roman" panose="02020603050405020304" pitchFamily="18" charset="0"/>
              </a:rPr>
              <a:t>Thế nào là làm việc có kế hoạch?</a:t>
            </a:r>
          </a:p>
          <a:p>
            <a:pPr marL="514350" indent="-514350" eaLnBrk="1" hangingPunct="1">
              <a:buFontTx/>
              <a:buNone/>
            </a:pPr>
            <a:r>
              <a:rPr lang="en-US" altLang="en-US" b="1">
                <a:solidFill>
                  <a:srgbClr val="0000FF"/>
                </a:solidFill>
                <a:latin typeface="Times New Roman" panose="02020603050405020304" pitchFamily="18" charset="0"/>
                <a:cs typeface="Times New Roman" panose="02020603050405020304" pitchFamily="18" charset="0"/>
              </a:rPr>
              <a:t>	Là biết xác định nhiệm vụ, sắp xếp những công việc hằng ngày, hằng tuần một cách hợp lí để mọi việc được thực hiện đầy đủ, có hiệu quả, chất lượng.</a:t>
            </a:r>
            <a:endParaRPr lang="vi-VN" altLang="en-US" b="1">
              <a:solidFill>
                <a:srgbClr val="0000FF"/>
              </a:solidFill>
              <a:latin typeface="Times New Roman" panose="02020603050405020304" pitchFamily="18" charset="0"/>
              <a:cs typeface="Times New Roman" panose="02020603050405020304" pitchFamily="18" charset="0"/>
            </a:endParaRPr>
          </a:p>
        </p:txBody>
      </p:sp>
      <p:pic>
        <p:nvPicPr>
          <p:cNvPr id="5" name="Picture 3" descr="Re-exposure of Image-20"/>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3810000"/>
            <a:ext cx="43719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14"/>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4419600" y="3810000"/>
            <a:ext cx="4702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6376988" y="76200"/>
            <a:ext cx="19288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600" b="1">
                <a:latin typeface="Times New Roman" panose="02020603050405020304" pitchFamily="18" charset="0"/>
                <a:cs typeface="Times New Roman" panose="02020603050405020304" pitchFamily="18" charset="0"/>
                <a:sym typeface="Wingdings" panose="05000000000000000000" pitchFamily="2" charset="2"/>
              </a:rPr>
              <a:t> </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2"/>
                                          </p:stCondLst>
                                        </p:cTn>
                                        <p:tgtEl>
                                          <p:spTgt spid="5"/>
                                        </p:tgtEl>
                                      </p:cBhvr>
                                      <p:to x="100000" y="60000"/>
                                    </p:animScale>
                                    <p:animScale>
                                      <p:cBhvr>
                                        <p:cTn id="14" dur="41"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1" decel="50000">
                                          <p:stCondLst>
                                            <p:cond delay="335"/>
                                          </p:stCondLst>
                                        </p:cTn>
                                        <p:tgtEl>
                                          <p:spTgt spid="5"/>
                                        </p:tgtEl>
                                      </p:cBhvr>
                                      <p:to x="100000" y="100000"/>
                                    </p:animScale>
                                    <p:animScale>
                                      <p:cBhvr>
                                        <p:cTn id="17" dur="7">
                                          <p:stCondLst>
                                            <p:cond delay="410"/>
                                          </p:stCondLst>
                                        </p:cTn>
                                        <p:tgtEl>
                                          <p:spTgt spid="5"/>
                                        </p:tgtEl>
                                      </p:cBhvr>
                                      <p:to x="100000" y="90000"/>
                                    </p:animScale>
                                    <p:animScale>
                                      <p:cBhvr>
                                        <p:cTn id="18" dur="41"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1" decel="50000">
                                          <p:stCondLst>
                                            <p:cond delay="458"/>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145">
                                          <p:stCondLst>
                                            <p:cond delay="0"/>
                                          </p:stCondLst>
                                        </p:cTn>
                                        <p:tgtEl>
                                          <p:spTgt spid="6"/>
                                        </p:tgtEl>
                                      </p:cBhvr>
                                    </p:animEffect>
                                    <p:anim calcmode="lin" valueType="num">
                                      <p:cBhvr>
                                        <p:cTn id="26"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31" dur="7">
                                          <p:stCondLst>
                                            <p:cond delay="162"/>
                                          </p:stCondLst>
                                        </p:cTn>
                                        <p:tgtEl>
                                          <p:spTgt spid="6"/>
                                        </p:tgtEl>
                                      </p:cBhvr>
                                      <p:to x="100000" y="60000"/>
                                    </p:animScale>
                                    <p:animScale>
                                      <p:cBhvr>
                                        <p:cTn id="32" dur="41" decel="50000">
                                          <p:stCondLst>
                                            <p:cond delay="169"/>
                                          </p:stCondLst>
                                        </p:cTn>
                                        <p:tgtEl>
                                          <p:spTgt spid="6"/>
                                        </p:tgtEl>
                                      </p:cBhvr>
                                      <p:to x="100000" y="100000"/>
                                    </p:animScale>
                                    <p:animScale>
                                      <p:cBhvr>
                                        <p:cTn id="33" dur="7">
                                          <p:stCondLst>
                                            <p:cond delay="328"/>
                                          </p:stCondLst>
                                        </p:cTn>
                                        <p:tgtEl>
                                          <p:spTgt spid="6"/>
                                        </p:tgtEl>
                                      </p:cBhvr>
                                      <p:to x="100000" y="80000"/>
                                    </p:animScale>
                                    <p:animScale>
                                      <p:cBhvr>
                                        <p:cTn id="34" dur="41" decel="50000">
                                          <p:stCondLst>
                                            <p:cond delay="335"/>
                                          </p:stCondLst>
                                        </p:cTn>
                                        <p:tgtEl>
                                          <p:spTgt spid="6"/>
                                        </p:tgtEl>
                                      </p:cBhvr>
                                      <p:to x="100000" y="100000"/>
                                    </p:animScale>
                                    <p:animScale>
                                      <p:cBhvr>
                                        <p:cTn id="35" dur="7">
                                          <p:stCondLst>
                                            <p:cond delay="410"/>
                                          </p:stCondLst>
                                        </p:cTn>
                                        <p:tgtEl>
                                          <p:spTgt spid="6"/>
                                        </p:tgtEl>
                                      </p:cBhvr>
                                      <p:to x="100000" y="90000"/>
                                    </p:animScale>
                                    <p:animScale>
                                      <p:cBhvr>
                                        <p:cTn id="36" dur="41" decel="50000">
                                          <p:stCondLst>
                                            <p:cond delay="417"/>
                                          </p:stCondLst>
                                        </p:cTn>
                                        <p:tgtEl>
                                          <p:spTgt spid="6"/>
                                        </p:tgtEl>
                                      </p:cBhvr>
                                      <p:to x="100000" y="100000"/>
                                    </p:animScale>
                                    <p:animScale>
                                      <p:cBhvr>
                                        <p:cTn id="37" dur="7">
                                          <p:stCondLst>
                                            <p:cond delay="452"/>
                                          </p:stCondLst>
                                        </p:cTn>
                                        <p:tgtEl>
                                          <p:spTgt spid="6"/>
                                        </p:tgtEl>
                                      </p:cBhvr>
                                      <p:to x="100000" y="95000"/>
                                    </p:animScale>
                                    <p:animScale>
                                      <p:cBhvr>
                                        <p:cTn id="38" dur="41" decel="50000">
                                          <p:stCondLst>
                                            <p:cond delay="458"/>
                                          </p:stCondLst>
                                        </p:cTn>
                                        <p:tgtEl>
                                          <p:spTgt spid="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5363">
                                            <p:txEl>
                                              <p:pRg st="0" end="0"/>
                                            </p:txEl>
                                          </p:spTgt>
                                        </p:tgtEl>
                                        <p:attrNameLst>
                                          <p:attrName>style.visibility</p:attrName>
                                        </p:attrNameLst>
                                      </p:cBhvr>
                                      <p:to>
                                        <p:strVal val="visible"/>
                                      </p:to>
                                    </p:set>
                                    <p:animEffect transition="in" filter="wedge">
                                      <p:cBhvr>
                                        <p:cTn id="43" dur="2000"/>
                                        <p:tgtEl>
                                          <p:spTgt spid="15363">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15363">
                                            <p:txEl>
                                              <p:pRg st="1" end="1"/>
                                            </p:txEl>
                                          </p:spTgt>
                                        </p:tgtEl>
                                        <p:attrNameLst>
                                          <p:attrName>style.visibility</p:attrName>
                                        </p:attrNameLst>
                                      </p:cBhvr>
                                      <p:to>
                                        <p:strVal val="visible"/>
                                      </p:to>
                                    </p:set>
                                    <p:animEffect transition="in" filter="wedge">
                                      <p:cBhvr>
                                        <p:cTn id="48" dur="2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6"/>
          <p:cNvPicPr>
            <a:picLocks noGrp="1" noChangeAspect="1" noChangeArrowheads="1"/>
          </p:cNvPicPr>
          <p:nvPr>
            <p:ph idx="1"/>
          </p:nvPr>
        </p:nvPicPr>
        <p:blipFill>
          <a:blip r:embed="rId2">
            <a:lum contrast="18000"/>
            <a:extLst>
              <a:ext uri="{28A0092B-C50C-407E-A947-70E740481C1C}">
                <a14:useLocalDpi xmlns:a14="http://schemas.microsoft.com/office/drawing/2010/main" val="0"/>
              </a:ext>
            </a:extLst>
          </a:blip>
          <a:srcRect/>
          <a:stretch>
            <a:fillRect/>
          </a:stretch>
        </p:blipFill>
        <p:spPr>
          <a:xfrm>
            <a:off x="838200" y="590550"/>
            <a:ext cx="8067675" cy="4972050"/>
          </a:xfrm>
          <a:noFill/>
        </p:spPr>
      </p:pic>
      <p:pic>
        <p:nvPicPr>
          <p:cNvPr id="6" name="Picture 2" descr="Re-exposure of Image-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762000"/>
            <a:ext cx="86280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xit" presetSubtype="16" fill="hold" nodeType="clickEffect">
                                  <p:stCondLst>
                                    <p:cond delay="0"/>
                                  </p:stCondLst>
                                  <p:childTnLst>
                                    <p:animEffect transition="out" filter="plus(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xit" presetSubtype="4" fill="hold" nodeType="clickEffect">
                                  <p:stCondLst>
                                    <p:cond delay="0"/>
                                  </p:stCondLst>
                                  <p:childTnLst>
                                    <p:animEffect transition="out" filter="wheel(4)">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Re-exposure of Image-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Re-exposure of Imag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Text Box 5"/>
          <p:cNvSpPr txBox="1">
            <a:spLocks noChangeArrowheads="1"/>
          </p:cNvSpPr>
          <p:nvPr/>
        </p:nvSpPr>
        <p:spPr bwMode="auto">
          <a:xfrm>
            <a:off x="4648200" y="3581400"/>
            <a:ext cx="396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a:solidFill>
                  <a:srgbClr val="FF0066"/>
                </a:solidFill>
                <a:latin typeface="VNI-Franko" pitchFamily="2" charset="0"/>
              </a:rPr>
              <a:t>PHUÏ GIUÙP NHÖÕNG COÂNG VIEÄC TRONG GIA ÑÌNH</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 calcmode="lin" valueType="num">
                                      <p:cBhvr>
                                        <p:cTn id="7" dur="500" fill="hold"/>
                                        <p:tgtEl>
                                          <p:spTgt spid="137221"/>
                                        </p:tgtEl>
                                        <p:attrNameLst>
                                          <p:attrName>ppt_w</p:attrName>
                                        </p:attrNameLst>
                                      </p:cBhvr>
                                      <p:tavLst>
                                        <p:tav tm="0">
                                          <p:val>
                                            <p:fltVal val="0"/>
                                          </p:val>
                                        </p:tav>
                                        <p:tav tm="100000">
                                          <p:val>
                                            <p:strVal val="#ppt_w"/>
                                          </p:val>
                                        </p:tav>
                                      </p:tavLst>
                                    </p:anim>
                                    <p:anim calcmode="lin" valueType="num">
                                      <p:cBhvr>
                                        <p:cTn id="8" dur="500" fill="hold"/>
                                        <p:tgtEl>
                                          <p:spTgt spid="137221"/>
                                        </p:tgtEl>
                                        <p:attrNameLst>
                                          <p:attrName>ppt_h</p:attrName>
                                        </p:attrNameLst>
                                      </p:cBhvr>
                                      <p:tavLst>
                                        <p:tav tm="0">
                                          <p:val>
                                            <p:fltVal val="0"/>
                                          </p:val>
                                        </p:tav>
                                        <p:tav tm="100000">
                                          <p:val>
                                            <p:strVal val="#ppt_h"/>
                                          </p:val>
                                        </p:tav>
                                      </p:tavLst>
                                    </p:anim>
                                    <p:anim calcmode="lin" valueType="num">
                                      <p:cBhvr>
                                        <p:cTn id="9" dur="500" fill="hold"/>
                                        <p:tgtEl>
                                          <p:spTgt spid="137221"/>
                                        </p:tgtEl>
                                        <p:attrNameLst>
                                          <p:attrName>style.rotation</p:attrName>
                                        </p:attrNameLst>
                                      </p:cBhvr>
                                      <p:tavLst>
                                        <p:tav tm="0">
                                          <p:val>
                                            <p:fltVal val="360"/>
                                          </p:val>
                                        </p:tav>
                                        <p:tav tm="100000">
                                          <p:val>
                                            <p:fltVal val="0"/>
                                          </p:val>
                                        </p:tav>
                                      </p:tavLst>
                                    </p:anim>
                                    <p:animEffect transition="in" filter="fade">
                                      <p:cBhvr>
                                        <p:cTn id="10"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altLang="en-US" b="1">
                <a:solidFill>
                  <a:srgbClr val="FF0000"/>
                </a:solidFill>
                <a:latin typeface="Times New Roman" panose="02020603050405020304" pitchFamily="18" charset="0"/>
                <a:cs typeface="Times New Roman" panose="02020603050405020304" pitchFamily="18" charset="0"/>
              </a:rPr>
              <a:t>2. Yêu cầu khi xác định kế hoạch</a:t>
            </a:r>
            <a:endParaRPr lang="vi-VN" altLang="en-US" b="1">
              <a:solidFill>
                <a:srgbClr val="FF0000"/>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1447800"/>
            <a:ext cx="8229600" cy="2316163"/>
          </a:xfrm>
        </p:spPr>
        <p:txBody>
          <a:bodyPr/>
          <a:lstStyle/>
          <a:p>
            <a:pPr eaLnBrk="1" hangingPunct="1">
              <a:buFontTx/>
              <a:buNone/>
            </a:pPr>
            <a:r>
              <a:rPr lang="en-US" altLang="en-US" b="1">
                <a:latin typeface="Times New Roman" panose="02020603050405020304" pitchFamily="18" charset="0"/>
                <a:cs typeface="Times New Roman" panose="02020603050405020304" pitchFamily="18" charset="0"/>
              </a:rPr>
              <a:t>- Phải đám bảo cân đối các nhiệm vụ: rèn luyện, học tập, lao động, giúp gia đình</a:t>
            </a:r>
            <a:endParaRPr lang="vi-VN" altLang="en-US" b="1">
              <a:latin typeface="Times New Roman" panose="02020603050405020304" pitchFamily="18" charset="0"/>
              <a:cs typeface="Times New Roman" panose="02020603050405020304" pitchFamily="18" charset="0"/>
            </a:endParaRPr>
          </a:p>
        </p:txBody>
      </p:sp>
      <p:pic>
        <p:nvPicPr>
          <p:cNvPr id="4" name="Picture 2" descr="Re-exposure of Image-17"/>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092200" y="2590800"/>
            <a:ext cx="5994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590800"/>
            <a:ext cx="69596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age-05"/>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1081088" y="2590800"/>
            <a:ext cx="65389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667000"/>
            <a:ext cx="55626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7"/>
          <p:cNvSpPr>
            <a:spLocks noChangeArrowheads="1"/>
          </p:cNvSpPr>
          <p:nvPr/>
        </p:nvSpPr>
        <p:spPr bwMode="auto">
          <a:xfrm>
            <a:off x="-685800" y="152400"/>
            <a:ext cx="19288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600" b="1">
                <a:latin typeface="Times New Roman" panose="02020603050405020304" pitchFamily="18" charset="0"/>
                <a:cs typeface="Times New Roman" panose="02020603050405020304" pitchFamily="18" charset="0"/>
                <a:sym typeface="Wingdings" panose="05000000000000000000" pitchFamily="2" charset="2"/>
              </a:rPr>
              <a:t> </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8"/>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xit" presetSubtype="0" fill="hold" nodeType="clickEffect">
                                  <p:stCondLst>
                                    <p:cond delay="0"/>
                                  </p:stCondLst>
                                  <p:childTnLst>
                                    <p:anim calcmode="lin" valueType="num">
                                      <p:cBhvr>
                                        <p:cTn id="34" dur="1000"/>
                                        <p:tgtEl>
                                          <p:spTgt spid="6"/>
                                        </p:tgtEl>
                                        <p:attrNameLst>
                                          <p:attrName>ppt_w</p:attrName>
                                        </p:attrNameLst>
                                      </p:cBhvr>
                                      <p:tavLst>
                                        <p:tav tm="0">
                                          <p:val>
                                            <p:strVal val="ppt_w"/>
                                          </p:val>
                                        </p:tav>
                                        <p:tav tm="100000">
                                          <p:val>
                                            <p:strVal val="ppt_w*0.70"/>
                                          </p:val>
                                        </p:tav>
                                      </p:tavLst>
                                    </p:anim>
                                    <p:anim calcmode="lin" valueType="num">
                                      <p:cBhvr>
                                        <p:cTn id="35" dur="1000"/>
                                        <p:tgtEl>
                                          <p:spTgt spid="6"/>
                                        </p:tgtEl>
                                        <p:attrNameLst>
                                          <p:attrName>ppt_h</p:attrName>
                                        </p:attrNameLst>
                                      </p:cBhvr>
                                      <p:tavLst>
                                        <p:tav tm="0">
                                          <p:val>
                                            <p:strVal val="ppt_h"/>
                                          </p:val>
                                        </p:tav>
                                        <p:tav tm="100000">
                                          <p:val>
                                            <p:strVal val="ppt_h"/>
                                          </p:val>
                                        </p:tav>
                                      </p:tavLst>
                                    </p:anim>
                                    <p:animEffect transition="out" filter="fade">
                                      <p:cBhvr>
                                        <p:cTn id="36" dur="1000"/>
                                        <p:tgtEl>
                                          <p:spTgt spid="6"/>
                                        </p:tgtEl>
                                      </p:cBhvr>
                                    </p:animEffect>
                                    <p:set>
                                      <p:cBhvr>
                                        <p:cTn id="37" dur="1" fill="hold">
                                          <p:stCondLst>
                                            <p:cond delay="999"/>
                                          </p:stCondLst>
                                        </p:cTn>
                                        <p:tgtEl>
                                          <p:spTgt spid="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amond(in)">
                                      <p:cBhvr>
                                        <p:cTn id="42" dur="20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2000"/>
                                        <p:tgtEl>
                                          <p:spTgt spid="5"/>
                                        </p:tgtEl>
                                      </p:cBhvr>
                                    </p:animEffect>
                                    <p:set>
                                      <p:cBhvr>
                                        <p:cTn id="47" dur="1" fill="hold">
                                          <p:stCondLst>
                                            <p:cond delay="1999"/>
                                          </p:stCondLst>
                                        </p:cTn>
                                        <p:tgtEl>
                                          <p:spTgt spid="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5" presetClass="exit" presetSubtype="0" fill="hold" nodeType="clickEffect">
                                  <p:stCondLst>
                                    <p:cond delay="0"/>
                                  </p:stCondLst>
                                  <p:childTnLst>
                                    <p:anim calcmode="lin" valueType="num">
                                      <p:cBhvr>
                                        <p:cTn id="59" dur="1000"/>
                                        <p:tgtEl>
                                          <p:spTgt spid="7"/>
                                        </p:tgtEl>
                                        <p:attrNameLst>
                                          <p:attrName>ppt_w</p:attrName>
                                        </p:attrNameLst>
                                      </p:cBhvr>
                                      <p:tavLst>
                                        <p:tav tm="0">
                                          <p:val>
                                            <p:strVal val="ppt_w"/>
                                          </p:val>
                                        </p:tav>
                                        <p:tav tm="100000">
                                          <p:val>
                                            <p:strVal val="ppt_w*0.70"/>
                                          </p:val>
                                        </p:tav>
                                      </p:tavLst>
                                    </p:anim>
                                    <p:anim calcmode="lin" valueType="num">
                                      <p:cBhvr>
                                        <p:cTn id="60" dur="1000"/>
                                        <p:tgtEl>
                                          <p:spTgt spid="7"/>
                                        </p:tgtEl>
                                        <p:attrNameLst>
                                          <p:attrName>ppt_h</p:attrName>
                                        </p:attrNameLst>
                                      </p:cBhvr>
                                      <p:tavLst>
                                        <p:tav tm="0">
                                          <p:val>
                                            <p:strVal val="ppt_h"/>
                                          </p:val>
                                        </p:tav>
                                        <p:tav tm="100000">
                                          <p:val>
                                            <p:strVal val="ppt_h"/>
                                          </p:val>
                                        </p:tav>
                                      </p:tavLst>
                                    </p:anim>
                                    <p:animEffect transition="out" filter="fade">
                                      <p:cBhvr>
                                        <p:cTn id="61" dur="1000"/>
                                        <p:tgtEl>
                                          <p:spTgt spid="7"/>
                                        </p:tgtEl>
                                      </p:cBhvr>
                                    </p:animEffect>
                                    <p:set>
                                      <p:cBhvr>
                                        <p:cTn id="62" dur="1" fill="hold">
                                          <p:stCondLst>
                                            <p:cond delay="999"/>
                                          </p:stCondLst>
                                        </p:cTn>
                                        <p:tgtEl>
                                          <p:spTgt spid="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8435">
                                            <p:txEl>
                                              <p:pRg st="0" end="0"/>
                                            </p:txEl>
                                          </p:spTgt>
                                        </p:tgtEl>
                                        <p:attrNameLst>
                                          <p:attrName>style.visibility</p:attrName>
                                        </p:attrNameLst>
                                      </p:cBhvr>
                                      <p:to>
                                        <p:strVal val="visible"/>
                                      </p:to>
                                    </p:set>
                                    <p:animEffect transition="in" filter="diamond(in)">
                                      <p:cBhvr>
                                        <p:cTn id="67" dur="20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686800" cy="1417638"/>
          </a:xfrm>
          <a:solidFill>
            <a:srgbClr val="00B050"/>
          </a:solidFill>
        </p:spPr>
        <p:txBody>
          <a:bodyPr/>
          <a:lstStyle/>
          <a:p>
            <a:pPr eaLnBrk="1" hangingPunct="1"/>
            <a:r>
              <a:rPr lang="en-US" altLang="en-US" b="1">
                <a:solidFill>
                  <a:schemeClr val="bg1"/>
                </a:solidFill>
                <a:latin typeface="Times New Roman" panose="02020603050405020304" pitchFamily="18" charset="0"/>
                <a:cs typeface="Times New Roman" panose="02020603050405020304" pitchFamily="18" charset="0"/>
              </a:rPr>
              <a:t>3. Ý nghĩa</a:t>
            </a:r>
            <a:endParaRPr lang="vi-VN" altLang="en-US" b="1">
              <a:solidFill>
                <a:schemeClr val="bg1"/>
              </a:solidFill>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457200" y="1981200"/>
            <a:ext cx="3962400" cy="4800600"/>
          </a:xfrm>
        </p:spPr>
        <p:txBody>
          <a:bodyPr/>
          <a:lstStyle/>
          <a:p>
            <a:pPr eaLnBrk="1" hangingPunct="1"/>
            <a:r>
              <a:rPr lang="en-US" altLang="en-US" b="1">
                <a:latin typeface="Times New Roman" panose="02020603050405020304" pitchFamily="18" charset="0"/>
                <a:cs typeface="Times New Roman" panose="02020603050405020304" pitchFamily="18" charset="0"/>
              </a:rPr>
              <a:t>Làm việc có kế hoạch giúp ta:</a:t>
            </a:r>
          </a:p>
          <a:p>
            <a:pPr eaLnBrk="1" hangingPunct="1">
              <a:buFontTx/>
              <a:buChar char="-"/>
            </a:pPr>
            <a:r>
              <a:rPr lang="en-US" altLang="en-US" b="1">
                <a:latin typeface="Times New Roman" panose="02020603050405020304" pitchFamily="18" charset="0"/>
                <a:cs typeface="Times New Roman" panose="02020603050405020304" pitchFamily="18" charset="0"/>
              </a:rPr>
              <a:t>Chủ động, tiết kiệm thời gian, công sức</a:t>
            </a:r>
          </a:p>
          <a:p>
            <a:pPr eaLnBrk="1" hangingPunct="1">
              <a:buFontTx/>
              <a:buChar char="-"/>
            </a:pPr>
            <a:r>
              <a:rPr lang="en-US" altLang="en-US" b="1">
                <a:latin typeface="Times New Roman" panose="02020603050405020304" pitchFamily="18" charset="0"/>
                <a:cs typeface="Times New Roman" panose="02020603050405020304" pitchFamily="18" charset="0"/>
              </a:rPr>
              <a:t>Đạt hiệu quả cao trong công việc</a:t>
            </a:r>
            <a:endParaRPr lang="vi-VN" altLang="en-US" b="1">
              <a:latin typeface="Times New Roman" panose="02020603050405020304" pitchFamily="18" charset="0"/>
              <a:cs typeface="Times New Roman" panose="02020603050405020304" pitchFamily="18" charset="0"/>
            </a:endParaRPr>
          </a:p>
        </p:txBody>
      </p:sp>
      <p:pic>
        <p:nvPicPr>
          <p:cNvPr id="19460" name="Picture 4" descr="http://baoquangngai.com.vn/dataimages/201109/original/images548071_phoc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5720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228600"/>
            <a:ext cx="19288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600" b="1">
                <a:latin typeface="Times New Roman" panose="02020603050405020304" pitchFamily="18" charset="0"/>
                <a:cs typeface="Times New Roman" panose="02020603050405020304" pitchFamily="18" charset="0"/>
                <a:sym typeface="Wingdings" panose="05000000000000000000" pitchFamily="2" charset="2"/>
              </a:rPr>
              <a:t> </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amond(in)">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amond(in)">
                                      <p:cBhvr>
                                        <p:cTn id="12" dur="20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amond(in)">
                                      <p:cBhvr>
                                        <p:cTn id="17" dur="2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417638"/>
          </a:xfrm>
          <a:solidFill>
            <a:srgbClr val="660033"/>
          </a:solidFill>
        </p:spPr>
        <p:txBody>
          <a:bodyPr/>
          <a:lstStyle/>
          <a:p>
            <a:pPr eaLnBrk="1" hangingPunct="1"/>
            <a:r>
              <a:rPr lang="en-US" altLang="en-US" b="1">
                <a:solidFill>
                  <a:schemeClr val="bg1"/>
                </a:solidFill>
                <a:latin typeface="Times New Roman" panose="02020603050405020304" pitchFamily="18" charset="0"/>
                <a:cs typeface="Times New Roman" panose="02020603050405020304" pitchFamily="18" charset="0"/>
              </a:rPr>
              <a:t>4. Trách nhiệm của bản thân</a:t>
            </a:r>
            <a:endParaRPr lang="vi-VN" altLang="en-US" b="1">
              <a:solidFill>
                <a:schemeClr val="bg1"/>
              </a:solidFill>
              <a:latin typeface="Times New Roman" panose="02020603050405020304" pitchFamily="18" charset="0"/>
              <a:cs typeface="Times New Roman" panose="02020603050405020304" pitchFamily="18" charset="0"/>
            </a:endParaRPr>
          </a:p>
        </p:txBody>
      </p:sp>
      <p:sp>
        <p:nvSpPr>
          <p:cNvPr id="20483" name="Content Placeholder 2"/>
          <p:cNvSpPr>
            <a:spLocks noGrp="1"/>
          </p:cNvSpPr>
          <p:nvPr>
            <p:ph idx="1"/>
          </p:nvPr>
        </p:nvSpPr>
        <p:spPr/>
        <p:txBody>
          <a:bodyPr/>
          <a:lstStyle/>
          <a:p>
            <a:pPr eaLnBrk="1" hangingPunct="1">
              <a:buFontTx/>
              <a:buChar char="-"/>
            </a:pPr>
            <a:r>
              <a:rPr lang="en-US" altLang="en-US" b="1">
                <a:latin typeface="Times New Roman" panose="02020603050405020304" pitchFamily="18" charset="0"/>
                <a:cs typeface="Times New Roman" panose="02020603050405020304" pitchFamily="18" charset="0"/>
              </a:rPr>
              <a:t>Vượt khó, kiên trì, sáng tạo</a:t>
            </a:r>
          </a:p>
          <a:p>
            <a:pPr eaLnBrk="1" hangingPunct="1">
              <a:buFontTx/>
              <a:buChar char="-"/>
            </a:pPr>
            <a:r>
              <a:rPr lang="en-US" altLang="en-US" b="1">
                <a:latin typeface="Times New Roman" panose="02020603050405020304" pitchFamily="18" charset="0"/>
                <a:cs typeface="Times New Roman" panose="02020603050405020304" pitchFamily="18" charset="0"/>
              </a:rPr>
              <a:t>Biết làm việc có kế hoạch và biết điều chỉnh kế hoạch khi cần thiết.</a:t>
            </a:r>
            <a:endParaRPr lang="vi-VN" altLang="en-US" b="1">
              <a:latin typeface="Times New Roman" panose="02020603050405020304" pitchFamily="18" charset="0"/>
              <a:cs typeface="Times New Roman" panose="02020603050405020304" pitchFamily="18" charset="0"/>
            </a:endParaRPr>
          </a:p>
        </p:txBody>
      </p:sp>
      <p:sp>
        <p:nvSpPr>
          <p:cNvPr id="20484" name="Rectangle 3"/>
          <p:cNvSpPr>
            <a:spLocks noChangeArrowheads="1"/>
          </p:cNvSpPr>
          <p:nvPr/>
        </p:nvSpPr>
        <p:spPr bwMode="auto">
          <a:xfrm>
            <a:off x="-304800" y="0"/>
            <a:ext cx="19288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600" b="1">
                <a:latin typeface="Times New Roman" panose="02020603050405020304" pitchFamily="18" charset="0"/>
                <a:cs typeface="Times New Roman" panose="02020603050405020304" pitchFamily="18" charset="0"/>
                <a:sym typeface="Wingdings" panose="05000000000000000000" pitchFamily="2" charset="2"/>
              </a:rPr>
              <a:t> </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in)">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ox(in)">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228600" y="2024063"/>
            <a:ext cx="8915400" cy="26146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CCFFCC">
                    <a:alpha val="96861"/>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SỐNG VÀ LÀM VIỆC </a:t>
            </a:r>
          </a:p>
          <a:p>
            <a:pPr algn="ctr"/>
            <a:r>
              <a:rPr lang="en-US" sz="3600" b="1" kern="10">
                <a:solidFill>
                  <a:srgbClr val="CCFFCC">
                    <a:alpha val="96861"/>
                  </a:srgbClr>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CÓ KẾ HOẠCH</a:t>
            </a:r>
          </a:p>
        </p:txBody>
      </p:sp>
      <p:grpSp>
        <p:nvGrpSpPr>
          <p:cNvPr id="2" name="Group 5"/>
          <p:cNvGrpSpPr>
            <a:grpSpLocks/>
          </p:cNvGrpSpPr>
          <p:nvPr/>
        </p:nvGrpSpPr>
        <p:grpSpPr bwMode="auto">
          <a:xfrm>
            <a:off x="533400" y="381000"/>
            <a:ext cx="3395663" cy="990600"/>
            <a:chOff x="336" y="272"/>
            <a:chExt cx="2640" cy="832"/>
          </a:xfrm>
        </p:grpSpPr>
        <p:sp>
          <p:nvSpPr>
            <p:cNvPr id="3084" name="WordArt 6"/>
            <p:cNvSpPr>
              <a:spLocks noChangeArrowheads="1" noChangeShapeType="1" noTextEdit="1"/>
            </p:cNvSpPr>
            <p:nvPr/>
          </p:nvSpPr>
          <p:spPr bwMode="auto">
            <a:xfrm>
              <a:off x="336" y="272"/>
              <a:ext cx="2192" cy="78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chemeClr val="bg1">
                      <a:alpha val="85097"/>
                    </a:schemeClr>
                  </a:solidFill>
                  <a:effectLst>
                    <a:outerShdw dist="35921" dir="2700000" algn="ctr" rotWithShape="0">
                      <a:srgbClr val="C0C0C0">
                        <a:alpha val="79999"/>
                      </a:srgbClr>
                    </a:outerShdw>
                  </a:effectLst>
                  <a:cs typeface="Arial" panose="020B0604020202020204" pitchFamily="34" charset="0"/>
                </a:rPr>
                <a:t> Bài 12:</a:t>
              </a:r>
            </a:p>
          </p:txBody>
        </p:sp>
        <p:sp>
          <p:nvSpPr>
            <p:cNvPr id="3085" name="Line 7"/>
            <p:cNvSpPr>
              <a:spLocks noChangeShapeType="1"/>
            </p:cNvSpPr>
            <p:nvPr/>
          </p:nvSpPr>
          <p:spPr bwMode="auto">
            <a:xfrm>
              <a:off x="432" y="1104"/>
              <a:ext cx="2544"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076" name="Picture 8" descr="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74840">
            <a:off x="3216275" y="4967288"/>
            <a:ext cx="13922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74840">
            <a:off x="3673475" y="4967288"/>
            <a:ext cx="13922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descr="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74840">
            <a:off x="4130675" y="4965700"/>
            <a:ext cx="13922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descr="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74840">
            <a:off x="2987675" y="4967288"/>
            <a:ext cx="13922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74840">
            <a:off x="2530475" y="4967288"/>
            <a:ext cx="13922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descr="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74840">
            <a:off x="2149475" y="4967288"/>
            <a:ext cx="13922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descr="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2073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descr="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1463" y="4348163"/>
            <a:ext cx="2073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repeatCount="2000" fill="hold" nodeType="withEffect">
                                  <p:stCondLst>
                                    <p:cond delay="200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2000" fill="hold"/>
                                        <p:tgtEl>
                                          <p:spTgt spid="4100"/>
                                        </p:tgtEl>
                                        <p:attrNameLst>
                                          <p:attrName>ppt_w</p:attrName>
                                        </p:attrNameLst>
                                      </p:cBhvr>
                                      <p:tavLst>
                                        <p:tav tm="0">
                                          <p:val>
                                            <p:fltVal val="0"/>
                                          </p:val>
                                        </p:tav>
                                        <p:tav tm="100000">
                                          <p:val>
                                            <p:strVal val="#ppt_w"/>
                                          </p:val>
                                        </p:tav>
                                      </p:tavLst>
                                    </p:anim>
                                    <p:anim calcmode="lin" valueType="num">
                                      <p:cBhvr>
                                        <p:cTn id="12" dur="2000" fill="hold"/>
                                        <p:tgtEl>
                                          <p:spTgt spid="4100"/>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23" presetClass="entr" presetSubtype="16" fill="hold" nodeType="withEffect">
                                  <p:stCondLst>
                                    <p:cond delay="0"/>
                                  </p:stCondLst>
                                  <p:childTnLst>
                                    <p:set>
                                      <p:cBhvr>
                                        <p:cTn id="14" dur="1" fill="hold">
                                          <p:stCondLst>
                                            <p:cond delay="0"/>
                                          </p:stCondLst>
                                        </p:cTn>
                                        <p:tgtEl>
                                          <p:spTgt spid="4110"/>
                                        </p:tgtEl>
                                        <p:attrNameLst>
                                          <p:attrName>style.visibility</p:attrName>
                                        </p:attrNameLst>
                                      </p:cBhvr>
                                      <p:to>
                                        <p:strVal val="visible"/>
                                      </p:to>
                                    </p:set>
                                    <p:anim calcmode="lin" valueType="num">
                                      <p:cBhvr>
                                        <p:cTn id="15" dur="500" fill="hold"/>
                                        <p:tgtEl>
                                          <p:spTgt spid="4110"/>
                                        </p:tgtEl>
                                        <p:attrNameLst>
                                          <p:attrName>ppt_w</p:attrName>
                                        </p:attrNameLst>
                                      </p:cBhvr>
                                      <p:tavLst>
                                        <p:tav tm="0">
                                          <p:val>
                                            <p:fltVal val="0"/>
                                          </p:val>
                                        </p:tav>
                                        <p:tav tm="100000">
                                          <p:val>
                                            <p:strVal val="#ppt_w"/>
                                          </p:val>
                                        </p:tav>
                                      </p:tavLst>
                                    </p:anim>
                                    <p:anim calcmode="lin" valueType="num">
                                      <p:cBhvr>
                                        <p:cTn id="16" dur="500" fill="hold"/>
                                        <p:tgtEl>
                                          <p:spTgt spid="411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111"/>
                                        </p:tgtEl>
                                        <p:attrNameLst>
                                          <p:attrName>style.visibility</p:attrName>
                                        </p:attrNameLst>
                                      </p:cBhvr>
                                      <p:to>
                                        <p:strVal val="visible"/>
                                      </p:to>
                                    </p:set>
                                    <p:anim calcmode="lin" valueType="num">
                                      <p:cBhvr>
                                        <p:cTn id="19" dur="500" fill="hold"/>
                                        <p:tgtEl>
                                          <p:spTgt spid="4111"/>
                                        </p:tgtEl>
                                        <p:attrNameLst>
                                          <p:attrName>ppt_w</p:attrName>
                                        </p:attrNameLst>
                                      </p:cBhvr>
                                      <p:tavLst>
                                        <p:tav tm="0">
                                          <p:val>
                                            <p:fltVal val="0"/>
                                          </p:val>
                                        </p:tav>
                                        <p:tav tm="100000">
                                          <p:val>
                                            <p:strVal val="#ppt_w"/>
                                          </p:val>
                                        </p:tav>
                                      </p:tavLst>
                                    </p:anim>
                                    <p:anim calcmode="lin" valueType="num">
                                      <p:cBhvr>
                                        <p:cTn id="20" dur="500" fill="hold"/>
                                        <p:tgtEl>
                                          <p:spTgt spid="41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o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76200"/>
          </a:xfrm>
          <a:prstGeom prst="rect">
            <a:avLst/>
          </a:prstGeom>
          <a:solidFill>
            <a:srgbClr val="FF3300"/>
          </a:solidFill>
          <a:ln w="9525">
            <a:solidFill>
              <a:srgbClr val="FF9999"/>
            </a:solidFill>
            <a:miter lim="800000"/>
            <a:headEnd/>
            <a:tailEnd/>
          </a:ln>
        </p:spPr>
      </p:pic>
      <p:sp>
        <p:nvSpPr>
          <p:cNvPr id="21507" name="WordArt 3" descr="Cork"/>
          <p:cNvSpPr>
            <a:spLocks noChangeArrowheads="1" noChangeShapeType="1" noTextEdit="1"/>
          </p:cNvSpPr>
          <p:nvPr/>
        </p:nvSpPr>
        <p:spPr bwMode="auto">
          <a:xfrm>
            <a:off x="2209800" y="138113"/>
            <a:ext cx="3962400" cy="609600"/>
          </a:xfrm>
          <a:prstGeom prst="rect">
            <a:avLst/>
          </a:prstGeom>
        </p:spPr>
        <p:txBody>
          <a:bodyPr wrap="none" fromWordArt="1">
            <a:prstTxWarp prst="textPlain">
              <a:avLst>
                <a:gd name="adj" fmla="val 50000"/>
              </a:avLst>
            </a:prstTxWarp>
          </a:bodyPr>
          <a:lstStyle/>
          <a:p>
            <a:pPr algn="ctr"/>
            <a:r>
              <a:rPr lang="en-US" sz="3600" b="1" kern="10">
                <a:ln w="19050">
                  <a:solidFill>
                    <a:srgbClr val="800000"/>
                  </a:solidFill>
                  <a:round/>
                  <a:headEnd/>
                  <a:tailEnd/>
                </a:ln>
                <a:blipFill dpi="0" rotWithShape="1">
                  <a:blip r:embed="rId3"/>
                  <a:srcRect/>
                  <a:tile tx="0" ty="0" sx="100000" sy="100000" flip="none" algn="tl"/>
                </a:blipFill>
                <a:effectLst>
                  <a:outerShdw dist="35921" dir="2700000" algn="ctr" rotWithShape="0">
                    <a:srgbClr val="990000"/>
                  </a:outerShdw>
                </a:effectLst>
                <a:cs typeface="Arial" panose="020B0604020202020204" pitchFamily="34" charset="0"/>
              </a:rPr>
              <a:t>DẶN DÒ</a:t>
            </a:r>
          </a:p>
        </p:txBody>
      </p:sp>
      <p:sp>
        <p:nvSpPr>
          <p:cNvPr id="14340" name="Text Box 4"/>
          <p:cNvSpPr txBox="1">
            <a:spLocks noChangeArrowheads="1"/>
          </p:cNvSpPr>
          <p:nvPr/>
        </p:nvSpPr>
        <p:spPr bwMode="auto">
          <a:xfrm>
            <a:off x="0" y="1190625"/>
            <a:ext cx="91440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4400" b="1">
                <a:solidFill>
                  <a:srgbClr val="006600"/>
                </a:solidFill>
              </a:rPr>
              <a:t> Các em về nhà học bài cũ và tìm hiểu  phần  nội dung bài học.</a:t>
            </a:r>
          </a:p>
          <a:p>
            <a:pPr eaLnBrk="1" hangingPunct="1">
              <a:spcBef>
                <a:spcPct val="50000"/>
              </a:spcBef>
              <a:buFontTx/>
              <a:buChar char="-"/>
            </a:pPr>
            <a:r>
              <a:rPr lang="en-US" altLang="en-US" sz="4400" b="1">
                <a:solidFill>
                  <a:srgbClr val="006600"/>
                </a:solidFill>
              </a:rPr>
              <a:t> Xem các bài tập còn lại ở SGK trang 38</a:t>
            </a:r>
          </a:p>
        </p:txBody>
      </p:sp>
      <p:pic>
        <p:nvPicPr>
          <p:cNvPr id="21509" name="Picture 5"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5118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538162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 y="514985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57371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54513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blumen-pflanzen1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21063" y="4976813"/>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46258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pic>
        <p:nvPicPr>
          <p:cNvPr id="22530" name="Picture 2"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1816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04825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Blue_ro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766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24351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1117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sun14[1]"/>
          <p:cNvPicPr>
            <a:picLocks noChangeAspect="1" noChangeArrowheads="1" noCrop="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762000" y="4495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blumen-pflanzen1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276600" y="4543425"/>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13238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descr="200463042511690x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19812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WordArt 12"/>
          <p:cNvSpPr>
            <a:spLocks noChangeArrowheads="1" noChangeShapeType="1" noTextEdit="1"/>
          </p:cNvSpPr>
          <p:nvPr/>
        </p:nvSpPr>
        <p:spPr bwMode="auto">
          <a:xfrm>
            <a:off x="533400" y="685800"/>
            <a:ext cx="7781925" cy="2343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99">
                    <a:alpha val="92155"/>
                  </a:srgbClr>
                </a:solidFill>
                <a:effectLst>
                  <a:outerShdw dist="35921" dir="2700000" algn="ctr" rotWithShape="0">
                    <a:srgbClr val="C0C0C0">
                      <a:alpha val="79999"/>
                    </a:srgbClr>
                  </a:outerShdw>
                </a:effectLst>
                <a:latin typeface="Verdana" panose="020B0604030504040204" pitchFamily="34" charset="0"/>
                <a:ea typeface="Verdana" panose="020B0604030504040204" pitchFamily="34" charset="0"/>
                <a:cs typeface="Verdana" panose="020B0604030504040204" pitchFamily="34" charset="0"/>
              </a:rPr>
              <a:t>CHÚC QUÍ THẦY CÔ SỨC KHOẺ</a:t>
            </a:r>
          </a:p>
          <a:p>
            <a:pPr algn="ctr"/>
            <a:r>
              <a:rPr lang="en-US" sz="3600" b="1" kern="10">
                <a:solidFill>
                  <a:srgbClr val="FFFF99">
                    <a:alpha val="92155"/>
                  </a:srgbClr>
                </a:solidFill>
                <a:effectLst>
                  <a:outerShdw dist="35921" dir="2700000" algn="ctr" rotWithShape="0">
                    <a:srgbClr val="C0C0C0">
                      <a:alpha val="79999"/>
                    </a:srgbClr>
                  </a:outerShdw>
                </a:effectLst>
                <a:latin typeface="Verdana" panose="020B0604030504040204" pitchFamily="34" charset="0"/>
                <a:ea typeface="Verdana" panose="020B0604030504040204" pitchFamily="34" charset="0"/>
                <a:cs typeface="Verdana" panose="020B0604030504040204" pitchFamily="34" charset="0"/>
              </a:rPr>
              <a:t>CÁC EM HỌC GIỎI</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nodeType="withEffect">
                                  <p:stCondLst>
                                    <p:cond delay="0"/>
                                  </p:stCondLst>
                                  <p:childTnLst>
                                    <p:animMotion origin="layout" path="M 0.00416 -0.07777 L 0.02083 -0.38889 " pathEditMode="relative" rAng="0" ptsTypes="AA">
                                      <p:cBhvr>
                                        <p:cTn id="6" dur="5000" fill="hold"/>
                                        <p:tgtEl>
                                          <p:spTgt spid="3080"/>
                                        </p:tgtEl>
                                        <p:attrNameLst>
                                          <p:attrName>ppt_x</p:attrName>
                                          <p:attrName>ppt_y</p:attrName>
                                        </p:attrNameLst>
                                      </p:cBhvr>
                                      <p:rCtr x="833" y="-1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FF"/>
        </a:solidFill>
        <a:effectLst/>
      </p:bgPr>
    </p:bg>
    <p:spTree>
      <p:nvGrpSpPr>
        <p:cNvPr id="1" name=""/>
        <p:cNvGrpSpPr/>
        <p:nvPr/>
      </p:nvGrpSpPr>
      <p:grpSpPr>
        <a:xfrm>
          <a:off x="0" y="0"/>
          <a:ext cx="0" cy="0"/>
          <a:chOff x="0" y="0"/>
          <a:chExt cx="0" cy="0"/>
        </a:xfrm>
      </p:grpSpPr>
      <p:sp>
        <p:nvSpPr>
          <p:cNvPr id="7189" name="Text Box 21"/>
          <p:cNvSpPr txBox="1">
            <a:spLocks noChangeArrowheads="1"/>
          </p:cNvSpPr>
          <p:nvPr/>
        </p:nvSpPr>
        <p:spPr bwMode="auto">
          <a:xfrm>
            <a:off x="0" y="762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6600"/>
                </a:solidFill>
                <a:latin typeface="Times New Roman" panose="02020603050405020304" pitchFamily="18" charset="0"/>
                <a:cs typeface="Times New Roman" panose="02020603050405020304" pitchFamily="18" charset="0"/>
              </a:rPr>
              <a:t>I.</a:t>
            </a:r>
            <a:r>
              <a:rPr lang="en-US" altLang="en-US" sz="3200" b="1" i="1">
                <a:solidFill>
                  <a:srgbClr val="006600"/>
                </a:solidFill>
                <a:latin typeface="Times New Roman" panose="02020603050405020304" pitchFamily="18" charset="0"/>
                <a:cs typeface="Times New Roman" panose="02020603050405020304" pitchFamily="18" charset="0"/>
              </a:rPr>
              <a:t> </a:t>
            </a:r>
            <a:r>
              <a:rPr lang="en-US" altLang="en-US" sz="3200" b="1" u="sng">
                <a:solidFill>
                  <a:srgbClr val="006600"/>
                </a:solidFill>
                <a:latin typeface="Times New Roman" panose="02020603050405020304" pitchFamily="18" charset="0"/>
                <a:cs typeface="Times New Roman" panose="02020603050405020304" pitchFamily="18" charset="0"/>
              </a:rPr>
              <a:t>Tìm hiểu thông tin</a:t>
            </a:r>
            <a:r>
              <a:rPr lang="en-US" altLang="en-US" sz="3200" b="1">
                <a:solidFill>
                  <a:srgbClr val="006600"/>
                </a:solidFill>
                <a:latin typeface="Times New Roman" panose="02020603050405020304" pitchFamily="18" charset="0"/>
                <a:cs typeface="Times New Roman" panose="02020603050405020304" pitchFamily="18" charset="0"/>
              </a:rPr>
              <a:t>:    </a:t>
            </a:r>
          </a:p>
        </p:txBody>
      </p:sp>
      <p:pic>
        <p:nvPicPr>
          <p:cNvPr id="4099" name="Picture 24"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5118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5"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8162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6"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514985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7"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573713"/>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8"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54513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0"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421063" y="4976813"/>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1"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462588"/>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0" name="Text Box 32"/>
          <p:cNvSpPr txBox="1">
            <a:spLocks noChangeArrowheads="1"/>
          </p:cNvSpPr>
          <p:nvPr/>
        </p:nvSpPr>
        <p:spPr bwMode="auto">
          <a:xfrm>
            <a:off x="0" y="1447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00FF"/>
                </a:solidFill>
                <a:latin typeface="Times New Roman" panose="02020603050405020304" pitchFamily="18" charset="0"/>
                <a:cs typeface="Times New Roman" panose="02020603050405020304" pitchFamily="18" charset="0"/>
              </a:rPr>
              <a:t>Lịch làm việc của Nguyễn Hải Bình.</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189"/>
                                        </p:tgtEl>
                                        <p:attrNameLst>
                                          <p:attrName>style.visibility</p:attrName>
                                        </p:attrNameLst>
                                      </p:cBhvr>
                                      <p:to>
                                        <p:strVal val="visible"/>
                                      </p:to>
                                    </p:set>
                                    <p:animEffect transition="in" filter="checkerboard(across)">
                                      <p:cBhvr>
                                        <p:cTn id="7" dur="500"/>
                                        <p:tgtEl>
                                          <p:spTgt spid="7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200"/>
                                        </p:tgtEl>
                                        <p:attrNameLst>
                                          <p:attrName>style.visibility</p:attrName>
                                        </p:attrNameLst>
                                      </p:cBhvr>
                                      <p:to>
                                        <p:strVal val="visible"/>
                                      </p:to>
                                    </p:set>
                                    <p:animEffect transition="in" filter="checkerboard(across)">
                                      <p:cBhvr>
                                        <p:cTn id="12" dur="500"/>
                                        <p:tgtEl>
                                          <p:spTgt spid="7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9" grpId="0"/>
      <p:bldP spid="72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609600"/>
          </a:xfrm>
          <a:noFill/>
        </p:spPr>
        <p:txBody>
          <a:bodyPr/>
          <a:lstStyle/>
          <a:p>
            <a:pPr algn="l" eaLnBrk="1" hangingPunct="1"/>
            <a:r>
              <a:rPr lang="en-US" altLang="en-US" sz="3200" b="1">
                <a:solidFill>
                  <a:srgbClr val="660033"/>
                </a:solidFill>
                <a:latin typeface="Times New Roman" panose="02020603050405020304" pitchFamily="18" charset="0"/>
              </a:rPr>
              <a:t>Kế hoạch làm việc tuần của bạn Hải Bình</a:t>
            </a:r>
          </a:p>
        </p:txBody>
      </p:sp>
      <p:sp>
        <p:nvSpPr>
          <p:cNvPr id="5123" name="Line 3"/>
          <p:cNvSpPr>
            <a:spLocks noChangeShapeType="1"/>
          </p:cNvSpPr>
          <p:nvPr/>
        </p:nvSpPr>
        <p:spPr bwMode="auto">
          <a:xfrm>
            <a:off x="381000" y="609600"/>
            <a:ext cx="7391400"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4"/>
          <p:cNvGrpSpPr>
            <a:grpSpLocks/>
          </p:cNvGrpSpPr>
          <p:nvPr/>
        </p:nvGrpSpPr>
        <p:grpSpPr bwMode="auto">
          <a:xfrm>
            <a:off x="228600" y="1446213"/>
            <a:ext cx="9067800" cy="5411787"/>
            <a:chOff x="81" y="633"/>
            <a:chExt cx="5712" cy="3209"/>
          </a:xfrm>
        </p:grpSpPr>
        <p:sp>
          <p:nvSpPr>
            <p:cNvPr id="5126" name="Rectangle 5"/>
            <p:cNvSpPr>
              <a:spLocks noChangeArrowheads="1"/>
            </p:cNvSpPr>
            <p:nvPr/>
          </p:nvSpPr>
          <p:spPr bwMode="auto">
            <a:xfrm>
              <a:off x="4292" y="3362"/>
              <a:ext cx="140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Ôn lại bài 1 tuần</a:t>
              </a:r>
              <a:endParaRPr lang="en-US" altLang="en-US" sz="2200" b="1">
                <a:solidFill>
                  <a:srgbClr val="0000FF"/>
                </a:solidFill>
                <a:latin typeface="Times New Roman" panose="02020603050405020304" pitchFamily="18" charset="0"/>
              </a:endParaRPr>
            </a:p>
          </p:txBody>
        </p:sp>
        <p:sp>
          <p:nvSpPr>
            <p:cNvPr id="5127" name="Rectangle 6"/>
            <p:cNvSpPr>
              <a:spLocks noChangeArrowheads="1"/>
            </p:cNvSpPr>
            <p:nvPr/>
          </p:nvSpPr>
          <p:spPr bwMode="auto">
            <a:xfrm>
              <a:off x="2888" y="3362"/>
              <a:ext cx="14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Nghỉ…</a:t>
              </a:r>
              <a:endParaRPr lang="en-US" altLang="en-US" sz="2200" b="1">
                <a:solidFill>
                  <a:srgbClr val="0000FF"/>
                </a:solidFill>
                <a:latin typeface="Times New Roman" panose="02020603050405020304" pitchFamily="18" charset="0"/>
              </a:endParaRPr>
            </a:p>
          </p:txBody>
        </p:sp>
        <p:sp>
          <p:nvSpPr>
            <p:cNvPr id="5128" name="Rectangle 7"/>
            <p:cNvSpPr>
              <a:spLocks noChangeArrowheads="1"/>
            </p:cNvSpPr>
            <p:nvPr/>
          </p:nvSpPr>
          <p:spPr bwMode="auto">
            <a:xfrm>
              <a:off x="1267" y="3362"/>
              <a:ext cx="162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solidFill>
                    <a:srgbClr val="0000FF"/>
                  </a:solidFill>
                  <a:latin typeface="Times New Roman" panose="02020603050405020304" pitchFamily="18" charset="0"/>
                  <a:cs typeface="Times New Roman" panose="02020603050405020304" pitchFamily="18" charset="0"/>
                </a:rPr>
                <a:t>- Tự học đến 9h</a:t>
              </a:r>
            </a:p>
            <a:p>
              <a:r>
                <a:rPr lang="en-US" altLang="en-US" sz="2200" b="1">
                  <a:solidFill>
                    <a:srgbClr val="0000FF"/>
                  </a:solidFill>
                  <a:latin typeface="Times New Roman" panose="02020603050405020304" pitchFamily="18" charset="0"/>
                  <a:cs typeface="Times New Roman" panose="02020603050405020304" pitchFamily="18" charset="0"/>
                </a:rPr>
                <a:t>- Dọn dẹp nhà cửa</a:t>
              </a:r>
              <a:endParaRPr lang="en-US" altLang="en-US" sz="2200" b="1">
                <a:solidFill>
                  <a:srgbClr val="0000FF"/>
                </a:solidFill>
                <a:latin typeface="Times New Roman" panose="02020603050405020304" pitchFamily="18" charset="0"/>
              </a:endParaRPr>
            </a:p>
          </p:txBody>
        </p:sp>
        <p:sp>
          <p:nvSpPr>
            <p:cNvPr id="5129" name="Rectangle 8"/>
            <p:cNvSpPr>
              <a:spLocks noChangeArrowheads="1"/>
            </p:cNvSpPr>
            <p:nvPr/>
          </p:nvSpPr>
          <p:spPr bwMode="auto">
            <a:xfrm>
              <a:off x="81" y="3362"/>
              <a:ext cx="118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800080"/>
                  </a:solidFill>
                  <a:latin typeface="Times New Roman" panose="02020603050405020304" pitchFamily="18" charset="0"/>
                  <a:cs typeface="Times New Roman" panose="02020603050405020304" pitchFamily="18" charset="0"/>
                </a:rPr>
                <a:t>Chủ nhật</a:t>
              </a:r>
              <a:endParaRPr lang="en-US" altLang="en-US" sz="2200" b="1">
                <a:solidFill>
                  <a:srgbClr val="800080"/>
                </a:solidFill>
                <a:latin typeface="Times New Roman" panose="02020603050405020304" pitchFamily="18" charset="0"/>
              </a:endParaRPr>
            </a:p>
          </p:txBody>
        </p:sp>
        <p:sp>
          <p:nvSpPr>
            <p:cNvPr id="5130" name="Rectangle 9"/>
            <p:cNvSpPr>
              <a:spLocks noChangeArrowheads="1"/>
            </p:cNvSpPr>
            <p:nvPr/>
          </p:nvSpPr>
          <p:spPr bwMode="auto">
            <a:xfrm>
              <a:off x="4161" y="2883"/>
              <a:ext cx="1632"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Sinh hoạt CLB tại Nhà Văn Hóa</a:t>
              </a:r>
              <a:endParaRPr lang="en-US" altLang="en-US" sz="2200" b="1">
                <a:solidFill>
                  <a:srgbClr val="0000FF"/>
                </a:solidFill>
                <a:latin typeface="Times New Roman" panose="02020603050405020304" pitchFamily="18" charset="0"/>
              </a:endParaRPr>
            </a:p>
          </p:txBody>
        </p:sp>
        <p:sp>
          <p:nvSpPr>
            <p:cNvPr id="5131" name="Rectangle 10"/>
            <p:cNvSpPr>
              <a:spLocks noChangeArrowheads="1"/>
            </p:cNvSpPr>
            <p:nvPr/>
          </p:nvSpPr>
          <p:spPr bwMode="auto">
            <a:xfrm>
              <a:off x="2888" y="2883"/>
              <a:ext cx="1404"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Đến thư viện đọc thêm sách</a:t>
              </a:r>
              <a:endParaRPr lang="en-US" altLang="en-US" sz="2200" b="1">
                <a:solidFill>
                  <a:srgbClr val="0000FF"/>
                </a:solidFill>
                <a:latin typeface="Times New Roman" panose="02020603050405020304" pitchFamily="18" charset="0"/>
              </a:endParaRPr>
            </a:p>
          </p:txBody>
        </p:sp>
        <p:sp>
          <p:nvSpPr>
            <p:cNvPr id="5132" name="Rectangle 11"/>
            <p:cNvSpPr>
              <a:spLocks noChangeArrowheads="1"/>
            </p:cNvSpPr>
            <p:nvPr/>
          </p:nvSpPr>
          <p:spPr bwMode="auto">
            <a:xfrm>
              <a:off x="1267" y="2883"/>
              <a:ext cx="1621"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Lên lớp</a:t>
              </a:r>
              <a:endParaRPr lang="en-US" altLang="en-US" sz="2200" b="1">
                <a:solidFill>
                  <a:srgbClr val="0000FF"/>
                </a:solidFill>
                <a:latin typeface="Times New Roman" panose="02020603050405020304" pitchFamily="18" charset="0"/>
              </a:endParaRPr>
            </a:p>
          </p:txBody>
        </p:sp>
        <p:sp>
          <p:nvSpPr>
            <p:cNvPr id="5133" name="Rectangle 12"/>
            <p:cNvSpPr>
              <a:spLocks noChangeArrowheads="1"/>
            </p:cNvSpPr>
            <p:nvPr/>
          </p:nvSpPr>
          <p:spPr bwMode="auto">
            <a:xfrm>
              <a:off x="81" y="2883"/>
              <a:ext cx="118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800080"/>
                  </a:solidFill>
                  <a:latin typeface="Times New Roman" panose="02020603050405020304" pitchFamily="18" charset="0"/>
                  <a:cs typeface="Times New Roman" panose="02020603050405020304" pitchFamily="18" charset="0"/>
                </a:rPr>
                <a:t>Bảy</a:t>
              </a:r>
              <a:endParaRPr lang="en-US" altLang="en-US" sz="2200" b="1">
                <a:solidFill>
                  <a:srgbClr val="800080"/>
                </a:solidFill>
                <a:latin typeface="Times New Roman" panose="02020603050405020304" pitchFamily="18" charset="0"/>
              </a:endParaRPr>
            </a:p>
          </p:txBody>
        </p:sp>
        <p:sp>
          <p:nvSpPr>
            <p:cNvPr id="5134" name="Rectangle 13"/>
            <p:cNvSpPr>
              <a:spLocks noChangeArrowheads="1"/>
            </p:cNvSpPr>
            <p:nvPr/>
          </p:nvSpPr>
          <p:spPr bwMode="auto">
            <a:xfrm>
              <a:off x="4209" y="2615"/>
              <a:ext cx="148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Xem tivi (thời sự)</a:t>
              </a:r>
              <a:endParaRPr lang="en-US" altLang="en-US" sz="2200" b="1">
                <a:solidFill>
                  <a:srgbClr val="0000FF"/>
                </a:solidFill>
                <a:latin typeface="Times New Roman" panose="02020603050405020304" pitchFamily="18" charset="0"/>
              </a:endParaRPr>
            </a:p>
          </p:txBody>
        </p:sp>
        <p:sp>
          <p:nvSpPr>
            <p:cNvPr id="5135" name="Rectangle 14"/>
            <p:cNvSpPr>
              <a:spLocks noChangeArrowheads="1"/>
            </p:cNvSpPr>
            <p:nvPr/>
          </p:nvSpPr>
          <p:spPr bwMode="auto">
            <a:xfrm>
              <a:off x="2888" y="2615"/>
              <a:ext cx="140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Tự học</a:t>
              </a:r>
              <a:endParaRPr lang="en-US" altLang="en-US" sz="2200" b="1">
                <a:solidFill>
                  <a:srgbClr val="0000FF"/>
                </a:solidFill>
                <a:latin typeface="Times New Roman" panose="02020603050405020304" pitchFamily="18" charset="0"/>
              </a:endParaRPr>
            </a:p>
          </p:txBody>
        </p:sp>
        <p:sp>
          <p:nvSpPr>
            <p:cNvPr id="5136" name="Rectangle 15"/>
            <p:cNvSpPr>
              <a:spLocks noChangeArrowheads="1"/>
            </p:cNvSpPr>
            <p:nvPr/>
          </p:nvSpPr>
          <p:spPr bwMode="auto">
            <a:xfrm>
              <a:off x="1267" y="2615"/>
              <a:ext cx="162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Lên lớp</a:t>
              </a:r>
              <a:endParaRPr lang="en-US" altLang="en-US" sz="2200" b="1">
                <a:solidFill>
                  <a:srgbClr val="0000FF"/>
                </a:solidFill>
                <a:latin typeface="Times New Roman" panose="02020603050405020304" pitchFamily="18" charset="0"/>
              </a:endParaRPr>
            </a:p>
          </p:txBody>
        </p:sp>
        <p:sp>
          <p:nvSpPr>
            <p:cNvPr id="5137" name="Rectangle 16"/>
            <p:cNvSpPr>
              <a:spLocks noChangeArrowheads="1"/>
            </p:cNvSpPr>
            <p:nvPr/>
          </p:nvSpPr>
          <p:spPr bwMode="auto">
            <a:xfrm>
              <a:off x="81" y="2615"/>
              <a:ext cx="11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800080"/>
                  </a:solidFill>
                  <a:latin typeface="Times New Roman" panose="02020603050405020304" pitchFamily="18" charset="0"/>
                  <a:cs typeface="Times New Roman" panose="02020603050405020304" pitchFamily="18" charset="0"/>
                </a:rPr>
                <a:t>Sáu</a:t>
              </a:r>
              <a:endParaRPr lang="en-US" altLang="en-US" sz="2200" b="1">
                <a:solidFill>
                  <a:srgbClr val="800080"/>
                </a:solidFill>
                <a:latin typeface="Times New Roman" panose="02020603050405020304" pitchFamily="18" charset="0"/>
              </a:endParaRPr>
            </a:p>
          </p:txBody>
        </p:sp>
        <p:sp>
          <p:nvSpPr>
            <p:cNvPr id="5138" name="Rectangle 17"/>
            <p:cNvSpPr>
              <a:spLocks noChangeArrowheads="1"/>
            </p:cNvSpPr>
            <p:nvPr/>
          </p:nvSpPr>
          <p:spPr bwMode="auto">
            <a:xfrm>
              <a:off x="4209" y="2347"/>
              <a:ext cx="148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Xem tivi (thời sự)</a:t>
              </a:r>
              <a:endParaRPr lang="en-US" altLang="en-US" sz="2200" b="1">
                <a:solidFill>
                  <a:srgbClr val="0000FF"/>
                </a:solidFill>
                <a:latin typeface="Times New Roman" panose="02020603050405020304" pitchFamily="18" charset="0"/>
              </a:endParaRPr>
            </a:p>
          </p:txBody>
        </p:sp>
        <p:sp>
          <p:nvSpPr>
            <p:cNvPr id="5139" name="Rectangle 18"/>
            <p:cNvSpPr>
              <a:spLocks noChangeArrowheads="1"/>
            </p:cNvSpPr>
            <p:nvPr/>
          </p:nvSpPr>
          <p:spPr bwMode="auto">
            <a:xfrm>
              <a:off x="2888" y="2347"/>
              <a:ext cx="140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Tự học</a:t>
              </a:r>
              <a:endParaRPr lang="en-US" altLang="en-US" sz="2200" b="1">
                <a:solidFill>
                  <a:srgbClr val="0000FF"/>
                </a:solidFill>
                <a:latin typeface="Times New Roman" panose="02020603050405020304" pitchFamily="18" charset="0"/>
              </a:endParaRPr>
            </a:p>
          </p:txBody>
        </p:sp>
        <p:sp>
          <p:nvSpPr>
            <p:cNvPr id="5140" name="Rectangle 19"/>
            <p:cNvSpPr>
              <a:spLocks noChangeArrowheads="1"/>
            </p:cNvSpPr>
            <p:nvPr/>
          </p:nvSpPr>
          <p:spPr bwMode="auto">
            <a:xfrm>
              <a:off x="1267" y="2347"/>
              <a:ext cx="162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Lên lớp</a:t>
              </a:r>
              <a:endParaRPr lang="en-US" altLang="en-US" sz="2200" b="1">
                <a:solidFill>
                  <a:srgbClr val="0000FF"/>
                </a:solidFill>
                <a:latin typeface="Times New Roman" panose="02020603050405020304" pitchFamily="18" charset="0"/>
              </a:endParaRPr>
            </a:p>
          </p:txBody>
        </p:sp>
        <p:sp>
          <p:nvSpPr>
            <p:cNvPr id="5141" name="Rectangle 20"/>
            <p:cNvSpPr>
              <a:spLocks noChangeArrowheads="1"/>
            </p:cNvSpPr>
            <p:nvPr/>
          </p:nvSpPr>
          <p:spPr bwMode="auto">
            <a:xfrm>
              <a:off x="81" y="2347"/>
              <a:ext cx="11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800080"/>
                  </a:solidFill>
                  <a:latin typeface="Times New Roman" panose="02020603050405020304" pitchFamily="18" charset="0"/>
                  <a:cs typeface="Times New Roman" panose="02020603050405020304" pitchFamily="18" charset="0"/>
                </a:rPr>
                <a:t>Năm</a:t>
              </a:r>
              <a:endParaRPr lang="en-US" altLang="en-US" sz="2200" b="1">
                <a:solidFill>
                  <a:srgbClr val="800080"/>
                </a:solidFill>
                <a:latin typeface="Times New Roman" panose="02020603050405020304" pitchFamily="18" charset="0"/>
              </a:endParaRPr>
            </a:p>
          </p:txBody>
        </p:sp>
        <p:sp>
          <p:nvSpPr>
            <p:cNvPr id="5142" name="Rectangle 21"/>
            <p:cNvSpPr>
              <a:spLocks noChangeArrowheads="1"/>
            </p:cNvSpPr>
            <p:nvPr/>
          </p:nvSpPr>
          <p:spPr bwMode="auto">
            <a:xfrm>
              <a:off x="4292" y="1868"/>
              <a:ext cx="140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Xem tivi (Phim)</a:t>
              </a:r>
              <a:endParaRPr lang="en-US" altLang="en-US" sz="2200" b="1">
                <a:solidFill>
                  <a:srgbClr val="0000FF"/>
                </a:solidFill>
                <a:latin typeface="Times New Roman" panose="02020603050405020304" pitchFamily="18" charset="0"/>
              </a:endParaRPr>
            </a:p>
          </p:txBody>
        </p:sp>
        <p:sp>
          <p:nvSpPr>
            <p:cNvPr id="5143" name="Rectangle 22"/>
            <p:cNvSpPr>
              <a:spLocks noChangeArrowheads="1"/>
            </p:cNvSpPr>
            <p:nvPr/>
          </p:nvSpPr>
          <p:spPr bwMode="auto">
            <a:xfrm>
              <a:off x="2888" y="1868"/>
              <a:ext cx="1404"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Đến lớp học Tin học</a:t>
              </a:r>
              <a:endParaRPr lang="en-US" altLang="en-US" sz="2200" b="1">
                <a:solidFill>
                  <a:srgbClr val="0000FF"/>
                </a:solidFill>
                <a:latin typeface="Times New Roman" panose="02020603050405020304" pitchFamily="18" charset="0"/>
              </a:endParaRPr>
            </a:p>
          </p:txBody>
        </p:sp>
        <p:sp>
          <p:nvSpPr>
            <p:cNvPr id="5144" name="Rectangle 23"/>
            <p:cNvSpPr>
              <a:spLocks noChangeArrowheads="1"/>
            </p:cNvSpPr>
            <p:nvPr/>
          </p:nvSpPr>
          <p:spPr bwMode="auto">
            <a:xfrm>
              <a:off x="1267" y="1868"/>
              <a:ext cx="1621"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Lên lớp</a:t>
              </a:r>
              <a:endParaRPr lang="en-US" altLang="en-US" sz="2200" b="1">
                <a:solidFill>
                  <a:srgbClr val="0000FF"/>
                </a:solidFill>
                <a:latin typeface="Times New Roman" panose="02020603050405020304" pitchFamily="18" charset="0"/>
              </a:endParaRPr>
            </a:p>
          </p:txBody>
        </p:sp>
        <p:sp>
          <p:nvSpPr>
            <p:cNvPr id="5145" name="Rectangle 24"/>
            <p:cNvSpPr>
              <a:spLocks noChangeArrowheads="1"/>
            </p:cNvSpPr>
            <p:nvPr/>
          </p:nvSpPr>
          <p:spPr bwMode="auto">
            <a:xfrm>
              <a:off x="81" y="1868"/>
              <a:ext cx="118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800080"/>
                  </a:solidFill>
                  <a:latin typeface="Times New Roman" panose="02020603050405020304" pitchFamily="18" charset="0"/>
                  <a:cs typeface="Times New Roman" panose="02020603050405020304" pitchFamily="18" charset="0"/>
                </a:rPr>
                <a:t>Tư</a:t>
              </a:r>
              <a:endParaRPr lang="en-US" altLang="en-US" sz="2200" b="1">
                <a:solidFill>
                  <a:srgbClr val="800080"/>
                </a:solidFill>
                <a:latin typeface="Times New Roman" panose="02020603050405020304" pitchFamily="18" charset="0"/>
              </a:endParaRPr>
            </a:p>
          </p:txBody>
        </p:sp>
        <p:sp>
          <p:nvSpPr>
            <p:cNvPr id="5146" name="Rectangle 25"/>
            <p:cNvSpPr>
              <a:spLocks noChangeArrowheads="1"/>
            </p:cNvSpPr>
            <p:nvPr/>
          </p:nvSpPr>
          <p:spPr bwMode="auto">
            <a:xfrm>
              <a:off x="4257" y="1600"/>
              <a:ext cx="144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Xem tivi (thời sự)</a:t>
              </a:r>
              <a:endParaRPr lang="en-US" altLang="en-US" sz="2200" b="1">
                <a:solidFill>
                  <a:srgbClr val="0000FF"/>
                </a:solidFill>
                <a:latin typeface="Times New Roman" panose="02020603050405020304" pitchFamily="18" charset="0"/>
              </a:endParaRPr>
            </a:p>
          </p:txBody>
        </p:sp>
        <p:sp>
          <p:nvSpPr>
            <p:cNvPr id="5147" name="Rectangle 26"/>
            <p:cNvSpPr>
              <a:spLocks noChangeArrowheads="1"/>
            </p:cNvSpPr>
            <p:nvPr/>
          </p:nvSpPr>
          <p:spPr bwMode="auto">
            <a:xfrm>
              <a:off x="2888" y="1600"/>
              <a:ext cx="140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Tự học</a:t>
              </a:r>
              <a:endParaRPr lang="en-US" altLang="en-US" sz="2200" b="1">
                <a:solidFill>
                  <a:srgbClr val="0000FF"/>
                </a:solidFill>
                <a:latin typeface="Times New Roman" panose="02020603050405020304" pitchFamily="18" charset="0"/>
              </a:endParaRPr>
            </a:p>
          </p:txBody>
        </p:sp>
        <p:sp>
          <p:nvSpPr>
            <p:cNvPr id="5148" name="Rectangle 27"/>
            <p:cNvSpPr>
              <a:spLocks noChangeArrowheads="1"/>
            </p:cNvSpPr>
            <p:nvPr/>
          </p:nvSpPr>
          <p:spPr bwMode="auto">
            <a:xfrm>
              <a:off x="1267" y="1600"/>
              <a:ext cx="162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Lên lớp</a:t>
              </a:r>
              <a:endParaRPr lang="en-US" altLang="en-US" sz="2200" b="1">
                <a:solidFill>
                  <a:srgbClr val="0000FF"/>
                </a:solidFill>
                <a:latin typeface="Times New Roman" panose="02020603050405020304" pitchFamily="18" charset="0"/>
              </a:endParaRPr>
            </a:p>
          </p:txBody>
        </p:sp>
        <p:sp>
          <p:nvSpPr>
            <p:cNvPr id="5149" name="Rectangle 28"/>
            <p:cNvSpPr>
              <a:spLocks noChangeArrowheads="1"/>
            </p:cNvSpPr>
            <p:nvPr/>
          </p:nvSpPr>
          <p:spPr bwMode="auto">
            <a:xfrm>
              <a:off x="81" y="1600"/>
              <a:ext cx="11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800080"/>
                  </a:solidFill>
                  <a:latin typeface="Times New Roman" panose="02020603050405020304" pitchFamily="18" charset="0"/>
                  <a:cs typeface="Times New Roman" panose="02020603050405020304" pitchFamily="18" charset="0"/>
                </a:rPr>
                <a:t>Ba</a:t>
              </a:r>
              <a:endParaRPr lang="en-US" altLang="en-US" sz="2200" b="1">
                <a:solidFill>
                  <a:srgbClr val="800080"/>
                </a:solidFill>
                <a:latin typeface="Times New Roman" panose="02020603050405020304" pitchFamily="18" charset="0"/>
              </a:endParaRPr>
            </a:p>
          </p:txBody>
        </p:sp>
        <p:sp>
          <p:nvSpPr>
            <p:cNvPr id="5150" name="Rectangle 29"/>
            <p:cNvSpPr>
              <a:spLocks noChangeArrowheads="1"/>
            </p:cNvSpPr>
            <p:nvPr/>
          </p:nvSpPr>
          <p:spPr bwMode="auto">
            <a:xfrm>
              <a:off x="4292" y="1121"/>
              <a:ext cx="140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Học thêm ngoại ngữ</a:t>
              </a:r>
              <a:endParaRPr lang="en-US" altLang="en-US" sz="2200" b="1">
                <a:solidFill>
                  <a:srgbClr val="0000FF"/>
                </a:solidFill>
                <a:latin typeface="Times New Roman" panose="02020603050405020304" pitchFamily="18" charset="0"/>
              </a:endParaRPr>
            </a:p>
          </p:txBody>
        </p:sp>
        <p:sp>
          <p:nvSpPr>
            <p:cNvPr id="5151" name="Rectangle 30"/>
            <p:cNvSpPr>
              <a:spLocks noChangeArrowheads="1"/>
            </p:cNvSpPr>
            <p:nvPr/>
          </p:nvSpPr>
          <p:spPr bwMode="auto">
            <a:xfrm>
              <a:off x="2888" y="1121"/>
              <a:ext cx="1404"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Tự học</a:t>
              </a:r>
              <a:endParaRPr lang="en-US" altLang="en-US" sz="2200" b="1">
                <a:solidFill>
                  <a:srgbClr val="0000FF"/>
                </a:solidFill>
                <a:latin typeface="Times New Roman" panose="02020603050405020304" pitchFamily="18" charset="0"/>
              </a:endParaRPr>
            </a:p>
          </p:txBody>
        </p:sp>
        <p:sp>
          <p:nvSpPr>
            <p:cNvPr id="5152" name="Rectangle 31"/>
            <p:cNvSpPr>
              <a:spLocks noChangeArrowheads="1"/>
            </p:cNvSpPr>
            <p:nvPr/>
          </p:nvSpPr>
          <p:spPr bwMode="auto">
            <a:xfrm>
              <a:off x="1267" y="1121"/>
              <a:ext cx="1621"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00FF"/>
                  </a:solidFill>
                  <a:latin typeface="Times New Roman" panose="02020603050405020304" pitchFamily="18" charset="0"/>
                  <a:cs typeface="Times New Roman" panose="02020603050405020304" pitchFamily="18" charset="0"/>
                </a:rPr>
                <a:t>Lên lớp</a:t>
              </a:r>
              <a:endParaRPr lang="en-US" altLang="en-US" sz="2200" b="1">
                <a:solidFill>
                  <a:srgbClr val="0000FF"/>
                </a:solidFill>
                <a:latin typeface="Times New Roman" panose="02020603050405020304" pitchFamily="18" charset="0"/>
              </a:endParaRPr>
            </a:p>
          </p:txBody>
        </p:sp>
        <p:sp>
          <p:nvSpPr>
            <p:cNvPr id="5153" name="Rectangle 32"/>
            <p:cNvSpPr>
              <a:spLocks noChangeArrowheads="1"/>
            </p:cNvSpPr>
            <p:nvPr/>
          </p:nvSpPr>
          <p:spPr bwMode="auto">
            <a:xfrm>
              <a:off x="81" y="1121"/>
              <a:ext cx="118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800080"/>
                  </a:solidFill>
                  <a:latin typeface="Times New Roman" panose="02020603050405020304" pitchFamily="18" charset="0"/>
                  <a:cs typeface="Times New Roman" panose="02020603050405020304" pitchFamily="18" charset="0"/>
                </a:rPr>
                <a:t>Hai</a:t>
              </a:r>
              <a:endParaRPr lang="en-US" altLang="en-US" sz="2200" b="1">
                <a:solidFill>
                  <a:srgbClr val="800080"/>
                </a:solidFill>
                <a:latin typeface="Times New Roman" panose="02020603050405020304" pitchFamily="18" charset="0"/>
              </a:endParaRPr>
            </a:p>
          </p:txBody>
        </p:sp>
        <p:sp>
          <p:nvSpPr>
            <p:cNvPr id="5154" name="Rectangle 33"/>
            <p:cNvSpPr>
              <a:spLocks noChangeArrowheads="1"/>
            </p:cNvSpPr>
            <p:nvPr/>
          </p:nvSpPr>
          <p:spPr bwMode="auto">
            <a:xfrm>
              <a:off x="4292" y="642"/>
              <a:ext cx="1405"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8000"/>
                  </a:solidFill>
                  <a:latin typeface="Times New Roman" panose="02020603050405020304" pitchFamily="18" charset="0"/>
                  <a:cs typeface="Times New Roman" panose="02020603050405020304" pitchFamily="18" charset="0"/>
                </a:rPr>
                <a:t>Tối </a:t>
              </a:r>
            </a:p>
            <a:p>
              <a:pPr algn="ctr"/>
              <a:r>
                <a:rPr lang="en-US" altLang="en-US" sz="2000" b="1" i="1">
                  <a:solidFill>
                    <a:srgbClr val="660033"/>
                  </a:solidFill>
                  <a:latin typeface="Times New Roman" panose="02020603050405020304" pitchFamily="18" charset="0"/>
                  <a:cs typeface="Times New Roman" panose="02020603050405020304" pitchFamily="18" charset="0"/>
                </a:rPr>
                <a:t>(Từ 19h đến 22h)</a:t>
              </a:r>
              <a:endParaRPr lang="en-US" altLang="en-US" sz="2000" b="1" i="1">
                <a:solidFill>
                  <a:srgbClr val="660033"/>
                </a:solidFill>
                <a:latin typeface="Times New Roman" panose="02020603050405020304" pitchFamily="18" charset="0"/>
              </a:endParaRPr>
            </a:p>
          </p:txBody>
        </p:sp>
        <p:sp>
          <p:nvSpPr>
            <p:cNvPr id="5155" name="Rectangle 34"/>
            <p:cNvSpPr>
              <a:spLocks noChangeArrowheads="1"/>
            </p:cNvSpPr>
            <p:nvPr/>
          </p:nvSpPr>
          <p:spPr bwMode="auto">
            <a:xfrm>
              <a:off x="2888" y="642"/>
              <a:ext cx="1404"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8000"/>
                  </a:solidFill>
                  <a:latin typeface="Times New Roman" panose="02020603050405020304" pitchFamily="18" charset="0"/>
                  <a:cs typeface="Times New Roman" panose="02020603050405020304" pitchFamily="18" charset="0"/>
                </a:rPr>
                <a:t>Chiều</a:t>
              </a:r>
            </a:p>
            <a:p>
              <a:pPr algn="ctr"/>
              <a:r>
                <a:rPr lang="en-US" altLang="en-US" sz="2000" i="1">
                  <a:solidFill>
                    <a:srgbClr val="660033"/>
                  </a:solidFill>
                  <a:latin typeface="Times New Roman" panose="02020603050405020304" pitchFamily="18" charset="0"/>
                  <a:cs typeface="Times New Roman" panose="02020603050405020304" pitchFamily="18" charset="0"/>
                </a:rPr>
                <a:t>(Từ 14 đến 17h)</a:t>
              </a:r>
              <a:endParaRPr lang="en-US" altLang="en-US" sz="2000" i="1">
                <a:solidFill>
                  <a:srgbClr val="660033"/>
                </a:solidFill>
                <a:latin typeface="Times New Roman" panose="02020603050405020304" pitchFamily="18" charset="0"/>
              </a:endParaRPr>
            </a:p>
          </p:txBody>
        </p:sp>
        <p:sp>
          <p:nvSpPr>
            <p:cNvPr id="5156" name="Rectangle 35"/>
            <p:cNvSpPr>
              <a:spLocks noChangeArrowheads="1"/>
            </p:cNvSpPr>
            <p:nvPr/>
          </p:nvSpPr>
          <p:spPr bwMode="auto">
            <a:xfrm>
              <a:off x="1267" y="642"/>
              <a:ext cx="1621"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solidFill>
                    <a:srgbClr val="008000"/>
                  </a:solidFill>
                  <a:latin typeface="Times New Roman" panose="02020603050405020304" pitchFamily="18" charset="0"/>
                  <a:cs typeface="Times New Roman" panose="02020603050405020304" pitchFamily="18" charset="0"/>
                </a:rPr>
                <a:t>Sáng</a:t>
              </a:r>
            </a:p>
            <a:p>
              <a:pPr algn="ctr"/>
              <a:r>
                <a:rPr lang="en-US" altLang="en-US" sz="2000" b="1" i="1">
                  <a:solidFill>
                    <a:srgbClr val="660033"/>
                  </a:solidFill>
                  <a:latin typeface="Times New Roman" panose="02020603050405020304" pitchFamily="18" charset="0"/>
                  <a:cs typeface="Times New Roman" panose="02020603050405020304" pitchFamily="18" charset="0"/>
                </a:rPr>
                <a:t>(Từ 6h30 đến 11h30)</a:t>
              </a:r>
              <a:endParaRPr lang="en-US" altLang="en-US" sz="2000" b="1" i="1">
                <a:solidFill>
                  <a:srgbClr val="660033"/>
                </a:solidFill>
                <a:latin typeface="Times New Roman" panose="02020603050405020304" pitchFamily="18" charset="0"/>
              </a:endParaRPr>
            </a:p>
          </p:txBody>
        </p:sp>
        <p:sp>
          <p:nvSpPr>
            <p:cNvPr id="5157" name="Rectangle 36"/>
            <p:cNvSpPr>
              <a:spLocks noChangeArrowheads="1"/>
            </p:cNvSpPr>
            <p:nvPr/>
          </p:nvSpPr>
          <p:spPr bwMode="auto">
            <a:xfrm>
              <a:off x="81" y="642"/>
              <a:ext cx="1186"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0000FF"/>
                  </a:solidFill>
                  <a:latin typeface="Times New Roman" panose="02020603050405020304" pitchFamily="18" charset="0"/>
                  <a:cs typeface="Times New Roman" panose="02020603050405020304" pitchFamily="18" charset="0"/>
                </a:rPr>
                <a:t>               </a:t>
              </a:r>
              <a:r>
                <a:rPr lang="en-US" altLang="en-US" sz="2200">
                  <a:solidFill>
                    <a:srgbClr val="FF3300"/>
                  </a:solidFill>
                  <a:latin typeface="Times New Roman" panose="02020603050405020304" pitchFamily="18" charset="0"/>
                  <a:cs typeface="Times New Roman" panose="02020603050405020304" pitchFamily="18" charset="0"/>
                </a:rPr>
                <a:t> </a:t>
              </a:r>
              <a:r>
                <a:rPr lang="en-US" altLang="en-US" sz="2200" b="1">
                  <a:solidFill>
                    <a:srgbClr val="008000"/>
                  </a:solidFill>
                  <a:latin typeface="Times New Roman" panose="02020603050405020304" pitchFamily="18" charset="0"/>
                  <a:cs typeface="Times New Roman" panose="02020603050405020304" pitchFamily="18" charset="0"/>
                </a:rPr>
                <a:t>Buổi</a:t>
              </a:r>
            </a:p>
            <a:p>
              <a:r>
                <a:rPr lang="en-US" altLang="en-US" sz="2200" b="1">
                  <a:solidFill>
                    <a:srgbClr val="008000"/>
                  </a:solidFill>
                  <a:latin typeface="Times New Roman" panose="02020603050405020304" pitchFamily="18" charset="0"/>
                  <a:cs typeface="Times New Roman" panose="02020603050405020304" pitchFamily="18" charset="0"/>
                </a:rPr>
                <a:t>Thứ</a:t>
              </a:r>
              <a:endParaRPr lang="en-US" altLang="en-US" sz="2200" b="1">
                <a:solidFill>
                  <a:srgbClr val="008000"/>
                </a:solidFill>
                <a:latin typeface="Times New Roman" panose="02020603050405020304" pitchFamily="18" charset="0"/>
              </a:endParaRPr>
            </a:p>
          </p:txBody>
        </p:sp>
        <p:sp>
          <p:nvSpPr>
            <p:cNvPr id="5158" name="Line 37"/>
            <p:cNvSpPr>
              <a:spLocks noChangeShapeType="1"/>
            </p:cNvSpPr>
            <p:nvPr/>
          </p:nvSpPr>
          <p:spPr bwMode="auto">
            <a:xfrm>
              <a:off x="1267" y="642"/>
              <a:ext cx="0" cy="320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59" name="Line 38"/>
            <p:cNvSpPr>
              <a:spLocks noChangeShapeType="1"/>
            </p:cNvSpPr>
            <p:nvPr/>
          </p:nvSpPr>
          <p:spPr bwMode="auto">
            <a:xfrm>
              <a:off x="81" y="642"/>
              <a:ext cx="5616" cy="0"/>
            </a:xfrm>
            <a:prstGeom prst="line">
              <a:avLst/>
            </a:prstGeom>
            <a:noFill/>
            <a:ln w="12700" cap="sq">
              <a:solidFill>
                <a:srgbClr val="FFFF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0" name="Line 39"/>
            <p:cNvSpPr>
              <a:spLocks noChangeShapeType="1"/>
            </p:cNvSpPr>
            <p:nvPr/>
          </p:nvSpPr>
          <p:spPr bwMode="auto">
            <a:xfrm>
              <a:off x="2888" y="642"/>
              <a:ext cx="0" cy="320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1" name="Line 40"/>
            <p:cNvSpPr>
              <a:spLocks noChangeShapeType="1"/>
            </p:cNvSpPr>
            <p:nvPr/>
          </p:nvSpPr>
          <p:spPr bwMode="auto">
            <a:xfrm>
              <a:off x="4292" y="642"/>
              <a:ext cx="0" cy="320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2" name="Line 41"/>
            <p:cNvSpPr>
              <a:spLocks noChangeShapeType="1"/>
            </p:cNvSpPr>
            <p:nvPr/>
          </p:nvSpPr>
          <p:spPr bwMode="auto">
            <a:xfrm>
              <a:off x="81" y="1121"/>
              <a:ext cx="5616"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3" name="Line 42"/>
            <p:cNvSpPr>
              <a:spLocks noChangeShapeType="1"/>
            </p:cNvSpPr>
            <p:nvPr/>
          </p:nvSpPr>
          <p:spPr bwMode="auto">
            <a:xfrm>
              <a:off x="81" y="1600"/>
              <a:ext cx="5616"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4" name="Line 43"/>
            <p:cNvSpPr>
              <a:spLocks noChangeShapeType="1"/>
            </p:cNvSpPr>
            <p:nvPr/>
          </p:nvSpPr>
          <p:spPr bwMode="auto">
            <a:xfrm>
              <a:off x="81" y="1868"/>
              <a:ext cx="5616"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5" name="Line 44"/>
            <p:cNvSpPr>
              <a:spLocks noChangeShapeType="1"/>
            </p:cNvSpPr>
            <p:nvPr/>
          </p:nvSpPr>
          <p:spPr bwMode="auto">
            <a:xfrm>
              <a:off x="81" y="2347"/>
              <a:ext cx="5616"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6" name="Line 45"/>
            <p:cNvSpPr>
              <a:spLocks noChangeShapeType="1"/>
            </p:cNvSpPr>
            <p:nvPr/>
          </p:nvSpPr>
          <p:spPr bwMode="auto">
            <a:xfrm>
              <a:off x="81" y="2615"/>
              <a:ext cx="5616"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7" name="Line 46"/>
            <p:cNvSpPr>
              <a:spLocks noChangeShapeType="1"/>
            </p:cNvSpPr>
            <p:nvPr/>
          </p:nvSpPr>
          <p:spPr bwMode="auto">
            <a:xfrm>
              <a:off x="81" y="2883"/>
              <a:ext cx="5616"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8" name="Line 47"/>
            <p:cNvSpPr>
              <a:spLocks noChangeShapeType="1"/>
            </p:cNvSpPr>
            <p:nvPr/>
          </p:nvSpPr>
          <p:spPr bwMode="auto">
            <a:xfrm>
              <a:off x="81" y="642"/>
              <a:ext cx="0" cy="3200"/>
            </a:xfrm>
            <a:prstGeom prst="line">
              <a:avLst/>
            </a:prstGeom>
            <a:noFill/>
            <a:ln w="12700" cap="sq">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9" name="Line 48"/>
            <p:cNvSpPr>
              <a:spLocks noChangeShapeType="1"/>
            </p:cNvSpPr>
            <p:nvPr/>
          </p:nvSpPr>
          <p:spPr bwMode="auto">
            <a:xfrm>
              <a:off x="5697" y="642"/>
              <a:ext cx="0" cy="3200"/>
            </a:xfrm>
            <a:prstGeom prst="line">
              <a:avLst/>
            </a:prstGeom>
            <a:noFill/>
            <a:ln w="12700" cap="sq">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70" name="Line 49"/>
            <p:cNvSpPr>
              <a:spLocks noChangeShapeType="1"/>
            </p:cNvSpPr>
            <p:nvPr/>
          </p:nvSpPr>
          <p:spPr bwMode="auto">
            <a:xfrm>
              <a:off x="81" y="3362"/>
              <a:ext cx="5616"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71" name="Line 50"/>
            <p:cNvSpPr>
              <a:spLocks noChangeShapeType="1"/>
            </p:cNvSpPr>
            <p:nvPr/>
          </p:nvSpPr>
          <p:spPr bwMode="auto">
            <a:xfrm>
              <a:off x="81" y="3842"/>
              <a:ext cx="5616" cy="0"/>
            </a:xfrm>
            <a:prstGeom prst="line">
              <a:avLst/>
            </a:prstGeom>
            <a:noFill/>
            <a:ln w="12700" cap="sq">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72" name="Line 51"/>
            <p:cNvSpPr>
              <a:spLocks noChangeShapeType="1"/>
            </p:cNvSpPr>
            <p:nvPr/>
          </p:nvSpPr>
          <p:spPr bwMode="auto">
            <a:xfrm>
              <a:off x="87" y="633"/>
              <a:ext cx="1161" cy="47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pic>
        <p:nvPicPr>
          <p:cNvPr id="43060" name="Picture 52" descr="Hai B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71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3010"/>
                                        </p:tgtEl>
                                        <p:attrNameLst>
                                          <p:attrName>style.visibility</p:attrName>
                                        </p:attrNameLst>
                                      </p:cBhvr>
                                      <p:to>
                                        <p:strVal val="visible"/>
                                      </p:to>
                                    </p:set>
                                    <p:anim calcmode="discrete" valueType="clr">
                                      <p:cBhvr override="childStyle">
                                        <p:cTn id="7" dur="80"/>
                                        <p:tgtEl>
                                          <p:spTgt spid="430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0"/>
                                        </p:tgtEl>
                                        <p:attrNameLst>
                                          <p:attrName>fillcolor</p:attrName>
                                        </p:attrNameLst>
                                      </p:cBhvr>
                                      <p:tavLst>
                                        <p:tav tm="0">
                                          <p:val>
                                            <p:clrVal>
                                              <a:schemeClr val="accent2"/>
                                            </p:clrVal>
                                          </p:val>
                                        </p:tav>
                                        <p:tav tm="50000">
                                          <p:val>
                                            <p:clrVal>
                                              <a:schemeClr val="hlink"/>
                                            </p:clrVal>
                                          </p:val>
                                        </p:tav>
                                      </p:tavLst>
                                    </p:anim>
                                    <p:set>
                                      <p:cBhvr>
                                        <p:cTn id="9" dur="80"/>
                                        <p:tgtEl>
                                          <p:spTgt spid="43010"/>
                                        </p:tgtEl>
                                        <p:attrNameLst>
                                          <p:attrName>fill.type</p:attrName>
                                        </p:attrNameLst>
                                      </p:cBhvr>
                                      <p:to>
                                        <p:strVal val="solid"/>
                                      </p:to>
                                    </p:set>
                                  </p:childTnLst>
                                </p:cTn>
                              </p:par>
                            </p:childTnLst>
                          </p:cTn>
                        </p:par>
                        <p:par>
                          <p:cTn id="10" fill="hold" nodeType="afterGroup">
                            <p:stCondLst>
                              <p:cond delay="1280"/>
                            </p:stCondLst>
                            <p:childTnLst>
                              <p:par>
                                <p:cTn id="11" presetID="6"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par>
                          <p:cTn id="14" fill="hold" nodeType="afterGroup">
                            <p:stCondLst>
                              <p:cond delay="3280"/>
                            </p:stCondLst>
                            <p:childTnLst>
                              <p:par>
                                <p:cTn id="15" presetID="31" presetClass="entr" presetSubtype="0" fill="hold" nodeType="afterEffect">
                                  <p:stCondLst>
                                    <p:cond delay="500"/>
                                  </p:stCondLst>
                                  <p:iterate type="lt">
                                    <p:tmPct val="5000"/>
                                  </p:iterate>
                                  <p:childTnLst>
                                    <p:set>
                                      <p:cBhvr>
                                        <p:cTn id="16" dur="1" fill="hold">
                                          <p:stCondLst>
                                            <p:cond delay="0"/>
                                          </p:stCondLst>
                                        </p:cTn>
                                        <p:tgtEl>
                                          <p:spTgt spid="43060"/>
                                        </p:tgtEl>
                                        <p:attrNameLst>
                                          <p:attrName>style.visibility</p:attrName>
                                        </p:attrNameLst>
                                      </p:cBhvr>
                                      <p:to>
                                        <p:strVal val="visible"/>
                                      </p:to>
                                    </p:set>
                                    <p:anim calcmode="lin" valueType="num">
                                      <p:cBhvr>
                                        <p:cTn id="17" dur="1000" fill="hold"/>
                                        <p:tgtEl>
                                          <p:spTgt spid="43060"/>
                                        </p:tgtEl>
                                        <p:attrNameLst>
                                          <p:attrName>ppt_w</p:attrName>
                                        </p:attrNameLst>
                                      </p:cBhvr>
                                      <p:tavLst>
                                        <p:tav tm="0">
                                          <p:val>
                                            <p:fltVal val="0"/>
                                          </p:val>
                                        </p:tav>
                                        <p:tav tm="100000">
                                          <p:val>
                                            <p:strVal val="#ppt_w"/>
                                          </p:val>
                                        </p:tav>
                                      </p:tavLst>
                                    </p:anim>
                                    <p:anim calcmode="lin" valueType="num">
                                      <p:cBhvr>
                                        <p:cTn id="18" dur="1000" fill="hold"/>
                                        <p:tgtEl>
                                          <p:spTgt spid="43060"/>
                                        </p:tgtEl>
                                        <p:attrNameLst>
                                          <p:attrName>ppt_h</p:attrName>
                                        </p:attrNameLst>
                                      </p:cBhvr>
                                      <p:tavLst>
                                        <p:tav tm="0">
                                          <p:val>
                                            <p:fltVal val="0"/>
                                          </p:val>
                                        </p:tav>
                                        <p:tav tm="100000">
                                          <p:val>
                                            <p:strVal val="#ppt_h"/>
                                          </p:val>
                                        </p:tav>
                                      </p:tavLst>
                                    </p:anim>
                                    <p:anim calcmode="lin" valueType="num">
                                      <p:cBhvr>
                                        <p:cTn id="19" dur="1000" fill="hold"/>
                                        <p:tgtEl>
                                          <p:spTgt spid="43060"/>
                                        </p:tgtEl>
                                        <p:attrNameLst>
                                          <p:attrName>style.rotation</p:attrName>
                                        </p:attrNameLst>
                                      </p:cBhvr>
                                      <p:tavLst>
                                        <p:tav tm="0">
                                          <p:val>
                                            <p:fltVal val="90"/>
                                          </p:val>
                                        </p:tav>
                                        <p:tav tm="100000">
                                          <p:val>
                                            <p:fltVal val="0"/>
                                          </p:val>
                                        </p:tav>
                                      </p:tavLst>
                                    </p:anim>
                                    <p:animEffect transition="in" filter="fade">
                                      <p:cBhvr>
                                        <p:cTn id="20" dur="1000"/>
                                        <p:tgtEl>
                                          <p:spTgt spid="43060"/>
                                        </p:tgtEl>
                                      </p:cBhvr>
                                    </p:animEffect>
                                  </p:childTnLst>
                                </p:cTn>
                              </p:par>
                            </p:childTnLst>
                          </p:cTn>
                        </p:par>
                        <p:par>
                          <p:cTn id="21" fill="hold" nodeType="afterGroup">
                            <p:stCondLst>
                              <p:cond delay="4780"/>
                            </p:stCondLst>
                            <p:childTnLst>
                              <p:par>
                                <p:cTn id="22" presetID="0" presetClass="path" presetSubtype="0" accel="50000" decel="50000" fill="hold" nodeType="afterEffect">
                                  <p:stCondLst>
                                    <p:cond delay="3000"/>
                                  </p:stCondLst>
                                  <p:iterate type="lt">
                                    <p:tmPct val="0"/>
                                  </p:iterate>
                                  <p:childTnLst>
                                    <p:animMotion origin="layout" path="M 2.77778E-7 -0.00115 C 0.05764 -0.00185 0.11736 0.01087 0.17431 -0.0074 C 0.17691 -0.00786 0.17812 -0.01225 0.18056 -0.01341 C 0.18628 -0.01503 0.19236 -0.01503 0.19792 -0.01642 C 0.20868 -0.02752 0.2184 -0.03168 0.2309 -0.03746 C 0.2566 -0.06198 0.28437 -0.06845 0.31198 -0.08626 C 0.3158 -0.09227 0.3184 -0.09944 0.32274 -0.10499 C 0.33108 -0.11494 0.34167 -0.12326 0.35104 -0.13205 C 0.36146 -0.14223 0.35712 -0.14685 0.36424 -0.1568 C 0.37222 -0.16836 0.38542 -0.17576 0.39497 -0.18478 C 0.4026 -0.19172 0.40781 -0.20189 0.41684 -0.20606 C 0.42205 -0.21322 0.42604 -0.22363 0.43177 -0.23057 C 0.43333 -0.23219 0.44635 -0.23612 0.44705 -0.23658 C 0.45937 -0.253 0.47066 -0.26734 0.48628 -0.27659 C 0.49392 -0.29648 0.50278 -0.30619 0.51493 -0.31915 C 0.53802 -0.37141 0.51476 -0.32308 0.53455 -0.35592 C 0.54375 -0.37049 0.53437 -0.37141 0.55 -0.37696 C 0.56042 -0.4179 0.54583 -0.45814 0.54583 -0.49907 " pathEditMode="relative" rAng="0" ptsTypes="fffffffffffffffffA">
                                      <p:cBhvr>
                                        <p:cTn id="23" dur="2000" fill="hold"/>
                                        <p:tgtEl>
                                          <p:spTgt spid="43060"/>
                                        </p:tgtEl>
                                        <p:attrNameLst>
                                          <p:attrName>ppt_x</p:attrName>
                                          <p:attrName>ppt_y</p:attrName>
                                        </p:attrNameLst>
                                      </p:cBhvr>
                                      <p:rCtr x="28021" y="-24306"/>
                                    </p:animMotion>
                                  </p:childTnLst>
                                </p:cTn>
                              </p:par>
                            </p:childTnLst>
                          </p:cTn>
                        </p:par>
                        <p:par>
                          <p:cTn id="24" fill="hold" nodeType="afterGroup">
                            <p:stCondLst>
                              <p:cond delay="9780"/>
                            </p:stCondLst>
                            <p:childTnLst>
                              <p:par>
                                <p:cTn id="25" presetID="18" presetClass="exit" presetSubtype="12" fill="hold" nodeType="afterEffect">
                                  <p:stCondLst>
                                    <p:cond delay="0"/>
                                  </p:stCondLst>
                                  <p:iterate type="lt">
                                    <p:tmPct val="0"/>
                                  </p:iterate>
                                  <p:childTnLst>
                                    <p:animEffect transition="out" filter="strips(downLeft)">
                                      <p:cBhvr>
                                        <p:cTn id="26" dur="500"/>
                                        <p:tgtEl>
                                          <p:spTgt spid="43060"/>
                                        </p:tgtEl>
                                      </p:cBhvr>
                                    </p:animEffect>
                                    <p:set>
                                      <p:cBhvr>
                                        <p:cTn id="27" dur="1" fill="hold">
                                          <p:stCondLst>
                                            <p:cond delay="499"/>
                                          </p:stCondLst>
                                        </p:cTn>
                                        <p:tgtEl>
                                          <p:spTgt spid="43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44" name="Text Box 12"/>
          <p:cNvSpPr txBox="1">
            <a:spLocks noChangeArrowheads="1"/>
          </p:cNvSpPr>
          <p:nvPr/>
        </p:nvSpPr>
        <p:spPr bwMode="auto">
          <a:xfrm>
            <a:off x="0" y="1247775"/>
            <a:ext cx="91440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5000"/>
              </a:lnSpc>
              <a:spcBef>
                <a:spcPct val="15000"/>
              </a:spcBef>
            </a:pPr>
            <a:r>
              <a:rPr lang="en-US" altLang="en-US" sz="3300" b="1">
                <a:solidFill>
                  <a:srgbClr val="0000FF"/>
                </a:solidFill>
                <a:latin typeface="Times New Roman" panose="02020603050405020304" pitchFamily="18" charset="0"/>
                <a:cs typeface="Times New Roman" panose="02020603050405020304" pitchFamily="18" charset="0"/>
              </a:rPr>
              <a:t>- </a:t>
            </a:r>
            <a:r>
              <a:rPr lang="en-US" altLang="en-US" sz="3300" b="1" u="sng">
                <a:solidFill>
                  <a:srgbClr val="0000FF"/>
                </a:solidFill>
                <a:latin typeface="Times New Roman" panose="02020603050405020304" pitchFamily="18" charset="0"/>
                <a:cs typeface="Times New Roman" panose="02020603050405020304" pitchFamily="18" charset="0"/>
              </a:rPr>
              <a:t>Nhóm 1</a:t>
            </a:r>
            <a:r>
              <a:rPr lang="en-US" altLang="en-US" sz="3300" b="1">
                <a:solidFill>
                  <a:srgbClr val="0000FF"/>
                </a:solidFill>
                <a:latin typeface="Times New Roman" panose="02020603050405020304" pitchFamily="18" charset="0"/>
                <a:cs typeface="Times New Roman" panose="02020603050405020304" pitchFamily="18" charset="0"/>
              </a:rPr>
              <a:t>: Em có nhận xét gì về nội dung lịch làm việc hàng ngày trong tuần của bạn Nguyễn Hải Bình, làm việc gì? Kế hoạch hợp lí chưa?</a:t>
            </a:r>
          </a:p>
          <a:p>
            <a:pPr algn="just" eaLnBrk="1" hangingPunct="1">
              <a:lnSpc>
                <a:spcPct val="85000"/>
              </a:lnSpc>
              <a:spcBef>
                <a:spcPct val="15000"/>
              </a:spcBef>
            </a:pPr>
            <a:r>
              <a:rPr lang="en-US" altLang="en-US" sz="3300" b="1">
                <a:solidFill>
                  <a:srgbClr val="0000FF"/>
                </a:solidFill>
                <a:latin typeface="Times New Roman" panose="02020603050405020304" pitchFamily="18" charset="0"/>
                <a:cs typeface="Times New Roman" panose="02020603050405020304" pitchFamily="18" charset="0"/>
              </a:rPr>
              <a:t>  - </a:t>
            </a:r>
            <a:r>
              <a:rPr lang="en-US" altLang="en-US" sz="3300" b="1" u="sng">
                <a:solidFill>
                  <a:srgbClr val="0000FF"/>
                </a:solidFill>
                <a:latin typeface="Times New Roman" panose="02020603050405020304" pitchFamily="18" charset="0"/>
                <a:cs typeface="Times New Roman" panose="02020603050405020304" pitchFamily="18" charset="0"/>
              </a:rPr>
              <a:t>Nhóm 2</a:t>
            </a:r>
            <a:r>
              <a:rPr lang="en-US" altLang="en-US" sz="3300" b="1">
                <a:solidFill>
                  <a:srgbClr val="0000FF"/>
                </a:solidFill>
                <a:latin typeface="Times New Roman" panose="02020603050405020304" pitchFamily="18" charset="0"/>
                <a:cs typeface="Times New Roman" panose="02020603050405020304" pitchFamily="18" charset="0"/>
              </a:rPr>
              <a:t>: Em có nhận xét gì về tính cách của bạn Hải Bình.</a:t>
            </a:r>
          </a:p>
          <a:p>
            <a:pPr algn="just" eaLnBrk="1" hangingPunct="1">
              <a:lnSpc>
                <a:spcPct val="85000"/>
              </a:lnSpc>
              <a:spcBef>
                <a:spcPct val="15000"/>
              </a:spcBef>
            </a:pPr>
            <a:r>
              <a:rPr lang="en-US" altLang="en-US" sz="3300" b="1">
                <a:solidFill>
                  <a:srgbClr val="0000FF"/>
                </a:solidFill>
                <a:latin typeface="Times New Roman" panose="02020603050405020304" pitchFamily="18" charset="0"/>
                <a:cs typeface="Times New Roman" panose="02020603050405020304" pitchFamily="18" charset="0"/>
              </a:rPr>
              <a:t>  - </a:t>
            </a:r>
            <a:r>
              <a:rPr lang="en-US" altLang="en-US" sz="3300" b="1" u="sng">
                <a:solidFill>
                  <a:srgbClr val="0000FF"/>
                </a:solidFill>
                <a:latin typeface="Times New Roman" panose="02020603050405020304" pitchFamily="18" charset="0"/>
                <a:cs typeface="Times New Roman" panose="02020603050405020304" pitchFamily="18" charset="0"/>
              </a:rPr>
              <a:t>Nhóm 3</a:t>
            </a:r>
            <a:r>
              <a:rPr lang="en-US" altLang="en-US" sz="3300" b="1">
                <a:solidFill>
                  <a:srgbClr val="0000FF"/>
                </a:solidFill>
                <a:latin typeface="Times New Roman" panose="02020603050405020304" pitchFamily="18" charset="0"/>
                <a:cs typeface="Times New Roman" panose="02020603050405020304" pitchFamily="18" charset="0"/>
              </a:rPr>
              <a:t>: Em thử dự đoán xem với cách làm việc theo kế hoạch như Hải Bình thì sẽ đem lại kết quả gì?</a:t>
            </a:r>
          </a:p>
          <a:p>
            <a:pPr algn="just" eaLnBrk="1" hangingPunct="1">
              <a:lnSpc>
                <a:spcPct val="85000"/>
              </a:lnSpc>
              <a:spcBef>
                <a:spcPct val="15000"/>
              </a:spcBef>
            </a:pPr>
            <a:r>
              <a:rPr lang="en-US" altLang="en-US" sz="3300" b="1">
                <a:solidFill>
                  <a:srgbClr val="0000FF"/>
                </a:solidFill>
                <a:latin typeface="Times New Roman" panose="02020603050405020304" pitchFamily="18" charset="0"/>
                <a:cs typeface="Times New Roman" panose="02020603050405020304" pitchFamily="18" charset="0"/>
              </a:rPr>
              <a:t>  - </a:t>
            </a:r>
            <a:r>
              <a:rPr lang="en-US" altLang="en-US" sz="3300" b="1" u="sng">
                <a:solidFill>
                  <a:srgbClr val="0000FF"/>
                </a:solidFill>
                <a:latin typeface="Times New Roman" panose="02020603050405020304" pitchFamily="18" charset="0"/>
                <a:cs typeface="Times New Roman" panose="02020603050405020304" pitchFamily="18" charset="0"/>
              </a:rPr>
              <a:t>Nhóm 4</a:t>
            </a:r>
            <a:r>
              <a:rPr lang="en-US" altLang="en-US" sz="3300" b="1">
                <a:solidFill>
                  <a:srgbClr val="0000FF"/>
                </a:solidFill>
                <a:latin typeface="Times New Roman" panose="02020603050405020304" pitchFamily="18" charset="0"/>
                <a:cs typeface="Times New Roman" panose="02020603050405020304" pitchFamily="18" charset="0"/>
              </a:rPr>
              <a:t>: Tại sao phải làm việc có kế hoạch? Nếu làm việc không có kế hoạch thì có lợi, có hại gì?</a:t>
            </a:r>
          </a:p>
        </p:txBody>
      </p:sp>
      <p:sp>
        <p:nvSpPr>
          <p:cNvPr id="6147" name="Title 14"/>
          <p:cNvSpPr>
            <a:spLocks noGrp="1"/>
          </p:cNvSpPr>
          <p:nvPr>
            <p:ph type="title"/>
          </p:nvPr>
        </p:nvSpPr>
        <p:spPr>
          <a:xfrm>
            <a:off x="0" y="0"/>
            <a:ext cx="9144000" cy="1219200"/>
          </a:xfrm>
          <a:solidFill>
            <a:schemeClr val="accent1"/>
          </a:solidFill>
        </p:spPr>
        <p:txBody>
          <a:bodyPr/>
          <a:lstStyle/>
          <a:p>
            <a:pPr eaLnBrk="1" hangingPunct="1">
              <a:lnSpc>
                <a:spcPct val="85000"/>
              </a:lnSpc>
              <a:spcBef>
                <a:spcPct val="15000"/>
              </a:spcBef>
            </a:pPr>
            <a:r>
              <a:rPr lang="en-US" altLang="en-US" b="1">
                <a:solidFill>
                  <a:srgbClr val="FF0000"/>
                </a:solidFill>
                <a:latin typeface="Times New Roman" panose="02020603050405020304" pitchFamily="18" charset="0"/>
                <a:cs typeface="Times New Roman" panose="02020603050405020304" pitchFamily="18" charset="0"/>
              </a:rPr>
              <a:t>Thảo luận nhóm</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checkerboard(across)">
                                      <p:cBhvr>
                                        <p:cTn id="7" dur="5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8" name="Text Box 14"/>
          <p:cNvSpPr txBox="1">
            <a:spLocks noChangeArrowheads="1"/>
          </p:cNvSpPr>
          <p:nvPr/>
        </p:nvSpPr>
        <p:spPr bwMode="auto">
          <a:xfrm>
            <a:off x="0" y="2438400"/>
            <a:ext cx="91440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b="1">
                <a:solidFill>
                  <a:srgbClr val="0000FF"/>
                </a:solidFill>
                <a:latin typeface="Times New Roman" panose="02020603050405020304" pitchFamily="18" charset="0"/>
                <a:cs typeface="Times New Roman" panose="02020603050405020304" pitchFamily="18" charset="0"/>
              </a:rPr>
              <a:t>  - Nội dung của kế hoạch là học tập, tự học, vui chơi, giải trí, giúp gia đình.</a:t>
            </a:r>
          </a:p>
          <a:p>
            <a:pPr eaLnBrk="1" hangingPunct="1">
              <a:spcBef>
                <a:spcPct val="50000"/>
              </a:spcBef>
            </a:pPr>
            <a:r>
              <a:rPr lang="en-US" altLang="en-US" sz="3000" b="1">
                <a:solidFill>
                  <a:srgbClr val="0000FF"/>
                </a:solidFill>
                <a:latin typeface="Times New Roman" panose="02020603050405020304" pitchFamily="18" charset="0"/>
                <a:cs typeface="Times New Roman" panose="02020603050405020304" pitchFamily="18" charset="0"/>
              </a:rPr>
              <a:t>  - Kế hoạch chưa hợp lí như: lao động giúp gia đình quá ít, xem ti vi quá nhiều, thiếu thời gian ăn, ngủ, thể dục.</a:t>
            </a:r>
          </a:p>
        </p:txBody>
      </p:sp>
      <p:sp>
        <p:nvSpPr>
          <p:cNvPr id="7171" name="Text Box 15"/>
          <p:cNvSpPr txBox="1">
            <a:spLocks noChangeArrowheads="1"/>
          </p:cNvSpPr>
          <p:nvPr/>
        </p:nvSpPr>
        <p:spPr bwMode="auto">
          <a:xfrm>
            <a:off x="0" y="914400"/>
            <a:ext cx="8839200" cy="1347788"/>
          </a:xfrm>
          <a:prstGeom prst="rect">
            <a:avLst/>
          </a:prstGeom>
          <a:solidFill>
            <a:srgbClr val="FF3300"/>
          </a:solidFill>
          <a:ln w="9525">
            <a:solidFill>
              <a:schemeClr val="tx2"/>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5000"/>
              </a:lnSpc>
              <a:spcBef>
                <a:spcPct val="15000"/>
              </a:spcBef>
            </a:pPr>
            <a:r>
              <a:rPr lang="en-US" altLang="en-US" sz="3200" b="1" u="sng">
                <a:solidFill>
                  <a:schemeClr val="bg1"/>
                </a:solidFill>
                <a:latin typeface="Times New Roman" panose="02020603050405020304" pitchFamily="18" charset="0"/>
                <a:cs typeface="Times New Roman" panose="02020603050405020304" pitchFamily="18" charset="0"/>
              </a:rPr>
              <a:t>Nhóm 1</a:t>
            </a:r>
            <a:r>
              <a:rPr lang="en-US" altLang="en-US" sz="3200" b="1">
                <a:solidFill>
                  <a:schemeClr val="bg1"/>
                </a:solidFill>
                <a:latin typeface="Times New Roman" panose="02020603050405020304" pitchFamily="18" charset="0"/>
                <a:cs typeface="Times New Roman" panose="02020603050405020304" pitchFamily="18" charset="0"/>
              </a:rPr>
              <a:t>: Em có nhận xét gì về nội dung lịch làm việc hàng ngày trong tuần của bạn Nguyễn Hải Bình, làm việc gì? Kế hoạch hợp lí chưa.</a:t>
            </a:r>
            <a:endParaRPr lang="en-US" altLang="en-US" sz="32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998"/>
                                        </p:tgtEl>
                                        <p:attrNameLst>
                                          <p:attrName>style.visibility</p:attrName>
                                        </p:attrNameLst>
                                      </p:cBhvr>
                                      <p:to>
                                        <p:strVal val="visible"/>
                                      </p:to>
                                    </p:set>
                                    <p:animEffect transition="in" filter="checkerboard(across)">
                                      <p:cBhvr>
                                        <p:cTn id="7"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3" name="Text Box 13"/>
          <p:cNvSpPr txBox="1">
            <a:spLocks noChangeArrowheads="1"/>
          </p:cNvSpPr>
          <p:nvPr/>
        </p:nvSpPr>
        <p:spPr bwMode="auto">
          <a:xfrm>
            <a:off x="228600" y="3276600"/>
            <a:ext cx="8458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6600"/>
                </a:solidFill>
                <a:latin typeface="Times New Roman" panose="02020603050405020304" pitchFamily="18" charset="0"/>
                <a:cs typeface="Times New Roman" panose="02020603050405020304" pitchFamily="18" charset="0"/>
              </a:rPr>
              <a:t> -  Bình có ý thức tự giác, tự chủ cao.</a:t>
            </a:r>
          </a:p>
          <a:p>
            <a:pPr eaLnBrk="1" hangingPunct="1">
              <a:spcBef>
                <a:spcPct val="50000"/>
              </a:spcBef>
            </a:pPr>
            <a:r>
              <a:rPr lang="en-US" altLang="en-US" sz="3600" b="1">
                <a:solidFill>
                  <a:srgbClr val="006600"/>
                </a:solidFill>
                <a:latin typeface="Times New Roman" panose="02020603050405020304" pitchFamily="18" charset="0"/>
                <a:cs typeface="Times New Roman" panose="02020603050405020304" pitchFamily="18" charset="0"/>
              </a:rPr>
              <a:t>  - Chủ động làm việc có kế hoạch, không cần ai nhắc nhở</a:t>
            </a:r>
          </a:p>
        </p:txBody>
      </p:sp>
      <p:sp>
        <p:nvSpPr>
          <p:cNvPr id="16" name="Rectangle 15"/>
          <p:cNvSpPr/>
          <p:nvPr/>
        </p:nvSpPr>
        <p:spPr>
          <a:xfrm>
            <a:off x="762000" y="990600"/>
            <a:ext cx="6019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5000"/>
              </a:lnSpc>
              <a:spcBef>
                <a:spcPct val="15000"/>
              </a:spcBef>
              <a:defRPr/>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xét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Bình</a:t>
            </a:r>
            <a:endParaRPr lang="en-US" sz="3200" b="1" dirty="0">
              <a:solidFill>
                <a:srgbClr val="FF0000"/>
              </a:solidFill>
              <a:latin typeface="Times New Roman" pitchFamily="18" charset="0"/>
              <a:cs typeface="Times New Roman" pitchFamily="18" charset="0"/>
            </a:endParaRPr>
          </a:p>
        </p:txBody>
      </p:sp>
      <p:sp>
        <p:nvSpPr>
          <p:cNvPr id="17" name="Curved Right Arrow 16"/>
          <p:cNvSpPr/>
          <p:nvPr/>
        </p:nvSpPr>
        <p:spPr>
          <a:xfrm>
            <a:off x="304800" y="2438400"/>
            <a:ext cx="7620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checkerboard(across)">
                                      <p:cBhvr>
                                        <p:cTn id="7"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2"/>
          <p:cNvSpPr txBox="1">
            <a:spLocks noChangeArrowheads="1"/>
          </p:cNvSpPr>
          <p:nvPr/>
        </p:nvSpPr>
        <p:spPr bwMode="auto">
          <a:xfrm>
            <a:off x="0" y="1247775"/>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spcBef>
                <a:spcPct val="15000"/>
              </a:spcBef>
            </a:pPr>
            <a:r>
              <a:rPr lang="en-US" altLang="en-US" sz="3400" b="1">
                <a:solidFill>
                  <a:srgbClr val="0000FF"/>
                </a:solidFill>
              </a:rPr>
              <a:t> </a:t>
            </a:r>
          </a:p>
        </p:txBody>
      </p:sp>
      <p:sp>
        <p:nvSpPr>
          <p:cNvPr id="16" name="Rounded Rectangle 15"/>
          <p:cNvSpPr/>
          <p:nvPr/>
        </p:nvSpPr>
        <p:spPr>
          <a:xfrm>
            <a:off x="762000" y="228600"/>
            <a:ext cx="6934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u="sng" dirty="0" err="1">
                <a:solidFill>
                  <a:srgbClr val="0000FF"/>
                </a:solidFill>
                <a:latin typeface="Times New Roman" pitchFamily="18" charset="0"/>
                <a:cs typeface="Times New Roman" pitchFamily="18" charset="0"/>
              </a:rPr>
              <a:t>Nhóm</a:t>
            </a:r>
            <a:r>
              <a:rPr lang="en-US" sz="3200" b="1" u="sng" dirty="0">
                <a:solidFill>
                  <a:srgbClr val="0000FF"/>
                </a:solidFill>
                <a:latin typeface="Times New Roman" pitchFamily="18" charset="0"/>
                <a:cs typeface="Times New Roman" pitchFamily="18" charset="0"/>
              </a:rPr>
              <a:t> 3</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thử</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đoán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theo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kế</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hoạch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Hải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thì</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sẽ</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gì</a:t>
            </a:r>
            <a:r>
              <a:rPr lang="en-US" sz="3200" b="1" dirty="0">
                <a:solidFill>
                  <a:srgbClr val="0000FF"/>
                </a:solidFill>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17" name="Rounded Rectangle 16"/>
          <p:cNvSpPr/>
          <p:nvPr/>
        </p:nvSpPr>
        <p:spPr>
          <a:xfrm>
            <a:off x="685800" y="2819400"/>
            <a:ext cx="7239000"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Chủ</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động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việc</a:t>
            </a:r>
            <a:endParaRPr lang="en-US" sz="3200" b="1" dirty="0">
              <a:solidFill>
                <a:schemeClr val="tx1"/>
              </a:solidFill>
              <a:latin typeface="Times New Roman" pitchFamily="18" charset="0"/>
              <a:cs typeface="Times New Roman" pitchFamily="18" charset="0"/>
            </a:endParaRPr>
          </a:p>
          <a:p>
            <a:pPr>
              <a:spcBef>
                <a:spcPct val="50000"/>
              </a:spcBef>
              <a:defRPr/>
            </a:pPr>
            <a:r>
              <a:rPr lang="en-US" sz="3200" b="1" dirty="0">
                <a:solidFill>
                  <a:schemeClr val="tx1"/>
                </a:solidFill>
                <a:latin typeface="Times New Roman" pitchFamily="18" charset="0"/>
                <a:cs typeface="Times New Roman" pitchFamily="18" charset="0"/>
              </a:rPr>
              <a:t>  - </a:t>
            </a:r>
            <a:r>
              <a:rPr lang="en-US" sz="3200" b="1" dirty="0" err="1">
                <a:solidFill>
                  <a:schemeClr val="tx1"/>
                </a:solidFill>
                <a:latin typeface="Times New Roman" pitchFamily="18" charset="0"/>
                <a:cs typeface="Times New Roman" pitchFamily="18" charset="0"/>
              </a:rPr>
              <a:t>Không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lảng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phí</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gian</a:t>
            </a:r>
            <a:endParaRPr lang="en-US" sz="3200" b="1" dirty="0">
              <a:solidFill>
                <a:schemeClr val="tx1"/>
              </a:solidFill>
              <a:latin typeface="Times New Roman" pitchFamily="18" charset="0"/>
              <a:cs typeface="Times New Roman" pitchFamily="18" charset="0"/>
            </a:endParaRPr>
          </a:p>
          <a:p>
            <a:pPr>
              <a:spcBef>
                <a:spcPct val="50000"/>
              </a:spcBef>
              <a:defRPr/>
            </a:pPr>
            <a:r>
              <a:rPr lang="en-US" sz="3200" b="1" dirty="0">
                <a:solidFill>
                  <a:schemeClr val="tx1"/>
                </a:solidFill>
                <a:latin typeface="Times New Roman" pitchFamily="18" charset="0"/>
                <a:cs typeface="Times New Roman" pitchFamily="18" charset="0"/>
              </a:rPr>
              <a:t>  - </a:t>
            </a:r>
            <a:r>
              <a:rPr lang="en-US" sz="3200" b="1" dirty="0" err="1">
                <a:solidFill>
                  <a:schemeClr val="tx1"/>
                </a:solidFill>
                <a:latin typeface="Times New Roman" pitchFamily="18" charset="0"/>
                <a:cs typeface="Times New Roman" pitchFamily="18" charset="0"/>
              </a:rPr>
              <a:t>Hoàn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thành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việc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đến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nơi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đến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chốn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hiệu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quả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bỏ</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sót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việc</a:t>
            </a:r>
            <a:endParaRPr lang="en-US" sz="3200" b="1" dirty="0">
              <a:solidFill>
                <a:schemeClr val="tx1"/>
              </a:solidFill>
              <a:latin typeface="Times New Roman" pitchFamily="18" charset="0"/>
              <a:cs typeface="Times New Roman" pitchFamily="18" charset="0"/>
            </a:endParaRPr>
          </a:p>
        </p:txBody>
      </p:sp>
      <p:sp>
        <p:nvSpPr>
          <p:cNvPr id="18" name="Curved Right Arrow 17"/>
          <p:cNvSpPr/>
          <p:nvPr/>
        </p:nvSpPr>
        <p:spPr>
          <a:xfrm>
            <a:off x="457200" y="2133600"/>
            <a:ext cx="609600" cy="609600"/>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Text Box 13"/>
          <p:cNvSpPr txBox="1">
            <a:spLocks noChangeArrowheads="1"/>
          </p:cNvSpPr>
          <p:nvPr/>
        </p:nvSpPr>
        <p:spPr bwMode="auto">
          <a:xfrm>
            <a:off x="0" y="2667000"/>
            <a:ext cx="9144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Làm việc có kế hoạch có lợi:</a:t>
            </a:r>
          </a:p>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Rèn luyện ý chí nghị lực.</a:t>
            </a:r>
          </a:p>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Rèn luyện tính kỉ luật, kiên trì.</a:t>
            </a:r>
          </a:p>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Kết quả học tập tốt.</a:t>
            </a:r>
          </a:p>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Cha mẹ, thầy cô yêu quí.</a:t>
            </a:r>
          </a:p>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Làm việc  không có kế hoạch sẽ có hại như: </a:t>
            </a:r>
          </a:p>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Dẫn đến hiệu quả chất lượng không cao.</a:t>
            </a:r>
          </a:p>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Kết quả học tập kém.</a:t>
            </a:r>
          </a:p>
          <a:p>
            <a:pPr eaLnBrk="1" hangingPunct="1">
              <a:lnSpc>
                <a:spcPct val="90000"/>
              </a:lnSpc>
              <a:spcBef>
                <a:spcPct val="15000"/>
              </a:spcBef>
            </a:pPr>
            <a:r>
              <a:rPr lang="en-US" altLang="en-US" sz="2700" b="1">
                <a:latin typeface="Times New Roman" panose="02020603050405020304" pitchFamily="18" charset="0"/>
                <a:cs typeface="Times New Roman" panose="02020603050405020304" pitchFamily="18" charset="0"/>
              </a:rPr>
              <a:t>    - Không hoàn thành công việc.</a:t>
            </a:r>
          </a:p>
        </p:txBody>
      </p:sp>
      <p:sp>
        <p:nvSpPr>
          <p:cNvPr id="16" name="Rounded Rectangle 15"/>
          <p:cNvSpPr/>
          <p:nvPr/>
        </p:nvSpPr>
        <p:spPr>
          <a:xfrm>
            <a:off x="838200" y="381000"/>
            <a:ext cx="6096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u="sng" dirty="0" err="1">
                <a:solidFill>
                  <a:srgbClr val="0000FF"/>
                </a:solidFill>
                <a:latin typeface="Times New Roman" pitchFamily="18" charset="0"/>
                <a:cs typeface="Times New Roman" pitchFamily="18" charset="0"/>
              </a:rPr>
              <a:t>Nhóm</a:t>
            </a:r>
            <a:r>
              <a:rPr lang="en-US" sz="2800" b="1" u="sng" dirty="0">
                <a:solidFill>
                  <a:srgbClr val="0000FF"/>
                </a:solidFill>
                <a:latin typeface="Times New Roman" pitchFamily="18" charset="0"/>
                <a:cs typeface="Times New Roman" pitchFamily="18" charset="0"/>
              </a:rPr>
              <a:t> 4</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lợi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a:t>
            </a:r>
            <a:r>
              <a:rPr lang="en-US" sz="2800" b="1" dirty="0">
                <a:solidFill>
                  <a:srgbClr val="0000FF"/>
                </a:solidFill>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17" name="Down Arrow 16"/>
          <p:cNvSpPr/>
          <p:nvPr/>
        </p:nvSpPr>
        <p:spPr>
          <a:xfrm>
            <a:off x="228600" y="2057400"/>
            <a:ext cx="6096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8141"/>
                                        </p:tgtEl>
                                        <p:attrNameLst>
                                          <p:attrName>style.visibility</p:attrName>
                                        </p:attrNameLst>
                                      </p:cBhvr>
                                      <p:to>
                                        <p:strVal val="visible"/>
                                      </p:to>
                                    </p:set>
                                    <p:animEffect transition="in" filter="checkerboard(across)">
                                      <p:cBhvr>
                                        <p:cTn id="7"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797</TotalTime>
  <Words>1101</Words>
  <Application>Microsoft Office PowerPoint</Application>
  <PresentationFormat>Trình chiếu Trên màn hình (4:3)</PresentationFormat>
  <Paragraphs>211</Paragraphs>
  <Slides>21</Slides>
  <Notes>0</Notes>
  <HiddenSlides>0</HiddenSlides>
  <MMClips>0</MMClips>
  <ScaleCrop>false</ScaleCrop>
  <HeadingPairs>
    <vt:vector size="4" baseType="variant">
      <vt:variant>
        <vt:lpstr>Chủ đề</vt:lpstr>
      </vt:variant>
      <vt:variant>
        <vt:i4>1</vt:i4>
      </vt:variant>
      <vt:variant>
        <vt:lpstr>Tiêu đề Bản chiếu</vt:lpstr>
      </vt:variant>
      <vt:variant>
        <vt:i4>21</vt:i4>
      </vt:variant>
    </vt:vector>
  </HeadingPairs>
  <TitlesOfParts>
    <vt:vector size="22" baseType="lpstr">
      <vt:lpstr>Default Design</vt:lpstr>
      <vt:lpstr>Bản trình bày PowerPoint</vt:lpstr>
      <vt:lpstr>Bản trình bày PowerPoint</vt:lpstr>
      <vt:lpstr>Bản trình bày PowerPoint</vt:lpstr>
      <vt:lpstr>Kế hoạch làm việc tuần của bạn Hải Bình</vt:lpstr>
      <vt:lpstr>Thảo luận nhóm</vt:lpstr>
      <vt:lpstr>Bản trình bày PowerPoint</vt:lpstr>
      <vt:lpstr>Bản trình bày PowerPoint</vt:lpstr>
      <vt:lpstr>Bản trình bày PowerPoint</vt:lpstr>
      <vt:lpstr>Bản trình bày PowerPoint</vt:lpstr>
      <vt:lpstr>Bản trình bày PowerPoint</vt:lpstr>
      <vt:lpstr>Bản trình bày PowerPoint</vt:lpstr>
      <vt:lpstr>ThÇy gi¸o NguyÔn Ngäc KÝ mét tÊm g­¬ng sèng vµ lµm viÖc cã kÕ ho¹ch  .</vt:lpstr>
      <vt:lpstr>Sống và làm việc có kế hoạch</vt:lpstr>
      <vt:lpstr>II. NỘI DUNG BÀI HỌC</vt:lpstr>
      <vt:lpstr>Bản trình bày PowerPoint</vt:lpstr>
      <vt:lpstr>Bản trình bày PowerPoint</vt:lpstr>
      <vt:lpstr>2. Yêu cầu khi xác định kế hoạch</vt:lpstr>
      <vt:lpstr>3. Ý nghĩa</vt:lpstr>
      <vt:lpstr>4. Trách nhiệm của bản thân</vt:lpstr>
      <vt:lpstr>Bản trình bày PowerPoint</vt:lpstr>
      <vt:lpstr>Bản trình bày PowerPoint</vt:lpstr>
    </vt:vector>
  </TitlesOfParts>
  <Company>QUANGDIEN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NNSON</dc:creator>
  <cp:lastModifiedBy>Admin</cp:lastModifiedBy>
  <cp:revision>80</cp:revision>
  <dcterms:created xsi:type="dcterms:W3CDTF">2009-10-16T12:29:24Z</dcterms:created>
  <dcterms:modified xsi:type="dcterms:W3CDTF">2017-11-13T23:35:55Z</dcterms:modified>
</cp:coreProperties>
</file>