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5" r:id="rId2"/>
  </p:sldMasterIdLst>
  <p:notesMasterIdLst>
    <p:notesMasterId r:id="rId10"/>
  </p:notesMasterIdLst>
  <p:sldIdLst>
    <p:sldId id="256" r:id="rId3"/>
    <p:sldId id="370" r:id="rId4"/>
    <p:sldId id="262" r:id="rId5"/>
    <p:sldId id="278" r:id="rId6"/>
    <p:sldId id="258" r:id="rId7"/>
    <p:sldId id="263" r:id="rId8"/>
    <p:sldId id="277" r:id="rId9"/>
  </p:sldIdLst>
  <p:sldSz cx="12192000" cy="6858000"/>
  <p:notesSz cx="6858000" cy="9144000"/>
  <p:embeddedFontLst>
    <p:embeddedFont>
      <p:font typeface="微软雅黑" panose="020B0503020204020204" pitchFamily="34" charset="-122"/>
      <p:regular r:id="rId11"/>
      <p:bold r:id="rId12"/>
    </p:embeddedFont>
    <p:embeddedFont>
      <p:font typeface="汉仪夏日体W" panose="020B0604020202020204" charset="-12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DengXian" panose="02010600030101010101" pitchFamily="2" charset="-122"/>
      <p:regular r:id="rId22"/>
      <p:bold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SimSun" panose="02010600030101010101" pitchFamily="2" charset="-122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427"/>
    <a:srgbClr val="EEAD1B"/>
    <a:srgbClr val="08ACB6"/>
    <a:srgbClr val="A1BF24"/>
    <a:srgbClr val="F7D294"/>
    <a:srgbClr val="DBFBFD"/>
    <a:srgbClr val="401010"/>
    <a:srgbClr val="BA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8FA-4E2B-4AE8-995E-3CD42975F7E6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DCD1-95AB-4626-ABD9-D3784FCC6B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6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0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0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59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73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509918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509918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94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02" indent="0" algn="ctr">
              <a:buNone/>
              <a:defRPr/>
            </a:lvl2pPr>
            <a:lvl3pPr marL="685602" indent="0" algn="ctr">
              <a:buNone/>
              <a:defRPr/>
            </a:lvl3pPr>
            <a:lvl4pPr marL="1028404" indent="0" algn="ctr">
              <a:buNone/>
              <a:defRPr/>
            </a:lvl4pPr>
            <a:lvl5pPr marL="1371204" indent="0" algn="ctr">
              <a:buNone/>
              <a:defRPr/>
            </a:lvl5pPr>
            <a:lvl6pPr marL="1714006" indent="0" algn="ctr">
              <a:buNone/>
              <a:defRPr/>
            </a:lvl6pPr>
            <a:lvl7pPr marL="2056807" indent="0" algn="ctr">
              <a:buNone/>
              <a:defRPr/>
            </a:lvl7pPr>
            <a:lvl8pPr marL="2399608" indent="0" algn="ctr">
              <a:buNone/>
              <a:defRPr/>
            </a:lvl8pPr>
            <a:lvl9pPr marL="27424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222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82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802" indent="0">
              <a:buNone/>
              <a:defRPr sz="1349"/>
            </a:lvl2pPr>
            <a:lvl3pPr marL="685602" indent="0">
              <a:buNone/>
              <a:defRPr sz="1199"/>
            </a:lvl3pPr>
            <a:lvl4pPr marL="1028404" indent="0">
              <a:buNone/>
              <a:defRPr sz="1051"/>
            </a:lvl4pPr>
            <a:lvl5pPr marL="1371204" indent="0">
              <a:buNone/>
              <a:defRPr sz="1051"/>
            </a:lvl5pPr>
            <a:lvl6pPr marL="1714006" indent="0">
              <a:buNone/>
              <a:defRPr sz="1051"/>
            </a:lvl6pPr>
            <a:lvl7pPr marL="2056807" indent="0">
              <a:buNone/>
              <a:defRPr sz="1051"/>
            </a:lvl7pPr>
            <a:lvl8pPr marL="2399608" indent="0">
              <a:buNone/>
              <a:defRPr sz="1051"/>
            </a:lvl8pPr>
            <a:lvl9pPr marL="2742410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3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8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02" indent="0">
              <a:buNone/>
              <a:defRPr sz="1499" b="1"/>
            </a:lvl2pPr>
            <a:lvl3pPr marL="685602" indent="0">
              <a:buNone/>
              <a:defRPr sz="1349" b="1"/>
            </a:lvl3pPr>
            <a:lvl4pPr marL="1028404" indent="0">
              <a:buNone/>
              <a:defRPr sz="1199" b="1"/>
            </a:lvl4pPr>
            <a:lvl5pPr marL="1371204" indent="0">
              <a:buNone/>
              <a:defRPr sz="1199" b="1"/>
            </a:lvl5pPr>
            <a:lvl6pPr marL="1714006" indent="0">
              <a:buNone/>
              <a:defRPr sz="1199" b="1"/>
            </a:lvl6pPr>
            <a:lvl7pPr marL="2056807" indent="0">
              <a:buNone/>
              <a:defRPr sz="1199" b="1"/>
            </a:lvl7pPr>
            <a:lvl8pPr marL="2399608" indent="0">
              <a:buNone/>
              <a:defRPr sz="1199" b="1"/>
            </a:lvl8pPr>
            <a:lvl9pPr marL="2742410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7"/>
            <a:ext cx="5386916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02" indent="0">
              <a:buNone/>
              <a:defRPr sz="1499" b="1"/>
            </a:lvl2pPr>
            <a:lvl3pPr marL="685602" indent="0">
              <a:buNone/>
              <a:defRPr sz="1349" b="1"/>
            </a:lvl3pPr>
            <a:lvl4pPr marL="1028404" indent="0">
              <a:buNone/>
              <a:defRPr sz="1199" b="1"/>
            </a:lvl4pPr>
            <a:lvl5pPr marL="1371204" indent="0">
              <a:buNone/>
              <a:defRPr sz="1199" b="1"/>
            </a:lvl5pPr>
            <a:lvl6pPr marL="1714006" indent="0">
              <a:buNone/>
              <a:defRPr sz="1199" b="1"/>
            </a:lvl6pPr>
            <a:lvl7pPr marL="2056807" indent="0">
              <a:buNone/>
              <a:defRPr sz="1199" b="1"/>
            </a:lvl7pPr>
            <a:lvl8pPr marL="2399608" indent="0">
              <a:buNone/>
              <a:defRPr sz="1199" b="1"/>
            </a:lvl8pPr>
            <a:lvl9pPr marL="2742410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1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30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3" cy="1162051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02" indent="0">
              <a:buNone/>
              <a:defRPr sz="900"/>
            </a:lvl2pPr>
            <a:lvl3pPr marL="685602" indent="0">
              <a:buNone/>
              <a:defRPr sz="751"/>
            </a:lvl3pPr>
            <a:lvl4pPr marL="1028404" indent="0">
              <a:buNone/>
              <a:defRPr sz="675"/>
            </a:lvl4pPr>
            <a:lvl5pPr marL="1371204" indent="0">
              <a:buNone/>
              <a:defRPr sz="675"/>
            </a:lvl5pPr>
            <a:lvl6pPr marL="1714006" indent="0">
              <a:buNone/>
              <a:defRPr sz="675"/>
            </a:lvl6pPr>
            <a:lvl7pPr marL="2056807" indent="0">
              <a:buNone/>
              <a:defRPr sz="675"/>
            </a:lvl7pPr>
            <a:lvl8pPr marL="2399608" indent="0">
              <a:buNone/>
              <a:defRPr sz="675"/>
            </a:lvl8pPr>
            <a:lvl9pPr marL="274241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12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802" indent="0">
              <a:buNone/>
              <a:defRPr sz="2099"/>
            </a:lvl2pPr>
            <a:lvl3pPr marL="685602" indent="0">
              <a:buNone/>
              <a:defRPr sz="1799"/>
            </a:lvl3pPr>
            <a:lvl4pPr marL="1028404" indent="0">
              <a:buNone/>
              <a:defRPr sz="1499"/>
            </a:lvl4pPr>
            <a:lvl5pPr marL="1371204" indent="0">
              <a:buNone/>
              <a:defRPr sz="1499"/>
            </a:lvl5pPr>
            <a:lvl6pPr marL="1714006" indent="0">
              <a:buNone/>
              <a:defRPr sz="1499"/>
            </a:lvl6pPr>
            <a:lvl7pPr marL="2056807" indent="0">
              <a:buNone/>
              <a:defRPr sz="1499"/>
            </a:lvl7pPr>
            <a:lvl8pPr marL="2399608" indent="0">
              <a:buNone/>
              <a:defRPr sz="1499"/>
            </a:lvl8pPr>
            <a:lvl9pPr marL="2742410" indent="0">
              <a:buNone/>
              <a:defRPr sz="14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02" indent="0">
              <a:buNone/>
              <a:defRPr sz="900"/>
            </a:lvl2pPr>
            <a:lvl3pPr marL="685602" indent="0">
              <a:buNone/>
              <a:defRPr sz="751"/>
            </a:lvl3pPr>
            <a:lvl4pPr marL="1028404" indent="0">
              <a:buNone/>
              <a:defRPr sz="675"/>
            </a:lvl4pPr>
            <a:lvl5pPr marL="1371204" indent="0">
              <a:buNone/>
              <a:defRPr sz="675"/>
            </a:lvl5pPr>
            <a:lvl6pPr marL="1714006" indent="0">
              <a:buNone/>
              <a:defRPr sz="675"/>
            </a:lvl6pPr>
            <a:lvl7pPr marL="2056807" indent="0">
              <a:buNone/>
              <a:defRPr sz="675"/>
            </a:lvl7pPr>
            <a:lvl8pPr marL="2399608" indent="0">
              <a:buNone/>
              <a:defRPr sz="675"/>
            </a:lvl8pPr>
            <a:lvl9pPr marL="274241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68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33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49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6" y="274644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1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8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228973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8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534380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02357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472221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8940197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714502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2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任意多边形: 形状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671835" y="1651705"/>
            <a:ext cx="2624866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1"/>
          </p:nvPr>
        </p:nvSpPr>
        <p:spPr>
          <a:xfrm>
            <a:off x="3388628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408084" y="1555682"/>
            <a:ext cx="1906122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8084639" y="1499621"/>
            <a:ext cx="2192282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1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93200" y="5970960"/>
            <a:ext cx="2815661" cy="747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0533" y="216861"/>
            <a:ext cx="1425567" cy="6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1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5pPr>
      <a:lvl6pPr marL="342802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6pPr>
      <a:lvl7pPr marL="685602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7pPr>
      <a:lvl8pPr marL="102840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8pPr>
      <a:lvl9pPr marL="137120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9pPr>
    </p:titleStyle>
    <p:bodyStyle>
      <a:lvl1pPr marL="255960" indent="-255960" algn="l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  <a:ea typeface="+mn-ea"/>
          <a:cs typeface="+mn-cs"/>
        </a:defRPr>
      </a:lvl1pPr>
      <a:lvl2pPr marL="555969" indent="-213101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</a:defRPr>
      </a:lvl2pPr>
      <a:lvl3pPr marL="855977" indent="-170244" algn="l" rtl="0" eaLnBrk="0" fontAlgn="base" hangingPunct="0">
        <a:spcBef>
          <a:spcPct val="20000"/>
        </a:spcBef>
        <a:spcAft>
          <a:spcPct val="0"/>
        </a:spcAft>
        <a:buChar char="•"/>
        <a:defRPr sz="1725">
          <a:solidFill>
            <a:schemeClr val="tx1"/>
          </a:solidFill>
          <a:latin typeface="+mn-lt"/>
        </a:defRPr>
      </a:lvl3pPr>
      <a:lvl4pPr marL="1198845" indent="-170244" algn="l" rtl="0" eaLnBrk="0" fontAlgn="base" hangingPunct="0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</a:defRPr>
      </a:lvl4pPr>
      <a:lvl5pPr marL="1541712" indent="-170244" algn="l" rtl="0" eaLnBrk="0" fontAlgn="base" hangingPunct="0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5pPr>
      <a:lvl6pPr marL="1885406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6pPr>
      <a:lvl7pPr marL="2228207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7pPr>
      <a:lvl8pPr marL="2571009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8pPr>
      <a:lvl9pPr marL="2913810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02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02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04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204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006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807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608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410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4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5B6F7B-36D0-403F-A419-C0BC1EA3DA41}"/>
              </a:ext>
            </a:extLst>
          </p:cNvPr>
          <p:cNvSpPr txBox="1"/>
          <p:nvPr/>
        </p:nvSpPr>
        <p:spPr>
          <a:xfrm>
            <a:off x="2241697" y="1339702"/>
            <a:ext cx="7412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CHÀO MỪNG CÁC CON ĐẾN VỚI LỚP HỌC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16623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" y="135"/>
            <a:ext cx="12360209" cy="688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633" y="501908"/>
            <a:ext cx="82805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  <a:p>
            <a:pPr marL="0" marR="0" lvl="0" indent="0" algn="l" defTabSz="685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Thứ tư ngày 8 tháng 12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866" y="1692146"/>
            <a:ext cx="5199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Toán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866" y="2389941"/>
            <a:ext cx="10269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Luyện tập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C39733-8D57-4137-8F14-42148B18AD11}"/>
              </a:ext>
            </a:extLst>
          </p:cNvPr>
          <p:cNvSpPr txBox="1"/>
          <p:nvPr/>
        </p:nvSpPr>
        <p:spPr>
          <a:xfrm>
            <a:off x="2218126" y="330629"/>
            <a:ext cx="847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>
                <a:latin typeface="Cambria" panose="02040503050406030204" pitchFamily="18" charset="0"/>
              </a:rPr>
              <a:t>Bài 1: Tính nhẩm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D0CA1EF2-A86D-4238-BC3D-A3AD7F41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886" y="1539115"/>
            <a:ext cx="9144000" cy="1322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6 =	</a:t>
            </a:r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9 </a:t>
            </a: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             9 </a:t>
            </a: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                9 </a:t>
            </a: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9  =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54 : 9 </a:t>
            </a:r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             63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9 </a:t>
            </a:r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             72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9 </a:t>
            </a:r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          81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9  = 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B200AB8C-205E-46E7-A08D-46E4A7D3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1108" y="2274650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EC369300-0EBD-41CE-8F5A-5EECDD08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23" y="1498464"/>
            <a:ext cx="728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9D27D7D3-D3E4-483D-BBD6-99C27600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279" y="1498464"/>
            <a:ext cx="817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E69F8A4A-BB09-4031-A628-6656B4FD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148" y="2274650"/>
            <a:ext cx="358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34722496-81E1-4651-9A63-9791E4E9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861" y="1553967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B0227A5B-FFBF-4A07-925C-F025C495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861" y="2274650"/>
            <a:ext cx="60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E1C9EA47-1057-457D-9F7B-1A95FA5F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436" y="1556636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538E7F78-AA52-47ED-B4F3-D70EC564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361" y="2293236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843CA043-285B-4BC0-BE22-5D15C25A1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48" y="4029961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D45F5932-DAB6-4350-9B8D-E53F52D6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42" y="156984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955098B8-0206-4260-9AAC-92B5C88AB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061" y="4052186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18 : 9 =	       27 : 9=             36 : 9 =           45 : 9 =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18 : 2 =           27 : 3 =            36 : 4 =            45 : 5  = 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A6957C5F-0148-4E79-8B88-2EC69CB8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361" y="4029961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0CC47607-B0F7-41EB-A5FC-D2E9B840E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361" y="4795136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7A1B23ED-8F52-44D6-ADCF-DB391DD8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661" y="4015674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AB7D2BD7-94DC-4E54-9163-7F34ED96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299" y="4795136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9E761EF1-4926-494D-8098-B596290D6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861" y="4052186"/>
            <a:ext cx="509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FA19A709-1A7E-4345-9859-11C0EA5E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274" y="4776086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7F97DB8E-12FA-4E1A-B58F-69709E944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5017" y="4003913"/>
            <a:ext cx="63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865E161E-9E90-45B3-8BA7-ECF94617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7092" y="4776086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47055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8A66BE-3BCE-4FE4-A37E-0CFA8ACD86C4}"/>
              </a:ext>
            </a:extLst>
          </p:cNvPr>
          <p:cNvSpPr txBox="1"/>
          <p:nvPr/>
        </p:nvSpPr>
        <p:spPr>
          <a:xfrm>
            <a:off x="2106563" y="359016"/>
            <a:ext cx="847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>
                <a:latin typeface="Cambria" panose="02040503050406030204" pitchFamily="18" charset="0"/>
              </a:rPr>
              <a:t>Bài 2: Số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AC505D8-9661-482D-8015-5D76175C6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7845"/>
              </p:ext>
            </p:extLst>
          </p:nvPr>
        </p:nvGraphicFramePr>
        <p:xfrm>
          <a:off x="847059" y="1718332"/>
          <a:ext cx="10689265" cy="3252972"/>
        </p:xfrm>
        <a:graphic>
          <a:graphicData uri="http://schemas.openxmlformats.org/drawingml/2006/table">
            <a:tbl>
              <a:tblPr/>
              <a:tblGrid>
                <a:gridCol w="2791761">
                  <a:extLst>
                    <a:ext uri="{9D8B030D-6E8A-4147-A177-3AD203B41FA5}">
                      <a16:colId xmlns:a16="http://schemas.microsoft.com/office/drawing/2014/main" val="2704207141"/>
                    </a:ext>
                  </a:extLst>
                </a:gridCol>
                <a:gridCol w="1348305">
                  <a:extLst>
                    <a:ext uri="{9D8B030D-6E8A-4147-A177-3AD203B41FA5}">
                      <a16:colId xmlns:a16="http://schemas.microsoft.com/office/drawing/2014/main" val="1060872398"/>
                    </a:ext>
                  </a:extLst>
                </a:gridCol>
                <a:gridCol w="1348305">
                  <a:extLst>
                    <a:ext uri="{9D8B030D-6E8A-4147-A177-3AD203B41FA5}">
                      <a16:colId xmlns:a16="http://schemas.microsoft.com/office/drawing/2014/main" val="2134718037"/>
                    </a:ext>
                  </a:extLst>
                </a:gridCol>
                <a:gridCol w="1445480">
                  <a:extLst>
                    <a:ext uri="{9D8B030D-6E8A-4147-A177-3AD203B41FA5}">
                      <a16:colId xmlns:a16="http://schemas.microsoft.com/office/drawing/2014/main" val="4099756688"/>
                    </a:ext>
                  </a:extLst>
                </a:gridCol>
                <a:gridCol w="1251130">
                  <a:extLst>
                    <a:ext uri="{9D8B030D-6E8A-4147-A177-3AD203B41FA5}">
                      <a16:colId xmlns:a16="http://schemas.microsoft.com/office/drawing/2014/main" val="3255008881"/>
                    </a:ext>
                  </a:extLst>
                </a:gridCol>
                <a:gridCol w="1155979">
                  <a:extLst>
                    <a:ext uri="{9D8B030D-6E8A-4147-A177-3AD203B41FA5}">
                      <a16:colId xmlns:a16="http://schemas.microsoft.com/office/drawing/2014/main" val="1791565555"/>
                    </a:ext>
                  </a:extLst>
                </a:gridCol>
                <a:gridCol w="1348305">
                  <a:extLst>
                    <a:ext uri="{9D8B030D-6E8A-4147-A177-3AD203B41FA5}">
                      <a16:colId xmlns:a16="http://schemas.microsoft.com/office/drawing/2014/main" val="860124846"/>
                    </a:ext>
                  </a:extLst>
                </a:gridCol>
              </a:tblGrid>
              <a:tr h="1084324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Số bị chia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27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27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63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63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164637"/>
                  </a:ext>
                </a:extLst>
              </a:tr>
              <a:tr h="1182899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Số chia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829749"/>
                  </a:ext>
                </a:extLst>
              </a:tr>
              <a:tr h="985749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Thương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43866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206A273-C301-4EFA-B31D-EB755BD62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512" y="4233505"/>
            <a:ext cx="6802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2AA22-0AB6-4AD9-9192-8693453D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819" y="3052430"/>
            <a:ext cx="6802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9D3BB7-E2D2-4131-8302-5805BB0C4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922" y="1972330"/>
            <a:ext cx="10689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782F25-2EBD-4D40-9785-CAA3B3CC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7958" y="3136612"/>
            <a:ext cx="6802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CCE44-AD81-4F6A-9D7F-3603D572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0470" y="1955799"/>
            <a:ext cx="890233" cy="6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27FEF7-2FC2-4C05-8EA1-B74974BC1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4715" y="4233505"/>
            <a:ext cx="6802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3285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C2F0E8-29B6-4345-8BDC-1E3E78909FFC}"/>
              </a:ext>
            </a:extLst>
          </p:cNvPr>
          <p:cNvSpPr txBox="1"/>
          <p:nvPr/>
        </p:nvSpPr>
        <p:spPr>
          <a:xfrm>
            <a:off x="1956392" y="132275"/>
            <a:ext cx="100371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>
                <a:latin typeface="Cambria" panose="02040503050406030204" pitchFamily="18" charset="0"/>
              </a:rPr>
              <a:t>Bài 3: Một công ti dự định xây 36 ngôi nhà, đến nay đã xây đ</a:t>
            </a:r>
            <a:r>
              <a:rPr lang="vi-VN" altLang="zh-CN" sz="3200" b="1">
                <a:latin typeface="Cambria" panose="02040503050406030204" pitchFamily="18" charset="0"/>
              </a:rPr>
              <a:t>ư</a:t>
            </a:r>
            <a:r>
              <a:rPr lang="en-US" altLang="zh-CN" sz="3200" b="1">
                <a:latin typeface="Cambria" panose="02040503050406030204" pitchFamily="18" charset="0"/>
              </a:rPr>
              <a:t>ợc     số ngôi nhà đó. Hỏi công ti còn phải</a:t>
            </a:r>
          </a:p>
          <a:p>
            <a:pPr lvl="0"/>
            <a:r>
              <a:rPr lang="en-US" altLang="zh-CN" sz="3200" b="1">
                <a:latin typeface="Cambria" panose="02040503050406030204" pitchFamily="18" charset="0"/>
              </a:rPr>
              <a:t>                           </a:t>
            </a:r>
          </a:p>
          <a:p>
            <a:pPr lvl="0"/>
            <a:r>
              <a:rPr lang="en-US" altLang="zh-CN" sz="3200" b="1">
                <a:latin typeface="Cambria" panose="02040503050406030204" pitchFamily="18" charset="0"/>
              </a:rPr>
              <a:t>xây tiếp bao nhiêu ngôi nhà nữa?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graphicFrame>
        <p:nvGraphicFramePr>
          <p:cNvPr id="29" name="Object 5">
            <a:extLst>
              <a:ext uri="{FF2B5EF4-FFF2-40B4-BE49-F238E27FC236}">
                <a16:creationId xmlns:a16="http://schemas.microsoft.com/office/drawing/2014/main" id="{F19BDB9A-25A7-46FB-9CB6-899C65F86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063940"/>
              </p:ext>
            </p:extLst>
          </p:nvPr>
        </p:nvGraphicFramePr>
        <p:xfrm>
          <a:off x="4910138" y="3665538"/>
          <a:ext cx="4571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id="{4C117FA9-DE9C-47F1-BE4B-AE4B12E36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3665538"/>
                        <a:ext cx="45719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4">
            <a:extLst>
              <a:ext uri="{FF2B5EF4-FFF2-40B4-BE49-F238E27FC236}">
                <a16:creationId xmlns:a16="http://schemas.microsoft.com/office/drawing/2014/main" id="{F5138FC5-7AA1-485D-9561-D1EBD699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93" y="2261909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Tóm tắt:        </a:t>
            </a:r>
            <a:endParaRPr lang="en-US" altLang="en-US" sz="32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63">
            <a:extLst>
              <a:ext uri="{FF2B5EF4-FFF2-40B4-BE49-F238E27FC236}">
                <a16:creationId xmlns:a16="http://schemas.microsoft.com/office/drawing/2014/main" id="{809682E3-523D-4728-A79C-EDE7D0C24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92" y="2815311"/>
            <a:ext cx="3728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Cambria" panose="02040503050406030204" pitchFamily="18" charset="0"/>
              </a:rPr>
              <a:t>Xây :  36 ngôi nhà</a:t>
            </a:r>
          </a:p>
        </p:txBody>
      </p:sp>
      <p:sp>
        <p:nvSpPr>
          <p:cNvPr id="32" name="Text Box 64">
            <a:extLst>
              <a:ext uri="{FF2B5EF4-FFF2-40B4-BE49-F238E27FC236}">
                <a16:creationId xmlns:a16="http://schemas.microsoft.com/office/drawing/2014/main" id="{677CD13A-AC97-4564-8D20-704B5D83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92" y="3458094"/>
            <a:ext cx="3281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Cambria" panose="02040503050406030204" pitchFamily="18" charset="0"/>
              </a:rPr>
              <a:t>Đã xây :      số nhà  </a:t>
            </a:r>
          </a:p>
        </p:txBody>
      </p:sp>
      <p:sp>
        <p:nvSpPr>
          <p:cNvPr id="33" name="Text Box 65">
            <a:extLst>
              <a:ext uri="{FF2B5EF4-FFF2-40B4-BE49-F238E27FC236}">
                <a16:creationId xmlns:a16="http://schemas.microsoft.com/office/drawing/2014/main" id="{BE4EC301-C4D7-4B8A-A3FE-0BD0E582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2" y="4318219"/>
            <a:ext cx="459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Cambria" panose="02040503050406030204" pitchFamily="18" charset="0"/>
              </a:rPr>
              <a:t>Hỏi phải xây..…ngôi nhà ?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839B75-BA07-4817-A328-0AD4C69A7B70}"/>
              </a:ext>
            </a:extLst>
          </p:cNvPr>
          <p:cNvCxnSpPr/>
          <p:nvPr/>
        </p:nvCxnSpPr>
        <p:spPr>
          <a:xfrm>
            <a:off x="5539564" y="648586"/>
            <a:ext cx="43061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1F9EDE-5E36-44D1-9D62-1441A0E80C87}"/>
              </a:ext>
            </a:extLst>
          </p:cNvPr>
          <p:cNvCxnSpPr/>
          <p:nvPr/>
        </p:nvCxnSpPr>
        <p:spPr>
          <a:xfrm>
            <a:off x="2144232" y="1163326"/>
            <a:ext cx="9781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5">
            <a:extLst>
              <a:ext uri="{FF2B5EF4-FFF2-40B4-BE49-F238E27FC236}">
                <a16:creationId xmlns:a16="http://schemas.microsoft.com/office/drawing/2014/main" id="{0DF1F214-55AC-4A41-B0A7-276846AE0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605353"/>
              </p:ext>
            </p:extLst>
          </p:nvPr>
        </p:nvGraphicFramePr>
        <p:xfrm>
          <a:off x="1676992" y="3314667"/>
          <a:ext cx="27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6" imgW="139639" imgH="393529" progId="Equation.DSMT4">
                  <p:embed/>
                </p:oleObj>
              </mc:Choice>
              <mc:Fallback>
                <p:oleObj name="Equation" r:id="rId6" imgW="139639" imgH="393529" progId="Equation.DSMT4">
                  <p:embed/>
                  <p:pic>
                    <p:nvPicPr>
                      <p:cNvPr id="29" name="Object 5">
                        <a:extLst>
                          <a:ext uri="{FF2B5EF4-FFF2-40B4-BE49-F238E27FC236}">
                            <a16:creationId xmlns:a16="http://schemas.microsoft.com/office/drawing/2014/main" id="{F19BDB9A-25A7-46FB-9CB6-899C65F86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992" y="3314667"/>
                        <a:ext cx="279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269E7B69-B924-4EDC-B8FD-C73C21F48C78}"/>
              </a:ext>
            </a:extLst>
          </p:cNvPr>
          <p:cNvSpPr/>
          <p:nvPr/>
        </p:nvSpPr>
        <p:spPr>
          <a:xfrm>
            <a:off x="4330996" y="600626"/>
            <a:ext cx="300665" cy="819754"/>
          </a:xfrm>
          <a:prstGeom prst="rect">
            <a:avLst/>
          </a:prstGeom>
          <a:ln w="28575">
            <a:solidFill>
              <a:srgbClr val="DF34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5">
            <a:extLst>
              <a:ext uri="{FF2B5EF4-FFF2-40B4-BE49-F238E27FC236}">
                <a16:creationId xmlns:a16="http://schemas.microsoft.com/office/drawing/2014/main" id="{4003120A-6A7C-4D7E-8BE3-A10635A34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369875"/>
              </p:ext>
            </p:extLst>
          </p:nvPr>
        </p:nvGraphicFramePr>
        <p:xfrm>
          <a:off x="4352261" y="551735"/>
          <a:ext cx="27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139639" imgH="393529" progId="Equation.DSMT4">
                  <p:embed/>
                </p:oleObj>
              </mc:Choice>
              <mc:Fallback>
                <p:oleObj name="Equation" r:id="rId6" imgW="139639" imgH="393529" progId="Equation.DSMT4">
                  <p:embed/>
                  <p:pic>
                    <p:nvPicPr>
                      <p:cNvPr id="37" name="Object 5">
                        <a:extLst>
                          <a:ext uri="{FF2B5EF4-FFF2-40B4-BE49-F238E27FC236}">
                            <a16:creationId xmlns:a16="http://schemas.microsoft.com/office/drawing/2014/main" id="{0DF1F214-55AC-4A41-B0A7-276846AE09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261" y="551735"/>
                        <a:ext cx="279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386B664-94E1-4F09-A1CD-819E1D64ACFE}"/>
              </a:ext>
            </a:extLst>
          </p:cNvPr>
          <p:cNvCxnSpPr>
            <a:cxnSpLocks/>
          </p:cNvCxnSpPr>
          <p:nvPr/>
        </p:nvCxnSpPr>
        <p:spPr>
          <a:xfrm>
            <a:off x="8566297" y="1163326"/>
            <a:ext cx="26935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DB2D55-70F7-4FE2-9663-528066B8CAD8}"/>
              </a:ext>
            </a:extLst>
          </p:cNvPr>
          <p:cNvCxnSpPr>
            <a:cxnSpLocks/>
          </p:cNvCxnSpPr>
          <p:nvPr/>
        </p:nvCxnSpPr>
        <p:spPr>
          <a:xfrm>
            <a:off x="2048538" y="2077726"/>
            <a:ext cx="15133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606326-32DD-432C-90B9-BC811CEF2A1B}"/>
              </a:ext>
            </a:extLst>
          </p:cNvPr>
          <p:cNvCxnSpPr>
            <a:cxnSpLocks/>
          </p:cNvCxnSpPr>
          <p:nvPr/>
        </p:nvCxnSpPr>
        <p:spPr>
          <a:xfrm>
            <a:off x="5539564" y="2145592"/>
            <a:ext cx="25518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6824AA-B485-4897-8595-48D368F3C73F}"/>
              </a:ext>
            </a:extLst>
          </p:cNvPr>
          <p:cNvCxnSpPr>
            <a:cxnSpLocks/>
          </p:cNvCxnSpPr>
          <p:nvPr/>
        </p:nvCxnSpPr>
        <p:spPr>
          <a:xfrm>
            <a:off x="8576930" y="1248384"/>
            <a:ext cx="26935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3CAF127-895C-4E56-83EB-81BD2C7FAD2C}"/>
              </a:ext>
            </a:extLst>
          </p:cNvPr>
          <p:cNvCxnSpPr>
            <a:cxnSpLocks/>
          </p:cNvCxnSpPr>
          <p:nvPr/>
        </p:nvCxnSpPr>
        <p:spPr>
          <a:xfrm>
            <a:off x="2048538" y="2177490"/>
            <a:ext cx="15133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16BCE2-E973-4CC4-9C98-07CEB31B4BC9}"/>
              </a:ext>
            </a:extLst>
          </p:cNvPr>
          <p:cNvCxnSpPr>
            <a:cxnSpLocks/>
          </p:cNvCxnSpPr>
          <p:nvPr/>
        </p:nvCxnSpPr>
        <p:spPr>
          <a:xfrm>
            <a:off x="5613992" y="2239102"/>
            <a:ext cx="25518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54">
            <a:extLst>
              <a:ext uri="{FF2B5EF4-FFF2-40B4-BE49-F238E27FC236}">
                <a16:creationId xmlns:a16="http://schemas.microsoft.com/office/drawing/2014/main" id="{190768A3-7C06-4E2E-9398-A73DBB75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033" y="2434640"/>
            <a:ext cx="1752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u="sng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50" name="Text Box 55">
            <a:extLst>
              <a:ext uri="{FF2B5EF4-FFF2-40B4-BE49-F238E27FC236}">
                <a16:creationId xmlns:a16="http://schemas.microsoft.com/office/drawing/2014/main" id="{644E3A0C-1181-4EA9-AE94-122C4ED52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730" y="3165414"/>
            <a:ext cx="6324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 ngôi nhà công ti </a:t>
            </a: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đã xây </a:t>
            </a:r>
            <a:r>
              <a:rPr lang="en-US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</a:t>
            </a:r>
            <a:r>
              <a:rPr lang="vi-VN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ư</a:t>
            </a:r>
            <a:r>
              <a:rPr lang="en-US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ợc là: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36 : 9 = 4 (ngôi nhà)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 ngôi nhà công ti </a:t>
            </a: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còn phải</a:t>
            </a:r>
            <a:r>
              <a:rPr lang="vi-VN" altLang="en-US" sz="320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xây </a:t>
            </a:r>
            <a:r>
              <a:rPr lang="vi-VN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là: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36 </a:t>
            </a:r>
            <a:r>
              <a:rPr lang="en-US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vi-VN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vi-VN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32</a:t>
            </a:r>
            <a:r>
              <a:rPr lang="vi-VN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(ngôi</a:t>
            </a:r>
            <a:r>
              <a:rPr lang="en-US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nhà</a:t>
            </a:r>
            <a:r>
              <a:rPr lang="vi-VN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altLang="en-US" sz="3200">
              <a:solidFill>
                <a:srgbClr val="0000CC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Đáp số: 32 ngôi nhà</a:t>
            </a:r>
          </a:p>
        </p:txBody>
      </p:sp>
    </p:spTree>
    <p:extLst>
      <p:ext uri="{BB962C8B-B14F-4D97-AF65-F5344CB8AC3E}">
        <p14:creationId xmlns:p14="http://schemas.microsoft.com/office/powerpoint/2010/main" val="1471994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9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CBB7B36-7395-4490-AD9B-FBDADE1F31C6}"/>
              </a:ext>
            </a:extLst>
          </p:cNvPr>
          <p:cNvSpPr txBox="1"/>
          <p:nvPr/>
        </p:nvSpPr>
        <p:spPr>
          <a:xfrm>
            <a:off x="2218126" y="330629"/>
            <a:ext cx="8474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>
                <a:latin typeface="Cambria" panose="02040503050406030204" pitchFamily="18" charset="0"/>
              </a:rPr>
              <a:t>Bài 4: Tìm 1 số ô vuông của mỗi hình:</a:t>
            </a:r>
          </a:p>
          <a:p>
            <a:pPr lvl="0"/>
            <a:r>
              <a:rPr lang="en-US" altLang="zh-CN" sz="3200" b="1">
                <a:latin typeface="Cambria" panose="02040503050406030204" pitchFamily="18" charset="0"/>
              </a:rPr>
              <a:t>                      9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BB4613-E8F5-4A82-B7CB-33B0D32B0448}"/>
              </a:ext>
            </a:extLst>
          </p:cNvPr>
          <p:cNvCxnSpPr/>
          <p:nvPr/>
        </p:nvCxnSpPr>
        <p:spPr>
          <a:xfrm>
            <a:off x="4221126" y="861237"/>
            <a:ext cx="4784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23A97778-0F56-41D9-AF49-2EAF5C07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60" y="1391846"/>
            <a:ext cx="914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kern="0">
                <a:latin typeface="Cambria" panose="02040503050406030204" pitchFamily="18" charset="0"/>
              </a:rPr>
              <a:t>a/</a:t>
            </a:r>
            <a:r>
              <a:rPr lang="en-US" altLang="en-US" sz="2400" kern="0">
                <a:latin typeface="Cambria" panose="02040503050406030204" pitchFamily="18" charset="0"/>
              </a:rPr>
              <a:t> </a:t>
            </a:r>
          </a:p>
        </p:txBody>
      </p:sp>
      <p:graphicFrame>
        <p:nvGraphicFramePr>
          <p:cNvPr id="17" name="Group 298">
            <a:extLst>
              <a:ext uri="{FF2B5EF4-FFF2-40B4-BE49-F238E27FC236}">
                <a16:creationId xmlns:a16="http://schemas.microsoft.com/office/drawing/2014/main" id="{E6FE09BE-0808-4455-8B1D-2A6178B9B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971133"/>
              </p:ext>
            </p:extLst>
          </p:nvPr>
        </p:nvGraphicFramePr>
        <p:xfrm>
          <a:off x="1089193" y="1926041"/>
          <a:ext cx="4038600" cy="2208211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 Box 140">
            <a:extLst>
              <a:ext uri="{FF2B5EF4-FFF2-40B4-BE49-F238E27FC236}">
                <a16:creationId xmlns:a16="http://schemas.microsoft.com/office/drawing/2014/main" id="{569F7701-C181-4DD9-92FF-E021CCE58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19" y="4211246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ambria" panose="02040503050406030204" pitchFamily="18" charset="0"/>
              </a:rPr>
              <a:t>Đếm số ô vuông của hình a: </a:t>
            </a:r>
            <a:r>
              <a:rPr lang="en-US" alt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18 ô vuông </a:t>
            </a:r>
          </a:p>
        </p:txBody>
      </p:sp>
      <p:sp>
        <p:nvSpPr>
          <p:cNvPr id="19" name="Text Box 141">
            <a:extLst>
              <a:ext uri="{FF2B5EF4-FFF2-40B4-BE49-F238E27FC236}">
                <a16:creationId xmlns:a16="http://schemas.microsoft.com/office/drawing/2014/main" id="{FD5F78A5-D999-4C4C-99DB-F5047723A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19" y="4808147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ambria" panose="02040503050406030204" pitchFamily="18" charset="0"/>
              </a:rPr>
              <a:t>Tìm        số đó:</a:t>
            </a:r>
          </a:p>
        </p:txBody>
      </p:sp>
      <p:graphicFrame>
        <p:nvGraphicFramePr>
          <p:cNvPr id="20" name="Object 142">
            <a:extLst>
              <a:ext uri="{FF2B5EF4-FFF2-40B4-BE49-F238E27FC236}">
                <a16:creationId xmlns:a16="http://schemas.microsoft.com/office/drawing/2014/main" id="{DF84F020-E0AA-4906-A7BA-ED331BD31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95893"/>
              </p:ext>
            </p:extLst>
          </p:nvPr>
        </p:nvGraphicFramePr>
        <p:xfrm>
          <a:off x="1097219" y="4668446"/>
          <a:ext cx="45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12430" name="Object 142">
                        <a:extLst>
                          <a:ext uri="{FF2B5EF4-FFF2-40B4-BE49-F238E27FC236}">
                            <a16:creationId xmlns:a16="http://schemas.microsoft.com/office/drawing/2014/main" id="{93022B89-A3F0-4B22-AFF1-35142FEF06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219" y="4668446"/>
                        <a:ext cx="457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Group 71">
            <a:extLst>
              <a:ext uri="{FF2B5EF4-FFF2-40B4-BE49-F238E27FC236}">
                <a16:creationId xmlns:a16="http://schemas.microsoft.com/office/drawing/2014/main" id="{37F45EB9-EF84-49BF-BBED-831608CB5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083047"/>
              </p:ext>
            </p:extLst>
          </p:nvPr>
        </p:nvGraphicFramePr>
        <p:xfrm>
          <a:off x="2448093" y="1314853"/>
          <a:ext cx="1330325" cy="611188"/>
        </p:xfrm>
        <a:graphic>
          <a:graphicData uri="http://schemas.openxmlformats.org/drawingml/2006/table">
            <a:tbl>
              <a:tblPr/>
              <a:tblGrid>
                <a:gridCol w="6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 Box 208">
            <a:extLst>
              <a:ext uri="{FF2B5EF4-FFF2-40B4-BE49-F238E27FC236}">
                <a16:creationId xmlns:a16="http://schemas.microsoft.com/office/drawing/2014/main" id="{3A24ADC3-06DA-4378-821B-3D215556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17" y="5539563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18 : 9 = 2 (ô vuông )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002843F6-0DC4-489A-8612-17019DB32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386" y="1010846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900" b="1" kern="0">
                <a:solidFill>
                  <a:schemeClr val="tx1"/>
                </a:solidFill>
                <a:latin typeface="Cambria" panose="02040503050406030204" pitchFamily="18" charset="0"/>
              </a:rPr>
              <a:t>     b/</a:t>
            </a:r>
          </a:p>
        </p:txBody>
      </p:sp>
      <p:graphicFrame>
        <p:nvGraphicFramePr>
          <p:cNvPr id="24" name="Group 168">
            <a:extLst>
              <a:ext uri="{FF2B5EF4-FFF2-40B4-BE49-F238E27FC236}">
                <a16:creationId xmlns:a16="http://schemas.microsoft.com/office/drawing/2014/main" id="{130961BC-4775-43C6-85A0-186B78ECA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637263"/>
              </p:ext>
            </p:extLst>
          </p:nvPr>
        </p:nvGraphicFramePr>
        <p:xfrm>
          <a:off x="7075376" y="1344673"/>
          <a:ext cx="4038600" cy="1984376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9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Object 84">
            <a:extLst>
              <a:ext uri="{FF2B5EF4-FFF2-40B4-BE49-F238E27FC236}">
                <a16:creationId xmlns:a16="http://schemas.microsoft.com/office/drawing/2014/main" id="{020B6FF5-6397-4595-BBDA-549038D87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74334"/>
              </p:ext>
            </p:extLst>
          </p:nvPr>
        </p:nvGraphicFramePr>
        <p:xfrm>
          <a:off x="7078513" y="4792085"/>
          <a:ext cx="4540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7" imgW="139639" imgH="393529" progId="Equation.DSMT4">
                  <p:embed/>
                </p:oleObj>
              </mc:Choice>
              <mc:Fallback>
                <p:oleObj name="Equation" r:id="rId7" imgW="139639" imgH="393529" progId="Equation.DSMT4">
                  <p:embed/>
                  <p:pic>
                    <p:nvPicPr>
                      <p:cNvPr id="14420" name="Object 84">
                        <a:extLst>
                          <a:ext uri="{FF2B5EF4-FFF2-40B4-BE49-F238E27FC236}">
                            <a16:creationId xmlns:a16="http://schemas.microsoft.com/office/drawing/2014/main" id="{11129B13-9A07-4CFB-8A62-2E5CC5D0E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513" y="4792085"/>
                        <a:ext cx="4540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82">
            <a:extLst>
              <a:ext uri="{FF2B5EF4-FFF2-40B4-BE49-F238E27FC236}">
                <a16:creationId xmlns:a16="http://schemas.microsoft.com/office/drawing/2014/main" id="{5644A9CE-B946-493B-ACBB-24F56480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200" y="4260156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ambria" panose="02040503050406030204" pitchFamily="18" charset="0"/>
              </a:rPr>
              <a:t>Đếm số ô vuông của hình b:  </a:t>
            </a:r>
          </a:p>
        </p:txBody>
      </p:sp>
      <p:sp>
        <p:nvSpPr>
          <p:cNvPr id="29" name="Text Box 83">
            <a:extLst>
              <a:ext uri="{FF2B5EF4-FFF2-40B4-BE49-F238E27FC236}">
                <a16:creationId xmlns:a16="http://schemas.microsoft.com/office/drawing/2014/main" id="{4E1A68F2-11C6-4F77-AD64-92A566ED4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200" y="485104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ambria" panose="02040503050406030204" pitchFamily="18" charset="0"/>
              </a:rPr>
              <a:t>Tìm       số đó: </a:t>
            </a:r>
          </a:p>
        </p:txBody>
      </p:sp>
      <p:graphicFrame>
        <p:nvGraphicFramePr>
          <p:cNvPr id="30" name="Group 59">
            <a:extLst>
              <a:ext uri="{FF2B5EF4-FFF2-40B4-BE49-F238E27FC236}">
                <a16:creationId xmlns:a16="http://schemas.microsoft.com/office/drawing/2014/main" id="{A8328840-4A5A-46C1-B7F0-F92CFE55C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762062"/>
              </p:ext>
            </p:extLst>
          </p:nvPr>
        </p:nvGraphicFramePr>
        <p:xfrm>
          <a:off x="7075376" y="1344673"/>
          <a:ext cx="1350963" cy="673100"/>
        </p:xfrm>
        <a:graphic>
          <a:graphicData uri="http://schemas.openxmlformats.org/drawingml/2006/table">
            <a:tbl>
              <a:tblPr/>
              <a:tblGrid>
                <a:gridCol w="6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 Box 126">
            <a:extLst>
              <a:ext uri="{FF2B5EF4-FFF2-40B4-BE49-F238E27FC236}">
                <a16:creationId xmlns:a16="http://schemas.microsoft.com/office/drawing/2014/main" id="{F8268441-8126-489A-BAD0-02E8B58C1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16" y="4263818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18 ô vuông</a:t>
            </a:r>
          </a:p>
        </p:txBody>
      </p:sp>
      <p:sp>
        <p:nvSpPr>
          <p:cNvPr id="32" name="Text Box 127">
            <a:extLst>
              <a:ext uri="{FF2B5EF4-FFF2-40B4-BE49-F238E27FC236}">
                <a16:creationId xmlns:a16="http://schemas.microsoft.com/office/drawing/2014/main" id="{4DD73E60-E2A0-48E5-9310-AB756E278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986" y="5513327"/>
            <a:ext cx="3597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18 : 9 = 2 (ô vuông ) 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7356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/>
      <p:bldP spid="19" grpId="0"/>
      <p:bldP spid="22" grpId="0"/>
      <p:bldP spid="23" grpId="0"/>
      <p:bldP spid="26" grpId="0"/>
      <p:bldP spid="29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20">
            <a:extLst>
              <a:ext uri="{FF2B5EF4-FFF2-40B4-BE49-F238E27FC236}">
                <a16:creationId xmlns:a16="http://schemas.microsoft.com/office/drawing/2014/main" id="{294373AC-2614-4001-BFA5-D99613CF990F}"/>
              </a:ext>
            </a:extLst>
          </p:cNvPr>
          <p:cNvSpPr txBox="1"/>
          <p:nvPr/>
        </p:nvSpPr>
        <p:spPr>
          <a:xfrm>
            <a:off x="3042030" y="1956705"/>
            <a:ext cx="610794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6600" b="1">
                <a:ln/>
                <a:solidFill>
                  <a:srgbClr val="FF0000"/>
                </a:solidFill>
                <a:latin typeface="Cambria" panose="02040503050406030204" pitchFamily="18" charset="0"/>
                <a:ea typeface="汉仪夏日体W" panose="00020600040101010101" pitchFamily="18" charset="-122"/>
              </a:rPr>
              <a:t>Chào tạm biệt các con</a:t>
            </a:r>
            <a:endParaRPr lang="zh-CN" altLang="en-US" sz="6600" b="1" dirty="0">
              <a:ln/>
              <a:solidFill>
                <a:srgbClr val="FF0000"/>
              </a:solidFill>
              <a:latin typeface="Cambria" panose="02040503050406030204" pitchFamily="18" charset="0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94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8"/>
  <p:tag name="MH_SECTIONID" val="279,280,281,282,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MH" val="20170613102911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259</Words>
  <Application>Microsoft Office PowerPoint</Application>
  <PresentationFormat>Widescreen</PresentationFormat>
  <Paragraphs>87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HP001 4 hàng</vt:lpstr>
      <vt:lpstr>DengXian</vt:lpstr>
      <vt:lpstr>汉仪夏日体W</vt:lpstr>
      <vt:lpstr>Calibri</vt:lpstr>
      <vt:lpstr>Wingdings</vt:lpstr>
      <vt:lpstr>Arial</vt:lpstr>
      <vt:lpstr>SimSun</vt:lpstr>
      <vt:lpstr>微软雅黑</vt:lpstr>
      <vt:lpstr>Times New Roman</vt:lpstr>
      <vt:lpstr>Cambria</vt:lpstr>
      <vt:lpstr>Office 主题​​</vt:lpstr>
      <vt:lpstr>3_Default Design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</cp:lastModifiedBy>
  <cp:revision>49</cp:revision>
  <dcterms:created xsi:type="dcterms:W3CDTF">2017-06-13T00:50:55Z</dcterms:created>
  <dcterms:modified xsi:type="dcterms:W3CDTF">2021-12-04T14:37:37Z</dcterms:modified>
</cp:coreProperties>
</file>