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54" r:id="rId2"/>
    <p:sldId id="363" r:id="rId3"/>
    <p:sldId id="362" r:id="rId4"/>
    <p:sldId id="356" r:id="rId5"/>
    <p:sldId id="357" r:id="rId6"/>
    <p:sldId id="358" r:id="rId7"/>
    <p:sldId id="359" r:id="rId8"/>
    <p:sldId id="360" r:id="rId9"/>
    <p:sldId id="361" r:id="rId10"/>
    <p:sldId id="370" r:id="rId11"/>
    <p:sldId id="371" r:id="rId12"/>
    <p:sldId id="372" r:id="rId13"/>
    <p:sldId id="373" r:id="rId14"/>
    <p:sldId id="364" r:id="rId15"/>
  </p:sldIdLst>
  <p:sldSz cx="9144000" cy="54864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CD4D4"/>
    <a:srgbClr val="00FF00"/>
    <a:srgbClr val="FF0000"/>
    <a:srgbClr val="FFFF9B"/>
    <a:srgbClr val="FFFFCC"/>
    <a:srgbClr val="FFCC00"/>
    <a:srgbClr val="FF9933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>
      <p:cViewPr varScale="1">
        <p:scale>
          <a:sx n="116" d="100"/>
          <a:sy n="116" d="100"/>
        </p:scale>
        <p:origin x="518" y="86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71500" y="685800"/>
            <a:ext cx="5715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E616BFFE-DCA7-419D-AF06-EA8B1CB527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445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16BFFE-DCA7-419D-AF06-EA8B1CB527A0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6736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Quan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2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liền</a:t>
            </a:r>
            <a:r>
              <a:rPr lang="en-US" dirty="0"/>
              <a:t> </a:t>
            </a:r>
            <a:r>
              <a:rPr lang="en-US" dirty="0" err="1"/>
              <a:t>kề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?( </a:t>
            </a:r>
            <a:r>
              <a:rPr lang="en-US" dirty="0" err="1"/>
              <a:t>Qh</a:t>
            </a:r>
            <a:r>
              <a:rPr lang="en-US" dirty="0"/>
              <a:t> </a:t>
            </a:r>
            <a:r>
              <a:rPr lang="en-US" dirty="0" err="1"/>
              <a:t>thập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-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kém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10 </a:t>
            </a:r>
            <a:r>
              <a:rPr lang="en-US" dirty="0" err="1"/>
              <a:t>lần</a:t>
            </a:r>
            <a:r>
              <a:rPr lang="en-US" dirty="0"/>
              <a:t>)</a:t>
            </a:r>
          </a:p>
          <a:p>
            <a:r>
              <a:rPr lang="en-US" dirty="0"/>
              <a:t>-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ra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-&gt;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? </a:t>
            </a:r>
            <a:endParaRPr lang="vi-VN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16BFFE-DCA7-419D-AF06-EA8B1CB527A0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515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HD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chữa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(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1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2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liền</a:t>
            </a:r>
            <a:r>
              <a:rPr lang="en-US" dirty="0"/>
              <a:t> </a:t>
            </a:r>
            <a:r>
              <a:rPr lang="en-US" dirty="0" err="1"/>
              <a:t>kề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mối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thập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)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16BFFE-DCA7-419D-AF06-EA8B1CB527A0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0303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m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?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? </a:t>
            </a:r>
          </a:p>
          <a:p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Khi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dung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16BFFE-DCA7-419D-AF06-EA8B1CB527A0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623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Click </a:t>
            </a:r>
            <a:r>
              <a:rPr lang="en-US" dirty="0" err="1">
                <a:latin typeface="Arial" panose="020B0604020202020204" pitchFamily="34" charset="0"/>
              </a:rPr>
              <a:t>vào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quả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khế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đi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đến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hỏi</a:t>
            </a:r>
            <a:endParaRPr lang="en-US" dirty="0">
              <a:latin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</a:rPr>
              <a:t>Tại</a:t>
            </a:r>
            <a:r>
              <a:rPr lang="en-US" dirty="0">
                <a:latin typeface="Arial" panose="020B0604020202020204" pitchFamily="34" charset="0"/>
              </a:rPr>
              <a:t> slide </a:t>
            </a:r>
            <a:r>
              <a:rPr lang="en-US" dirty="0" err="1">
                <a:latin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hỏi</a:t>
            </a:r>
            <a:r>
              <a:rPr lang="en-US" dirty="0">
                <a:latin typeface="Arial" panose="020B0604020202020204" pitchFamily="34" charset="0"/>
              </a:rPr>
              <a:t>, click </a:t>
            </a:r>
            <a:r>
              <a:rPr lang="en-US" dirty="0" err="1">
                <a:latin typeface="Arial" panose="020B0604020202020204" pitchFamily="34" charset="0"/>
              </a:rPr>
              <a:t>vào</a:t>
            </a:r>
            <a:r>
              <a:rPr lang="en-US" dirty="0">
                <a:latin typeface="Arial" panose="020B0604020202020204" pitchFamily="34" charset="0"/>
              </a:rPr>
              <a:t> con </a:t>
            </a:r>
            <a:r>
              <a:rPr lang="en-US" dirty="0" err="1">
                <a:latin typeface="Arial" panose="020B0604020202020204" pitchFamily="34" charset="0"/>
              </a:rPr>
              <a:t>chim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</a:rPr>
              <a:t> quay </a:t>
            </a:r>
            <a:r>
              <a:rPr lang="en-US" dirty="0" err="1">
                <a:latin typeface="Arial" panose="020B0604020202020204" pitchFamily="34" charset="0"/>
              </a:rPr>
              <a:t>về</a:t>
            </a:r>
            <a:r>
              <a:rPr lang="en-US" dirty="0">
                <a:latin typeface="Arial" panose="020B0604020202020204" pitchFamily="34" charset="0"/>
              </a:rPr>
              <a:t> slide </a:t>
            </a:r>
            <a:r>
              <a:rPr lang="en-US" dirty="0" err="1">
                <a:latin typeface="Arial" panose="020B0604020202020204" pitchFamily="34" charset="0"/>
              </a:rPr>
              <a:t>này</a:t>
            </a:r>
            <a:endParaRPr lang="en-US" dirty="0">
              <a:latin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</a:rPr>
              <a:t>Chơi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xong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thì</a:t>
            </a:r>
            <a:r>
              <a:rPr lang="en-US" dirty="0">
                <a:latin typeface="Arial" panose="020B0604020202020204" pitchFamily="34" charset="0"/>
              </a:rPr>
              <a:t> enter </a:t>
            </a:r>
            <a:r>
              <a:rPr lang="en-US" dirty="0" err="1">
                <a:latin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xuất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hiên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người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nông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dân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hạnh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phúc</a:t>
            </a:r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Click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vào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chữ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Ăn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khế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trả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vàng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để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đến</a:t>
            </a:r>
            <a:r>
              <a:rPr lang="en-US" baseline="0" dirty="0">
                <a:latin typeface="Arial" panose="020B0604020202020204" pitchFamily="34" charset="0"/>
              </a:rPr>
              <a:t> slide </a:t>
            </a:r>
            <a:r>
              <a:rPr lang="en-US" baseline="0" dirty="0" err="1">
                <a:latin typeface="Arial" panose="020B0604020202020204" pitchFamily="34" charset="0"/>
              </a:rPr>
              <a:t>Vận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dụng</a:t>
            </a:r>
            <a:r>
              <a:rPr lang="en-US" baseline="0" dirty="0">
                <a:latin typeface="Arial" panose="020B0604020202020204" pitchFamily="34" charset="0"/>
              </a:rPr>
              <a:t>, </a:t>
            </a:r>
            <a:r>
              <a:rPr lang="en-US" baseline="0" dirty="0" err="1">
                <a:latin typeface="Arial" panose="020B0604020202020204" pitchFamily="34" charset="0"/>
              </a:rPr>
              <a:t>trải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nghiệm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cuối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cùng</a:t>
            </a:r>
            <a:r>
              <a:rPr lang="en-US" baseline="0" dirty="0">
                <a:latin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996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chim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Slide 16 ban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3A54F-8D70-4303-BBA6-71A6663B22CC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219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chim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Slide 16 ban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3A54F-8D70-4303-BBA6-71A6663B22CC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563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chim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Slide 16 ban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3A54F-8D70-4303-BBA6-71A6663B22CC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7282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97890"/>
            <a:ext cx="6858000" cy="191008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881630"/>
            <a:ext cx="6858000" cy="132461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AF13F-AFCE-4530-9DAC-6EB9AFB29A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940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3CF0A-E85D-49D8-B451-F08DBC925E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833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19711"/>
            <a:ext cx="2057400" cy="46812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9711"/>
            <a:ext cx="6019800" cy="46812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81E78-4710-4B5D-81CC-BFA0005A8B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829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56F2E-5AC5-4EE4-8B9C-5525C83328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49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67791"/>
            <a:ext cx="7886700" cy="228219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671571"/>
            <a:ext cx="7886700" cy="120015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B39A0-D188-43BB-BD59-8F5E387318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79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0161"/>
            <a:ext cx="4038600" cy="36207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0161"/>
            <a:ext cx="4038600" cy="36207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179C1-0EDA-44F4-8E5E-A4A0830467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92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92101"/>
            <a:ext cx="7886700" cy="106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344930"/>
            <a:ext cx="3868737" cy="6591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004060"/>
            <a:ext cx="3868737" cy="294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344930"/>
            <a:ext cx="3887788" cy="6591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04060"/>
            <a:ext cx="3887788" cy="294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9BB1D-6363-49AF-BB53-D4A7B354CE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178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DBF6A-757A-4AA4-9E9B-E9D9064FEA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14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7DC6E-864B-49A4-932B-1DDEF371F8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87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760"/>
            <a:ext cx="2949575" cy="12801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89940"/>
            <a:ext cx="4629150" cy="3898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645920"/>
            <a:ext cx="2949575" cy="30492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6F751-47D7-4A66-B5ED-12FAC03099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4004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760"/>
            <a:ext cx="2949575" cy="12801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89940"/>
            <a:ext cx="4629150" cy="3898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645920"/>
            <a:ext cx="2949575" cy="30492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65516-7D09-48C7-A14D-D331D596B7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50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971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0161"/>
            <a:ext cx="8229600" cy="362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996180"/>
            <a:ext cx="213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99618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996180"/>
            <a:ext cx="213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99005181-8123-4BBF-8B4F-C96095DC89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11.xml"/><Relationship Id="rId18" Type="http://schemas.openxmlformats.org/officeDocument/2006/relationships/image" Target="../media/image27.png"/><Relationship Id="rId3" Type="http://schemas.openxmlformats.org/officeDocument/2006/relationships/image" Target="../media/image15.jpeg"/><Relationship Id="rId21" Type="http://schemas.openxmlformats.org/officeDocument/2006/relationships/image" Target="../media/image30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slide" Target="slide13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6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11" Type="http://schemas.openxmlformats.org/officeDocument/2006/relationships/image" Target="../media/image23.png"/><Relationship Id="rId5" Type="http://schemas.openxmlformats.org/officeDocument/2006/relationships/image" Target="../media/image17.gif"/><Relationship Id="rId15" Type="http://schemas.openxmlformats.org/officeDocument/2006/relationships/slide" Target="slide12.xml"/><Relationship Id="rId23" Type="http://schemas.openxmlformats.org/officeDocument/2006/relationships/image" Target="../media/image31.png"/><Relationship Id="rId10" Type="http://schemas.openxmlformats.org/officeDocument/2006/relationships/image" Target="../media/image22.png"/><Relationship Id="rId19" Type="http://schemas.openxmlformats.org/officeDocument/2006/relationships/image" Target="../media/image28.png"/><Relationship Id="rId4" Type="http://schemas.openxmlformats.org/officeDocument/2006/relationships/image" Target="../media/image16.png"/><Relationship Id="rId9" Type="http://schemas.openxmlformats.org/officeDocument/2006/relationships/image" Target="../media/image21.gif"/><Relationship Id="rId14" Type="http://schemas.openxmlformats.org/officeDocument/2006/relationships/image" Target="../media/image25.png"/><Relationship Id="rId22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5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1.gif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1.gif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6.bin"/><Relationship Id="rId3" Type="http://schemas.openxmlformats.org/officeDocument/2006/relationships/image" Target="../media/image10.png"/><Relationship Id="rId7" Type="http://schemas.openxmlformats.org/officeDocument/2006/relationships/image" Target="../media/image5.wmf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4.wmf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6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85775" y="2133600"/>
            <a:ext cx="7924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dirty="0">
                <a:latin typeface="Calibri" pitchFamily="34" charset="0"/>
              </a:rPr>
              <a:t>- </a:t>
            </a:r>
            <a:r>
              <a:rPr lang="en-US" altLang="en-US" dirty="0" err="1">
                <a:latin typeface="Calibri" pitchFamily="34" charset="0"/>
              </a:rPr>
              <a:t>Kể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tên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các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đơn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vị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đo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độ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dài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từ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lớn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đến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bé</a:t>
            </a:r>
            <a:r>
              <a:rPr lang="en-US" altLang="en-US" dirty="0">
                <a:latin typeface="Calibri" pitchFamily="34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2438400" y="228599"/>
            <a:ext cx="4343400" cy="14478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85800" y="490834"/>
            <a:ext cx="7848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5400" b="1" dirty="0">
                <a:solidFill>
                  <a:srgbClr val="FF0000"/>
                </a:solidFill>
                <a:latin typeface="Calibri" pitchFamily="34" charset="0"/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b="21802"/>
          <a:stretch>
            <a:fillRect/>
          </a:stretch>
        </p:blipFill>
        <p:spPr bwMode="auto">
          <a:xfrm>
            <a:off x="-26194" y="171450"/>
            <a:ext cx="9158288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3" name="Picture 2" descr="Tree Cartoon Wallpapers - Top Free Tree Cartoon Backgrounds -  WallpaperAcces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400050"/>
            <a:ext cx="4454129" cy="469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4" name="Picture 8" descr="Star Sparkling Sticker for iOS &amp;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144" y="1328738"/>
            <a:ext cx="923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5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510" y="90488"/>
            <a:ext cx="1906190" cy="217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6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510" y="765572"/>
            <a:ext cx="19050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7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96160">
            <a:off x="5378649" y="1936551"/>
            <a:ext cx="1905000" cy="217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8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444" y="2571750"/>
            <a:ext cx="1121569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9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685" y="2937272"/>
            <a:ext cx="1120378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0" name="Picture 12" descr="Bird GIFs - Get the best GIF on GIPH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194" y="305991"/>
            <a:ext cx="2576513" cy="187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loud Callout 10">
            <a:hlinkClick r:id="" action="ppaction://noaction"/>
          </p:cNvPr>
          <p:cNvSpPr/>
          <p:nvPr/>
        </p:nvSpPr>
        <p:spPr>
          <a:xfrm>
            <a:off x="10716" y="1820466"/>
            <a:ext cx="2664619" cy="1528763"/>
          </a:xfrm>
          <a:prstGeom prst="cloudCallout">
            <a:avLst>
              <a:gd name="adj1" fmla="val 61523"/>
              <a:gd name="adj2" fmla="val -61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700" b="1" kern="0">
                <a:solidFill>
                  <a:srgbClr val="FFFF00"/>
                </a:solidFill>
                <a:latin typeface="UTM Cookies" pitchFamily="18" charset="0"/>
                <a:sym typeface="Arial"/>
              </a:rPr>
              <a:t>ĂN KHẾ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700" b="1" kern="0">
                <a:solidFill>
                  <a:srgbClr val="FFFF00"/>
                </a:solidFill>
                <a:latin typeface="UTM Cookies" pitchFamily="18" charset="0"/>
                <a:sym typeface="Arial"/>
              </a:rPr>
              <a:t>TRẢ VÀNG</a:t>
            </a:r>
          </a:p>
        </p:txBody>
      </p:sp>
      <p:pic>
        <p:nvPicPr>
          <p:cNvPr id="189452" name="Nhac-chuong-bao-thuc-nhe-nhang-www_nhacchuongvui_com.mp3">
            <a:hlinkClick r:id="" action="ppaction://media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900" y="2245519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573" y="3021807"/>
            <a:ext cx="1858565" cy="214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9454" name="Picture 17" descr="Welcome to Bask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994"/>
            <a:ext cx="1847850" cy="97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khế 1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079" y="1784748"/>
            <a:ext cx="626269" cy="787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khế 2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519" y="937023"/>
            <a:ext cx="631031" cy="78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khế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6" y="1787129"/>
            <a:ext cx="631031" cy="78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2" y="1657351"/>
            <a:ext cx="690563" cy="74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2" y="1257301"/>
            <a:ext cx="690563" cy="74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7" y="1307307"/>
            <a:ext cx="690563" cy="74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094" y="1331119"/>
            <a:ext cx="691754" cy="74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191" y="1629966"/>
            <a:ext cx="690563" cy="74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4" name="Picture 2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442222"/>
            <a:ext cx="184666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232" y="3015853"/>
            <a:ext cx="1564481" cy="221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455E-7 -7.40741E-6 C -0.00183 0.00161 -0.00379 0.00254 -0.00535 0.00486 C -0.01331 0.01666 -0.00274 0.00902 -0.01214 0.01435 C -0.01305 0.01666 -0.01357 0.01944 -0.01475 0.02152 C -0.01592 0.02361 -0.01775 0.02407 -0.01879 0.02615 C -0.02388 0.03634 -0.02206 0.0405 -0.02819 0.04536 C -0.0308 0.04745 -0.03354 0.04837 -0.03628 0.04999 C -0.03759 0.05069 -0.04033 0.05231 -0.04033 0.05231 C -0.04594 0.06782 -0.04476 0.08425 -0.05233 0.09768 C -0.05572 0.11435 -0.05116 0.09467 -0.05768 0.11203 C -0.05847 0.11411 -0.05833 0.11689 -0.05912 0.11898 C -0.06055 0.12268 -0.06264 0.12546 -0.06447 0.1287 C -0.0676 0.14004 -0.0693 0.14467 -0.07517 0.15231 C -0.08365 0.1824 -0.0723 0.14606 -0.08195 0.16666 C -0.08326 0.16944 -0.08339 0.17337 -0.08456 0.17615 C -0.08561 0.17893 -0.08731 0.18101 -0.08861 0.18333 C -0.09109 0.19675 -0.0954 0.20902 -0.10205 0.21666 C -0.10518 0.23379 -0.11523 0.24467 -0.12084 0.25948 C -0.12267 0.26967 -0.12672 0.27291 -0.13154 0.2787 C -0.13963 0.29907 -0.12841 0.27268 -0.13833 0.2905 C -0.1429 0.29884 -0.13937 0.29583 -0.14224 0.30486 C -0.14564 0.3155 -0.14916 0.32453 -0.15569 0.3287 C -0.16795 0.34976 -0.15373 0.32314 -0.16104 0.34282 C -0.16391 0.35046 -0.16874 0.35694 -0.17187 0.36435 C -0.18022 0.38356 -0.17343 0.3743 -0.18126 0.38333 C -0.19066 0.40925 -0.17657 0.37222 -0.18792 0.39536 C -0.19001 0.39953 -0.19144 0.40486 -0.19327 0.40948 C -0.19418 0.4118 -0.19601 0.41666 -0.19601 0.41666 C -0.19914 0.43425 -0.19666 0.42754 -0.20266 0.43819 C -0.20606 0.45555 -0.20684 0.46759 -0.21741 0.47384 C -0.22015 0.47708 -0.22446 0.47777 -0.2255 0.48333 C -0.2272 0.49282 -0.2255 0.48981 -0.23085 0.49282 C -0.23529 0.50439 -0.24403 0.5081 -0.25108 0.51435 C -0.25251 0.52245 -0.25499 0.52708 -0.25499 0.53564 " pathEditMode="relative" ptsTypes="fffffffffffffffffffffffffffffffffA">
                                      <p:cBhvr>
                                        <p:cTn id="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4.81481E-6 C -0.00365 0.00487 -0.0086 0.01297 -0.01434 0.0213 C -0.01747 0.0257 -0.01799 0.02431 -0.02034 0.02963 C -0.02517 0.04028 -0.03156 0.05579 -0.03821 0.06343 C -0.04264 0.0757 -0.0489 0.0838 -0.0549 0.09306 C -0.0596 0.10024 -0.06286 0.10811 -0.06781 0.11413 C -0.06925 0.1176 -0.07068 0.122 -0.07264 0.12477 C -0.07577 0.12917 -0.08229 0.13727 -0.08229 0.1375 C -0.08568 0.14653 -0.09142 0.15463 -0.09663 0.16065 C -0.0995 0.16783 -0.10289 0.17524 -0.10615 0.18172 C -0.10798 0.18542 -0.11059 0.1882 -0.11215 0.19237 C -0.11372 0.19653 -0.11685 0.2051 -0.11685 0.20533 C -0.11724 0.20788 -0.11711 0.21112 -0.11802 0.21366 C -0.1188 0.21575 -0.12063 0.21598 -0.12167 0.21783 C -0.12428 0.22223 -0.12611 0.22801 -0.12884 0.23264 C -0.13171 0.24815 -0.12937 0.24213 -0.13471 0.25163 C -0.13719 0.26413 -0.14084 0.27385 -0.14436 0.28542 C -0.14723 0.30579 -0.14476 0.29792 -0.15023 0.31065 C -0.15115 0.31551 -0.15128 0.32107 -0.15271 0.32547 C -0.15349 0.32801 -0.15532 0.3294 -0.15623 0.33195 C -0.15988 0.34121 -0.1604 0.35116 -0.16693 0.3551 C -0.16888 0.35857 -0.17136 0.36158 -0.17292 0.36575 C -0.17371 0.36783 -0.17423 0.37038 -0.17527 0.372 C -0.17749 0.37547 -0.18244 0.38056 -0.18244 0.38079 C -0.18349 0.39584 -0.18323 0.39815 -0.18831 0.40811 C -0.19014 0.42292 -0.1917 0.43403 -0.19431 0.44815 C -0.19509 0.45232 -0.19588 0.45672 -0.19666 0.46088 C -0.19705 0.46297 -0.19783 0.46737 -0.19783 0.4676 C -0.19901 0.475 -0.1887 0.59352 -0.18975 0.59977 " pathEditMode="relative" rAng="0" ptsTypes="fffffffffffffffffffffffffffff">
                                      <p:cBhvr>
                                        <p:cTn id="2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3" y="2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8966E-6 -4.85549E-6 C -0.00718 0.00486 -0.01214 0.01295 -0.01788 0.02128 C -0.02101 0.02567 -0.02154 0.02428 -0.02389 0.0296 C -0.02871 0.04024 -0.03511 0.05573 -0.04177 0.06336 C -0.0462 0.07561 -0.05247 0.0837 -0.05847 0.09295 C -0.06317 0.10012 -0.06643 0.10821 -0.07139 0.11422 C -0.07283 0.11769 -0.07426 0.12209 -0.07622 0.12486 C -0.07935 0.12925 -0.08575 0.13735 -0.08575 0.13758 C -0.08914 0.14659 -0.09489 0.15469 -0.10011 0.1607 C -0.10298 0.16787 -0.10637 0.17526 -0.10963 0.18174 C -0.11146 0.18544 -0.11407 0.18821 -0.11564 0.19237 C -0.1172 0.19654 -0.12034 0.20509 -0.12034 0.20532 C -0.12073 0.20787 -0.1206 0.2111 -0.12151 0.21365 C -0.12229 0.21573 -0.12412 0.21596 -0.12516 0.21781 C -0.12778 0.2222 -0.1296 0.22798 -0.13234 0.23261 C -0.13521 0.2481 -0.13287 0.24209 -0.13822 0.25157 C -0.1407 0.26405 -0.14435 0.27376 -0.14787 0.28532 C -0.15075 0.3059 -0.14827 0.29781 -0.15375 0.31076 C -0.15466 0.31561 -0.15479 0.32116 -0.15623 0.32555 C -0.15701 0.3281 -0.15884 0.32948 -0.15975 0.33203 C -0.16341 0.34128 -0.16393 0.35122 -0.17045 0.35515 C -0.17241 0.35862 -0.17489 0.36162 -0.17646 0.36579 C -0.17724 0.36787 -0.17776 0.37041 -0.17881 0.37203 C -0.18102 0.3755 -0.18598 0.38058 -0.18598 0.38081 C -0.18703 0.39584 -0.18677 0.39816 -0.19186 0.4081 C -0.19368 0.4229 -0.19525 0.43399 -0.19786 0.4481 C -0.19864 0.45226 -0.19943 0.45665 -0.20021 0.46081 C -0.2006 0.4629 -0.20139 0.46729 -0.20139 0.46752 C -0.20256 0.47492 -0.2237 0.54405 -0.22475 0.55029 " pathEditMode="relative" rAng="0" ptsTypes="fffffffffffffffffffffffffffff">
                                      <p:cBhvr>
                                        <p:cTn id="38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27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796E-6 2.96296E-6 C -0.00639 0.00301 -0.01135 0.0081 -0.01748 0.01203 C -0.02414 0.03032 -0.01553 0.00902 -0.02414 0.02384 C -0.02662 0.02824 -0.02845 0.03379 -0.03093 0.03819 C -0.03275 0.04791 -0.0351 0.0493 -0.04032 0.05254 C -0.04228 0.05787 -0.04384 0.06296 -0.04698 0.06666 C -0.04815 0.06805 -0.04972 0.06805 -0.05102 0.06921 C -0.05494 0.07315 -0.06342 0.08171 -0.06707 0.08819 C -0.06981 0.09305 -0.07203 0.09884 -0.07516 0.10254 C -0.0779 0.10578 -0.08326 0.11203 -0.08326 0.11227 C -0.08587 0.12615 -0.08247 0.11296 -0.08861 0.12384 C -0.08978 0.12592 -0.09004 0.12893 -0.09122 0.13102 C -0.09369 0.13541 -0.09683 0.13842 -0.09931 0.14282 C -0.10218 0.1581 -0.10792 0.15602 -0.11562 0.15949 C -0.11836 0.16088 -0.1224 0.16458 -0.12488 0.16666 C -0.13363 0.18264 -0.12306 0.16597 -0.13558 0.17615 C -0.14681 0.18518 -0.14107 0.18541 -0.15307 0.19051 C -0.15881 0.20092 -0.16442 0.20671 -0.17186 0.21203 C -0.17278 0.21527 -0.1733 0.21875 -0.17447 0.22152 C -0.17552 0.2243 -0.17747 0.22592 -0.17852 0.2287 C -0.1793 0.23078 -0.17917 0.23379 -0.17982 0.23588 C -0.18139 0.24074 -0.18413 0.24467 -0.18517 0.25 C -0.18844 0.26713 -0.18635 0.26018 -0.19065 0.27152 C -0.19261 0.28541 -0.19405 0.29652 -0.19731 0.30949 C -0.19809 0.31273 -0.19901 0.3162 -0.20005 0.31921 C -0.20175 0.32407 -0.2054 0.33333 -0.2054 0.33356 C -0.20866 0.35115 -0.20671 0.34328 -0.21075 0.35717 C -0.21219 0.36782 -0.21271 0.37268 -0.21884 0.37615 C -0.22119 0.38935 -0.22263 0.40277 -0.2268 0.41435 C -0.22811 0.42315 -0.23085 0.4294 -0.23215 0.43819 C -0.23502 0.45671 -0.23555 0.47338 -0.24024 0.49051 C -0.24207 0.49722 -0.2405 0.50602 -0.24298 0.51203 C -0.24403 0.51458 -0.24651 0.51365 -0.24833 0.51435 C -0.25055 0.52662 -0.25512 0.57338 -0.25656 0.58518 " pathEditMode="relative" rAng="0" ptsTypes="ffffffffffffffffffffffffffffffffff">
                                      <p:cBhvr>
                                        <p:cTn id="5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8" y="2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04E-6 1.48148E-6 C -0.00417 0.00741 -0.00665 0.01597 -0.0107 0.02384 C -0.01448 0.03125 -0.0197 0.03657 -0.02283 0.04514 C -0.02584 0.05347 -0.02884 0.05879 -0.03354 0.06435 C -0.03654 0.07199 -0.04006 0.07778 -0.04293 0.08565 C -0.04332 0.08889 -0.04345 0.09213 -0.04424 0.09514 C -0.04489 0.09768 -0.04645 0.09954 -0.04698 0.10231 C -0.05011 0.12083 -0.04711 0.12153 -0.05507 0.13565 C -0.05676 0.14514 -0.05911 0.15 -0.06303 0.15717 C -0.06485 0.17176 -0.06394 0.17986 -0.07112 0.18796 C -0.07477 0.19745 -0.07973 0.20463 -0.08456 0.2118 C -0.086 0.21389 -0.08743 0.21643 -0.08861 0.21898 C -0.08965 0.22106 -0.09004 0.2243 -0.09122 0.22616 C -0.09369 0.22986 -0.09657 0.23241 -0.09931 0.23565 C -0.10061 0.23727 -0.10335 0.24051 -0.10335 0.24074 C -0.1057 0.25301 -0.10348 0.24629 -0.11275 0.25717 C -0.11405 0.25879 -0.11679 0.2618 -0.11679 0.26204 C -0.11914 0.27454 -0.12097 0.26944 -0.12749 0.27384 C -0.13271 0.27731 -0.13676 0.28102 -0.14224 0.28333 C -0.14498 0.28819 -0.14681 0.29236 -0.15033 0.29514 C -0.15294 0.29722 -0.15842 0.3 -0.15842 0.30023 C -0.16025 0.30231 -0.16168 0.30602 -0.16377 0.30717 C -0.16925 0.31042 -0.17617 0.31042 -0.18256 0.31435 C -0.18583 0.32292 -0.18987 0.32523 -0.19457 0.33102 C -0.19653 0.34028 -0.19874 0.34537 -0.20266 0.35231 C -0.20462 0.36319 -0.20671 0.38565 -0.20671 0.38588 C -0.20723 0.39537 -0.20684 0.40717 -0.20945 0.41667 C -0.21349 0.43125 -0.20814 0.44282 -0.21101 0.45833 " pathEditMode="relative" rAng="0" ptsTypes="ffffffffffffffffffffffffffff">
                                      <p:cBhvr>
                                        <p:cTn id="6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5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b="21802"/>
          <a:stretch>
            <a:fillRect/>
          </a:stretch>
        </p:blipFill>
        <p:spPr bwMode="auto">
          <a:xfrm>
            <a:off x="-26194" y="171450"/>
            <a:ext cx="9158288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491" name="Picture 12" descr="Bird GIFs - Get the best GIF on GIPHY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714500" cy="124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1500" y="267891"/>
            <a:ext cx="7200900" cy="4556522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9m 50cm ........ 905cm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5hm 50m.........1 km 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nl-NL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5m 56cm ........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556cm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kern="0" dirty="0">
              <a:solidFill>
                <a:srgbClr val="002060"/>
              </a:solidFill>
              <a:latin typeface="Arial 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25582" y="506017"/>
            <a:ext cx="2464137" cy="5078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Điền</a:t>
            </a:r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dấu</a:t>
            </a:r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&gt;, &lt;, =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86E434-33CF-4D19-B842-45A13CC59474}"/>
              </a:ext>
            </a:extLst>
          </p:cNvPr>
          <p:cNvSpPr txBox="1"/>
          <p:nvPr/>
        </p:nvSpPr>
        <p:spPr>
          <a:xfrm>
            <a:off x="4139803" y="1828800"/>
            <a:ext cx="413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1389-F178-4898-A416-D24325C6FFED}"/>
              </a:ext>
            </a:extLst>
          </p:cNvPr>
          <p:cNvSpPr txBox="1"/>
          <p:nvPr/>
        </p:nvSpPr>
        <p:spPr>
          <a:xfrm>
            <a:off x="4202906" y="2253764"/>
            <a:ext cx="413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B03AE2-5A31-4BE4-AE10-2B8E5C1EF4DD}"/>
              </a:ext>
            </a:extLst>
          </p:cNvPr>
          <p:cNvSpPr txBox="1"/>
          <p:nvPr/>
        </p:nvSpPr>
        <p:spPr>
          <a:xfrm>
            <a:off x="4139802" y="2714445"/>
            <a:ext cx="413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b="21802"/>
          <a:stretch>
            <a:fillRect/>
          </a:stretch>
        </p:blipFill>
        <p:spPr bwMode="auto">
          <a:xfrm>
            <a:off x="-26194" y="171450"/>
            <a:ext cx="9158288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5" name="Picture 12" descr="Bird GIFs - Get the best GIF on GIPHY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714500" cy="124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00150" y="571500"/>
            <a:ext cx="6331744" cy="37719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 sz="5400" kern="0" dirty="0">
              <a:solidFill>
                <a:srgbClr val="002060"/>
              </a:solidFill>
              <a:latin typeface="Arial "/>
              <a:sym typeface="Arial"/>
            </a:endParaRP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1562166" y="1605200"/>
            <a:ext cx="23855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3127cm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=...... m ......cm</a:t>
            </a:r>
            <a:endParaRPr lang="vi-V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" name="Picture 25" descr="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360" y="2141457"/>
            <a:ext cx="457200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7" descr="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360" y="2724388"/>
            <a:ext cx="457200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8" descr="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922" y="3341726"/>
            <a:ext cx="457200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Line 34"/>
          <p:cNvSpPr>
            <a:spLocks noChangeShapeType="1"/>
          </p:cNvSpPr>
          <p:nvPr/>
        </p:nvSpPr>
        <p:spPr bwMode="auto">
          <a:xfrm>
            <a:off x="5765012" y="126923"/>
            <a:ext cx="285751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000000"/>
              </a:solidFill>
            </a:endParaRPr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1878807" y="1015604"/>
            <a:ext cx="47410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5AC5D2-9DEE-4D14-BE04-EC82CF09803F}"/>
              </a:ext>
            </a:extLst>
          </p:cNvPr>
          <p:cNvSpPr txBox="1"/>
          <p:nvPr/>
        </p:nvSpPr>
        <p:spPr>
          <a:xfrm>
            <a:off x="3125064" y="2186702"/>
            <a:ext cx="131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31m</a:t>
            </a:r>
            <a:r>
              <a:rPr lang="en-US" sz="1800" dirty="0"/>
              <a:t> 27 cm</a:t>
            </a:r>
            <a:endParaRPr lang="vi-VN" sz="1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1556B52-88F2-4376-8892-065B778E9DCD}"/>
              </a:ext>
            </a:extLst>
          </p:cNvPr>
          <p:cNvSpPr txBox="1"/>
          <p:nvPr/>
        </p:nvSpPr>
        <p:spPr>
          <a:xfrm>
            <a:off x="3149191" y="2732139"/>
            <a:ext cx="131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3m</a:t>
            </a:r>
            <a:r>
              <a:rPr lang="en-US" sz="1800" dirty="0"/>
              <a:t> 127 cm</a:t>
            </a:r>
            <a:endParaRPr lang="vi-VN" sz="1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31DCF85-F9C6-4B48-9568-EE5D2414E9C0}"/>
              </a:ext>
            </a:extLst>
          </p:cNvPr>
          <p:cNvSpPr txBox="1"/>
          <p:nvPr/>
        </p:nvSpPr>
        <p:spPr>
          <a:xfrm>
            <a:off x="3048831" y="3353103"/>
            <a:ext cx="131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312 m 7 cm</a:t>
            </a:r>
            <a:endParaRPr lang="vi-VN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b="21802"/>
          <a:stretch>
            <a:fillRect/>
          </a:stretch>
        </p:blipFill>
        <p:spPr bwMode="auto">
          <a:xfrm>
            <a:off x="-26194" y="171450"/>
            <a:ext cx="9158288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39" name="Picture 12" descr="Bird GIFs - Get the best GIF on GIPHY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714500" cy="124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83469" y="821531"/>
            <a:ext cx="6331744" cy="40005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 sz="5400" kern="0" dirty="0">
              <a:solidFill>
                <a:srgbClr val="002060"/>
              </a:solidFill>
              <a:latin typeface="Arial "/>
              <a:sym typeface="Arial"/>
            </a:endParaRPr>
          </a:p>
        </p:txBody>
      </p:sp>
      <p:pic>
        <p:nvPicPr>
          <p:cNvPr id="12" name="Picture 47" descr="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782" y="2455711"/>
            <a:ext cx="457200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8" descr="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782" y="3219472"/>
            <a:ext cx="457200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17">
            <a:extLst>
              <a:ext uri="{FF2B5EF4-FFF2-40B4-BE49-F238E27FC236}">
                <a16:creationId xmlns:a16="http://schemas.microsoft.com/office/drawing/2014/main" id="{8D8E6A53-4372-4C0B-8170-9C4499C09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8807" y="1015604"/>
            <a:ext cx="47410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62B591-1EE9-4011-B4A1-CD3F3C749901}"/>
              </a:ext>
            </a:extLst>
          </p:cNvPr>
          <p:cNvSpPr txBox="1"/>
          <p:nvPr/>
        </p:nvSpPr>
        <p:spPr>
          <a:xfrm>
            <a:off x="2921614" y="1664821"/>
            <a:ext cx="2989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3600 hm = ...... km</a:t>
            </a:r>
            <a:endParaRPr lang="vi-VN" sz="2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6D0F204-66AF-48AC-8DB3-E5AA92C7781F}"/>
              </a:ext>
            </a:extLst>
          </p:cNvPr>
          <p:cNvSpPr txBox="1"/>
          <p:nvPr/>
        </p:nvSpPr>
        <p:spPr>
          <a:xfrm>
            <a:off x="3961503" y="3205928"/>
            <a:ext cx="26583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360km</a:t>
            </a:r>
            <a:endParaRPr lang="vi-VN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82B5109-D728-4AC2-A254-5A376F9B3765}"/>
              </a:ext>
            </a:extLst>
          </p:cNvPr>
          <p:cNvSpPr txBox="1"/>
          <p:nvPr/>
        </p:nvSpPr>
        <p:spPr>
          <a:xfrm>
            <a:off x="3961503" y="2390477"/>
            <a:ext cx="26583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36km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2590800" y="228600"/>
            <a:ext cx="3505200" cy="1447800"/>
          </a:xfrm>
          <a:prstGeom prst="roundRect">
            <a:avLst/>
          </a:prstGeom>
          <a:solidFill>
            <a:srgbClr val="FCD4D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242" name="Text Box 10"/>
          <p:cNvSpPr txBox="1">
            <a:spLocks noChangeArrowheads="1"/>
          </p:cNvSpPr>
          <p:nvPr/>
        </p:nvSpPr>
        <p:spPr bwMode="auto">
          <a:xfrm>
            <a:off x="419100" y="537001"/>
            <a:ext cx="7848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FF0000"/>
                </a:solidFill>
                <a:latin typeface="Calibri" pitchFamily="34" charset="0"/>
              </a:rPr>
              <a:t>VẬN DỤNG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2133600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n-US" dirty="0"/>
              <a:t>   </a:t>
            </a:r>
            <a:r>
              <a:rPr lang="en-US" dirty="0" err="1"/>
              <a:t>Quãng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chợ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… m. </a:t>
            </a:r>
            <a:r>
              <a:rPr lang="en-US" dirty="0" err="1"/>
              <a:t>Quãng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chợ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…m.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chợ</a:t>
            </a:r>
            <a:r>
              <a:rPr lang="en-US" dirty="0"/>
              <a:t>,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… m (hay … km … m).</a:t>
            </a:r>
          </a:p>
          <a:p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   CB </a:t>
            </a:r>
            <a:r>
              <a:rPr lang="en-US" dirty="0" err="1"/>
              <a:t>bài</a:t>
            </a:r>
            <a:r>
              <a:rPr lang="en-US" dirty="0"/>
              <a:t>: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5695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2400" y="902611"/>
            <a:ext cx="3013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Toán</a:t>
            </a:r>
            <a:endParaRPr lang="en-US" sz="3200" b="1" dirty="0">
              <a:solidFill>
                <a:srgbClr val="00206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6955" y="1524000"/>
            <a:ext cx="648799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ÔN TẬP : </a:t>
            </a:r>
          </a:p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BẢNG ĐƠN VỊ ĐO ĐỘ DÀI</a:t>
            </a:r>
          </a:p>
        </p:txBody>
      </p:sp>
    </p:spTree>
    <p:extLst>
      <p:ext uri="{BB962C8B-B14F-4D97-AF65-F5344CB8AC3E}">
        <p14:creationId xmlns:p14="http://schemas.microsoft.com/office/powerpoint/2010/main" val="146669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1943100" y="380583"/>
            <a:ext cx="5257800" cy="1139398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242" name="Text Box 10"/>
          <p:cNvSpPr txBox="1">
            <a:spLocks noChangeArrowheads="1"/>
          </p:cNvSpPr>
          <p:nvPr/>
        </p:nvSpPr>
        <p:spPr bwMode="auto">
          <a:xfrm>
            <a:off x="800100" y="534784"/>
            <a:ext cx="7848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 err="1">
                <a:solidFill>
                  <a:srgbClr val="FF0000"/>
                </a:solidFill>
                <a:latin typeface="Calibri" pitchFamily="34" charset="0"/>
              </a:rPr>
              <a:t>YÊU</a:t>
            </a:r>
            <a:r>
              <a:rPr lang="en-US" altLang="en-US" sz="48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Calibri" pitchFamily="34" charset="0"/>
              </a:rPr>
              <a:t>CẦU</a:t>
            </a:r>
            <a:r>
              <a:rPr lang="en-US" altLang="en-US" sz="48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Calibri" pitchFamily="34" charset="0"/>
              </a:rPr>
              <a:t>CẦN</a:t>
            </a:r>
            <a:r>
              <a:rPr lang="en-US" altLang="en-US" sz="48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Calibri" pitchFamily="34" charset="0"/>
              </a:rPr>
              <a:t>ĐẠT</a:t>
            </a:r>
            <a:endParaRPr lang="en-US" altLang="en-US" sz="4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688EA1-C1EB-4E29-9348-16BEAAECE75C}"/>
              </a:ext>
            </a:extLst>
          </p:cNvPr>
          <p:cNvSpPr txBox="1"/>
          <p:nvPr/>
        </p:nvSpPr>
        <p:spPr>
          <a:xfrm>
            <a:off x="1043078" y="3736756"/>
            <a:ext cx="7262722" cy="469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0000"/>
              </a:lnSpc>
            </a:pPr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 vận dụng sử dụng thích hợp các đơn vị đo S. </a:t>
            </a:r>
            <a:endParaRPr lang="vi-VN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42CD2AAA-411B-4920-8116-9C7BA2980FF1}"/>
              </a:ext>
            </a:extLst>
          </p:cNvPr>
          <p:cNvSpPr/>
          <p:nvPr/>
        </p:nvSpPr>
        <p:spPr bwMode="auto">
          <a:xfrm>
            <a:off x="609600" y="2058940"/>
            <a:ext cx="602286" cy="45561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6F9C0A-6080-414C-A058-14388A3D0E9F}"/>
              </a:ext>
            </a:extLst>
          </p:cNvPr>
          <p:cNvSpPr txBox="1"/>
          <p:nvPr/>
        </p:nvSpPr>
        <p:spPr>
          <a:xfrm>
            <a:off x="800100" y="2045241"/>
            <a:ext cx="8115300" cy="469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0000"/>
              </a:lnSpc>
            </a:pPr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Củng cố các đơn vị đo độ dài và bảng đơn vị đo độ dài.</a:t>
            </a:r>
            <a:endParaRPr lang="vi-VN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46DB180F-383A-4E43-AA48-ABE2E5DD8BC7}"/>
              </a:ext>
            </a:extLst>
          </p:cNvPr>
          <p:cNvSpPr/>
          <p:nvPr/>
        </p:nvSpPr>
        <p:spPr bwMode="auto">
          <a:xfrm>
            <a:off x="609600" y="2861132"/>
            <a:ext cx="602286" cy="45561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reeform 11">
            <a:extLst>
              <a:ext uri="{FF2B5EF4-FFF2-40B4-BE49-F238E27FC236}">
                <a16:creationId xmlns:a16="http://schemas.microsoft.com/office/drawing/2014/main" id="{AB2A9194-C709-4657-9C79-11783C9B14EB}"/>
              </a:ext>
            </a:extLst>
          </p:cNvPr>
          <p:cNvSpPr/>
          <p:nvPr/>
        </p:nvSpPr>
        <p:spPr bwMode="auto">
          <a:xfrm>
            <a:off x="607443" y="3811587"/>
            <a:ext cx="602286" cy="45561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28C595-91AD-4553-B547-F7C43670ADA5}"/>
              </a:ext>
            </a:extLst>
          </p:cNvPr>
          <p:cNvSpPr txBox="1"/>
          <p:nvPr/>
        </p:nvSpPr>
        <p:spPr>
          <a:xfrm>
            <a:off x="1064644" y="2743200"/>
            <a:ext cx="7469756" cy="875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0000"/>
              </a:lnSpc>
            </a:pPr>
            <a:r>
              <a:rPr lang="pt-BR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Rèn kỹ năng chuyển đổi các đơn vị đo độ dài và giải các bài toán có liên quan</a:t>
            </a:r>
            <a:endParaRPr lang="vi-VN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5" grpId="0"/>
      <p:bldP spid="16" grpId="0" animBg="1"/>
      <p:bldP spid="17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1"/>
          <p:cNvSpPr txBox="1">
            <a:spLocks noChangeArrowheads="1"/>
          </p:cNvSpPr>
          <p:nvPr/>
        </p:nvSpPr>
        <p:spPr bwMode="auto">
          <a:xfrm>
            <a:off x="6400800" y="3581400"/>
            <a:ext cx="1676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000"/>
          </a:p>
        </p:txBody>
      </p:sp>
      <p:graphicFrame>
        <p:nvGraphicFramePr>
          <p:cNvPr id="210950" name="Group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948304760"/>
              </p:ext>
            </p:extLst>
          </p:nvPr>
        </p:nvGraphicFramePr>
        <p:xfrm>
          <a:off x="479425" y="1296670"/>
          <a:ext cx="8229600" cy="2412492"/>
        </p:xfrm>
        <a:graphic>
          <a:graphicData uri="http://schemas.openxmlformats.org/drawingml/2006/table">
            <a:tbl>
              <a:tblPr/>
              <a:tblGrid>
                <a:gridCol w="1154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6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7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3718">
                <a:tc grid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6576" marB="36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86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972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130" name="Text Box 95"/>
          <p:cNvSpPr txBox="1">
            <a:spLocks noChangeArrowheads="1"/>
          </p:cNvSpPr>
          <p:nvPr/>
        </p:nvSpPr>
        <p:spPr bwMode="auto">
          <a:xfrm>
            <a:off x="228600" y="838200"/>
            <a:ext cx="853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i="1" u="sng" dirty="0" err="1">
                <a:latin typeface="Calibri" pitchFamily="34" charset="0"/>
              </a:rPr>
              <a:t>Bài</a:t>
            </a:r>
            <a:r>
              <a:rPr lang="en-US" altLang="en-US" sz="2800" b="1" i="1" u="sng" dirty="0">
                <a:latin typeface="Calibri" pitchFamily="34" charset="0"/>
              </a:rPr>
              <a:t> 1:</a:t>
            </a:r>
            <a:r>
              <a:rPr lang="en-US" altLang="en-US" sz="2800" b="1" dirty="0">
                <a:latin typeface="Calibri" pitchFamily="34" charset="0"/>
              </a:rPr>
              <a:t> a) </a:t>
            </a:r>
            <a:r>
              <a:rPr lang="en-US" altLang="en-US" sz="2800" b="1" dirty="0" err="1">
                <a:latin typeface="Calibri" pitchFamily="34" charset="0"/>
              </a:rPr>
              <a:t>Viết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cho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đầy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đủ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bảng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đơn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vị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đo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độ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dài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sau</a:t>
            </a:r>
            <a:r>
              <a:rPr lang="en-US" altLang="en-US" sz="2800" b="1" dirty="0">
                <a:latin typeface="Calibri" pitchFamily="34" charset="0"/>
              </a:rPr>
              <a:t>:</a:t>
            </a:r>
          </a:p>
        </p:txBody>
      </p:sp>
      <p:sp>
        <p:nvSpPr>
          <p:cNvPr id="47201" name="Text Box 97"/>
          <p:cNvSpPr txBox="1">
            <a:spLocks noChangeArrowheads="1"/>
          </p:cNvSpPr>
          <p:nvPr/>
        </p:nvSpPr>
        <p:spPr bwMode="auto">
          <a:xfrm>
            <a:off x="381000" y="1676400"/>
            <a:ext cx="762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 dirty="0">
                <a:cs typeface="Arial" charset="0"/>
              </a:rPr>
              <a:t>Km</a:t>
            </a:r>
            <a:r>
              <a:rPr lang="en-US" altLang="en-US" sz="2200" b="1" i="1" u="sng" dirty="0">
                <a:cs typeface="Arial" charset="0"/>
              </a:rPr>
              <a:t> </a:t>
            </a:r>
          </a:p>
        </p:txBody>
      </p:sp>
      <p:sp>
        <p:nvSpPr>
          <p:cNvPr id="47202" name="Text Box 98"/>
          <p:cNvSpPr txBox="1">
            <a:spLocks noChangeArrowheads="1"/>
          </p:cNvSpPr>
          <p:nvPr/>
        </p:nvSpPr>
        <p:spPr bwMode="auto">
          <a:xfrm>
            <a:off x="1752600" y="1676400"/>
            <a:ext cx="762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 dirty="0">
                <a:cs typeface="Arial" charset="0"/>
              </a:rPr>
              <a:t>hm</a:t>
            </a:r>
            <a:r>
              <a:rPr lang="en-US" altLang="en-US" sz="2200" b="1" i="1" u="sng" dirty="0">
                <a:cs typeface="Arial" charset="0"/>
              </a:rPr>
              <a:t> </a:t>
            </a:r>
          </a:p>
        </p:txBody>
      </p:sp>
      <p:sp>
        <p:nvSpPr>
          <p:cNvPr id="47203" name="Text Box 99"/>
          <p:cNvSpPr txBox="1">
            <a:spLocks noChangeArrowheads="1"/>
          </p:cNvSpPr>
          <p:nvPr/>
        </p:nvSpPr>
        <p:spPr bwMode="auto">
          <a:xfrm>
            <a:off x="2971800" y="1676400"/>
            <a:ext cx="914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 dirty="0">
                <a:cs typeface="Arial" charset="0"/>
              </a:rPr>
              <a:t>dam</a:t>
            </a:r>
            <a:r>
              <a:rPr lang="en-US" altLang="en-US" sz="2200" b="1" i="1" u="sng" dirty="0">
                <a:cs typeface="Arial" charset="0"/>
              </a:rPr>
              <a:t> </a:t>
            </a:r>
          </a:p>
        </p:txBody>
      </p:sp>
      <p:sp>
        <p:nvSpPr>
          <p:cNvPr id="47204" name="Text Box 100"/>
          <p:cNvSpPr txBox="1">
            <a:spLocks noChangeArrowheads="1"/>
          </p:cNvSpPr>
          <p:nvPr/>
        </p:nvSpPr>
        <p:spPr bwMode="auto">
          <a:xfrm>
            <a:off x="4267200" y="1676400"/>
            <a:ext cx="685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 dirty="0">
                <a:cs typeface="Arial" charset="0"/>
              </a:rPr>
              <a:t>m</a:t>
            </a:r>
            <a:r>
              <a:rPr lang="en-US" altLang="en-US" sz="2200" b="1" i="1" u="sng" dirty="0">
                <a:cs typeface="Arial" charset="0"/>
              </a:rPr>
              <a:t> </a:t>
            </a:r>
          </a:p>
        </p:txBody>
      </p:sp>
      <p:sp>
        <p:nvSpPr>
          <p:cNvPr id="47205" name="Text Box 101"/>
          <p:cNvSpPr txBox="1">
            <a:spLocks noChangeArrowheads="1"/>
          </p:cNvSpPr>
          <p:nvPr/>
        </p:nvSpPr>
        <p:spPr bwMode="auto">
          <a:xfrm>
            <a:off x="5646738" y="1676400"/>
            <a:ext cx="762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 dirty="0">
                <a:cs typeface="Arial" charset="0"/>
              </a:rPr>
              <a:t>dm</a:t>
            </a:r>
            <a:r>
              <a:rPr lang="en-US" altLang="en-US" sz="2200" b="1" i="1" u="sng" dirty="0">
                <a:cs typeface="Arial" charset="0"/>
              </a:rPr>
              <a:t> </a:t>
            </a:r>
          </a:p>
        </p:txBody>
      </p:sp>
      <p:sp>
        <p:nvSpPr>
          <p:cNvPr id="47206" name="Text Box 102"/>
          <p:cNvSpPr txBox="1">
            <a:spLocks noChangeArrowheads="1"/>
          </p:cNvSpPr>
          <p:nvPr/>
        </p:nvSpPr>
        <p:spPr bwMode="auto">
          <a:xfrm>
            <a:off x="7696200" y="1676400"/>
            <a:ext cx="990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>
                <a:cs typeface="Arial" charset="0"/>
              </a:rPr>
              <a:t>mm</a:t>
            </a:r>
            <a:r>
              <a:rPr lang="en-US" altLang="en-US" sz="2200" b="1" i="1" u="sng">
                <a:cs typeface="Arial" charset="0"/>
              </a:rPr>
              <a:t> </a:t>
            </a:r>
          </a:p>
        </p:txBody>
      </p:sp>
      <p:sp>
        <p:nvSpPr>
          <p:cNvPr id="47207" name="Text Box 103"/>
          <p:cNvSpPr txBox="1">
            <a:spLocks noChangeArrowheads="1"/>
          </p:cNvSpPr>
          <p:nvPr/>
        </p:nvSpPr>
        <p:spPr bwMode="auto">
          <a:xfrm>
            <a:off x="6781800" y="1676400"/>
            <a:ext cx="762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>
                <a:cs typeface="Arial" charset="0"/>
              </a:rPr>
              <a:t>cm</a:t>
            </a:r>
            <a:r>
              <a:rPr lang="en-US" altLang="en-US" sz="2200" b="1" i="1" u="sng">
                <a:cs typeface="Arial" charset="0"/>
              </a:rPr>
              <a:t> </a:t>
            </a:r>
          </a:p>
        </p:txBody>
      </p:sp>
      <p:sp>
        <p:nvSpPr>
          <p:cNvPr id="47208" name="Text Box 104"/>
          <p:cNvSpPr txBox="1">
            <a:spLocks noChangeArrowheads="1"/>
          </p:cNvSpPr>
          <p:nvPr/>
        </p:nvSpPr>
        <p:spPr bwMode="auto">
          <a:xfrm>
            <a:off x="4419600" y="2068830"/>
            <a:ext cx="762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 err="1"/>
              <a:t>1m</a:t>
            </a:r>
            <a:endParaRPr lang="en-US" altLang="en-US" sz="2100" dirty="0"/>
          </a:p>
        </p:txBody>
      </p:sp>
      <p:sp>
        <p:nvSpPr>
          <p:cNvPr id="47209" name="Text Box 105"/>
          <p:cNvSpPr txBox="1">
            <a:spLocks noChangeArrowheads="1"/>
          </p:cNvSpPr>
          <p:nvPr/>
        </p:nvSpPr>
        <p:spPr bwMode="auto">
          <a:xfrm>
            <a:off x="4114800" y="2458720"/>
            <a:ext cx="1371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/>
              <a:t>=….  dm</a:t>
            </a:r>
          </a:p>
        </p:txBody>
      </p:sp>
      <p:sp>
        <p:nvSpPr>
          <p:cNvPr id="47214" name="Text Box 110"/>
          <p:cNvSpPr txBox="1">
            <a:spLocks noChangeArrowheads="1"/>
          </p:cNvSpPr>
          <p:nvPr/>
        </p:nvSpPr>
        <p:spPr bwMode="auto">
          <a:xfrm>
            <a:off x="3017838" y="2068830"/>
            <a:ext cx="102076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 err="1"/>
              <a:t>1dam</a:t>
            </a:r>
            <a:endParaRPr lang="en-US" altLang="en-US" sz="2100" dirty="0"/>
          </a:p>
        </p:txBody>
      </p:sp>
      <p:sp>
        <p:nvSpPr>
          <p:cNvPr id="47224" name="Text Box 120"/>
          <p:cNvSpPr txBox="1">
            <a:spLocks noChangeArrowheads="1"/>
          </p:cNvSpPr>
          <p:nvPr/>
        </p:nvSpPr>
        <p:spPr bwMode="auto">
          <a:xfrm>
            <a:off x="1874838" y="2118360"/>
            <a:ext cx="86836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 err="1"/>
              <a:t>1hm</a:t>
            </a:r>
            <a:endParaRPr lang="en-US" altLang="en-US" sz="2100" dirty="0"/>
          </a:p>
        </p:txBody>
      </p:sp>
      <p:sp>
        <p:nvSpPr>
          <p:cNvPr id="47226" name="Text Box 122"/>
          <p:cNvSpPr txBox="1">
            <a:spLocks noChangeArrowheads="1"/>
          </p:cNvSpPr>
          <p:nvPr/>
        </p:nvSpPr>
        <p:spPr bwMode="auto">
          <a:xfrm>
            <a:off x="762000" y="2068830"/>
            <a:ext cx="990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 err="1"/>
              <a:t>1km</a:t>
            </a:r>
            <a:endParaRPr lang="en-US" altLang="en-US" sz="2100" dirty="0"/>
          </a:p>
        </p:txBody>
      </p:sp>
      <p:sp>
        <p:nvSpPr>
          <p:cNvPr id="47228" name="Text Box 124"/>
          <p:cNvSpPr txBox="1">
            <a:spLocks noChangeArrowheads="1"/>
          </p:cNvSpPr>
          <p:nvPr/>
        </p:nvSpPr>
        <p:spPr bwMode="auto">
          <a:xfrm>
            <a:off x="5486400" y="2057400"/>
            <a:ext cx="990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/>
              <a:t> </a:t>
            </a:r>
            <a:r>
              <a:rPr lang="en-US" altLang="en-US" sz="2100" dirty="0" err="1"/>
              <a:t>1dm</a:t>
            </a:r>
            <a:endParaRPr lang="en-US" altLang="en-US" sz="2100" dirty="0"/>
          </a:p>
        </p:txBody>
      </p:sp>
      <p:sp>
        <p:nvSpPr>
          <p:cNvPr id="47235" name="Text Box 131"/>
          <p:cNvSpPr txBox="1">
            <a:spLocks noChangeArrowheads="1"/>
          </p:cNvSpPr>
          <p:nvPr/>
        </p:nvSpPr>
        <p:spPr bwMode="auto">
          <a:xfrm>
            <a:off x="6858000" y="2057400"/>
            <a:ext cx="8382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 err="1"/>
              <a:t>1cm</a:t>
            </a:r>
            <a:endParaRPr lang="en-US" altLang="en-US" sz="2100" dirty="0"/>
          </a:p>
        </p:txBody>
      </p:sp>
      <p:sp>
        <p:nvSpPr>
          <p:cNvPr id="47240" name="Text Box 136"/>
          <p:cNvSpPr txBox="1">
            <a:spLocks noChangeArrowheads="1"/>
          </p:cNvSpPr>
          <p:nvPr/>
        </p:nvSpPr>
        <p:spPr bwMode="auto">
          <a:xfrm>
            <a:off x="7848600" y="2057400"/>
            <a:ext cx="990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 err="1"/>
              <a:t>1mm</a:t>
            </a:r>
            <a:endParaRPr lang="en-US" altLang="en-US" sz="2100" dirty="0"/>
          </a:p>
        </p:txBody>
      </p:sp>
      <p:sp>
        <p:nvSpPr>
          <p:cNvPr id="47245" name="Text Box 141"/>
          <p:cNvSpPr txBox="1">
            <a:spLocks noChangeArrowheads="1"/>
          </p:cNvSpPr>
          <p:nvPr/>
        </p:nvSpPr>
        <p:spPr bwMode="auto">
          <a:xfrm>
            <a:off x="4343400" y="2484120"/>
            <a:ext cx="501650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>
                <a:solidFill>
                  <a:schemeClr val="accent2"/>
                </a:solidFill>
              </a:rPr>
              <a:t>10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7988700-5A09-4321-8F8E-419A82320357}"/>
              </a:ext>
            </a:extLst>
          </p:cNvPr>
          <p:cNvGrpSpPr/>
          <p:nvPr/>
        </p:nvGrpSpPr>
        <p:grpSpPr>
          <a:xfrm>
            <a:off x="533400" y="2484120"/>
            <a:ext cx="1447800" cy="415498"/>
            <a:chOff x="533400" y="2484120"/>
            <a:chExt cx="1447800" cy="415498"/>
          </a:xfrm>
        </p:grpSpPr>
        <p:sp>
          <p:nvSpPr>
            <p:cNvPr id="47246" name="Text Box 142"/>
            <p:cNvSpPr txBox="1">
              <a:spLocks noChangeArrowheads="1"/>
            </p:cNvSpPr>
            <p:nvPr/>
          </p:nvSpPr>
          <p:spPr bwMode="auto">
            <a:xfrm>
              <a:off x="533400" y="2484120"/>
              <a:ext cx="14478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dirty="0"/>
                <a:t>=…   hm</a:t>
              </a:r>
            </a:p>
          </p:txBody>
        </p:sp>
        <p:sp>
          <p:nvSpPr>
            <p:cNvPr id="47249" name="Text Box 145"/>
            <p:cNvSpPr txBox="1">
              <a:spLocks noChangeArrowheads="1"/>
            </p:cNvSpPr>
            <p:nvPr/>
          </p:nvSpPr>
          <p:spPr bwMode="auto">
            <a:xfrm>
              <a:off x="762000" y="2484120"/>
              <a:ext cx="533400" cy="4154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b="1" dirty="0">
                  <a:solidFill>
                    <a:schemeClr val="accent2"/>
                  </a:solidFill>
                </a:rPr>
                <a:t>10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3720A71-F24F-4F01-8EBD-F1444303EB97}"/>
              </a:ext>
            </a:extLst>
          </p:cNvPr>
          <p:cNvGrpSpPr/>
          <p:nvPr/>
        </p:nvGrpSpPr>
        <p:grpSpPr>
          <a:xfrm>
            <a:off x="1676400" y="2484120"/>
            <a:ext cx="1600200" cy="439629"/>
            <a:chOff x="1676400" y="2484120"/>
            <a:chExt cx="1600200" cy="439629"/>
          </a:xfrm>
        </p:grpSpPr>
        <p:sp>
          <p:nvSpPr>
            <p:cNvPr id="47257" name="Text Box 153"/>
            <p:cNvSpPr txBox="1">
              <a:spLocks noChangeArrowheads="1"/>
            </p:cNvSpPr>
            <p:nvPr/>
          </p:nvSpPr>
          <p:spPr bwMode="auto">
            <a:xfrm>
              <a:off x="1676400" y="2484120"/>
              <a:ext cx="16002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dirty="0"/>
                <a:t>=…. dam</a:t>
              </a:r>
            </a:p>
          </p:txBody>
        </p:sp>
        <p:sp>
          <p:nvSpPr>
            <p:cNvPr id="47261" name="Text Box 157"/>
            <p:cNvSpPr txBox="1">
              <a:spLocks noChangeArrowheads="1"/>
            </p:cNvSpPr>
            <p:nvPr/>
          </p:nvSpPr>
          <p:spPr bwMode="auto">
            <a:xfrm>
              <a:off x="1828800" y="2508251"/>
              <a:ext cx="501650" cy="4154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b="1">
                  <a:solidFill>
                    <a:schemeClr val="accent2"/>
                  </a:solidFill>
                </a:rPr>
                <a:t>10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FB2E45D-FF69-468B-8A71-2D61FE802926}"/>
              </a:ext>
            </a:extLst>
          </p:cNvPr>
          <p:cNvGrpSpPr/>
          <p:nvPr/>
        </p:nvGrpSpPr>
        <p:grpSpPr>
          <a:xfrm>
            <a:off x="2895600" y="2484120"/>
            <a:ext cx="1219200" cy="415498"/>
            <a:chOff x="2895600" y="2484120"/>
            <a:chExt cx="1219200" cy="415498"/>
          </a:xfrm>
        </p:grpSpPr>
        <p:sp>
          <p:nvSpPr>
            <p:cNvPr id="47256" name="Text Box 152"/>
            <p:cNvSpPr txBox="1">
              <a:spLocks noChangeArrowheads="1"/>
            </p:cNvSpPr>
            <p:nvPr/>
          </p:nvSpPr>
          <p:spPr bwMode="auto">
            <a:xfrm>
              <a:off x="2895600" y="2484120"/>
              <a:ext cx="12192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dirty="0"/>
                <a:t>= ….   m</a:t>
              </a:r>
            </a:p>
          </p:txBody>
        </p:sp>
        <p:sp>
          <p:nvSpPr>
            <p:cNvPr id="47262" name="Text Box 158"/>
            <p:cNvSpPr txBox="1">
              <a:spLocks noChangeArrowheads="1"/>
            </p:cNvSpPr>
            <p:nvPr/>
          </p:nvSpPr>
          <p:spPr bwMode="auto">
            <a:xfrm>
              <a:off x="3124200" y="2484120"/>
              <a:ext cx="609600" cy="4154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b="1" dirty="0">
                  <a:solidFill>
                    <a:schemeClr val="accent2"/>
                  </a:solidFill>
                </a:rPr>
                <a:t>10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45E26DF-67FB-42E8-B0F7-941E02A8433F}"/>
              </a:ext>
            </a:extLst>
          </p:cNvPr>
          <p:cNvGrpSpPr/>
          <p:nvPr/>
        </p:nvGrpSpPr>
        <p:grpSpPr>
          <a:xfrm>
            <a:off x="5410200" y="2463800"/>
            <a:ext cx="1371600" cy="435818"/>
            <a:chOff x="5410200" y="2463800"/>
            <a:chExt cx="1371600" cy="435818"/>
          </a:xfrm>
        </p:grpSpPr>
        <p:sp>
          <p:nvSpPr>
            <p:cNvPr id="47255" name="Text Box 151"/>
            <p:cNvSpPr txBox="1">
              <a:spLocks noChangeArrowheads="1"/>
            </p:cNvSpPr>
            <p:nvPr/>
          </p:nvSpPr>
          <p:spPr bwMode="auto">
            <a:xfrm>
              <a:off x="5410200" y="2484120"/>
              <a:ext cx="13716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/>
                <a:t>= …. cm</a:t>
              </a:r>
            </a:p>
          </p:txBody>
        </p:sp>
        <p:sp>
          <p:nvSpPr>
            <p:cNvPr id="47263" name="Text Box 159"/>
            <p:cNvSpPr txBox="1">
              <a:spLocks noChangeArrowheads="1"/>
            </p:cNvSpPr>
            <p:nvPr/>
          </p:nvSpPr>
          <p:spPr bwMode="auto">
            <a:xfrm>
              <a:off x="5607050" y="2463800"/>
              <a:ext cx="533400" cy="4154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b="1" dirty="0">
                  <a:solidFill>
                    <a:schemeClr val="accent2"/>
                  </a:solidFill>
                </a:rPr>
                <a:t>10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1E31C16-D5B2-4C40-9DBB-EDCDEBF93B60}"/>
              </a:ext>
            </a:extLst>
          </p:cNvPr>
          <p:cNvGrpSpPr/>
          <p:nvPr/>
        </p:nvGrpSpPr>
        <p:grpSpPr>
          <a:xfrm>
            <a:off x="6477000" y="2484120"/>
            <a:ext cx="1676400" cy="415498"/>
            <a:chOff x="6553200" y="2484120"/>
            <a:chExt cx="1676400" cy="415498"/>
          </a:xfrm>
        </p:grpSpPr>
        <p:sp>
          <p:nvSpPr>
            <p:cNvPr id="47254" name="Text Box 150"/>
            <p:cNvSpPr txBox="1">
              <a:spLocks noChangeArrowheads="1"/>
            </p:cNvSpPr>
            <p:nvPr/>
          </p:nvSpPr>
          <p:spPr bwMode="auto">
            <a:xfrm>
              <a:off x="6553200" y="2484120"/>
              <a:ext cx="16764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dirty="0"/>
                <a:t>=  m m</a:t>
              </a:r>
            </a:p>
          </p:txBody>
        </p:sp>
        <p:sp>
          <p:nvSpPr>
            <p:cNvPr id="47264" name="Text Box 160"/>
            <p:cNvSpPr txBox="1">
              <a:spLocks noChangeArrowheads="1"/>
            </p:cNvSpPr>
            <p:nvPr/>
          </p:nvSpPr>
          <p:spPr bwMode="auto">
            <a:xfrm>
              <a:off x="6705600" y="2484120"/>
              <a:ext cx="533400" cy="4154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b="1" dirty="0">
                  <a:solidFill>
                    <a:schemeClr val="accent2"/>
                  </a:solidFill>
                </a:rPr>
                <a:t>10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57D94D7-DCCA-473D-839D-6022C3FAE0ED}"/>
              </a:ext>
            </a:extLst>
          </p:cNvPr>
          <p:cNvGrpSpPr/>
          <p:nvPr/>
        </p:nvGrpSpPr>
        <p:grpSpPr>
          <a:xfrm>
            <a:off x="1752600" y="2788920"/>
            <a:ext cx="1447800" cy="589280"/>
            <a:chOff x="1752600" y="2788920"/>
            <a:chExt cx="1447800" cy="589280"/>
          </a:xfrm>
        </p:grpSpPr>
        <p:sp>
          <p:nvSpPr>
            <p:cNvPr id="47225" name="Text Box 121"/>
            <p:cNvSpPr txBox="1">
              <a:spLocks noChangeArrowheads="1"/>
            </p:cNvSpPr>
            <p:nvPr/>
          </p:nvSpPr>
          <p:spPr bwMode="auto">
            <a:xfrm>
              <a:off x="1752600" y="2910840"/>
              <a:ext cx="14478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/>
                <a:t>=      km</a:t>
              </a:r>
            </a:p>
          </p:txBody>
        </p:sp>
        <p:graphicFrame>
          <p:nvGraphicFramePr>
            <p:cNvPr id="47281" name="Object 17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9848778"/>
                </p:ext>
              </p:extLst>
            </p:nvPr>
          </p:nvGraphicFramePr>
          <p:xfrm>
            <a:off x="2012950" y="2788920"/>
            <a:ext cx="349250" cy="589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Equation" r:id="rId4" imgW="457200" imgH="965200" progId="Equation.DSMT4">
                    <p:embed/>
                  </p:oleObj>
                </mc:Choice>
                <mc:Fallback>
                  <p:oleObj name="Equation" r:id="rId4" imgW="457200" imgH="965200" progId="Equation.DSMT4">
                    <p:embed/>
                    <p:pic>
                      <p:nvPicPr>
                        <p:cNvPr id="47281" name="Object 1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2950" y="2788920"/>
                          <a:ext cx="349250" cy="589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290" name="Text Box 186"/>
          <p:cNvSpPr txBox="1">
            <a:spLocks noChangeArrowheads="1"/>
          </p:cNvSpPr>
          <p:nvPr/>
        </p:nvSpPr>
        <p:spPr bwMode="auto">
          <a:xfrm>
            <a:off x="4191000" y="2971800"/>
            <a:ext cx="16764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/>
              <a:t>=     dam</a:t>
            </a:r>
          </a:p>
        </p:txBody>
      </p:sp>
      <p:sp>
        <p:nvSpPr>
          <p:cNvPr id="47291" name="Text Box 187"/>
          <p:cNvSpPr txBox="1">
            <a:spLocks noChangeArrowheads="1"/>
          </p:cNvSpPr>
          <p:nvPr/>
        </p:nvSpPr>
        <p:spPr bwMode="auto">
          <a:xfrm>
            <a:off x="5486400" y="2971800"/>
            <a:ext cx="1371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/>
              <a:t>=      m</a:t>
            </a:r>
          </a:p>
        </p:txBody>
      </p:sp>
      <p:sp>
        <p:nvSpPr>
          <p:cNvPr id="47295" name="Text Box 191"/>
          <p:cNvSpPr txBox="1">
            <a:spLocks noChangeArrowheads="1"/>
          </p:cNvSpPr>
          <p:nvPr/>
        </p:nvSpPr>
        <p:spPr bwMode="auto">
          <a:xfrm>
            <a:off x="7696200" y="2971800"/>
            <a:ext cx="12954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/>
              <a:t>=     cm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7EF8213-E57F-42F9-A71B-4602DCA01B7B}"/>
              </a:ext>
            </a:extLst>
          </p:cNvPr>
          <p:cNvGrpSpPr/>
          <p:nvPr/>
        </p:nvGrpSpPr>
        <p:grpSpPr>
          <a:xfrm>
            <a:off x="3048000" y="2870200"/>
            <a:ext cx="1524000" cy="589280"/>
            <a:chOff x="3048000" y="2870200"/>
            <a:chExt cx="1524000" cy="589280"/>
          </a:xfrm>
        </p:grpSpPr>
        <p:sp>
          <p:nvSpPr>
            <p:cNvPr id="47282" name="Text Box 178"/>
            <p:cNvSpPr txBox="1">
              <a:spLocks noChangeArrowheads="1"/>
            </p:cNvSpPr>
            <p:nvPr/>
          </p:nvSpPr>
          <p:spPr bwMode="auto">
            <a:xfrm>
              <a:off x="3048000" y="2983230"/>
              <a:ext cx="15240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/>
                <a:t>=     hm</a:t>
              </a:r>
            </a:p>
          </p:txBody>
        </p:sp>
        <p:graphicFrame>
          <p:nvGraphicFramePr>
            <p:cNvPr id="47311" name="Object 20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2956154"/>
                </p:ext>
              </p:extLst>
            </p:nvPr>
          </p:nvGraphicFramePr>
          <p:xfrm>
            <a:off x="3352800" y="2870200"/>
            <a:ext cx="349250" cy="589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Equation" r:id="rId6" imgW="457200" imgH="965200" progId="Equation.DSMT4">
                    <p:embed/>
                  </p:oleObj>
                </mc:Choice>
                <mc:Fallback>
                  <p:oleObj name="Equation" r:id="rId6" imgW="457200" imgH="965200" progId="Equation.DSMT4">
                    <p:embed/>
                    <p:pic>
                      <p:nvPicPr>
                        <p:cNvPr id="47311" name="Object 2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2800" y="2870200"/>
                          <a:ext cx="349250" cy="589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7312" name="Object 208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695221465"/>
              </p:ext>
            </p:extLst>
          </p:nvPr>
        </p:nvGraphicFramePr>
        <p:xfrm>
          <a:off x="5715000" y="2910840"/>
          <a:ext cx="312738" cy="528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8" imgW="457200" imgH="965200" progId="Equation.DSMT4">
                  <p:embed/>
                </p:oleObj>
              </mc:Choice>
              <mc:Fallback>
                <p:oleObj name="Equation" r:id="rId8" imgW="457200" imgH="965200" progId="Equation.DSMT4">
                  <p:embed/>
                  <p:pic>
                    <p:nvPicPr>
                      <p:cNvPr id="47312" name="Object 2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910840"/>
                        <a:ext cx="312738" cy="528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9" name="Object 2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85644"/>
              </p:ext>
            </p:extLst>
          </p:nvPr>
        </p:nvGraphicFramePr>
        <p:xfrm>
          <a:off x="4451350" y="2849880"/>
          <a:ext cx="349250" cy="589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9" imgW="457200" imgH="965200" progId="Equation.DSMT4">
                  <p:embed/>
                </p:oleObj>
              </mc:Choice>
              <mc:Fallback>
                <p:oleObj name="Equation" r:id="rId9" imgW="457200" imgH="965200" progId="Equation.DSMT4">
                  <p:embed/>
                  <p:pic>
                    <p:nvPicPr>
                      <p:cNvPr id="47319" name="Object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1350" y="2849880"/>
                        <a:ext cx="349250" cy="589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713DA792-03EC-4D94-95CB-6D7E13ADD088}"/>
              </a:ext>
            </a:extLst>
          </p:cNvPr>
          <p:cNvGrpSpPr/>
          <p:nvPr/>
        </p:nvGrpSpPr>
        <p:grpSpPr>
          <a:xfrm>
            <a:off x="6553200" y="2849880"/>
            <a:ext cx="1524000" cy="537418"/>
            <a:chOff x="6629400" y="2849880"/>
            <a:chExt cx="1524000" cy="537418"/>
          </a:xfrm>
        </p:grpSpPr>
        <p:sp>
          <p:nvSpPr>
            <p:cNvPr id="47294" name="Text Box 190"/>
            <p:cNvSpPr txBox="1">
              <a:spLocks noChangeArrowheads="1"/>
            </p:cNvSpPr>
            <p:nvPr/>
          </p:nvSpPr>
          <p:spPr bwMode="auto">
            <a:xfrm>
              <a:off x="6629400" y="2971800"/>
              <a:ext cx="15240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dirty="0"/>
                <a:t>=      dm</a:t>
              </a:r>
            </a:p>
          </p:txBody>
        </p:sp>
        <p:graphicFrame>
          <p:nvGraphicFramePr>
            <p:cNvPr id="47329" name="Object 2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5833003"/>
                </p:ext>
              </p:extLst>
            </p:nvPr>
          </p:nvGraphicFramePr>
          <p:xfrm>
            <a:off x="6934200" y="2849880"/>
            <a:ext cx="312738" cy="528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Equation" r:id="rId11" imgW="457200" imgH="965200" progId="Equation.DSMT4">
                    <p:embed/>
                  </p:oleObj>
                </mc:Choice>
                <mc:Fallback>
                  <p:oleObj name="Equation" r:id="rId11" imgW="457200" imgH="965200" progId="Equation.DSMT4">
                    <p:embed/>
                    <p:pic>
                      <p:nvPicPr>
                        <p:cNvPr id="47329" name="Object 2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4200" y="2849880"/>
                          <a:ext cx="312738" cy="528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7330" name="Object 2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309970"/>
              </p:ext>
            </p:extLst>
          </p:nvPr>
        </p:nvGraphicFramePr>
        <p:xfrm>
          <a:off x="7924801" y="2788920"/>
          <a:ext cx="385763" cy="65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13" imgW="457200" imgH="965200" progId="Equation.DSMT4">
                  <p:embed/>
                </p:oleObj>
              </mc:Choice>
              <mc:Fallback>
                <p:oleObj name="Equation" r:id="rId13" imgW="457200" imgH="965200" progId="Equation.DSMT4">
                  <p:embed/>
                  <p:pic>
                    <p:nvPicPr>
                      <p:cNvPr id="47330" name="Object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1" y="2788920"/>
                        <a:ext cx="385763" cy="650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335" name="Text Box 231"/>
          <p:cNvSpPr txBox="1">
            <a:spLocks noChangeArrowheads="1"/>
          </p:cNvSpPr>
          <p:nvPr/>
        </p:nvSpPr>
        <p:spPr bwMode="auto">
          <a:xfrm>
            <a:off x="304800" y="3703320"/>
            <a:ext cx="815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Calibri" pitchFamily="34" charset="0"/>
              </a:rPr>
              <a:t>b) </a:t>
            </a:r>
            <a:r>
              <a:rPr lang="en-US" altLang="en-US" sz="2400" b="1" i="1" dirty="0" err="1">
                <a:latin typeface="Calibri" pitchFamily="34" charset="0"/>
              </a:rPr>
              <a:t>Nhận</a:t>
            </a:r>
            <a:r>
              <a:rPr lang="en-US" altLang="en-US" sz="2400" b="1" i="1" dirty="0">
                <a:latin typeface="Calibri" pitchFamily="34" charset="0"/>
              </a:rPr>
              <a:t> </a:t>
            </a:r>
            <a:r>
              <a:rPr lang="en-US" altLang="en-US" sz="2400" b="1" i="1" dirty="0" err="1">
                <a:latin typeface="Calibri" pitchFamily="34" charset="0"/>
              </a:rPr>
              <a:t>xét</a:t>
            </a:r>
            <a:r>
              <a:rPr lang="en-US" altLang="en-US" sz="2400" b="1" dirty="0">
                <a:latin typeface="Calibri" pitchFamily="34" charset="0"/>
              </a:rPr>
              <a:t>: 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Hai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đơn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vị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đo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độ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dài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liền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nhau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69F925E-8E68-45A2-B2AB-7FE415AD86A3}"/>
              </a:ext>
            </a:extLst>
          </p:cNvPr>
          <p:cNvGrpSpPr/>
          <p:nvPr/>
        </p:nvGrpSpPr>
        <p:grpSpPr>
          <a:xfrm>
            <a:off x="876300" y="4372303"/>
            <a:ext cx="5867400" cy="528320"/>
            <a:chOff x="876300" y="4372303"/>
            <a:chExt cx="5867400" cy="528320"/>
          </a:xfrm>
        </p:grpSpPr>
        <p:graphicFrame>
          <p:nvGraphicFramePr>
            <p:cNvPr id="47336" name="Object 2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623103"/>
                </p:ext>
              </p:extLst>
            </p:nvPr>
          </p:nvGraphicFramePr>
          <p:xfrm>
            <a:off x="2998132" y="4372303"/>
            <a:ext cx="457200" cy="528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Equation" r:id="rId15" imgW="457200" imgH="965200" progId="Equation.DSMT4">
                    <p:embed/>
                  </p:oleObj>
                </mc:Choice>
                <mc:Fallback>
                  <p:oleObj name="Equation" r:id="rId15" imgW="457200" imgH="965200" progId="Equation.DSMT4">
                    <p:embed/>
                    <p:pic>
                      <p:nvPicPr>
                        <p:cNvPr id="47336" name="Object 2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8132" y="4372303"/>
                          <a:ext cx="457200" cy="528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339" name="Text Box 235"/>
            <p:cNvSpPr txBox="1">
              <a:spLocks noChangeArrowheads="1"/>
            </p:cNvSpPr>
            <p:nvPr/>
          </p:nvSpPr>
          <p:spPr bwMode="auto">
            <a:xfrm>
              <a:off x="876300" y="4387482"/>
              <a:ext cx="5867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-"/>
              </a:pPr>
              <a:r>
                <a:rPr lang="en-US" altLang="en-US" sz="2400" b="1" dirty="0" err="1">
                  <a:solidFill>
                    <a:schemeClr val="accent2"/>
                  </a:solidFill>
                  <a:latin typeface="Calibri" pitchFamily="34" charset="0"/>
                </a:rPr>
                <a:t>Đơn</a:t>
              </a:r>
              <a:r>
                <a:rPr lang="en-US" altLang="en-US" sz="2400" b="1" dirty="0">
                  <a:solidFill>
                    <a:schemeClr val="accent2"/>
                  </a:solidFill>
                  <a:latin typeface="Calibri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2"/>
                  </a:solidFill>
                  <a:latin typeface="Calibri" pitchFamily="34" charset="0"/>
                </a:rPr>
                <a:t>vị</a:t>
              </a:r>
              <a:r>
                <a:rPr lang="en-US" altLang="en-US" sz="2400" b="1" dirty="0">
                  <a:solidFill>
                    <a:schemeClr val="accent2"/>
                  </a:solidFill>
                  <a:latin typeface="Calibri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2"/>
                  </a:solidFill>
                  <a:latin typeface="Calibri" pitchFamily="34" charset="0"/>
                </a:rPr>
                <a:t>bé</a:t>
              </a:r>
              <a:r>
                <a:rPr lang="en-US" altLang="en-US" sz="2400" b="1" dirty="0">
                  <a:solidFill>
                    <a:schemeClr val="accent2"/>
                  </a:solidFill>
                  <a:latin typeface="Calibri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2"/>
                  </a:solidFill>
                  <a:latin typeface="Calibri" pitchFamily="34" charset="0"/>
                </a:rPr>
                <a:t>bằng</a:t>
              </a:r>
              <a:r>
                <a:rPr lang="en-US" altLang="en-US" sz="2400" b="1" dirty="0">
                  <a:solidFill>
                    <a:schemeClr val="accent2"/>
                  </a:solidFill>
                  <a:latin typeface="Calibri" pitchFamily="34" charset="0"/>
                </a:rPr>
                <a:t>       </a:t>
              </a:r>
              <a:r>
                <a:rPr lang="en-US" altLang="en-US" sz="2400" b="1" dirty="0" err="1">
                  <a:solidFill>
                    <a:schemeClr val="accent2"/>
                  </a:solidFill>
                  <a:latin typeface="Calibri" pitchFamily="34" charset="0"/>
                </a:rPr>
                <a:t>đơn</a:t>
              </a:r>
              <a:r>
                <a:rPr lang="en-US" altLang="en-US" sz="2400" b="1" dirty="0">
                  <a:solidFill>
                    <a:schemeClr val="accent2"/>
                  </a:solidFill>
                  <a:latin typeface="Calibri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2"/>
                  </a:solidFill>
                  <a:latin typeface="Calibri" pitchFamily="34" charset="0"/>
                </a:rPr>
                <a:t>vị</a:t>
              </a:r>
              <a:r>
                <a:rPr lang="en-US" altLang="en-US" sz="2400" b="1" dirty="0">
                  <a:solidFill>
                    <a:schemeClr val="accent2"/>
                  </a:solidFill>
                  <a:latin typeface="Calibri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2"/>
                  </a:solidFill>
                  <a:latin typeface="Calibri" pitchFamily="34" charset="0"/>
                </a:rPr>
                <a:t>lớn</a:t>
              </a:r>
              <a:r>
                <a:rPr lang="en-US" altLang="en-US" sz="2400" b="1" dirty="0">
                  <a:solidFill>
                    <a:schemeClr val="accent2"/>
                  </a:solidFill>
                  <a:latin typeface="Calibri" pitchFamily="34" charset="0"/>
                </a:rPr>
                <a:t>.</a:t>
              </a:r>
              <a:endParaRPr lang="en-US" altLang="en-US" sz="2400" dirty="0">
                <a:latin typeface="Calibri" pitchFamily="34" charset="0"/>
              </a:endParaRPr>
            </a:p>
          </p:txBody>
        </p:sp>
      </p:grpSp>
      <p:sp>
        <p:nvSpPr>
          <p:cNvPr id="50" name="Text Box 231"/>
          <p:cNvSpPr txBox="1">
            <a:spLocks noChangeArrowheads="1"/>
          </p:cNvSpPr>
          <p:nvPr/>
        </p:nvSpPr>
        <p:spPr bwMode="auto">
          <a:xfrm>
            <a:off x="914400" y="4069080"/>
            <a:ext cx="746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Đơn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vị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lớn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gấp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10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lần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đơn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vị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bé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48" name="Rounded Rectangle 47"/>
          <p:cNvSpPr/>
          <p:nvPr/>
        </p:nvSpPr>
        <p:spPr bwMode="auto">
          <a:xfrm>
            <a:off x="2438400" y="76200"/>
            <a:ext cx="2949575" cy="592372"/>
          </a:xfrm>
          <a:prstGeom prst="roundRect">
            <a:avLst/>
          </a:prstGeom>
          <a:solidFill>
            <a:srgbClr val="FCD4D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THỰC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HÀNH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7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7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7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7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7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7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7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7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7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7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7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7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7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7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7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7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7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7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7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7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7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7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7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7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7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7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7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7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47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7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7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47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7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7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1" grpId="0"/>
      <p:bldP spid="47202" grpId="0"/>
      <p:bldP spid="47203" grpId="0"/>
      <p:bldP spid="47204" grpId="0"/>
      <p:bldP spid="47205" grpId="0"/>
      <p:bldP spid="47206" grpId="0"/>
      <p:bldP spid="47207" grpId="0"/>
      <p:bldP spid="47208" grpId="0"/>
      <p:bldP spid="47209" grpId="0"/>
      <p:bldP spid="47214" grpId="0"/>
      <p:bldP spid="47224" grpId="0"/>
      <p:bldP spid="47226" grpId="0"/>
      <p:bldP spid="47228" grpId="0"/>
      <p:bldP spid="47235" grpId="0"/>
      <p:bldP spid="47240" grpId="0"/>
      <p:bldP spid="47245" grpId="0" animBg="1"/>
      <p:bldP spid="47290" grpId="0"/>
      <p:bldP spid="47291" grpId="0"/>
      <p:bldP spid="47295" grpId="0"/>
      <p:bldP spid="47335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5"/>
          <p:cNvSpPr txBox="1">
            <a:spLocks noChangeArrowheads="1"/>
          </p:cNvSpPr>
          <p:nvPr/>
        </p:nvSpPr>
        <p:spPr bwMode="auto">
          <a:xfrm>
            <a:off x="6248400" y="4450080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400"/>
          </a:p>
        </p:txBody>
      </p:sp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7239000" y="2255520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Times New Roman" pitchFamily="18" charset="0"/>
              </a:rPr>
              <a:t> </a:t>
            </a:r>
          </a:p>
        </p:txBody>
      </p:sp>
      <p:sp>
        <p:nvSpPr>
          <p:cNvPr id="5125" name="Text Box 81"/>
          <p:cNvSpPr txBox="1">
            <a:spLocks noChangeArrowheads="1"/>
          </p:cNvSpPr>
          <p:nvPr/>
        </p:nvSpPr>
        <p:spPr bwMode="auto">
          <a:xfrm>
            <a:off x="609600" y="986791"/>
            <a:ext cx="822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Calibri" pitchFamily="34" charset="0"/>
              </a:rPr>
              <a:t>Bài</a:t>
            </a:r>
            <a:r>
              <a:rPr lang="en-US" altLang="en-US" sz="2800" b="1" dirty="0">
                <a:latin typeface="Calibri" pitchFamily="34" charset="0"/>
              </a:rPr>
              <a:t> 2: </a:t>
            </a:r>
            <a:r>
              <a:rPr lang="en-US" altLang="en-US" sz="2800" b="1" dirty="0" err="1">
                <a:latin typeface="Calibri" pitchFamily="34" charset="0"/>
              </a:rPr>
              <a:t>Viết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số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hoặc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phân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số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thích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hợp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vào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chỗ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chấm</a:t>
            </a:r>
            <a:r>
              <a:rPr lang="en-US" altLang="en-US" sz="2800" b="1" dirty="0">
                <a:latin typeface="Calibri" pitchFamily="34" charset="0"/>
              </a:rPr>
              <a:t>:</a:t>
            </a:r>
          </a:p>
        </p:txBody>
      </p:sp>
      <p:sp>
        <p:nvSpPr>
          <p:cNvPr id="48210" name="Text Box 82"/>
          <p:cNvSpPr txBox="1">
            <a:spLocks noChangeArrowheads="1"/>
          </p:cNvSpPr>
          <p:nvPr/>
        </p:nvSpPr>
        <p:spPr bwMode="auto">
          <a:xfrm>
            <a:off x="838200" y="1463040"/>
            <a:ext cx="3048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800">
                <a:latin typeface="Calibri" pitchFamily="34" charset="0"/>
              </a:rPr>
              <a:t>135m = ….... dm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 342dm = …..... cm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   15cm = …… mm</a:t>
            </a:r>
          </a:p>
        </p:txBody>
      </p:sp>
      <p:sp>
        <p:nvSpPr>
          <p:cNvPr id="48211" name="Text Box 83"/>
          <p:cNvSpPr txBox="1">
            <a:spLocks noChangeArrowheads="1"/>
          </p:cNvSpPr>
          <p:nvPr/>
        </p:nvSpPr>
        <p:spPr bwMode="auto">
          <a:xfrm>
            <a:off x="4876800" y="1463040"/>
            <a:ext cx="3276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b) 8300m = …... dam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 4000m     = …...  hm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  25 000m = …..   km</a:t>
            </a:r>
          </a:p>
        </p:txBody>
      </p:sp>
      <p:sp>
        <p:nvSpPr>
          <p:cNvPr id="48212" name="Text Box 84"/>
          <p:cNvSpPr txBox="1">
            <a:spLocks noChangeArrowheads="1"/>
          </p:cNvSpPr>
          <p:nvPr/>
        </p:nvSpPr>
        <p:spPr bwMode="auto">
          <a:xfrm>
            <a:off x="2819400" y="3200400"/>
            <a:ext cx="3276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c) 1mm = …....cm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    1cm  = …..... 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    1m    = …….km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10" grpId="0"/>
      <p:bldP spid="48211" grpId="0"/>
      <p:bldP spid="482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5"/>
          <p:cNvSpPr txBox="1">
            <a:spLocks noChangeArrowheads="1"/>
          </p:cNvSpPr>
          <p:nvPr/>
        </p:nvSpPr>
        <p:spPr bwMode="auto">
          <a:xfrm>
            <a:off x="6248400" y="4389120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400"/>
          </a:p>
        </p:txBody>
      </p:sp>
      <p:sp>
        <p:nvSpPr>
          <p:cNvPr id="6147" name="Text Box 8"/>
          <p:cNvSpPr txBox="1">
            <a:spLocks noChangeArrowheads="1"/>
          </p:cNvSpPr>
          <p:nvPr/>
        </p:nvSpPr>
        <p:spPr bwMode="auto">
          <a:xfrm>
            <a:off x="7239000" y="2305050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Times New Roman" pitchFamily="18" charset="0"/>
              </a:rPr>
              <a:t> </a:t>
            </a:r>
          </a:p>
        </p:txBody>
      </p:sp>
      <p:sp>
        <p:nvSpPr>
          <p:cNvPr id="6149" name="Text Box 81"/>
          <p:cNvSpPr txBox="1">
            <a:spLocks noChangeArrowheads="1"/>
          </p:cNvSpPr>
          <p:nvPr/>
        </p:nvSpPr>
        <p:spPr bwMode="auto">
          <a:xfrm>
            <a:off x="533400" y="1036320"/>
            <a:ext cx="822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Calibri" pitchFamily="34" charset="0"/>
              </a:rPr>
              <a:t>Bài 2: Viết số hoặc phân số thích hợp vào chỗ chấm:</a:t>
            </a:r>
          </a:p>
        </p:txBody>
      </p:sp>
      <p:sp>
        <p:nvSpPr>
          <p:cNvPr id="48210" name="Text Box 82"/>
          <p:cNvSpPr txBox="1">
            <a:spLocks noChangeArrowheads="1"/>
          </p:cNvSpPr>
          <p:nvPr/>
        </p:nvSpPr>
        <p:spPr bwMode="auto">
          <a:xfrm>
            <a:off x="838200" y="1512570"/>
            <a:ext cx="3200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800" dirty="0" err="1">
                <a:latin typeface="Calibri" pitchFamily="34" charset="0"/>
              </a:rPr>
              <a:t>135m</a:t>
            </a:r>
            <a:r>
              <a:rPr lang="en-US" altLang="en-US" sz="2800" dirty="0">
                <a:latin typeface="Calibri" pitchFamily="34" charset="0"/>
              </a:rPr>
              <a:t> = …....   dm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342dm</a:t>
            </a:r>
            <a:r>
              <a:rPr lang="en-US" altLang="en-US" sz="2800" dirty="0">
                <a:latin typeface="Calibri" pitchFamily="34" charset="0"/>
              </a:rPr>
              <a:t> = ….....    cm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   </a:t>
            </a:r>
            <a:r>
              <a:rPr lang="en-US" altLang="en-US" sz="2800" dirty="0" err="1">
                <a:latin typeface="Calibri" pitchFamily="34" charset="0"/>
              </a:rPr>
              <a:t>15cm</a:t>
            </a:r>
            <a:r>
              <a:rPr lang="en-US" altLang="en-US" sz="2800" dirty="0">
                <a:latin typeface="Calibri" pitchFamily="34" charset="0"/>
              </a:rPr>
              <a:t> = ……     mm</a:t>
            </a:r>
          </a:p>
        </p:txBody>
      </p:sp>
      <p:sp>
        <p:nvSpPr>
          <p:cNvPr id="48211" name="Text Box 83"/>
          <p:cNvSpPr txBox="1">
            <a:spLocks noChangeArrowheads="1"/>
          </p:cNvSpPr>
          <p:nvPr/>
        </p:nvSpPr>
        <p:spPr bwMode="auto">
          <a:xfrm>
            <a:off x="4876800" y="1512570"/>
            <a:ext cx="3657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b) </a:t>
            </a:r>
            <a:r>
              <a:rPr lang="en-US" altLang="en-US" sz="2800" dirty="0" err="1">
                <a:latin typeface="Calibri" pitchFamily="34" charset="0"/>
              </a:rPr>
              <a:t>8300m</a:t>
            </a:r>
            <a:r>
              <a:rPr lang="en-US" altLang="en-US" sz="2800" dirty="0">
                <a:latin typeface="Calibri" pitchFamily="34" charset="0"/>
              </a:rPr>
              <a:t> = …...   dam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4000m</a:t>
            </a:r>
            <a:r>
              <a:rPr lang="en-US" altLang="en-US" sz="2800" dirty="0">
                <a:latin typeface="Calibri" pitchFamily="34" charset="0"/>
              </a:rPr>
              <a:t>     = …...   hm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  25 </a:t>
            </a:r>
            <a:r>
              <a:rPr lang="en-US" altLang="en-US" sz="2800" dirty="0" err="1">
                <a:latin typeface="Calibri" pitchFamily="34" charset="0"/>
              </a:rPr>
              <a:t>000m</a:t>
            </a:r>
            <a:r>
              <a:rPr lang="en-US" altLang="en-US" sz="2800" dirty="0">
                <a:latin typeface="Calibri" pitchFamily="34" charset="0"/>
              </a:rPr>
              <a:t> = …..    km</a:t>
            </a:r>
          </a:p>
        </p:txBody>
      </p:sp>
      <p:sp>
        <p:nvSpPr>
          <p:cNvPr id="48212" name="Text Box 84"/>
          <p:cNvSpPr txBox="1">
            <a:spLocks noChangeArrowheads="1"/>
          </p:cNvSpPr>
          <p:nvPr/>
        </p:nvSpPr>
        <p:spPr bwMode="auto">
          <a:xfrm>
            <a:off x="3009900" y="3200400"/>
            <a:ext cx="3276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c) 1mm = …....cm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1cm  = …..... 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1m    = …….   km</a:t>
            </a:r>
          </a:p>
        </p:txBody>
      </p:sp>
      <p:sp>
        <p:nvSpPr>
          <p:cNvPr id="48213" name="Text Box 85"/>
          <p:cNvSpPr txBox="1">
            <a:spLocks noChangeArrowheads="1"/>
          </p:cNvSpPr>
          <p:nvPr/>
        </p:nvSpPr>
        <p:spPr bwMode="auto">
          <a:xfrm>
            <a:off x="2351088" y="1532890"/>
            <a:ext cx="914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</a:rPr>
              <a:t>1350</a:t>
            </a:r>
          </a:p>
        </p:txBody>
      </p:sp>
      <p:sp>
        <p:nvSpPr>
          <p:cNvPr id="48214" name="Text Box 86"/>
          <p:cNvSpPr txBox="1">
            <a:spLocks noChangeArrowheads="1"/>
          </p:cNvSpPr>
          <p:nvPr/>
        </p:nvSpPr>
        <p:spPr bwMode="auto">
          <a:xfrm>
            <a:off x="2324100" y="2103838"/>
            <a:ext cx="914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</a:rPr>
              <a:t>3420</a:t>
            </a:r>
          </a:p>
        </p:txBody>
      </p:sp>
      <p:sp>
        <p:nvSpPr>
          <p:cNvPr id="48215" name="Text Box 87"/>
          <p:cNvSpPr txBox="1">
            <a:spLocks noChangeArrowheads="1"/>
          </p:cNvSpPr>
          <p:nvPr/>
        </p:nvSpPr>
        <p:spPr bwMode="auto">
          <a:xfrm>
            <a:off x="2271713" y="2793298"/>
            <a:ext cx="914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</a:rPr>
              <a:t>150</a:t>
            </a:r>
          </a:p>
        </p:txBody>
      </p:sp>
      <p:sp>
        <p:nvSpPr>
          <p:cNvPr id="48216" name="Text Box 88"/>
          <p:cNvSpPr txBox="1">
            <a:spLocks noChangeArrowheads="1"/>
          </p:cNvSpPr>
          <p:nvPr/>
        </p:nvSpPr>
        <p:spPr bwMode="auto">
          <a:xfrm>
            <a:off x="6721475" y="1527810"/>
            <a:ext cx="8382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</a:rPr>
              <a:t>830</a:t>
            </a:r>
          </a:p>
        </p:txBody>
      </p:sp>
      <p:sp>
        <p:nvSpPr>
          <p:cNvPr id="48217" name="Text Box 89"/>
          <p:cNvSpPr txBox="1">
            <a:spLocks noChangeArrowheads="1"/>
          </p:cNvSpPr>
          <p:nvPr/>
        </p:nvSpPr>
        <p:spPr bwMode="auto">
          <a:xfrm>
            <a:off x="6759575" y="2098655"/>
            <a:ext cx="631825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</a:rPr>
              <a:t>40</a:t>
            </a:r>
          </a:p>
        </p:txBody>
      </p:sp>
      <p:sp>
        <p:nvSpPr>
          <p:cNvPr id="48218" name="Text Box 90"/>
          <p:cNvSpPr txBox="1">
            <a:spLocks noChangeArrowheads="1"/>
          </p:cNvSpPr>
          <p:nvPr/>
        </p:nvSpPr>
        <p:spPr bwMode="auto">
          <a:xfrm>
            <a:off x="6797675" y="2793298"/>
            <a:ext cx="593725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</a:rPr>
              <a:t>25</a:t>
            </a:r>
          </a:p>
        </p:txBody>
      </p:sp>
      <p:graphicFrame>
        <p:nvGraphicFramePr>
          <p:cNvPr id="48220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474996"/>
              </p:ext>
            </p:extLst>
          </p:nvPr>
        </p:nvGraphicFramePr>
        <p:xfrm>
          <a:off x="4572000" y="3183835"/>
          <a:ext cx="457200" cy="67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457200" imgH="965200" progId="Equation.DSMT4">
                  <p:embed/>
                </p:oleObj>
              </mc:Choice>
              <mc:Fallback>
                <p:oleObj name="Equation" r:id="rId4" imgW="457200" imgH="965200" progId="Equation.DSMT4">
                  <p:embed/>
                  <p:pic>
                    <p:nvPicPr>
                      <p:cNvPr id="4822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183835"/>
                        <a:ext cx="457200" cy="670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221" name="Objec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615635"/>
              </p:ext>
            </p:extLst>
          </p:nvPr>
        </p:nvGraphicFramePr>
        <p:xfrm>
          <a:off x="4160838" y="3851275"/>
          <a:ext cx="53975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6" imgW="660400" imgH="965200" progId="Equation.DSMT4">
                  <p:embed/>
                </p:oleObj>
              </mc:Choice>
              <mc:Fallback>
                <p:oleObj name="Equation" r:id="rId6" imgW="660400" imgH="965200" progId="Equation.DSMT4">
                  <p:embed/>
                  <p:pic>
                    <p:nvPicPr>
                      <p:cNvPr id="48221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0838" y="3851275"/>
                        <a:ext cx="539750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222" name="Object 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454090"/>
              </p:ext>
            </p:extLst>
          </p:nvPr>
        </p:nvGraphicFramePr>
        <p:xfrm>
          <a:off x="4090081" y="4419600"/>
          <a:ext cx="862919" cy="67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8" imgW="863600" imgH="965200" progId="Equation.DSMT4">
                  <p:embed/>
                </p:oleObj>
              </mc:Choice>
              <mc:Fallback>
                <p:oleObj name="Equation" r:id="rId8" imgW="863600" imgH="965200" progId="Equation.DSMT4">
                  <p:embed/>
                  <p:pic>
                    <p:nvPicPr>
                      <p:cNvPr id="48222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0081" y="4419600"/>
                        <a:ext cx="862919" cy="670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4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10" grpId="0"/>
      <p:bldP spid="48211" grpId="0"/>
      <p:bldP spid="48212" grpId="0"/>
      <p:bldP spid="48213" grpId="0" animBg="1"/>
      <p:bldP spid="48214" grpId="0" animBg="1"/>
      <p:bldP spid="48215" grpId="0" animBg="1"/>
      <p:bldP spid="48216" grpId="0" animBg="1"/>
      <p:bldP spid="48217" grpId="0" animBg="1"/>
      <p:bldP spid="482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248400" y="4621530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400"/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533400" y="1652289"/>
            <a:ext cx="822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u="sng">
                <a:latin typeface="Calibri" pitchFamily="34" charset="0"/>
              </a:rPr>
              <a:t>Bài 3</a:t>
            </a:r>
            <a:r>
              <a:rPr lang="en-US" altLang="en-US" sz="2800" b="1">
                <a:latin typeface="Calibri" pitchFamily="34" charset="0"/>
              </a:rPr>
              <a:t>: Viết số thích hợp vào chỗ chấm:</a:t>
            </a: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838200" y="2200929"/>
            <a:ext cx="350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 err="1">
                <a:latin typeface="Calibri" pitchFamily="34" charset="0"/>
              </a:rPr>
              <a:t>4km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37m</a:t>
            </a:r>
            <a:r>
              <a:rPr lang="en-US" altLang="en-US" sz="2800" dirty="0">
                <a:latin typeface="Calibri" pitchFamily="34" charset="0"/>
              </a:rPr>
              <a:t>   = ….......m</a:t>
            </a:r>
          </a:p>
        </p:txBody>
      </p:sp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4724400" y="2269509"/>
            <a:ext cx="3733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   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2743200" y="2200929"/>
            <a:ext cx="914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</a:rPr>
              <a:t>4037</a:t>
            </a:r>
          </a:p>
        </p:txBody>
      </p:sp>
      <p:sp>
        <p:nvSpPr>
          <p:cNvPr id="7176" name="Text Box 14"/>
          <p:cNvSpPr txBox="1">
            <a:spLocks noChangeArrowheads="1"/>
          </p:cNvSpPr>
          <p:nvPr/>
        </p:nvSpPr>
        <p:spPr bwMode="auto">
          <a:xfrm>
            <a:off x="7315200" y="2200929"/>
            <a:ext cx="381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7177" name="Text Box 20"/>
          <p:cNvSpPr txBox="1">
            <a:spLocks noChangeArrowheads="1"/>
          </p:cNvSpPr>
          <p:nvPr/>
        </p:nvSpPr>
        <p:spPr bwMode="auto">
          <a:xfrm>
            <a:off x="838200" y="2688609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8m 12cm = …...     cm</a:t>
            </a:r>
          </a:p>
        </p:txBody>
      </p:sp>
      <p:sp>
        <p:nvSpPr>
          <p:cNvPr id="60437" name="Text Box 21"/>
          <p:cNvSpPr txBox="1">
            <a:spLocks noChangeArrowheads="1"/>
          </p:cNvSpPr>
          <p:nvPr/>
        </p:nvSpPr>
        <p:spPr bwMode="auto">
          <a:xfrm>
            <a:off x="2590800" y="2716549"/>
            <a:ext cx="762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</a:rPr>
              <a:t>812</a:t>
            </a:r>
          </a:p>
        </p:txBody>
      </p:sp>
      <p:sp>
        <p:nvSpPr>
          <p:cNvPr id="7179" name="Text Box 22"/>
          <p:cNvSpPr txBox="1">
            <a:spLocks noChangeArrowheads="1"/>
          </p:cNvSpPr>
          <p:nvPr/>
        </p:nvSpPr>
        <p:spPr bwMode="auto">
          <a:xfrm>
            <a:off x="685800" y="3286780"/>
            <a:ext cx="381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 </a:t>
            </a:r>
          </a:p>
        </p:txBody>
      </p:sp>
      <p:sp>
        <p:nvSpPr>
          <p:cNvPr id="7180" name="TextBox 1"/>
          <p:cNvSpPr txBox="1">
            <a:spLocks noChangeArrowheads="1"/>
          </p:cNvSpPr>
          <p:nvPr/>
        </p:nvSpPr>
        <p:spPr bwMode="auto">
          <a:xfrm>
            <a:off x="5105401" y="2200929"/>
            <a:ext cx="32335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 err="1">
                <a:latin typeface="Calibri" pitchFamily="34" charset="0"/>
              </a:rPr>
              <a:t>354dm</a:t>
            </a:r>
            <a:r>
              <a:rPr lang="en-US" sz="2800" dirty="0">
                <a:latin typeface="Calibri" pitchFamily="34" charset="0"/>
              </a:rPr>
              <a:t>=…… m …. dm</a:t>
            </a:r>
          </a:p>
        </p:txBody>
      </p:sp>
      <p:sp>
        <p:nvSpPr>
          <p:cNvPr id="7181" name="TextBox 2"/>
          <p:cNvSpPr txBox="1">
            <a:spLocks noChangeArrowheads="1"/>
          </p:cNvSpPr>
          <p:nvPr/>
        </p:nvSpPr>
        <p:spPr bwMode="auto">
          <a:xfrm>
            <a:off x="5105400" y="2688609"/>
            <a:ext cx="335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 err="1">
                <a:latin typeface="Calibri" pitchFamily="34" charset="0"/>
              </a:rPr>
              <a:t>3040m</a:t>
            </a:r>
            <a:r>
              <a:rPr lang="en-US" sz="2800" dirty="0">
                <a:latin typeface="Calibri" pitchFamily="34" charset="0"/>
              </a:rPr>
              <a:t>=  ….km  …… 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32539" y="2186960"/>
            <a:ext cx="123348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latin typeface="+mn-lt"/>
              </a:rPr>
              <a:t>35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50114" y="2208549"/>
            <a:ext cx="67468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latin typeface="+mn-lt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55571" y="2685771"/>
            <a:ext cx="71437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latin typeface="+mn-lt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10450" y="2667000"/>
            <a:ext cx="89535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latin typeface="+mn-lt"/>
              </a:rPr>
              <a:t>40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7" grpId="0" animBg="1"/>
      <p:bldP spid="60437" grpId="0" animBg="1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3"/>
          <p:cNvSpPr>
            <a:spLocks noGrp="1" noChangeArrowheads="1"/>
          </p:cNvSpPr>
          <p:nvPr>
            <p:ph idx="4294967295"/>
          </p:nvPr>
        </p:nvSpPr>
        <p:spPr>
          <a:xfrm>
            <a:off x="762000" y="457200"/>
            <a:ext cx="8229600" cy="3416320"/>
          </a:xfrm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altLang="en-US" sz="2400" b="1" u="sng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4: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Trên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tuyến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sắt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Thống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Nhất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quãng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Nội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đến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Đà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Nẵng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dài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791km,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quãng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Đà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Nẵng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đến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Thành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phố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Hồ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Chí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Minh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dài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hơn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quãng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144km.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Hỏi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</a:p>
          <a:p>
            <a:pPr algn="just"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Đường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sắt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Đà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Nẵng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đến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Thành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phố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Hồ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Chí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Minh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dài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bao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nhiêu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ki-lô-mét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 </a:t>
            </a:r>
          </a:p>
          <a:p>
            <a:pPr algn="just"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Đường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sắt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Nội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đến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Thành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phố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Hồ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Chí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Minh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dài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bao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nhiêu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ki-lô-mét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411480" y="230343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u="sng" dirty="0"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:        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1		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6705600" y="1002029"/>
            <a:ext cx="1219200" cy="304800"/>
            <a:chOff x="4224" y="1104"/>
            <a:chExt cx="768" cy="240"/>
          </a:xfrm>
        </p:grpSpPr>
        <p:sp>
          <p:nvSpPr>
            <p:cNvPr id="9242" name="Line 8"/>
            <p:cNvSpPr>
              <a:spLocks noChangeShapeType="1"/>
            </p:cNvSpPr>
            <p:nvPr/>
          </p:nvSpPr>
          <p:spPr bwMode="auto">
            <a:xfrm>
              <a:off x="4224" y="1104"/>
              <a:ext cx="0" cy="24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cs typeface="Times New Roman" pitchFamily="18" charset="0"/>
              </a:endParaRPr>
            </a:p>
          </p:txBody>
        </p:sp>
        <p:sp>
          <p:nvSpPr>
            <p:cNvPr id="9243" name="Line 9"/>
            <p:cNvSpPr>
              <a:spLocks noChangeShapeType="1"/>
            </p:cNvSpPr>
            <p:nvPr/>
          </p:nvSpPr>
          <p:spPr bwMode="auto">
            <a:xfrm>
              <a:off x="4224" y="1248"/>
              <a:ext cx="768" cy="0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cs typeface="Times New Roman" pitchFamily="18" charset="0"/>
              </a:endParaRPr>
            </a:p>
          </p:txBody>
        </p:sp>
      </p:grp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7924800" y="1002029"/>
            <a:ext cx="0" cy="30480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b="1">
              <a:cs typeface="Times New Roman" pitchFamily="18" charset="0"/>
            </a:endParaRPr>
          </a:p>
        </p:txBody>
      </p:sp>
      <p:sp>
        <p:nvSpPr>
          <p:cNvPr id="43020" name="AutoShape 12"/>
          <p:cNvSpPr>
            <a:spLocks/>
          </p:cNvSpPr>
          <p:nvPr/>
        </p:nvSpPr>
        <p:spPr bwMode="auto">
          <a:xfrm rot="16200000">
            <a:off x="5303520" y="-395576"/>
            <a:ext cx="60960" cy="2743200"/>
          </a:xfrm>
          <a:prstGeom prst="rightBracket">
            <a:avLst>
              <a:gd name="adj" fmla="val 300000"/>
            </a:avLst>
          </a:prstGeom>
          <a:noFill/>
          <a:ln w="9525">
            <a:solidFill>
              <a:srgbClr val="99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 sz="2000" b="1">
              <a:cs typeface="Times New Roman" pitchFamily="18" charset="0"/>
            </a:endParaRPr>
          </a:p>
        </p:txBody>
      </p:sp>
      <p:sp>
        <p:nvSpPr>
          <p:cNvPr id="43022" name="AutoShape 14"/>
          <p:cNvSpPr>
            <a:spLocks/>
          </p:cNvSpPr>
          <p:nvPr/>
        </p:nvSpPr>
        <p:spPr bwMode="auto">
          <a:xfrm rot="5400000" flipV="1">
            <a:off x="4358640" y="-1893571"/>
            <a:ext cx="426720" cy="6705600"/>
          </a:xfrm>
          <a:prstGeom prst="rightBracket">
            <a:avLst>
              <a:gd name="adj" fmla="val 104762"/>
            </a:avLst>
          </a:prstGeom>
          <a:noFill/>
          <a:ln w="9525">
            <a:solidFill>
              <a:srgbClr val="99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 sz="2000" b="1">
              <a:cs typeface="Times New Roman" pitchFamily="18" charset="0"/>
            </a:endParaRPr>
          </a:p>
        </p:txBody>
      </p:sp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6629400" y="621582"/>
            <a:ext cx="137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144km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1219200" y="1002029"/>
            <a:ext cx="2743200" cy="304800"/>
            <a:chOff x="768" y="1104"/>
            <a:chExt cx="1728" cy="240"/>
          </a:xfrm>
        </p:grpSpPr>
        <p:sp>
          <p:nvSpPr>
            <p:cNvPr id="9240" name="Line 4"/>
            <p:cNvSpPr>
              <a:spLocks noChangeShapeType="1"/>
            </p:cNvSpPr>
            <p:nvPr/>
          </p:nvSpPr>
          <p:spPr bwMode="auto">
            <a:xfrm>
              <a:off x="768" y="1104"/>
              <a:ext cx="0" cy="24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cs typeface="Times New Roman" pitchFamily="18" charset="0"/>
              </a:endParaRPr>
            </a:p>
          </p:txBody>
        </p:sp>
        <p:sp>
          <p:nvSpPr>
            <p:cNvPr id="9241" name="Line 18"/>
            <p:cNvSpPr>
              <a:spLocks noChangeShapeType="1"/>
            </p:cNvSpPr>
            <p:nvPr/>
          </p:nvSpPr>
          <p:spPr bwMode="auto">
            <a:xfrm>
              <a:off x="768" y="1248"/>
              <a:ext cx="1728" cy="0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cs typeface="Times New Roman" pitchFamily="18" charset="0"/>
              </a:endParaRP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962400" y="1002029"/>
            <a:ext cx="2743200" cy="304800"/>
            <a:chOff x="2496" y="1104"/>
            <a:chExt cx="1728" cy="240"/>
          </a:xfrm>
        </p:grpSpPr>
        <p:sp>
          <p:nvSpPr>
            <p:cNvPr id="9238" name="Line 6"/>
            <p:cNvSpPr>
              <a:spLocks noChangeShapeType="1"/>
            </p:cNvSpPr>
            <p:nvPr/>
          </p:nvSpPr>
          <p:spPr bwMode="auto">
            <a:xfrm>
              <a:off x="2496" y="1104"/>
              <a:ext cx="0" cy="24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cs typeface="Times New Roman" pitchFamily="18" charset="0"/>
              </a:endParaRPr>
            </a:p>
          </p:txBody>
        </p:sp>
        <p:sp>
          <p:nvSpPr>
            <p:cNvPr id="9239" name="Line 19"/>
            <p:cNvSpPr>
              <a:spLocks noChangeShapeType="1"/>
            </p:cNvSpPr>
            <p:nvPr/>
          </p:nvSpPr>
          <p:spPr bwMode="auto">
            <a:xfrm>
              <a:off x="2496" y="1248"/>
              <a:ext cx="1728" cy="0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cs typeface="Times New Roman" pitchFamily="18" charset="0"/>
              </a:endParaRPr>
            </a:p>
          </p:txBody>
        </p:sp>
      </p:grpSp>
      <p:sp>
        <p:nvSpPr>
          <p:cNvPr id="43028" name="AutoShape 20"/>
          <p:cNvSpPr>
            <a:spLocks/>
          </p:cNvSpPr>
          <p:nvPr/>
        </p:nvSpPr>
        <p:spPr bwMode="auto">
          <a:xfrm rot="5400000" flipV="1">
            <a:off x="5821680" y="-735331"/>
            <a:ext cx="243840" cy="3962400"/>
          </a:xfrm>
          <a:prstGeom prst="rightBracket">
            <a:avLst>
              <a:gd name="adj" fmla="val 108333"/>
            </a:avLst>
          </a:prstGeom>
          <a:noFill/>
          <a:ln w="9525">
            <a:solidFill>
              <a:srgbClr val="99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 sz="2000" b="1">
              <a:cs typeface="Times New Roman" pitchFamily="18" charset="0"/>
            </a:endParaRPr>
          </a:p>
        </p:txBody>
      </p:sp>
      <p:sp>
        <p:nvSpPr>
          <p:cNvPr id="43029" name="Text Box 21"/>
          <p:cNvSpPr txBox="1">
            <a:spLocks noChangeArrowheads="1"/>
          </p:cNvSpPr>
          <p:nvPr/>
        </p:nvSpPr>
        <p:spPr bwMode="auto">
          <a:xfrm>
            <a:off x="228600" y="1233169"/>
            <a:ext cx="137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 Nội</a:t>
            </a:r>
          </a:p>
        </p:txBody>
      </p:sp>
      <p:sp>
        <p:nvSpPr>
          <p:cNvPr id="43030" name="Text Box 22"/>
          <p:cNvSpPr txBox="1">
            <a:spLocks noChangeArrowheads="1"/>
          </p:cNvSpPr>
          <p:nvPr/>
        </p:nvSpPr>
        <p:spPr bwMode="auto">
          <a:xfrm>
            <a:off x="3200400" y="1233169"/>
            <a:ext cx="1828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Nẵng</a:t>
            </a:r>
            <a:endParaRPr lang="en-US" alt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31" name="Text Box 23"/>
          <p:cNvSpPr txBox="1">
            <a:spLocks noChangeArrowheads="1"/>
          </p:cNvSpPr>
          <p:nvPr/>
        </p:nvSpPr>
        <p:spPr bwMode="auto">
          <a:xfrm>
            <a:off x="6553200" y="1355089"/>
            <a:ext cx="2590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TP Hồ Chí Minh</a:t>
            </a:r>
          </a:p>
        </p:txBody>
      </p:sp>
      <p:sp>
        <p:nvSpPr>
          <p:cNvPr id="43032" name="Text Box 24"/>
          <p:cNvSpPr txBox="1">
            <a:spLocks noChangeArrowheads="1"/>
          </p:cNvSpPr>
          <p:nvPr/>
        </p:nvSpPr>
        <p:spPr bwMode="auto">
          <a:xfrm>
            <a:off x="4191000" y="1747307"/>
            <a:ext cx="137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?km</a:t>
            </a:r>
          </a:p>
        </p:txBody>
      </p:sp>
      <p:sp>
        <p:nvSpPr>
          <p:cNvPr id="43033" name="Text Box 25"/>
          <p:cNvSpPr txBox="1">
            <a:spLocks noChangeArrowheads="1"/>
          </p:cNvSpPr>
          <p:nvPr/>
        </p:nvSpPr>
        <p:spPr bwMode="auto">
          <a:xfrm>
            <a:off x="5257800" y="1294129"/>
            <a:ext cx="137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?km</a:t>
            </a:r>
          </a:p>
        </p:txBody>
      </p:sp>
      <p:sp>
        <p:nvSpPr>
          <p:cNvPr id="43035" name="Text Box 27"/>
          <p:cNvSpPr txBox="1">
            <a:spLocks noChangeArrowheads="1"/>
          </p:cNvSpPr>
          <p:nvPr/>
        </p:nvSpPr>
        <p:spPr bwMode="auto">
          <a:xfrm>
            <a:off x="914400" y="2590800"/>
            <a:ext cx="8610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Nẵng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791 + 144 = 935(km)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791 + 935 = 1726(km)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a)   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935km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 b) 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1726km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39" name="AutoShape 31"/>
          <p:cNvSpPr>
            <a:spLocks/>
          </p:cNvSpPr>
          <p:nvPr/>
        </p:nvSpPr>
        <p:spPr bwMode="auto">
          <a:xfrm rot="16200000">
            <a:off x="2567940" y="-311807"/>
            <a:ext cx="121920" cy="2667000"/>
          </a:xfrm>
          <a:prstGeom prst="rightBracket">
            <a:avLst>
              <a:gd name="adj" fmla="val 145833"/>
            </a:avLst>
          </a:prstGeom>
          <a:noFill/>
          <a:ln w="9525">
            <a:solidFill>
              <a:srgbClr val="99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 sz="2000" b="1">
              <a:cs typeface="Times New Roman" pitchFamily="18" charset="0"/>
            </a:endParaRPr>
          </a:p>
        </p:txBody>
      </p:sp>
      <p:sp>
        <p:nvSpPr>
          <p:cNvPr id="43040" name="Text Box 32"/>
          <p:cNvSpPr txBox="1">
            <a:spLocks noChangeArrowheads="1"/>
          </p:cNvSpPr>
          <p:nvPr/>
        </p:nvSpPr>
        <p:spPr bwMode="auto">
          <a:xfrm>
            <a:off x="2286000" y="646368"/>
            <a:ext cx="137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791km</a:t>
            </a:r>
          </a:p>
        </p:txBody>
      </p:sp>
      <p:sp>
        <p:nvSpPr>
          <p:cNvPr id="43041" name="AutoShape 33"/>
          <p:cNvSpPr>
            <a:spLocks/>
          </p:cNvSpPr>
          <p:nvPr/>
        </p:nvSpPr>
        <p:spPr bwMode="auto">
          <a:xfrm rot="16200000">
            <a:off x="7284720" y="422909"/>
            <a:ext cx="60960" cy="1219200"/>
          </a:xfrm>
          <a:prstGeom prst="rightBracket">
            <a:avLst>
              <a:gd name="adj" fmla="val 133333"/>
            </a:avLst>
          </a:prstGeom>
          <a:noFill/>
          <a:ln w="9525">
            <a:solidFill>
              <a:srgbClr val="99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 sz="2000" b="1">
              <a:cs typeface="Times New Roman" pitchFamily="18" charset="0"/>
            </a:endParaRP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840149" y="2250219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4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4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43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4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5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3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3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43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3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3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3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43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3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3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43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8" grpId="0" animBg="1"/>
      <p:bldP spid="43020" grpId="0" animBg="1"/>
      <p:bldP spid="43022" grpId="0" animBg="1"/>
      <p:bldP spid="43025" grpId="0"/>
      <p:bldP spid="43028" grpId="0" animBg="1"/>
      <p:bldP spid="43029" grpId="0"/>
      <p:bldP spid="43030" grpId="0"/>
      <p:bldP spid="43031" grpId="0"/>
      <p:bldP spid="43033" grpId="0"/>
      <p:bldP spid="43039" grpId="0" animBg="1"/>
      <p:bldP spid="43040" grpId="0"/>
      <p:bldP spid="43041" grpId="0" animBg="1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55ea2b595920b9e623a292d24afec3ee785c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4963</TotalTime>
  <Words>779</Words>
  <Application>Microsoft Office PowerPoint</Application>
  <PresentationFormat>Custom</PresentationFormat>
  <Paragraphs>148</Paragraphs>
  <Slides>14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.VnTime</vt:lpstr>
      <vt:lpstr>Arial</vt:lpstr>
      <vt:lpstr>Arial </vt:lpstr>
      <vt:lpstr>Calibri</vt:lpstr>
      <vt:lpstr>HP001 4 hàng</vt:lpstr>
      <vt:lpstr>Tahoma</vt:lpstr>
      <vt:lpstr>Times New Roman</vt:lpstr>
      <vt:lpstr>UTM Cookies</vt:lpstr>
      <vt:lpstr>Wingdings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AN_CHAU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THI LUYEN</dc:creator>
  <cp:lastModifiedBy>Windows User</cp:lastModifiedBy>
  <cp:revision>450</cp:revision>
  <dcterms:created xsi:type="dcterms:W3CDTF">2009-10-26T05:52:20Z</dcterms:created>
  <dcterms:modified xsi:type="dcterms:W3CDTF">2021-10-02T06:39:15Z</dcterms:modified>
</cp:coreProperties>
</file>