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4.wav" ContentType="audio/x-wav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2"/>
  </p:notesMasterIdLst>
  <p:sldIdLst>
    <p:sldId id="289" r:id="rId2"/>
    <p:sldId id="259" r:id="rId3"/>
    <p:sldId id="300" r:id="rId4"/>
    <p:sldId id="278" r:id="rId5"/>
    <p:sldId id="290" r:id="rId6"/>
    <p:sldId id="260" r:id="rId7"/>
    <p:sldId id="287" r:id="rId8"/>
    <p:sldId id="291" r:id="rId9"/>
    <p:sldId id="292" r:id="rId10"/>
    <p:sldId id="263" r:id="rId11"/>
    <p:sldId id="288" r:id="rId12"/>
    <p:sldId id="265" r:id="rId13"/>
    <p:sldId id="301" r:id="rId14"/>
    <p:sldId id="293" r:id="rId15"/>
    <p:sldId id="294" r:id="rId16"/>
    <p:sldId id="295" r:id="rId17"/>
    <p:sldId id="296" r:id="rId18"/>
    <p:sldId id="297" r:id="rId19"/>
    <p:sldId id="298" r:id="rId20"/>
    <p:sldId id="299" r:id="rId21"/>
  </p:sldIdLst>
  <p:sldSz cx="9144000" cy="54864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FA78"/>
    <a:srgbClr val="996600"/>
    <a:srgbClr val="A50021"/>
    <a:srgbClr val="660033"/>
    <a:srgbClr val="0000FF"/>
    <a:srgbClr val="FF0000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92" autoAdjust="0"/>
  </p:normalViewPr>
  <p:slideViewPr>
    <p:cSldViewPr>
      <p:cViewPr varScale="1">
        <p:scale>
          <a:sx n="108" d="100"/>
          <a:sy n="108" d="100"/>
        </p:scale>
        <p:origin x="730" y="86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AE07CA3-8DF7-4E26-AAD2-641B3F950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02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Nếu HS trả lời đúng thì xe vượt chướng ngại vật đi tiếp để câu 2. bấm vào Số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28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chọn đáp án đúng thì xe đi tiếp. GV bấm câu hỏi 3 vào số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74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42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20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45B295-58A0-4F68-85DF-FB6B4FFA7818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71500" y="685800"/>
            <a:ext cx="5715000" cy="3429000"/>
          </a:xfrm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con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?</a:t>
            </a:r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7B9984E-2279-4687-BA38-F0B1ED5D7677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mối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,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mqh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Chốt</a:t>
            </a:r>
            <a:r>
              <a:rPr lang="en-US" dirty="0"/>
              <a:t>: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mqh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10 </a:t>
            </a:r>
            <a:r>
              <a:rPr lang="en-US" dirty="0" err="1"/>
              <a:t>lần</a:t>
            </a:r>
            <a:r>
              <a:rPr lang="en-US" dirty="0"/>
              <a:t>; </a:t>
            </a:r>
            <a:r>
              <a:rPr lang="en-US" dirty="0" err="1"/>
              <a:t>mqh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kém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100 </a:t>
            </a:r>
            <a:r>
              <a:rPr lang="en-US" dirty="0" err="1"/>
              <a:t>lần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9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Nêu cách đọc, viết số đo diện tích?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5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thích một số phép đổi.</a:t>
            </a:r>
            <a:endParaRPr lang="vi-VN" sz="1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Đổi  từ đơn vị đo diện tích lớn ra bé và từ bé ra lớn có gì khác nhau ?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14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Khi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ý: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-&gt; </a:t>
            </a:r>
            <a:r>
              <a:rPr lang="en-US" dirty="0" err="1"/>
              <a:t>bé</a:t>
            </a:r>
            <a:r>
              <a:rPr lang="en-US" dirty="0"/>
              <a:t>: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mqh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; </a:t>
            </a:r>
            <a:r>
              <a:rPr lang="en-US" dirty="0" err="1"/>
              <a:t>bé</a:t>
            </a:r>
            <a:r>
              <a:rPr lang="en-US" dirty="0"/>
              <a:t>-&gt; </a:t>
            </a:r>
            <a:r>
              <a:rPr lang="en-US" dirty="0" err="1"/>
              <a:t>lớn</a:t>
            </a:r>
            <a:r>
              <a:rPr lang="en-US" dirty="0"/>
              <a:t>: chia </a:t>
            </a:r>
            <a:r>
              <a:rPr lang="en-US" dirty="0" err="1"/>
              <a:t>mqh</a:t>
            </a:r>
            <a:r>
              <a:rPr lang="en-US" dirty="0"/>
              <a:t> 2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00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Nêu </a:t>
            </a:r>
            <a:r>
              <a:rPr lang="vi-VN" dirty="0" err="1"/>
              <a:t>nhận</a:t>
            </a:r>
            <a:r>
              <a:rPr lang="vi-VN" dirty="0"/>
              <a:t> </a:t>
            </a:r>
            <a:r>
              <a:rPr lang="vi-VN" dirty="0" err="1"/>
              <a:t>xét</a:t>
            </a:r>
            <a:r>
              <a:rPr lang="vi-VN" dirty="0"/>
              <a:t> </a:t>
            </a:r>
            <a:r>
              <a:rPr lang="vi-VN" dirty="0" err="1"/>
              <a:t>mẫu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các</a:t>
            </a:r>
            <a:r>
              <a:rPr lang="vi-VN" dirty="0"/>
              <a:t> phân </a:t>
            </a:r>
            <a:r>
              <a:rPr lang="vi-VN" dirty="0" err="1"/>
              <a:t>số</a:t>
            </a:r>
            <a:r>
              <a:rPr lang="vi-VN" dirty="0"/>
              <a:t>?</a:t>
            </a:r>
          </a:p>
          <a:p>
            <a:pPr marL="171450" indent="-171450">
              <a:buFontTx/>
              <a:buChar char="-"/>
            </a:pPr>
            <a:r>
              <a:rPr lang="vi-VN" dirty="0" err="1"/>
              <a:t>Tại</a:t>
            </a:r>
            <a:r>
              <a:rPr lang="vi-VN" dirty="0"/>
              <a:t> sao </a:t>
            </a:r>
            <a:r>
              <a:rPr lang="vi-VN" dirty="0" err="1"/>
              <a:t>lại</a:t>
            </a:r>
            <a:r>
              <a:rPr lang="vi-VN" dirty="0"/>
              <a:t> </a:t>
            </a:r>
            <a:r>
              <a:rPr lang="vi-VN" dirty="0" err="1"/>
              <a:t>có</a:t>
            </a:r>
            <a:r>
              <a:rPr lang="vi-VN" dirty="0"/>
              <a:t> </a:t>
            </a:r>
            <a:r>
              <a:rPr lang="vi-VN" dirty="0" err="1"/>
              <a:t>mẫu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như </a:t>
            </a:r>
            <a:r>
              <a:rPr lang="vi-VN" dirty="0" err="1"/>
              <a:t>vậy</a:t>
            </a:r>
            <a:r>
              <a:rPr lang="vi-VN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07CA3-8DF7-4E26-AAD2-641B3F950D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Có</a:t>
            </a:r>
            <a:r>
              <a:rPr lang="en-US" baseline="0" dirty="0"/>
              <a:t> 3 câu hỏi, nếu trả lời đúng mỗi câu sẽ được đi đến trả lời câu tiếp theo. Người chơi trả lời hết 3 câu là về đến đích sẽ nhận được 1 phần thưởng.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920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bấm vào start để xe đi. Rồi bấm vào số 1 để hiện câu hỏi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5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4340"/>
            <a:ext cx="777240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08960"/>
            <a:ext cx="640080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38C1C-0ABC-4AE4-9190-77008EDAC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5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33E63-126D-4149-B27B-2C8D34C6E9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7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"/>
            <a:ext cx="2057400" cy="37452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"/>
            <a:ext cx="6019800" cy="37452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1F09B-DBF9-421E-8293-0B0C842D08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8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19711"/>
            <a:ext cx="8229600" cy="4681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FE022-EB83-4EEB-AE0B-2DC7C605E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22037-EE2E-4CB2-A2D7-82A2C6036B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2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25520"/>
            <a:ext cx="7772400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25371"/>
            <a:ext cx="7772400" cy="12001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5F05E-FC38-4C57-B750-47C548C61D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1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3620"/>
            <a:ext cx="4038600" cy="28968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1E049-3AC2-4040-9DD6-DFCE42F5B7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9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8090"/>
            <a:ext cx="4040188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900"/>
            <a:ext cx="4040188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28090"/>
            <a:ext cx="4041775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39900"/>
            <a:ext cx="4041775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A9B17-F4E5-4B16-90CB-F8E263475E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4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7D163-D769-473B-9D3F-B1CF3DF797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8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D9DFC-2AE8-42B7-8825-29B9EF4433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4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8440"/>
            <a:ext cx="3008313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8441"/>
            <a:ext cx="5111750" cy="46824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8081"/>
            <a:ext cx="3008313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9B2DD-75F3-4F07-9A84-CB36C3C789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3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40480"/>
            <a:ext cx="5486400" cy="4533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0220"/>
            <a:ext cx="5486400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93870"/>
            <a:ext cx="5486400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4B8D0-9FDC-4C5E-B46A-A1C3D49C2E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0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1"/>
            <a:ext cx="8229600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085080"/>
            <a:ext cx="2895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085080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713B6D-D37E-454B-B5E0-5A972B1899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6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jpeg"/><Relationship Id="rId7" Type="http://schemas.openxmlformats.org/officeDocument/2006/relationships/slide" Target="slide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jpeg"/><Relationship Id="rId5" Type="http://schemas.openxmlformats.org/officeDocument/2006/relationships/image" Target="../media/image21.jpeg"/><Relationship Id="rId15" Type="http://schemas.openxmlformats.org/officeDocument/2006/relationships/slide" Target="slide17.xml"/><Relationship Id="rId10" Type="http://schemas.openxmlformats.org/officeDocument/2006/relationships/image" Target="../media/image280.png"/><Relationship Id="rId4" Type="http://schemas.openxmlformats.org/officeDocument/2006/relationships/audio" Target="../media/audio3.wav"/><Relationship Id="rId9" Type="http://schemas.openxmlformats.org/officeDocument/2006/relationships/image" Target="../media/image270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slide" Target="slide18.xml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5.jpeg"/><Relationship Id="rId5" Type="http://schemas.openxmlformats.org/officeDocument/2006/relationships/image" Target="../media/image21.jpeg"/><Relationship Id="rId10" Type="http://schemas.openxmlformats.org/officeDocument/2006/relationships/image" Target="../media/image29.jpeg"/><Relationship Id="rId4" Type="http://schemas.openxmlformats.org/officeDocument/2006/relationships/audio" Target="../media/audio3.wav"/><Relationship Id="rId9" Type="http://schemas.openxmlformats.org/officeDocument/2006/relationships/image" Target="../media/image360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1.jpeg"/><Relationship Id="rId4" Type="http://schemas.openxmlformats.org/officeDocument/2006/relationships/audio" Target="../media/audio3.wav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jp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6.bin"/><Relationship Id="rId3" Type="http://schemas.openxmlformats.org/officeDocument/2006/relationships/image" Target="../media/image9.jpe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4.bin"/><Relationship Id="rId17" Type="http://schemas.openxmlformats.org/officeDocument/2006/relationships/image" Target="http://ms.thongtincongnghe.com/upload/med/0801/5/fig_circuit.jpg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wmf"/><Relationship Id="rId5" Type="http://schemas.openxmlformats.org/officeDocument/2006/relationships/image" Target="../media/image11.jpeg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8.wmf"/><Relationship Id="rId4" Type="http://schemas.openxmlformats.org/officeDocument/2006/relationships/image" Target="../media/image10.jpeg"/><Relationship Id="rId9" Type="http://schemas.openxmlformats.org/officeDocument/2006/relationships/image" Target="../media/image4.wmf"/><Relationship Id="rId1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81556974-640C-4EA8-A1C5-7784116B12EE}"/>
              </a:ext>
            </a:extLst>
          </p:cNvPr>
          <p:cNvSpPr/>
          <p:nvPr/>
        </p:nvSpPr>
        <p:spPr>
          <a:xfrm>
            <a:off x="762000" y="228600"/>
            <a:ext cx="4876800" cy="2209800"/>
          </a:xfrm>
          <a:prstGeom prst="cloud">
            <a:avLst/>
          </a:prstGeom>
          <a:solidFill>
            <a:srgbClr val="4BF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3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527537" y="2383790"/>
            <a:ext cx="7315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Một trăm sáu mươi tám mi-li-mét vuông.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Hai nghìn ba trăm mười mi-li-mét vuông.</a:t>
            </a: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1093176" y="716281"/>
            <a:ext cx="8991600" cy="1353820"/>
            <a:chOff x="96" y="1344"/>
            <a:chExt cx="5664" cy="1066"/>
          </a:xfrm>
        </p:grpSpPr>
        <p:sp>
          <p:nvSpPr>
            <p:cNvPr id="9229" name="Text Box 46"/>
            <p:cNvSpPr txBox="1">
              <a:spLocks noChangeArrowheads="1"/>
            </p:cNvSpPr>
            <p:nvPr/>
          </p:nvSpPr>
          <p:spPr bwMode="auto">
            <a:xfrm>
              <a:off x="96" y="1344"/>
              <a:ext cx="5664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28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sng" dirty="0" err="1">
                  <a:solidFill>
                    <a:srgbClr val="0000CC"/>
                  </a:solidFill>
                </a:rPr>
                <a:t>Bài</a:t>
              </a:r>
              <a:r>
                <a:rPr lang="en-US" sz="2800" b="1" u="sng" dirty="0">
                  <a:solidFill>
                    <a:srgbClr val="0000CC"/>
                  </a:solidFill>
                </a:rPr>
                <a:t> 1:</a:t>
              </a:r>
              <a:r>
                <a:rPr lang="en-US" sz="2800" b="1" dirty="0">
                  <a:solidFill>
                    <a:srgbClr val="0000CC"/>
                  </a:solidFill>
                </a:rPr>
                <a:t> </a:t>
              </a:r>
              <a:r>
                <a:rPr lang="en-US" sz="2800" dirty="0">
                  <a:solidFill>
                    <a:srgbClr val="0000CC"/>
                  </a:solidFill>
                </a:rPr>
                <a:t>a) </a:t>
              </a:r>
              <a:r>
                <a:rPr lang="en-US" sz="2800" dirty="0" err="1">
                  <a:solidFill>
                    <a:srgbClr val="0000CC"/>
                  </a:solidFill>
                </a:rPr>
                <a:t>Đọc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các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đo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diện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tích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sau</a:t>
              </a:r>
              <a:r>
                <a:rPr lang="en-US" sz="2800" dirty="0">
                  <a:solidFill>
                    <a:srgbClr val="0000CC"/>
                  </a:solidFill>
                </a:rPr>
                <a:t>: 29 mm  ; </a:t>
              </a:r>
            </a:p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CC"/>
                  </a:solidFill>
                </a:rPr>
                <a:t>305mm  ; 1200mm.</a:t>
              </a:r>
            </a:p>
          </p:txBody>
        </p:sp>
        <p:sp>
          <p:nvSpPr>
            <p:cNvPr id="9230" name="Text Box 47"/>
            <p:cNvSpPr txBox="1">
              <a:spLocks noChangeArrowheads="1"/>
            </p:cNvSpPr>
            <p:nvPr/>
          </p:nvSpPr>
          <p:spPr bwMode="auto">
            <a:xfrm>
              <a:off x="4117" y="1372"/>
              <a:ext cx="29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28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9231" name="Text Box 51"/>
            <p:cNvSpPr txBox="1">
              <a:spLocks noChangeArrowheads="1"/>
            </p:cNvSpPr>
            <p:nvPr/>
          </p:nvSpPr>
          <p:spPr bwMode="auto">
            <a:xfrm>
              <a:off x="1767" y="1800"/>
              <a:ext cx="29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28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.VnTime" pitchFamily="34" charset="0"/>
                </a:rPr>
                <a:t>2</a:t>
              </a:r>
            </a:p>
          </p:txBody>
        </p:sp>
        <p:sp>
          <p:nvSpPr>
            <p:cNvPr id="9232" name="Text Box 52"/>
            <p:cNvSpPr txBox="1">
              <a:spLocks noChangeArrowheads="1"/>
            </p:cNvSpPr>
            <p:nvPr/>
          </p:nvSpPr>
          <p:spPr bwMode="auto">
            <a:xfrm>
              <a:off x="762" y="1808"/>
              <a:ext cx="29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2286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6529876" y="2741471"/>
            <a:ext cx="1693863" cy="523240"/>
            <a:chOff x="1872" y="2784"/>
            <a:chExt cx="1067" cy="412"/>
          </a:xfrm>
        </p:grpSpPr>
        <p:sp>
          <p:nvSpPr>
            <p:cNvPr id="9227" name="Text Box 53"/>
            <p:cNvSpPr txBox="1">
              <a:spLocks noChangeArrowheads="1"/>
            </p:cNvSpPr>
            <p:nvPr/>
          </p:nvSpPr>
          <p:spPr bwMode="auto">
            <a:xfrm>
              <a:off x="1872" y="2784"/>
              <a:ext cx="864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168 mm</a:t>
              </a:r>
            </a:p>
          </p:txBody>
        </p:sp>
        <p:sp>
          <p:nvSpPr>
            <p:cNvPr id="9228" name="Text Box 54"/>
            <p:cNvSpPr txBox="1">
              <a:spLocks noChangeArrowheads="1"/>
            </p:cNvSpPr>
            <p:nvPr/>
          </p:nvSpPr>
          <p:spPr bwMode="auto">
            <a:xfrm>
              <a:off x="2640" y="2784"/>
              <a:ext cx="2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6550452" y="3261780"/>
            <a:ext cx="1905000" cy="523240"/>
            <a:chOff x="1872" y="2784"/>
            <a:chExt cx="1067" cy="412"/>
          </a:xfrm>
        </p:grpSpPr>
        <p:sp>
          <p:nvSpPr>
            <p:cNvPr id="9225" name="Text Box 58"/>
            <p:cNvSpPr txBox="1">
              <a:spLocks noChangeArrowheads="1"/>
            </p:cNvSpPr>
            <p:nvPr/>
          </p:nvSpPr>
          <p:spPr bwMode="auto">
            <a:xfrm>
              <a:off x="1872" y="2784"/>
              <a:ext cx="864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</a:rPr>
                <a:t>2310 mm</a:t>
              </a:r>
            </a:p>
          </p:txBody>
        </p:sp>
        <p:sp>
          <p:nvSpPr>
            <p:cNvPr id="9226" name="Text Box 59"/>
            <p:cNvSpPr txBox="1">
              <a:spLocks noChangeArrowheads="1"/>
            </p:cNvSpPr>
            <p:nvPr/>
          </p:nvSpPr>
          <p:spPr bwMode="auto">
            <a:xfrm>
              <a:off x="2640" y="2784"/>
              <a:ext cx="2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.VnTime" pitchFamily="34" charset="0"/>
                </a:rPr>
                <a:t>2</a:t>
              </a:r>
            </a:p>
          </p:txBody>
        </p:sp>
      </p:grp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1093176" y="21336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</a:rPr>
              <a:t>b) </a:t>
            </a:r>
            <a:r>
              <a:rPr lang="en-US" sz="2800" dirty="0" err="1">
                <a:solidFill>
                  <a:srgbClr val="0000CC"/>
                </a:solidFill>
              </a:rPr>
              <a:t>Viết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số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đo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diện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tích</a:t>
            </a:r>
            <a:r>
              <a:rPr lang="en-US" sz="2800" dirty="0">
                <a:solidFill>
                  <a:srgbClr val="0000CC"/>
                </a:solidFill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4" grpId="0"/>
      <p:bldP spid="164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876300" y="381000"/>
            <a:ext cx="7810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tx2"/>
                </a:solidFill>
              </a:rPr>
              <a:t>Bài</a:t>
            </a:r>
            <a:r>
              <a:rPr lang="en-US" sz="3200" b="1" dirty="0">
                <a:solidFill>
                  <a:schemeClr val="tx2"/>
                </a:solidFill>
              </a:rPr>
              <a:t> 2: </a:t>
            </a:r>
            <a:r>
              <a:rPr lang="en-US" sz="3200" b="1" dirty="0" err="1">
                <a:solidFill>
                  <a:schemeClr val="tx2"/>
                </a:solidFill>
              </a:rPr>
              <a:t>Viết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số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thích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hợp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vào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chỗ</a:t>
            </a:r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err="1">
                <a:solidFill>
                  <a:schemeClr val="tx2"/>
                </a:solidFill>
              </a:rPr>
              <a:t>chấm</a:t>
            </a:r>
            <a:r>
              <a:rPr lang="en-US" sz="32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07523" name="Text Box 10"/>
          <p:cNvSpPr txBox="1">
            <a:spLocks noChangeArrowheads="1"/>
          </p:cNvSpPr>
          <p:nvPr/>
        </p:nvSpPr>
        <p:spPr bwMode="auto">
          <a:xfrm>
            <a:off x="152400" y="114300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a.  5cm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  =    …    mm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4" name="Text Box 14"/>
          <p:cNvSpPr txBox="1">
            <a:spLocks noChangeArrowheads="1"/>
          </p:cNvSpPr>
          <p:nvPr/>
        </p:nvSpPr>
        <p:spPr bwMode="auto">
          <a:xfrm>
            <a:off x="457200" y="1767841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12km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=    …    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5" name="Text Box 14"/>
          <p:cNvSpPr txBox="1">
            <a:spLocks noChangeArrowheads="1"/>
          </p:cNvSpPr>
          <p:nvPr/>
        </p:nvSpPr>
        <p:spPr bwMode="auto">
          <a:xfrm>
            <a:off x="4800600" y="292102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90 000m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=    …hm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6" name="Text Box 14"/>
          <p:cNvSpPr txBox="1">
            <a:spLocks noChangeArrowheads="1"/>
          </p:cNvSpPr>
          <p:nvPr/>
        </p:nvSpPr>
        <p:spPr bwMode="auto">
          <a:xfrm>
            <a:off x="457200" y="3518976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12m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9dm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=    …    dm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7" name="Text Box 14"/>
          <p:cNvSpPr txBox="1">
            <a:spLocks noChangeArrowheads="1"/>
          </p:cNvSpPr>
          <p:nvPr/>
        </p:nvSpPr>
        <p:spPr bwMode="auto">
          <a:xfrm>
            <a:off x="515815" y="4191000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37dam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24m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=    …    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8" name="Text Box 10"/>
          <p:cNvSpPr txBox="1">
            <a:spLocks noChangeArrowheads="1"/>
          </p:cNvSpPr>
          <p:nvPr/>
        </p:nvSpPr>
        <p:spPr bwMode="auto">
          <a:xfrm>
            <a:off x="533400" y="232666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1hm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  =    …      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29" name="Text Box 14"/>
          <p:cNvSpPr txBox="1">
            <a:spLocks noChangeArrowheads="1"/>
          </p:cNvSpPr>
          <p:nvPr/>
        </p:nvSpPr>
        <p:spPr bwMode="auto">
          <a:xfrm>
            <a:off x="533400" y="2995756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7hm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=    …     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30" name="Text Box 14"/>
          <p:cNvSpPr txBox="1">
            <a:spLocks noChangeArrowheads="1"/>
          </p:cNvSpPr>
          <p:nvPr/>
        </p:nvSpPr>
        <p:spPr bwMode="auto">
          <a:xfrm>
            <a:off x="4572000" y="120396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800mm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=    …   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31" name="Text Box 14"/>
          <p:cNvSpPr txBox="1">
            <a:spLocks noChangeArrowheads="1"/>
          </p:cNvSpPr>
          <p:nvPr/>
        </p:nvSpPr>
        <p:spPr bwMode="auto">
          <a:xfrm>
            <a:off x="4800600" y="232666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150cm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= … 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dm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… </a:t>
            </a:r>
            <a:r>
              <a:rPr lang="en-US" sz="2800" dirty="0" err="1">
                <a:solidFill>
                  <a:srgbClr val="0000CC"/>
                </a:solidFill>
                <a:cs typeface="Times New Roman" pitchFamily="18" charset="0"/>
              </a:rPr>
              <a:t>cm</a:t>
            </a:r>
            <a:r>
              <a:rPr lang="en-US" sz="2800" baseline="30000" dirty="0" err="1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32" name="Text Box 14"/>
          <p:cNvSpPr txBox="1">
            <a:spLocks noChangeArrowheads="1"/>
          </p:cNvSpPr>
          <p:nvPr/>
        </p:nvSpPr>
        <p:spPr bwMode="auto">
          <a:xfrm>
            <a:off x="4800600" y="3478531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2010m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= … dam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…  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2133600" y="228600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10000   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2209800" y="115318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500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2057400" y="1762780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1200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6553200" y="177927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1200</a:t>
            </a:r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1828800" y="2955311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70000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6934200" y="115318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107539" name="Text Box 10"/>
          <p:cNvSpPr txBox="1">
            <a:spLocks noChangeArrowheads="1"/>
          </p:cNvSpPr>
          <p:nvPr/>
        </p:nvSpPr>
        <p:spPr bwMode="auto">
          <a:xfrm>
            <a:off x="4800600" y="1828800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12 hm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CC"/>
                </a:solidFill>
                <a:cs typeface="Times New Roman" pitchFamily="18" charset="0"/>
              </a:rPr>
              <a:t>     =    …    km</a:t>
            </a:r>
            <a:r>
              <a:rPr lang="en-US" sz="2800" baseline="30000" dirty="0">
                <a:solidFill>
                  <a:srgbClr val="0000CC"/>
                </a:solidFill>
                <a:cs typeface="Times New Roman" pitchFamily="18" charset="0"/>
              </a:rPr>
              <a:t>2</a:t>
            </a:r>
            <a:endParaRPr lang="en-US" sz="28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6400800" y="2286000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7541" name="Text Box 21"/>
          <p:cNvSpPr txBox="1">
            <a:spLocks noChangeArrowheads="1"/>
          </p:cNvSpPr>
          <p:nvPr/>
        </p:nvSpPr>
        <p:spPr bwMode="auto">
          <a:xfrm>
            <a:off x="7391400" y="2310825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2514600" y="343918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1209</a:t>
            </a:r>
          </a:p>
        </p:txBody>
      </p:sp>
      <p:sp>
        <p:nvSpPr>
          <p:cNvPr id="107543" name="Text Box 23"/>
          <p:cNvSpPr txBox="1">
            <a:spLocks noChangeArrowheads="1"/>
          </p:cNvSpPr>
          <p:nvPr/>
        </p:nvSpPr>
        <p:spPr bwMode="auto">
          <a:xfrm>
            <a:off x="2895600" y="41148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3724</a:t>
            </a:r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6858000" y="2871489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7545" name="Text Box 25"/>
          <p:cNvSpPr txBox="1">
            <a:spLocks noChangeArrowheads="1"/>
          </p:cNvSpPr>
          <p:nvPr/>
        </p:nvSpPr>
        <p:spPr bwMode="auto">
          <a:xfrm>
            <a:off x="6172200" y="34290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7547" name="Text Box 27"/>
          <p:cNvSpPr txBox="1">
            <a:spLocks noChangeArrowheads="1"/>
          </p:cNvSpPr>
          <p:nvPr/>
        </p:nvSpPr>
        <p:spPr bwMode="auto">
          <a:xfrm>
            <a:off x="7315200" y="3478531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7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7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3" grpId="0"/>
      <p:bldP spid="107534" grpId="0"/>
      <p:bldP spid="107535" grpId="0"/>
      <p:bldP spid="107536" grpId="0"/>
      <p:bldP spid="107537" grpId="0"/>
      <p:bldP spid="107538" grpId="0"/>
      <p:bldP spid="107543" grpId="0"/>
      <p:bldP spid="107545" grpId="0"/>
      <p:bldP spid="1075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94"/>
          <p:cNvSpPr txBox="1">
            <a:spLocks noChangeArrowheads="1"/>
          </p:cNvSpPr>
          <p:nvPr/>
        </p:nvSpPr>
        <p:spPr bwMode="auto">
          <a:xfrm>
            <a:off x="479432" y="-3130"/>
            <a:ext cx="5699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Đổi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lớn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bé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11273" name="Group 106"/>
          <p:cNvGrpSpPr>
            <a:grpSpLocks/>
          </p:cNvGrpSpPr>
          <p:nvPr/>
        </p:nvGrpSpPr>
        <p:grpSpPr bwMode="auto">
          <a:xfrm>
            <a:off x="5627077" y="0"/>
            <a:ext cx="3124200" cy="523240"/>
            <a:chOff x="3024" y="2160"/>
            <a:chExt cx="1968" cy="412"/>
          </a:xfrm>
        </p:grpSpPr>
        <p:sp>
          <p:nvSpPr>
            <p:cNvPr id="11278" name="Text Box 103"/>
            <p:cNvSpPr txBox="1">
              <a:spLocks noChangeArrowheads="1"/>
            </p:cNvSpPr>
            <p:nvPr/>
          </p:nvSpPr>
          <p:spPr bwMode="auto">
            <a:xfrm>
              <a:off x="3024" y="2160"/>
              <a:ext cx="196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dirty="0"/>
                <a:t>7hm   = .....m</a:t>
              </a:r>
            </a:p>
          </p:txBody>
        </p:sp>
        <p:sp>
          <p:nvSpPr>
            <p:cNvPr id="11279" name="Text Box 104"/>
            <p:cNvSpPr txBox="1">
              <a:spLocks noChangeArrowheads="1"/>
            </p:cNvSpPr>
            <p:nvPr/>
          </p:nvSpPr>
          <p:spPr bwMode="auto">
            <a:xfrm>
              <a:off x="3414" y="2172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11280" name="Text Box 105"/>
            <p:cNvSpPr txBox="1">
              <a:spLocks noChangeArrowheads="1"/>
            </p:cNvSpPr>
            <p:nvPr/>
          </p:nvSpPr>
          <p:spPr bwMode="auto">
            <a:xfrm>
              <a:off x="4224" y="2178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</p:grpSp>
      <p:sp>
        <p:nvSpPr>
          <p:cNvPr id="29826" name="AutoShape 130"/>
          <p:cNvSpPr>
            <a:spLocks/>
          </p:cNvSpPr>
          <p:nvPr/>
        </p:nvSpPr>
        <p:spPr bwMode="auto">
          <a:xfrm rot="5400000">
            <a:off x="2385060" y="3467100"/>
            <a:ext cx="18288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828" name="Text Box 14"/>
          <p:cNvSpPr txBox="1">
            <a:spLocks noChangeArrowheads="1"/>
          </p:cNvSpPr>
          <p:nvPr/>
        </p:nvSpPr>
        <p:spPr bwMode="auto">
          <a:xfrm>
            <a:off x="1981200" y="3901441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1200dm</a:t>
            </a:r>
            <a:r>
              <a:rPr lang="en-US" sz="2800" b="1" baseline="3000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endParaRPr lang="en-US" sz="2800" b="1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9830" name="Text Box 14"/>
          <p:cNvSpPr txBox="1">
            <a:spLocks noChangeArrowheads="1"/>
          </p:cNvSpPr>
          <p:nvPr/>
        </p:nvSpPr>
        <p:spPr bwMode="auto">
          <a:xfrm>
            <a:off x="2057400" y="3276600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12m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9dm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=    …    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9842" name="Text Box 14"/>
          <p:cNvSpPr txBox="1">
            <a:spLocks noChangeArrowheads="1"/>
          </p:cNvSpPr>
          <p:nvPr/>
        </p:nvSpPr>
        <p:spPr bwMode="auto">
          <a:xfrm>
            <a:off x="1981200" y="4450081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1200dm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+ 9dm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= 1209 dm</a:t>
            </a:r>
            <a:r>
              <a:rPr lang="en-US" sz="2800" b="1" baseline="30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2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291" name="Text Box 23"/>
          <p:cNvSpPr txBox="1">
            <a:spLocks noChangeArrowheads="1"/>
          </p:cNvSpPr>
          <p:nvPr/>
        </p:nvSpPr>
        <p:spPr bwMode="auto">
          <a:xfrm>
            <a:off x="4108939" y="2673680"/>
            <a:ext cx="3981450" cy="5232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</a:rPr>
              <a:t>Vậy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7hm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 = </a:t>
            </a:r>
            <a:r>
              <a:rPr lang="en-US" sz="2800" b="1" dirty="0" err="1">
                <a:solidFill>
                  <a:srgbClr val="C00000"/>
                </a:solidFill>
              </a:rPr>
              <a:t>70000m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2BE080-3E0B-4B20-B381-BEF07F48A816}"/>
              </a:ext>
            </a:extLst>
          </p:cNvPr>
          <p:cNvGrpSpPr/>
          <p:nvPr/>
        </p:nvGrpSpPr>
        <p:grpSpPr>
          <a:xfrm>
            <a:off x="2565889" y="532800"/>
            <a:ext cx="5867400" cy="838778"/>
            <a:chOff x="2590800" y="1015422"/>
            <a:chExt cx="5867400" cy="838778"/>
          </a:xfrm>
        </p:grpSpPr>
        <p:grpSp>
          <p:nvGrpSpPr>
            <p:cNvPr id="3" name="Group 109"/>
            <p:cNvGrpSpPr>
              <a:grpSpLocks/>
            </p:cNvGrpSpPr>
            <p:nvPr/>
          </p:nvGrpSpPr>
          <p:grpSpPr bwMode="auto">
            <a:xfrm>
              <a:off x="2590800" y="1016000"/>
              <a:ext cx="5867400" cy="838200"/>
              <a:chOff x="528" y="1049"/>
              <a:chExt cx="3696" cy="660"/>
            </a:xfrm>
          </p:grpSpPr>
          <p:sp>
            <p:nvSpPr>
              <p:cNvPr id="11294" name="Text Box 8"/>
              <p:cNvSpPr txBox="1">
                <a:spLocks noChangeArrowheads="1"/>
              </p:cNvSpPr>
              <p:nvPr/>
            </p:nvSpPr>
            <p:spPr bwMode="auto">
              <a:xfrm>
                <a:off x="953" y="1214"/>
                <a:ext cx="240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>
                    <a:latin typeface=".VnTime" pitchFamily="34" charset="0"/>
                  </a:rPr>
                  <a:t>2</a:t>
                </a:r>
              </a:p>
            </p:txBody>
          </p:sp>
          <p:grpSp>
            <p:nvGrpSpPr>
              <p:cNvPr id="11295" name="Group 54"/>
              <p:cNvGrpSpPr>
                <a:grpSpLocks/>
              </p:cNvGrpSpPr>
              <p:nvPr/>
            </p:nvGrpSpPr>
            <p:grpSpPr bwMode="auto">
              <a:xfrm>
                <a:off x="528" y="1049"/>
                <a:ext cx="3696" cy="660"/>
                <a:chOff x="384" y="992"/>
                <a:chExt cx="3696" cy="660"/>
              </a:xfrm>
            </p:grpSpPr>
            <p:sp>
              <p:nvSpPr>
                <p:cNvPr id="1129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84" y="992"/>
                  <a:ext cx="3696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 b="1" dirty="0">
                      <a:latin typeface=".VnTime" pitchFamily="34" charset="0"/>
                    </a:rPr>
                    <a:t>7hm     =   7      </a:t>
                  </a:r>
                </a:p>
              </p:txBody>
            </p:sp>
            <p:sp>
              <p:nvSpPr>
                <p:cNvPr id="11297" name="AutoShape 11"/>
                <p:cNvSpPr>
                  <a:spLocks/>
                </p:cNvSpPr>
                <p:nvPr/>
              </p:nvSpPr>
              <p:spPr bwMode="auto">
                <a:xfrm rot="5400000">
                  <a:off x="1404" y="1184"/>
                  <a:ext cx="144" cy="240"/>
                </a:xfrm>
                <a:prstGeom prst="rightBrace">
                  <a:avLst>
                    <a:gd name="adj1" fmla="val 13889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9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248" y="1240"/>
                  <a:ext cx="50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dirty="0" err="1"/>
                    <a:t>hm</a:t>
                  </a:r>
                  <a:r>
                    <a:rPr lang="en-US" sz="2800" baseline="30000" dirty="0" err="1"/>
                    <a:t>2</a:t>
                  </a:r>
                  <a:endParaRPr lang="en-US" sz="2800" dirty="0"/>
                </a:p>
              </p:txBody>
            </p:sp>
          </p:grpSp>
        </p:grpSp>
        <p:grpSp>
          <p:nvGrpSpPr>
            <p:cNvPr id="7" name="Group 51"/>
            <p:cNvGrpSpPr>
              <a:grpSpLocks/>
            </p:cNvGrpSpPr>
            <p:nvPr/>
          </p:nvGrpSpPr>
          <p:grpSpPr bwMode="auto">
            <a:xfrm>
              <a:off x="4591050" y="1015422"/>
              <a:ext cx="990600" cy="835660"/>
              <a:chOff x="3024" y="1614"/>
              <a:chExt cx="624" cy="658"/>
            </a:xfrm>
          </p:grpSpPr>
          <p:sp>
            <p:nvSpPr>
              <p:cNvPr id="11286" name="AutoShape 13"/>
              <p:cNvSpPr>
                <a:spLocks/>
              </p:cNvSpPr>
              <p:nvPr/>
            </p:nvSpPr>
            <p:spPr bwMode="auto">
              <a:xfrm rot="5400000">
                <a:off x="3192" y="1842"/>
                <a:ext cx="144" cy="240"/>
              </a:xfrm>
              <a:prstGeom prst="rightBrace">
                <a:avLst>
                  <a:gd name="adj1" fmla="val 13889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87" name="Group 48"/>
              <p:cNvGrpSpPr>
                <a:grpSpLocks/>
              </p:cNvGrpSpPr>
              <p:nvPr/>
            </p:nvGrpSpPr>
            <p:grpSpPr bwMode="auto">
              <a:xfrm>
                <a:off x="3024" y="1614"/>
                <a:ext cx="624" cy="658"/>
                <a:chOff x="1548" y="1422"/>
                <a:chExt cx="624" cy="658"/>
              </a:xfrm>
            </p:grpSpPr>
            <p:sp>
              <p:nvSpPr>
                <p:cNvPr id="1128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548" y="1668"/>
                  <a:ext cx="62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dirty="0" err="1"/>
                    <a:t>dam</a:t>
                  </a:r>
                  <a:r>
                    <a:rPr lang="en-US" sz="2800" baseline="30000" dirty="0" err="1"/>
                    <a:t>2</a:t>
                  </a:r>
                  <a:endParaRPr lang="en-US" sz="2800" dirty="0"/>
                </a:p>
              </p:txBody>
            </p:sp>
            <p:sp>
              <p:nvSpPr>
                <p:cNvPr id="11290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626" y="1422"/>
                  <a:ext cx="38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 dirty="0"/>
                    <a:t>00</a:t>
                  </a:r>
                </a:p>
              </p:txBody>
            </p:sp>
          </p:grpSp>
        </p:grp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5410205" y="1016000"/>
              <a:ext cx="793751" cy="822960"/>
              <a:chOff x="2448" y="1568"/>
              <a:chExt cx="500" cy="648"/>
            </a:xfrm>
          </p:grpSpPr>
          <p:sp>
            <p:nvSpPr>
              <p:cNvPr id="11281" name="AutoShape 15"/>
              <p:cNvSpPr>
                <a:spLocks/>
              </p:cNvSpPr>
              <p:nvPr/>
            </p:nvSpPr>
            <p:spPr bwMode="auto">
              <a:xfrm rot="5400000">
                <a:off x="2544" y="1760"/>
                <a:ext cx="144" cy="240"/>
              </a:xfrm>
              <a:prstGeom prst="rightBrace">
                <a:avLst>
                  <a:gd name="adj1" fmla="val 13889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282" name="Group 47"/>
              <p:cNvGrpSpPr>
                <a:grpSpLocks/>
              </p:cNvGrpSpPr>
              <p:nvPr/>
            </p:nvGrpSpPr>
            <p:grpSpPr bwMode="auto">
              <a:xfrm>
                <a:off x="2448" y="1568"/>
                <a:ext cx="500" cy="648"/>
                <a:chOff x="2016" y="1436"/>
                <a:chExt cx="500" cy="648"/>
              </a:xfrm>
            </p:grpSpPr>
            <p:sp>
              <p:nvSpPr>
                <p:cNvPr id="1128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132" y="1672"/>
                  <a:ext cx="38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dirty="0" err="1"/>
                    <a:t>m</a:t>
                  </a:r>
                  <a:r>
                    <a:rPr lang="en-US" sz="2800" baseline="30000" dirty="0" err="1"/>
                    <a:t>2</a:t>
                  </a:r>
                  <a:endParaRPr lang="en-US" sz="2800" dirty="0"/>
                </a:p>
              </p:txBody>
            </p:sp>
            <p:sp>
              <p:nvSpPr>
                <p:cNvPr id="11285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016" y="1436"/>
                  <a:ext cx="384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sz="2800" b="1" dirty="0"/>
                    <a:t>00</a:t>
                  </a:r>
                </a:p>
              </p:txBody>
            </p:sp>
          </p:grpSp>
        </p:grpSp>
      </p:grpSp>
      <p:sp>
        <p:nvSpPr>
          <p:cNvPr id="36" name="Text Box 23">
            <a:extLst>
              <a:ext uri="{FF2B5EF4-FFF2-40B4-BE49-F238E27FC236}">
                <a16:creationId xmlns:a16="http://schemas.microsoft.com/office/drawing/2014/main" id="{889890CE-805D-4577-8201-CA03636C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63" y="1464649"/>
            <a:ext cx="4734703" cy="116955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</a:rPr>
              <a:t>Hay:  </a:t>
            </a:r>
            <a:r>
              <a:rPr lang="en-US" sz="2800" b="1" dirty="0" err="1">
                <a:solidFill>
                  <a:srgbClr val="C00000"/>
                </a:solidFill>
              </a:rPr>
              <a:t>1hm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 = </a:t>
            </a:r>
            <a:r>
              <a:rPr lang="en-US" sz="2800" b="1" dirty="0" err="1">
                <a:solidFill>
                  <a:srgbClr val="C00000"/>
                </a:solidFill>
              </a:rPr>
              <a:t>10000m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endParaRPr lang="en-US" sz="2800" b="1" baseline="3000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</a:rPr>
              <a:t>7hm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=  7 x 10000= 70000 </a:t>
            </a:r>
            <a:r>
              <a:rPr lang="en-US" sz="2800" b="1" dirty="0" err="1">
                <a:solidFill>
                  <a:srgbClr val="C00000"/>
                </a:solidFill>
              </a:rPr>
              <a:t>m</a:t>
            </a:r>
            <a:r>
              <a:rPr lang="en-US" sz="2800" b="1" baseline="30000" dirty="0" err="1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baseline="30000" dirty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26" grpId="0" animBg="1"/>
      <p:bldP spid="29828" grpId="0"/>
      <p:bldP spid="29830" grpId="0"/>
      <p:bldP spid="29842" grpId="0"/>
      <p:bldP spid="11291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B48E15-3113-4D05-BFB9-0D5CB6019AFE}"/>
              </a:ext>
            </a:extLst>
          </p:cNvPr>
          <p:cNvSpPr txBox="1"/>
          <p:nvPr/>
        </p:nvSpPr>
        <p:spPr>
          <a:xfrm>
            <a:off x="838200" y="10180"/>
            <a:ext cx="7848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</a:rPr>
              <a:t>Viết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thích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hợp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chỗ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chấm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BCDDA-0BE3-4A46-94DE-1DBA12532B1F}"/>
              </a:ext>
            </a:extLst>
          </p:cNvPr>
          <p:cNvSpPr txBox="1"/>
          <p:nvPr/>
        </p:nvSpPr>
        <p:spPr>
          <a:xfrm>
            <a:off x="801255" y="1066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</a:t>
            </a:r>
            <a:r>
              <a:rPr lang="en-US" sz="2000" dirty="0" err="1"/>
              <a:t>mm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cm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D3B36-98C4-4D01-89BF-2180E5F4E99E}"/>
              </a:ext>
            </a:extLst>
          </p:cNvPr>
          <p:cNvSpPr txBox="1"/>
          <p:nvPr/>
        </p:nvSpPr>
        <p:spPr>
          <a:xfrm>
            <a:off x="762000" y="1726045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8 </a:t>
            </a:r>
            <a:r>
              <a:rPr lang="en-US" sz="2000" dirty="0" err="1"/>
              <a:t>mm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cm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1AF35-7707-4A0B-9E4C-4D198188E7CB}"/>
              </a:ext>
            </a:extLst>
          </p:cNvPr>
          <p:cNvSpPr txBox="1"/>
          <p:nvPr/>
        </p:nvSpPr>
        <p:spPr>
          <a:xfrm>
            <a:off x="801255" y="23852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29 </a:t>
            </a:r>
            <a:r>
              <a:rPr lang="en-US" sz="2000" dirty="0" err="1"/>
              <a:t>mm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cm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C3A84-45BB-4B62-B681-09025C9D04F5}"/>
              </a:ext>
            </a:extLst>
          </p:cNvPr>
          <p:cNvSpPr txBox="1"/>
          <p:nvPr/>
        </p:nvSpPr>
        <p:spPr>
          <a:xfrm>
            <a:off x="5142345" y="116009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 </a:t>
            </a:r>
            <a:r>
              <a:rPr lang="en-US" sz="2000" dirty="0" err="1"/>
              <a:t>dm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1A95F-E992-4356-AE4E-190DD6964E27}"/>
              </a:ext>
            </a:extLst>
          </p:cNvPr>
          <p:cNvSpPr txBox="1"/>
          <p:nvPr/>
        </p:nvSpPr>
        <p:spPr>
          <a:xfrm>
            <a:off x="5142345" y="1786798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 </a:t>
            </a:r>
            <a:r>
              <a:rPr lang="en-US" sz="2000" dirty="0" err="1"/>
              <a:t>dm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3827C-DD77-4617-AEE9-DBC844569EBF}"/>
              </a:ext>
            </a:extLst>
          </p:cNvPr>
          <p:cNvSpPr txBox="1"/>
          <p:nvPr/>
        </p:nvSpPr>
        <p:spPr>
          <a:xfrm>
            <a:off x="5142345" y="23852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34 </a:t>
            </a:r>
            <a:r>
              <a:rPr lang="en-US" sz="2000" dirty="0" err="1"/>
              <a:t>dm</a:t>
            </a:r>
            <a:r>
              <a:rPr lang="en-US" sz="2000" baseline="30000" dirty="0" err="1"/>
              <a:t>2</a:t>
            </a:r>
            <a:r>
              <a:rPr lang="en-US" sz="2000" dirty="0"/>
              <a:t> = ………. </a:t>
            </a:r>
            <a:r>
              <a:rPr lang="en-US" sz="2000" dirty="0" err="1"/>
              <a:t>m</a:t>
            </a:r>
            <a:r>
              <a:rPr lang="en-US" sz="2000" baseline="30000" dirty="0" err="1"/>
              <a:t>2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46C865-DDB7-48BE-B1BF-12ABE4B53F34}"/>
                  </a:ext>
                </a:extLst>
              </p:cNvPr>
              <p:cNvSpPr txBox="1"/>
              <p:nvPr/>
            </p:nvSpPr>
            <p:spPr>
              <a:xfrm>
                <a:off x="2013528" y="1004882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46C865-DDB7-48BE-B1BF-12ABE4B53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528" y="1004882"/>
                <a:ext cx="387927" cy="520399"/>
              </a:xfrm>
              <a:prstGeom prst="rect">
                <a:avLst/>
              </a:prstGeom>
              <a:blipFill>
                <a:blip r:embed="rId3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E42006-4A56-40EC-9194-70B9334D303C}"/>
                  </a:ext>
                </a:extLst>
              </p:cNvPr>
              <p:cNvSpPr txBox="1"/>
              <p:nvPr/>
            </p:nvSpPr>
            <p:spPr>
              <a:xfrm>
                <a:off x="1974273" y="1700822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E42006-4A56-40EC-9194-70B9334D3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273" y="1700822"/>
                <a:ext cx="387927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7DE739-73A1-42BF-90EC-DBE39D108374}"/>
                  </a:ext>
                </a:extLst>
              </p:cNvPr>
              <p:cNvSpPr txBox="1"/>
              <p:nvPr/>
            </p:nvSpPr>
            <p:spPr>
              <a:xfrm>
                <a:off x="2207491" y="2385290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7DE739-73A1-42BF-90EC-DBE39D10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91" y="2385290"/>
                <a:ext cx="387927" cy="520399"/>
              </a:xfrm>
              <a:prstGeom prst="rect">
                <a:avLst/>
              </a:prstGeom>
              <a:blipFill>
                <a:blip r:embed="rId5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391098-C584-49F0-9DCE-DB118B60CEAC}"/>
                  </a:ext>
                </a:extLst>
              </p:cNvPr>
              <p:cNvSpPr txBox="1"/>
              <p:nvPr/>
            </p:nvSpPr>
            <p:spPr>
              <a:xfrm>
                <a:off x="6354618" y="1099954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391098-C584-49F0-9DCE-DB118B60C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618" y="1099954"/>
                <a:ext cx="387927" cy="520399"/>
              </a:xfrm>
              <a:prstGeom prst="rect">
                <a:avLst/>
              </a:prstGeom>
              <a:blipFill>
                <a:blip r:embed="rId6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42C3E4-C444-40ED-BAC7-EB9035C5993D}"/>
                  </a:ext>
                </a:extLst>
              </p:cNvPr>
              <p:cNvSpPr txBox="1"/>
              <p:nvPr/>
            </p:nvSpPr>
            <p:spPr>
              <a:xfrm>
                <a:off x="6414657" y="1735439"/>
                <a:ext cx="387927" cy="5185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42C3E4-C444-40ED-BAC7-EB9035C59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657" y="1735439"/>
                <a:ext cx="387927" cy="518540"/>
              </a:xfrm>
              <a:prstGeom prst="rect">
                <a:avLst/>
              </a:prstGeom>
              <a:blipFill>
                <a:blip r:embed="rId7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276FA8-CD38-43C8-8440-98CD4C838DEE}"/>
                  </a:ext>
                </a:extLst>
              </p:cNvPr>
              <p:cNvSpPr txBox="1"/>
              <p:nvPr/>
            </p:nvSpPr>
            <p:spPr>
              <a:xfrm>
                <a:off x="6548581" y="2325145"/>
                <a:ext cx="387927" cy="520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276FA8-CD38-43C8-8440-98CD4C838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581" y="2325145"/>
                <a:ext cx="387927" cy="520399"/>
              </a:xfrm>
              <a:prstGeom prst="rect">
                <a:avLst/>
              </a:prstGeom>
              <a:blipFill>
                <a:blip r:embed="rId8"/>
                <a:stretch>
                  <a:fillRect r="-15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32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"/>
            <a:ext cx="9144000" cy="548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ngdu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745741"/>
            <a:ext cx="3238500" cy="235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95338" y="1233170"/>
            <a:ext cx="8135937" cy="140208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1494792"/>
            <a:ext cx="8610600" cy="91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226" tIns="35113" rIns="70226" bIns="351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55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Vượt chướng ngại vật</a:t>
            </a:r>
            <a:endParaRPr lang="en-US" sz="55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90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5080"/>
            <a:ext cx="18288000" cy="5481320"/>
            <a:chOff x="-19812000" y="181103"/>
            <a:chExt cx="24384000" cy="6851394"/>
          </a:xfrm>
        </p:grpSpPr>
        <p:pic>
          <p:nvPicPr>
            <p:cNvPr id="18439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5" name="ngdu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3446780"/>
            <a:ext cx="2279650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1169" y="1780795"/>
            <a:ext cx="1561664" cy="166577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CAUD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539" y="3802380"/>
            <a:ext cx="2643187" cy="130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944">
            <a:off x="14784388" y="4029711"/>
            <a:ext cx="768350" cy="84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8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5080"/>
            <a:ext cx="18288000" cy="5481320"/>
            <a:chOff x="-19812000" y="181103"/>
            <a:chExt cx="24384000" cy="6851394"/>
          </a:xfrm>
        </p:grpSpPr>
        <p:pic>
          <p:nvPicPr>
            <p:cNvPr id="19471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ngdu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4" y="3446780"/>
            <a:ext cx="2281237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9" y="3907790"/>
            <a:ext cx="2643187" cy="130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9750" y="441960"/>
            <a:ext cx="7875588" cy="16116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84239" y="3539490"/>
                <a:ext cx="3470275" cy="73787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B.</a:t>
                </a:r>
                <a:r>
                  <a:rPr lang="vi-VN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39" y="3539490"/>
                <a:ext cx="3470275" cy="7378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41389" y="4611371"/>
                <a:ext cx="3535361" cy="62611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</a:t>
                </a:r>
                <a:r>
                  <a:rPr lang="vi-VN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89" y="4611371"/>
                <a:ext cx="3535361" cy="626110"/>
              </a:xfrm>
              <a:prstGeom prst="rect">
                <a:avLst/>
              </a:prstGeom>
              <a:blipFill rotWithShape="1">
                <a:blip r:embed="rId9"/>
                <a:stretch>
                  <a:fillRect b="-186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00114" y="2475230"/>
                <a:ext cx="3511550" cy="64389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2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vi-VN" sz="2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4" y="2475230"/>
                <a:ext cx="3511550" cy="643890"/>
              </a:xfrm>
              <a:prstGeom prst="rect">
                <a:avLst/>
              </a:prstGeom>
              <a:blipFill rotWithShape="1">
                <a:blip r:embed="rId10"/>
                <a:stretch>
                  <a:fillRect b="-636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186238" y="2233931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4067175" y="4351021"/>
            <a:ext cx="819150" cy="88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4084638" y="3241041"/>
            <a:ext cx="1003300" cy="9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39750" y="506731"/>
            <a:ext cx="7875588" cy="13635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0226" tIns="35113" rIns="70226" bIns="35113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18cm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… dm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026" y="2871471"/>
            <a:ext cx="3003550" cy="253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9950" y="3746501"/>
            <a:ext cx="965200" cy="110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2514600" y="3562748"/>
            <a:ext cx="2057399" cy="704452"/>
            <a:chOff x="990601" y="1677984"/>
            <a:chExt cx="2057399" cy="880563"/>
          </a:xfrm>
        </p:grpSpPr>
        <p:grpSp>
          <p:nvGrpSpPr>
            <p:cNvPr id="18" name="Group 22"/>
            <p:cNvGrpSpPr>
              <a:grpSpLocks/>
            </p:cNvGrpSpPr>
            <p:nvPr/>
          </p:nvGrpSpPr>
          <p:grpSpPr bwMode="auto">
            <a:xfrm>
              <a:off x="990601" y="1677984"/>
              <a:ext cx="1165225" cy="880563"/>
              <a:chOff x="2609850" y="1746941"/>
              <a:chExt cx="868981" cy="880672"/>
            </a:xfrm>
          </p:grpSpPr>
          <p:sp>
            <p:nvSpPr>
              <p:cNvPr id="25" name="Text Box 96"/>
              <p:cNvSpPr txBox="1">
                <a:spLocks noChangeArrowheads="1"/>
              </p:cNvSpPr>
              <p:nvPr/>
            </p:nvSpPr>
            <p:spPr bwMode="auto">
              <a:xfrm>
                <a:off x="2609850" y="2040664"/>
                <a:ext cx="381215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>
                  <a:cs typeface="Times New Roman" pitchFamily="18" charset="0"/>
                </a:endParaRPr>
              </a:p>
            </p:txBody>
          </p:sp>
          <p:sp>
            <p:nvSpPr>
              <p:cNvPr id="28" name="Text Box 97"/>
              <p:cNvSpPr txBox="1">
                <a:spLocks noChangeArrowheads="1"/>
              </p:cNvSpPr>
              <p:nvPr/>
            </p:nvSpPr>
            <p:spPr bwMode="auto">
              <a:xfrm>
                <a:off x="2893986" y="1746941"/>
                <a:ext cx="442778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31" name="Text Box 98"/>
              <p:cNvSpPr txBox="1">
                <a:spLocks noChangeArrowheads="1"/>
              </p:cNvSpPr>
              <p:nvPr/>
            </p:nvSpPr>
            <p:spPr bwMode="auto">
              <a:xfrm>
                <a:off x="2869123" y="2127415"/>
                <a:ext cx="609708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cs typeface="Times New Roman" pitchFamily="18" charset="0"/>
                  </a:rPr>
                  <a:t>100</a:t>
                </a:r>
              </a:p>
            </p:txBody>
          </p:sp>
          <p:sp>
            <p:nvSpPr>
              <p:cNvPr id="32" name="Line 99"/>
              <p:cNvSpPr>
                <a:spLocks noChangeShapeType="1"/>
              </p:cNvSpPr>
              <p:nvPr/>
            </p:nvSpPr>
            <p:spPr bwMode="auto">
              <a:xfrm>
                <a:off x="2840711" y="2219658"/>
                <a:ext cx="5191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22" name="Text Box 100"/>
            <p:cNvSpPr txBox="1">
              <a:spLocks noChangeArrowheads="1"/>
            </p:cNvSpPr>
            <p:nvPr/>
          </p:nvSpPr>
          <p:spPr bwMode="auto">
            <a:xfrm>
              <a:off x="2047875" y="1906587"/>
              <a:ext cx="1000125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cs typeface="Times New Roman" pitchFamily="18" charset="0"/>
                </a:rPr>
                <a:t>dm</a:t>
              </a:r>
              <a:r>
                <a:rPr lang="en-US" sz="2000" baseline="30000" dirty="0">
                  <a:cs typeface="Times New Roman" pitchFamily="18" charset="0"/>
                </a:rPr>
                <a:t>2</a:t>
              </a:r>
              <a:endParaRPr lang="en-US" sz="2000" dirty="0">
                <a:cs typeface="Times New Roman" pitchFamily="18" charset="0"/>
              </a:endParaRPr>
            </a:p>
          </p:txBody>
        </p:sp>
      </p:grpSp>
      <p:sp>
        <p:nvSpPr>
          <p:cNvPr id="33" name="Text Box 100"/>
          <p:cNvSpPr txBox="1">
            <a:spLocks noChangeArrowheads="1"/>
          </p:cNvSpPr>
          <p:nvPr/>
        </p:nvSpPr>
        <p:spPr bwMode="auto">
          <a:xfrm>
            <a:off x="2725739" y="4693593"/>
            <a:ext cx="1685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</a:rPr>
              <a:t>1800 dm</a:t>
            </a:r>
            <a:r>
              <a:rPr lang="en-US" sz="2400" baseline="30000" dirty="0">
                <a:cs typeface="Times New Roman" pitchFamily="18" charset="0"/>
              </a:rPr>
              <a:t>2</a:t>
            </a:r>
            <a:endParaRPr lang="en-US" sz="2400" dirty="0">
              <a:cs typeface="Times New Roman" pitchFamily="18" charset="0"/>
            </a:endParaRPr>
          </a:p>
        </p:txBody>
      </p:sp>
      <p:grpSp>
        <p:nvGrpSpPr>
          <p:cNvPr id="35" name="Group 1"/>
          <p:cNvGrpSpPr>
            <a:grpSpLocks/>
          </p:cNvGrpSpPr>
          <p:nvPr/>
        </p:nvGrpSpPr>
        <p:grpSpPr bwMode="auto">
          <a:xfrm>
            <a:off x="2438401" y="2438400"/>
            <a:ext cx="2057398" cy="704452"/>
            <a:chOff x="990602" y="1677984"/>
            <a:chExt cx="2057398" cy="880563"/>
          </a:xfrm>
        </p:grpSpPr>
        <p:grpSp>
          <p:nvGrpSpPr>
            <p:cNvPr id="36" name="Group 22"/>
            <p:cNvGrpSpPr>
              <a:grpSpLocks/>
            </p:cNvGrpSpPr>
            <p:nvPr/>
          </p:nvGrpSpPr>
          <p:grpSpPr bwMode="auto">
            <a:xfrm>
              <a:off x="990602" y="1677984"/>
              <a:ext cx="1219201" cy="880563"/>
              <a:chOff x="2609850" y="1746941"/>
              <a:chExt cx="909234" cy="880672"/>
            </a:xfrm>
          </p:grpSpPr>
          <p:sp>
            <p:nvSpPr>
              <p:cNvPr id="38" name="Text Box 96"/>
              <p:cNvSpPr txBox="1">
                <a:spLocks noChangeArrowheads="1"/>
              </p:cNvSpPr>
              <p:nvPr/>
            </p:nvSpPr>
            <p:spPr bwMode="auto">
              <a:xfrm>
                <a:off x="2609850" y="2040664"/>
                <a:ext cx="381215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sz="2000">
                  <a:cs typeface="Times New Roman" pitchFamily="18" charset="0"/>
                </a:endParaRPr>
              </a:p>
            </p:txBody>
          </p:sp>
          <p:sp>
            <p:nvSpPr>
              <p:cNvPr id="39" name="Text Box 97"/>
              <p:cNvSpPr txBox="1">
                <a:spLocks noChangeArrowheads="1"/>
              </p:cNvSpPr>
              <p:nvPr/>
            </p:nvSpPr>
            <p:spPr bwMode="auto">
              <a:xfrm>
                <a:off x="2893986" y="1746941"/>
                <a:ext cx="442778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cs typeface="Times New Roman" pitchFamily="18" charset="0"/>
                  </a:rPr>
                  <a:t>18</a:t>
                </a:r>
              </a:p>
            </p:txBody>
          </p:sp>
          <p:sp>
            <p:nvSpPr>
              <p:cNvPr id="40" name="Text Box 98"/>
              <p:cNvSpPr txBox="1">
                <a:spLocks noChangeArrowheads="1"/>
              </p:cNvSpPr>
              <p:nvPr/>
            </p:nvSpPr>
            <p:spPr bwMode="auto">
              <a:xfrm>
                <a:off x="2909376" y="2127415"/>
                <a:ext cx="609708" cy="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cs typeface="Times New Roman" pitchFamily="18" charset="0"/>
                  </a:rPr>
                  <a:t>10</a:t>
                </a:r>
              </a:p>
            </p:txBody>
          </p:sp>
          <p:sp>
            <p:nvSpPr>
              <p:cNvPr id="41" name="Line 99"/>
              <p:cNvSpPr>
                <a:spLocks noChangeShapeType="1"/>
              </p:cNvSpPr>
              <p:nvPr/>
            </p:nvSpPr>
            <p:spPr bwMode="auto">
              <a:xfrm>
                <a:off x="2840711" y="2219658"/>
                <a:ext cx="5191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37" name="Text Box 100"/>
            <p:cNvSpPr txBox="1">
              <a:spLocks noChangeArrowheads="1"/>
            </p:cNvSpPr>
            <p:nvPr/>
          </p:nvSpPr>
          <p:spPr bwMode="auto">
            <a:xfrm>
              <a:off x="2047875" y="1906587"/>
              <a:ext cx="1000125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cs typeface="Times New Roman" pitchFamily="18" charset="0"/>
                </a:rPr>
                <a:t>dm</a:t>
              </a:r>
              <a:r>
                <a:rPr lang="en-US" sz="2000" baseline="30000" dirty="0">
                  <a:cs typeface="Times New Roman" pitchFamily="18" charset="0"/>
                </a:rPr>
                <a:t>2</a:t>
              </a:r>
              <a:endParaRPr lang="en-US" sz="200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8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5080"/>
            <a:ext cx="18288000" cy="5481320"/>
            <a:chOff x="-19812000" y="181103"/>
            <a:chExt cx="24384000" cy="6851394"/>
          </a:xfrm>
        </p:grpSpPr>
        <p:pic>
          <p:nvPicPr>
            <p:cNvPr id="20495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3" name="ngdu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3446780"/>
            <a:ext cx="2279650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AUD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6" y="2912110"/>
            <a:ext cx="30067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9750" y="441960"/>
            <a:ext cx="7875588" cy="22402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1488" y="2745740"/>
                <a:ext cx="3513138" cy="63627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5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12km</a:t>
                </a:r>
                <a:r>
                  <a:rPr lang="en-US" sz="2800" b="1" baseline="300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8hm</a:t>
                </a:r>
                <a:r>
                  <a:rPr lang="en-US" sz="2800" b="1" baseline="300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5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endParaRPr lang="en-US" sz="25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88" y="2745740"/>
                <a:ext cx="3513138" cy="636270"/>
              </a:xfrm>
              <a:prstGeom prst="rect">
                <a:avLst/>
              </a:prstGeom>
              <a:blipFill rotWithShape="1">
                <a:blip r:embed="rId8"/>
                <a:stretch>
                  <a:fillRect b="-1467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95300" y="4567344"/>
                <a:ext cx="3513138" cy="630766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70226" tIns="35113" rIns="70226" bIns="35113" anchor="ctr"/>
              <a:lstStyle/>
              <a:p>
                <a:pPr algn="ctr"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120km</a:t>
                </a:r>
                <a:r>
                  <a:rPr lang="en-US" sz="2800" b="1" baseline="300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8hm</a:t>
                </a:r>
                <a:r>
                  <a:rPr lang="en-US" sz="2800" b="1" baseline="300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 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567344"/>
                <a:ext cx="3513138" cy="630766"/>
              </a:xfrm>
              <a:prstGeom prst="rect">
                <a:avLst/>
              </a:prstGeom>
              <a:blipFill rotWithShape="1">
                <a:blip r:embed="rId9"/>
                <a:stretch>
                  <a:fillRect b="-1481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95300" y="3579889"/>
            <a:ext cx="3569494" cy="5829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208hm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   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670300" y="3427731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681413" y="4312920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3538539" y="2523491"/>
            <a:ext cx="1004887" cy="94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15194" y="896714"/>
            <a:ext cx="7864476" cy="105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226" tIns="35113" rIns="70226" bIns="351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1208km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= … km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 hm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br>
              <a:rPr lang="en-US" sz="3200" b="1" baseline="30000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CAUDI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189" y="3035300"/>
            <a:ext cx="1620837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2 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975" y="3930652"/>
            <a:ext cx="965200" cy="106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49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9" grpId="0"/>
      <p:bldP spid="2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0"/>
          <p:cNvGrpSpPr>
            <a:grpSpLocks/>
          </p:cNvGrpSpPr>
          <p:nvPr/>
        </p:nvGrpSpPr>
        <p:grpSpPr bwMode="auto">
          <a:xfrm>
            <a:off x="0" y="5080"/>
            <a:ext cx="18288000" cy="5481320"/>
            <a:chOff x="-19812000" y="181103"/>
            <a:chExt cx="24384000" cy="6851394"/>
          </a:xfrm>
        </p:grpSpPr>
        <p:pic>
          <p:nvPicPr>
            <p:cNvPr id="21519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812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7620000" y="181103"/>
              <a:ext cx="12192000" cy="685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7" name="ngdu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9" y="3446780"/>
            <a:ext cx="2279650" cy="16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CAUD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120390"/>
            <a:ext cx="1620838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3400" y="441960"/>
            <a:ext cx="8267700" cy="12649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5314" y="4478021"/>
            <a:ext cx="3511550" cy="6299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2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5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50 400cm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4674" y="3522981"/>
            <a:ext cx="3575051" cy="6743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5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504cm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4674" y="2576830"/>
            <a:ext cx="3533776" cy="6324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2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b="1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54cm</a:t>
            </a:r>
            <a:r>
              <a:rPr lang="en-US" sz="28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910013" y="2324100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099" b="30177"/>
          <a:stretch>
            <a:fillRect/>
          </a:stretch>
        </p:blipFill>
        <p:spPr bwMode="auto">
          <a:xfrm>
            <a:off x="3886200" y="3312160"/>
            <a:ext cx="819150" cy="88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 t="18843" r="5518" b="28297"/>
          <a:stretch>
            <a:fillRect/>
          </a:stretch>
        </p:blipFill>
        <p:spPr bwMode="auto">
          <a:xfrm>
            <a:off x="3811589" y="4254501"/>
            <a:ext cx="1004887" cy="94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15963" y="772629"/>
            <a:ext cx="8085137" cy="50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226" tIns="35113" rIns="70226" bIns="351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4dm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… cm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"/>
            <a:ext cx="9144000" cy="548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ngdu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538" y="2973072"/>
            <a:ext cx="3238500" cy="235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4073" y="2050303"/>
            <a:ext cx="1561664" cy="166577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Oval 6"/>
          <p:cNvSpPr/>
          <p:nvPr/>
        </p:nvSpPr>
        <p:spPr>
          <a:xfrm>
            <a:off x="6781801" y="2143760"/>
            <a:ext cx="1881188" cy="1463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ĐÍCH</a:t>
            </a:r>
          </a:p>
        </p:txBody>
      </p:sp>
      <p:sp>
        <p:nvSpPr>
          <p:cNvPr id="8" name="Rectangle 7"/>
          <p:cNvSpPr/>
          <p:nvPr/>
        </p:nvSpPr>
        <p:spPr>
          <a:xfrm>
            <a:off x="7916864" y="3695701"/>
            <a:ext cx="84137" cy="9372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226" tIns="35113" rIns="70226" bIns="35113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6.35838E-7 L 0.89869 0.01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00" y="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366838" y="947959"/>
            <a:ext cx="6934200" cy="1169670"/>
            <a:chOff x="576" y="1200"/>
            <a:chExt cx="4368" cy="921"/>
          </a:xfrm>
        </p:grpSpPr>
        <p:sp>
          <p:nvSpPr>
            <p:cNvPr id="7190" name="Text Box 7"/>
            <p:cNvSpPr txBox="1">
              <a:spLocks noChangeArrowheads="1"/>
            </p:cNvSpPr>
            <p:nvPr/>
          </p:nvSpPr>
          <p:spPr bwMode="auto">
            <a:xfrm>
              <a:off x="576" y="1200"/>
              <a:ext cx="4368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solidFill>
                    <a:schemeClr val="folHlink"/>
                  </a:solidFill>
                </a:rPr>
                <a:t>Đọc</a:t>
              </a:r>
              <a:r>
                <a:rPr lang="en-US" sz="2800" b="1" dirty="0">
                  <a:solidFill>
                    <a:schemeClr val="folHlink"/>
                  </a:solidFill>
                </a:rPr>
                <a:t> </a:t>
              </a:r>
              <a:r>
                <a:rPr lang="en-US" sz="2800" b="1" dirty="0" err="1">
                  <a:solidFill>
                    <a:schemeClr val="folHlink"/>
                  </a:solidFill>
                </a:rPr>
                <a:t>các</a:t>
              </a:r>
              <a:r>
                <a:rPr lang="en-US" sz="2800" b="1" dirty="0">
                  <a:solidFill>
                    <a:schemeClr val="folHlink"/>
                  </a:solidFill>
                </a:rPr>
                <a:t> </a:t>
              </a:r>
              <a:r>
                <a:rPr lang="en-US" sz="2800" b="1" dirty="0" err="1">
                  <a:solidFill>
                    <a:schemeClr val="folHlink"/>
                  </a:solidFill>
                </a:rPr>
                <a:t>số</a:t>
              </a:r>
              <a:r>
                <a:rPr lang="en-US" sz="2800" b="1" dirty="0">
                  <a:solidFill>
                    <a:schemeClr val="folHlink"/>
                  </a:solidFill>
                </a:rPr>
                <a:t> </a:t>
              </a:r>
              <a:r>
                <a:rPr lang="en-US" sz="2800" b="1" dirty="0" err="1">
                  <a:solidFill>
                    <a:schemeClr val="folHlink"/>
                  </a:solidFill>
                </a:rPr>
                <a:t>sau</a:t>
              </a:r>
              <a:r>
                <a:rPr lang="en-US" sz="2800" b="1" dirty="0">
                  <a:solidFill>
                    <a:schemeClr val="folHlink"/>
                  </a:solidFill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800" dirty="0"/>
                <a:t> 679 dam     ;  109250 </a:t>
              </a:r>
              <a:r>
                <a:rPr lang="en-US" sz="2800" dirty="0" err="1"/>
                <a:t>hm</a:t>
              </a:r>
              <a:endParaRPr lang="en-US" sz="2800" dirty="0"/>
            </a:p>
          </p:txBody>
        </p:sp>
        <p:sp>
          <p:nvSpPr>
            <p:cNvPr id="7191" name="Text Box 13"/>
            <p:cNvSpPr txBox="1">
              <a:spLocks noChangeArrowheads="1"/>
            </p:cNvSpPr>
            <p:nvPr/>
          </p:nvSpPr>
          <p:spPr bwMode="auto">
            <a:xfrm>
              <a:off x="1397" y="1714"/>
              <a:ext cx="1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.VnTime" pitchFamily="34" charset="0"/>
                </a:rPr>
                <a:t>2</a:t>
              </a:r>
            </a:p>
          </p:txBody>
        </p:sp>
        <p:sp>
          <p:nvSpPr>
            <p:cNvPr id="7192" name="Text Box 15"/>
            <p:cNvSpPr txBox="1">
              <a:spLocks noChangeArrowheads="1"/>
            </p:cNvSpPr>
            <p:nvPr/>
          </p:nvSpPr>
          <p:spPr bwMode="auto">
            <a:xfrm>
              <a:off x="2847" y="1669"/>
              <a:ext cx="19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447800" y="3300729"/>
            <a:ext cx="6400800" cy="1169670"/>
            <a:chOff x="624" y="1968"/>
            <a:chExt cx="4032" cy="921"/>
          </a:xfrm>
        </p:grpSpPr>
        <p:sp>
          <p:nvSpPr>
            <p:cNvPr id="7185" name="Text Box 16"/>
            <p:cNvSpPr txBox="1">
              <a:spLocks noChangeArrowheads="1"/>
            </p:cNvSpPr>
            <p:nvPr/>
          </p:nvSpPr>
          <p:spPr bwMode="auto">
            <a:xfrm>
              <a:off x="2400" y="1968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624" y="1968"/>
              <a:ext cx="4032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/>
                <a:t>1hm    = .......... dam</a:t>
              </a:r>
            </a:p>
            <a:p>
              <a:pPr>
                <a:spcBef>
                  <a:spcPct val="50000"/>
                </a:spcBef>
              </a:pPr>
              <a:r>
                <a:rPr lang="en-US" sz="2800"/>
                <a:t>1dam  =............m</a:t>
              </a:r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2202" y="2388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1116" y="2394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1026" y="1992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</p:grp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2381250" y="2480452"/>
            <a:ext cx="510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folHlink"/>
                </a:solidFill>
              </a:rPr>
              <a:t>Viết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số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thích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hợp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vào</a:t>
            </a:r>
            <a:r>
              <a:rPr lang="en-US" sz="2800" b="1" dirty="0">
                <a:solidFill>
                  <a:schemeClr val="folHlink"/>
                </a:solidFill>
              </a:rPr>
              <a:t> ô </a:t>
            </a:r>
            <a:r>
              <a:rPr lang="en-US" sz="2800" b="1" dirty="0" err="1">
                <a:solidFill>
                  <a:schemeClr val="folHlink"/>
                </a:solidFill>
              </a:rPr>
              <a:t>trống</a:t>
            </a:r>
            <a:r>
              <a:rPr lang="en-US" sz="2800" b="1" dirty="0">
                <a:solidFill>
                  <a:schemeClr val="folHlink"/>
                </a:solidFill>
              </a:rPr>
              <a:t>: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971800" y="3885564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2990850" y="3276600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/>
      <p:bldP spid="13337" grpId="0"/>
      <p:bldP spid="133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70D3B328-0A92-44D0-A70A-A761D2985C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78170"/>
          <a:stretch/>
        </p:blipFill>
        <p:spPr>
          <a:xfrm rot="16200000">
            <a:off x="7878618" y="608523"/>
            <a:ext cx="1929221" cy="60154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336EDBB6-CE77-4D06-9350-B60403A63A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850222" y="4438089"/>
            <a:ext cx="1081071" cy="1048311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0698" y="1861448"/>
            <a:ext cx="9310041" cy="1590569"/>
          </a:xfrm>
          <a:prstGeom prst="rect">
            <a:avLst/>
          </a:prstGeom>
        </p:spPr>
        <p:txBody>
          <a:bodyPr lIns="70226" tIns="35113" rIns="70226" bIns="35113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mi-li-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use  free icon">
            <a:extLst>
              <a:ext uri="{FF2B5EF4-FFF2-40B4-BE49-F238E27FC236}">
                <a16:creationId xmlns:a16="http://schemas.microsoft.com/office/drawing/2014/main" id="{05CAA60B-E419-4288-8A4A-4131DAEFF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20" y="233700"/>
            <a:ext cx="1245196" cy="132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9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1552574" y="1077616"/>
            <a:ext cx="6296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folHlink"/>
                </a:solidFill>
              </a:rPr>
              <a:t>Nêu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các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đơn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vị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đo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diện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tích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đã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</a:rPr>
              <a:t>học</a:t>
            </a:r>
            <a:r>
              <a:rPr lang="en-US" sz="2800" b="1" dirty="0">
                <a:solidFill>
                  <a:schemeClr val="folHlink"/>
                </a:solidFill>
              </a:rPr>
              <a:t>?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1218A3ED-1F48-4CD1-81B8-544499F13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7" y="1779213"/>
            <a:ext cx="6296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folHlink"/>
                </a:solidFill>
              </a:rPr>
              <a:t>Km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</a:t>
            </a:r>
            <a:r>
              <a:rPr lang="en-US" sz="2800" b="1" dirty="0" err="1">
                <a:solidFill>
                  <a:schemeClr val="folHlink"/>
                </a:solidFill>
              </a:rPr>
              <a:t>hm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 </a:t>
            </a:r>
            <a:r>
              <a:rPr lang="en-US" sz="2800" b="1" dirty="0" err="1">
                <a:solidFill>
                  <a:schemeClr val="folHlink"/>
                </a:solidFill>
              </a:rPr>
              <a:t>dam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 </a:t>
            </a:r>
            <a:r>
              <a:rPr lang="en-US" sz="2800" b="1" dirty="0" err="1">
                <a:solidFill>
                  <a:schemeClr val="folHlink"/>
                </a:solidFill>
              </a:rPr>
              <a:t>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   </a:t>
            </a:r>
            <a:r>
              <a:rPr lang="en-US" sz="2800" b="1" dirty="0" err="1">
                <a:solidFill>
                  <a:schemeClr val="folHlink"/>
                </a:solidFill>
              </a:rPr>
              <a:t>dm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r>
              <a:rPr lang="en-US" sz="2800" b="1" dirty="0">
                <a:solidFill>
                  <a:schemeClr val="folHlink"/>
                </a:solidFill>
              </a:rPr>
              <a:t>    </a:t>
            </a:r>
            <a:r>
              <a:rPr lang="en-US" sz="2800" b="1" dirty="0" err="1">
                <a:solidFill>
                  <a:schemeClr val="folHlink"/>
                </a:solidFill>
              </a:rPr>
              <a:t>cm</a:t>
            </a:r>
            <a:r>
              <a:rPr lang="en-US" sz="2800" b="1" baseline="30000" dirty="0" err="1">
                <a:solidFill>
                  <a:schemeClr val="folHlink"/>
                </a:solidFill>
              </a:rPr>
              <a:t>2</a:t>
            </a:r>
            <a:endParaRPr lang="en-US" sz="28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3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decel="12000" fill="hold" grpId="0" nodeType="clickEffect">
                                  <p:stCondLst>
                                    <p:cond delay="160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Cuốn kinh thánh nhỏ bằng đầu k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4583"/>
            <a:ext cx="2667000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truot_bang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2754"/>
            <a:ext cx="2667000" cy="143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11" descr="Imag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33850"/>
            <a:ext cx="2619375" cy="13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398839" y="1828800"/>
            <a:ext cx="5997575" cy="1135380"/>
            <a:chOff x="2141" y="1440"/>
            <a:chExt cx="3778" cy="894"/>
          </a:xfrm>
        </p:grpSpPr>
        <p:sp>
          <p:nvSpPr>
            <p:cNvPr id="1057" name="Text Box 9"/>
            <p:cNvSpPr txBox="1">
              <a:spLocks noChangeArrowheads="1"/>
            </p:cNvSpPr>
            <p:nvPr/>
          </p:nvSpPr>
          <p:spPr bwMode="auto">
            <a:xfrm>
              <a:off x="2141" y="1440"/>
              <a:ext cx="3778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0000CC"/>
                  </a:solidFill>
                </a:rPr>
                <a:t>Đế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giày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trượt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băng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có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diện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tích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khoảng</a:t>
              </a:r>
              <a:r>
                <a:rPr lang="en-US" sz="2400" dirty="0">
                  <a:solidFill>
                    <a:srgbClr val="0000CC"/>
                  </a:solidFill>
                </a:rPr>
                <a:t>     </a:t>
              </a:r>
            </a:p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CC"/>
                  </a:solidFill>
                </a:rPr>
                <a:t>             cm .</a:t>
              </a:r>
            </a:p>
          </p:txBody>
        </p:sp>
        <p:graphicFrame>
          <p:nvGraphicFramePr>
            <p:cNvPr id="103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9979045"/>
                </p:ext>
              </p:extLst>
            </p:nvPr>
          </p:nvGraphicFramePr>
          <p:xfrm>
            <a:off x="2496" y="1922"/>
            <a:ext cx="221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6" imgW="203040" imgH="393480" progId="Equation.3">
                    <p:embed/>
                  </p:oleObj>
                </mc:Choice>
                <mc:Fallback>
                  <p:oleObj name="Equation" r:id="rId6" imgW="203040" imgH="39348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922"/>
                          <a:ext cx="221" cy="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8" name="Text Box 15"/>
            <p:cNvSpPr txBox="1">
              <a:spLocks noChangeArrowheads="1"/>
            </p:cNvSpPr>
            <p:nvPr/>
          </p:nvSpPr>
          <p:spPr bwMode="auto">
            <a:xfrm>
              <a:off x="3036" y="1888"/>
              <a:ext cx="19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381375" y="121920"/>
            <a:ext cx="5410200" cy="1290320"/>
            <a:chOff x="2130" y="96"/>
            <a:chExt cx="3408" cy="1016"/>
          </a:xfrm>
        </p:grpSpPr>
        <p:sp>
          <p:nvSpPr>
            <p:cNvPr id="1054" name="Text Box 5"/>
            <p:cNvSpPr txBox="1">
              <a:spLocks noChangeArrowheads="1"/>
            </p:cNvSpPr>
            <p:nvPr/>
          </p:nvSpPr>
          <p:spPr bwMode="auto">
            <a:xfrm>
              <a:off x="2130" y="96"/>
              <a:ext cx="3408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0000CC"/>
                  </a:solidFill>
                </a:rPr>
                <a:t>Học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viện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công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nghệ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Isarael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tạo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ra</a:t>
              </a:r>
              <a:r>
                <a:rPr lang="en-US" sz="2400" dirty="0">
                  <a:solidFill>
                    <a:srgbClr val="0000CC"/>
                  </a:solidFill>
                </a:rPr>
                <a:t> 1 </a:t>
              </a:r>
              <a:r>
                <a:rPr lang="en-US" sz="2400" dirty="0" err="1">
                  <a:solidFill>
                    <a:srgbClr val="0000CC"/>
                  </a:solidFill>
                </a:rPr>
                <a:t>quyển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kinh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thánh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nhỏ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nhất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thế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giới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bằng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một</a:t>
              </a:r>
              <a:r>
                <a:rPr lang="en-US" sz="2400" dirty="0">
                  <a:solidFill>
                    <a:srgbClr val="0000CC"/>
                  </a:solidFill>
                </a:rPr>
                <a:t> con chip </a:t>
              </a:r>
              <a:r>
                <a:rPr lang="en-US" sz="2400" dirty="0" err="1">
                  <a:solidFill>
                    <a:srgbClr val="0000CC"/>
                  </a:solidFill>
                </a:rPr>
                <a:t>có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diện</a:t>
              </a:r>
              <a:r>
                <a:rPr lang="en-US" sz="2400" dirty="0">
                  <a:solidFill>
                    <a:srgbClr val="0000CC"/>
                  </a:solidFill>
                </a:rPr>
                <a:t> </a:t>
              </a:r>
              <a:r>
                <a:rPr lang="en-US" sz="2400" dirty="0" err="1">
                  <a:solidFill>
                    <a:srgbClr val="0000CC"/>
                  </a:solidFill>
                </a:rPr>
                <a:t>tích</a:t>
              </a:r>
              <a:r>
                <a:rPr lang="en-US" sz="2400" dirty="0">
                  <a:solidFill>
                    <a:srgbClr val="0000CC"/>
                  </a:solidFill>
                </a:rPr>
                <a:t>        cm  (            </a:t>
              </a:r>
              <a:r>
                <a:rPr lang="en-US" sz="2400" dirty="0" err="1">
                  <a:solidFill>
                    <a:srgbClr val="0000CC"/>
                  </a:solidFill>
                </a:rPr>
                <a:t>dm</a:t>
              </a:r>
              <a:r>
                <a:rPr lang="en-US" sz="2400" dirty="0">
                  <a:solidFill>
                    <a:srgbClr val="0000CC"/>
                  </a:solidFill>
                </a:rPr>
                <a:t>  ).                                                            </a:t>
              </a:r>
            </a:p>
          </p:txBody>
        </p:sp>
        <p:graphicFrame>
          <p:nvGraphicFramePr>
            <p:cNvPr id="102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0827472"/>
                </p:ext>
              </p:extLst>
            </p:nvPr>
          </p:nvGraphicFramePr>
          <p:xfrm>
            <a:off x="3505" y="699"/>
            <a:ext cx="329" cy="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8" imgW="355320" imgH="393480" progId="Equation.3">
                    <p:embed/>
                  </p:oleObj>
                </mc:Choice>
                <mc:Fallback>
                  <p:oleObj name="Equation" r:id="rId8" imgW="355320" imgH="3934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" y="699"/>
                          <a:ext cx="329" cy="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5184175"/>
                </p:ext>
              </p:extLst>
            </p:nvPr>
          </p:nvGraphicFramePr>
          <p:xfrm>
            <a:off x="4258" y="653"/>
            <a:ext cx="592" cy="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10" imgW="507960" imgH="393480" progId="Equation.3">
                    <p:embed/>
                  </p:oleObj>
                </mc:Choice>
                <mc:Fallback>
                  <p:oleObj name="Equation" r:id="rId10" imgW="507960" imgH="3934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8" y="653"/>
                          <a:ext cx="592" cy="4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5" name="Text Box 16"/>
            <p:cNvSpPr txBox="1">
              <a:spLocks noChangeArrowheads="1"/>
            </p:cNvSpPr>
            <p:nvPr/>
          </p:nvSpPr>
          <p:spPr bwMode="auto">
            <a:xfrm>
              <a:off x="4002" y="633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CC"/>
                  </a:solidFill>
                </a:rPr>
                <a:t>2</a:t>
              </a:r>
            </a:p>
          </p:txBody>
        </p:sp>
        <p:sp>
          <p:nvSpPr>
            <p:cNvPr id="1056" name="Text Box 17"/>
            <p:cNvSpPr txBox="1">
              <a:spLocks noChangeArrowheads="1"/>
            </p:cNvSpPr>
            <p:nvPr/>
          </p:nvSpPr>
          <p:spPr bwMode="auto">
            <a:xfrm>
              <a:off x="4992" y="633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CC"/>
                  </a:solidFill>
                </a:rPr>
                <a:t>2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200400" y="3718560"/>
            <a:ext cx="5943600" cy="905510"/>
            <a:chOff x="2016" y="3024"/>
            <a:chExt cx="3744" cy="713"/>
          </a:xfrm>
        </p:grpSpPr>
        <p:sp>
          <p:nvSpPr>
            <p:cNvPr id="1051" name="Text Box 12"/>
            <p:cNvSpPr txBox="1">
              <a:spLocks noChangeArrowheads="1"/>
            </p:cNvSpPr>
            <p:nvPr/>
          </p:nvSpPr>
          <p:spPr bwMode="auto">
            <a:xfrm>
              <a:off x="2016" y="3024"/>
              <a:ext cx="3744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00CC"/>
                  </a:solidFill>
                </a:rPr>
                <a:t>Những con chíp điện tử, mạch điện tử có diện tích khoảng         cm   (         dm  ).</a:t>
              </a:r>
            </a:p>
          </p:txBody>
        </p:sp>
        <p:graphicFrame>
          <p:nvGraphicFramePr>
            <p:cNvPr id="102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4046554"/>
                </p:ext>
              </p:extLst>
            </p:nvPr>
          </p:nvGraphicFramePr>
          <p:xfrm>
            <a:off x="3025" y="3323"/>
            <a:ext cx="294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12" imgW="279360" imgH="393480" progId="Equation.3">
                    <p:embed/>
                  </p:oleObj>
                </mc:Choice>
                <mc:Fallback>
                  <p:oleObj name="Equation" r:id="rId12" imgW="279360" imgH="3934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5" y="3323"/>
                          <a:ext cx="294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2" name="Text Box 14"/>
            <p:cNvSpPr txBox="1">
              <a:spLocks noChangeArrowheads="1"/>
            </p:cNvSpPr>
            <p:nvPr/>
          </p:nvSpPr>
          <p:spPr bwMode="auto">
            <a:xfrm>
              <a:off x="3582" y="3258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CC"/>
                  </a:solidFill>
                </a:rPr>
                <a:t>2</a:t>
              </a:r>
            </a:p>
          </p:txBody>
        </p:sp>
        <p:graphicFrame>
          <p:nvGraphicFramePr>
            <p:cNvPr id="102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6110978"/>
                </p:ext>
              </p:extLst>
            </p:nvPr>
          </p:nvGraphicFramePr>
          <p:xfrm>
            <a:off x="3840" y="3332"/>
            <a:ext cx="424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4" imgW="431640" imgH="393480" progId="Equation.3">
                    <p:embed/>
                  </p:oleObj>
                </mc:Choice>
                <mc:Fallback>
                  <p:oleObj name="Equation" r:id="rId14" imgW="431640" imgH="3934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3332"/>
                          <a:ext cx="424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3" name="Text Box 19"/>
            <p:cNvSpPr txBox="1">
              <a:spLocks noChangeArrowheads="1"/>
            </p:cNvSpPr>
            <p:nvPr/>
          </p:nvSpPr>
          <p:spPr bwMode="auto">
            <a:xfrm>
              <a:off x="4458" y="3258"/>
              <a:ext cx="1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00CC"/>
                  </a:solidFill>
                </a:rPr>
                <a:t>2</a:t>
              </a:r>
            </a:p>
          </p:txBody>
        </p:sp>
      </p:grpSp>
      <p:pic>
        <p:nvPicPr>
          <p:cNvPr id="76829" name="Picture 29" descr="http://ms.thongtincongnghe.com/upload/med/0801/5/fig_circuit.jpg"/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21976"/>
            <a:ext cx="2667000" cy="113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4800600" y="4114800"/>
            <a:ext cx="2724150" cy="480060"/>
            <a:chOff x="3036" y="3198"/>
            <a:chExt cx="1716" cy="378"/>
          </a:xfrm>
        </p:grpSpPr>
        <p:sp>
          <p:nvSpPr>
            <p:cNvPr id="1049" name="Rectangle 35"/>
            <p:cNvSpPr>
              <a:spLocks noChangeArrowheads="1"/>
            </p:cNvSpPr>
            <p:nvPr/>
          </p:nvSpPr>
          <p:spPr bwMode="auto">
            <a:xfrm>
              <a:off x="3048" y="3198"/>
              <a:ext cx="170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800" dirty="0"/>
                <a:t>6mi-li-mét </a:t>
              </a:r>
              <a:r>
                <a:rPr lang="en-US" sz="2800" dirty="0" err="1"/>
                <a:t>vuông</a:t>
              </a:r>
              <a:r>
                <a:rPr lang="en-US" sz="2800" dirty="0"/>
                <a:t>.</a:t>
              </a:r>
            </a:p>
          </p:txBody>
        </p:sp>
        <p:sp>
          <p:nvSpPr>
            <p:cNvPr id="1050" name="Rectangle 37"/>
            <p:cNvSpPr>
              <a:spLocks noChangeArrowheads="1"/>
            </p:cNvSpPr>
            <p:nvPr/>
          </p:nvSpPr>
          <p:spPr bwMode="auto">
            <a:xfrm>
              <a:off x="3036" y="3432"/>
              <a:ext cx="124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5457825" y="803910"/>
            <a:ext cx="3543300" cy="718820"/>
            <a:chOff x="3366" y="456"/>
            <a:chExt cx="1872" cy="566"/>
          </a:xfrm>
        </p:grpSpPr>
        <p:sp>
          <p:nvSpPr>
            <p:cNvPr id="1046" name="Rectangle 45"/>
            <p:cNvSpPr>
              <a:spLocks noChangeArrowheads="1"/>
            </p:cNvSpPr>
            <p:nvPr/>
          </p:nvSpPr>
          <p:spPr bwMode="auto">
            <a:xfrm>
              <a:off x="3449" y="456"/>
              <a:ext cx="1504" cy="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7" name="Group 49"/>
            <p:cNvGrpSpPr>
              <a:grpSpLocks/>
            </p:cNvGrpSpPr>
            <p:nvPr/>
          </p:nvGrpSpPr>
          <p:grpSpPr bwMode="auto">
            <a:xfrm>
              <a:off x="3366" y="486"/>
              <a:ext cx="1872" cy="486"/>
              <a:chOff x="3504" y="912"/>
              <a:chExt cx="1872" cy="486"/>
            </a:xfrm>
          </p:grpSpPr>
          <p:sp>
            <p:nvSpPr>
              <p:cNvPr id="1048" name="Rectangle 39"/>
              <p:cNvSpPr>
                <a:spLocks noChangeArrowheads="1"/>
              </p:cNvSpPr>
              <p:nvPr/>
            </p:nvSpPr>
            <p:spPr bwMode="auto">
              <a:xfrm>
                <a:off x="3504" y="912"/>
                <a:ext cx="1872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en-US" dirty="0"/>
                  <a:t>        </a:t>
                </a:r>
                <a:r>
                  <a:rPr lang="en-US" sz="2800" dirty="0"/>
                  <a:t>mi-li-</a:t>
                </a:r>
                <a:r>
                  <a:rPr lang="en-US" sz="2800" dirty="0" err="1"/>
                  <a:t>mét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vuông</a:t>
                </a:r>
                <a:r>
                  <a:rPr lang="en-US" sz="2800" dirty="0"/>
                  <a:t>.</a:t>
                </a:r>
              </a:p>
            </p:txBody>
          </p:sp>
          <p:graphicFrame>
            <p:nvGraphicFramePr>
              <p:cNvPr id="1026" name="Object 40"/>
              <p:cNvGraphicFramePr>
                <a:graphicFrameLocks noChangeAspect="1"/>
              </p:cNvGraphicFramePr>
              <p:nvPr/>
            </p:nvGraphicFramePr>
            <p:xfrm>
              <a:off x="3614" y="960"/>
              <a:ext cx="226" cy="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" name="Equation" r:id="rId18" imgW="203040" imgH="393480" progId="Equation.3">
                      <p:embed/>
                    </p:oleObj>
                  </mc:Choice>
                  <mc:Fallback>
                    <p:oleObj name="Equation" r:id="rId18" imgW="203040" imgH="393480" progId="Equation.3">
                      <p:embed/>
                      <p:pic>
                        <p:nvPicPr>
                          <p:cNvPr id="0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4" y="960"/>
                            <a:ext cx="226" cy="4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3724213" y="2237937"/>
            <a:ext cx="3781425" cy="716280"/>
            <a:chOff x="3186" y="1488"/>
            <a:chExt cx="2382" cy="564"/>
          </a:xfrm>
        </p:grpSpPr>
        <p:sp>
          <p:nvSpPr>
            <p:cNvPr id="1045" name="Rectangle 47"/>
            <p:cNvSpPr>
              <a:spLocks noChangeArrowheads="1"/>
            </p:cNvSpPr>
            <p:nvPr/>
          </p:nvSpPr>
          <p:spPr bwMode="auto">
            <a:xfrm>
              <a:off x="3186" y="1488"/>
              <a:ext cx="2382" cy="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Rectangle 30"/>
            <p:cNvSpPr>
              <a:spLocks noChangeArrowheads="1"/>
            </p:cNvSpPr>
            <p:nvPr/>
          </p:nvSpPr>
          <p:spPr bwMode="auto">
            <a:xfrm>
              <a:off x="3264" y="1620"/>
              <a:ext cx="16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dirty="0"/>
                <a:t>50mi-li-mét </a:t>
              </a:r>
              <a:r>
                <a:rPr lang="en-US" sz="2800" dirty="0" err="1"/>
                <a:t>vuông</a:t>
              </a:r>
              <a:r>
                <a:rPr lang="en-US" sz="2800" dirty="0"/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9272" y="2018153"/>
            <a:ext cx="7620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</a:rPr>
              <a:t>MI-LI-MÉT VUÔNG.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chemeClr val="accent2"/>
                </a:solidFill>
              </a:rPr>
              <a:t>BẢNG ĐƠN VỊ ĐO DIỆN TÍCH</a:t>
            </a:r>
          </a:p>
        </p:txBody>
      </p:sp>
    </p:spTree>
    <p:extLst>
      <p:ext uri="{BB962C8B-B14F-4D97-AF65-F5344CB8AC3E}">
        <p14:creationId xmlns:p14="http://schemas.microsoft.com/office/powerpoint/2010/main" val="366891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788269" y="2087553"/>
            <a:ext cx="3024554" cy="26587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791200" y="2063053"/>
            <a:ext cx="3048000" cy="2668334"/>
            <a:chOff x="288" y="1956"/>
            <a:chExt cx="1920" cy="1932"/>
          </a:xfrm>
        </p:grpSpPr>
        <p:sp>
          <p:nvSpPr>
            <p:cNvPr id="2112" name="Line 12"/>
            <p:cNvSpPr>
              <a:spLocks noChangeShapeType="1"/>
            </p:cNvSpPr>
            <p:nvPr/>
          </p:nvSpPr>
          <p:spPr bwMode="auto">
            <a:xfrm>
              <a:off x="288" y="235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Line 13"/>
            <p:cNvSpPr>
              <a:spLocks noChangeShapeType="1"/>
            </p:cNvSpPr>
            <p:nvPr/>
          </p:nvSpPr>
          <p:spPr bwMode="auto">
            <a:xfrm>
              <a:off x="288" y="273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Line 14"/>
            <p:cNvSpPr>
              <a:spLocks noChangeShapeType="1"/>
            </p:cNvSpPr>
            <p:nvPr/>
          </p:nvSpPr>
          <p:spPr bwMode="auto">
            <a:xfrm>
              <a:off x="288" y="292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Line 15"/>
            <p:cNvSpPr>
              <a:spLocks noChangeShapeType="1"/>
            </p:cNvSpPr>
            <p:nvPr/>
          </p:nvSpPr>
          <p:spPr bwMode="auto">
            <a:xfrm>
              <a:off x="288" y="312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Line 16"/>
            <p:cNvSpPr>
              <a:spLocks noChangeShapeType="1"/>
            </p:cNvSpPr>
            <p:nvPr/>
          </p:nvSpPr>
          <p:spPr bwMode="auto">
            <a:xfrm>
              <a:off x="288" y="331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Line 17"/>
            <p:cNvSpPr>
              <a:spLocks noChangeShapeType="1"/>
            </p:cNvSpPr>
            <p:nvPr/>
          </p:nvSpPr>
          <p:spPr bwMode="auto">
            <a:xfrm>
              <a:off x="288" y="350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Line 18"/>
            <p:cNvSpPr>
              <a:spLocks noChangeShapeType="1"/>
            </p:cNvSpPr>
            <p:nvPr/>
          </p:nvSpPr>
          <p:spPr bwMode="auto">
            <a:xfrm>
              <a:off x="288" y="3696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Line 19"/>
            <p:cNvSpPr>
              <a:spLocks noChangeShapeType="1"/>
            </p:cNvSpPr>
            <p:nvPr/>
          </p:nvSpPr>
          <p:spPr bwMode="auto">
            <a:xfrm>
              <a:off x="288" y="216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Line 20"/>
            <p:cNvSpPr>
              <a:spLocks noChangeShapeType="1"/>
            </p:cNvSpPr>
            <p:nvPr/>
          </p:nvSpPr>
          <p:spPr bwMode="auto">
            <a:xfrm>
              <a:off x="288" y="25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Line 21"/>
            <p:cNvSpPr>
              <a:spLocks noChangeShapeType="1"/>
            </p:cNvSpPr>
            <p:nvPr/>
          </p:nvSpPr>
          <p:spPr bwMode="auto">
            <a:xfrm>
              <a:off x="288" y="196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Line 22"/>
            <p:cNvSpPr>
              <a:spLocks noChangeShapeType="1"/>
            </p:cNvSpPr>
            <p:nvPr/>
          </p:nvSpPr>
          <p:spPr bwMode="auto">
            <a:xfrm>
              <a:off x="288" y="3888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Line 23"/>
            <p:cNvSpPr>
              <a:spLocks noChangeShapeType="1"/>
            </p:cNvSpPr>
            <p:nvPr/>
          </p:nvSpPr>
          <p:spPr bwMode="auto">
            <a:xfrm>
              <a:off x="474" y="1956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4" name="Line 24"/>
            <p:cNvSpPr>
              <a:spLocks noChangeShapeType="1"/>
            </p:cNvSpPr>
            <p:nvPr/>
          </p:nvSpPr>
          <p:spPr bwMode="auto">
            <a:xfrm>
              <a:off x="67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Line 25"/>
            <p:cNvSpPr>
              <a:spLocks noChangeShapeType="1"/>
            </p:cNvSpPr>
            <p:nvPr/>
          </p:nvSpPr>
          <p:spPr bwMode="auto">
            <a:xfrm>
              <a:off x="86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Line 26"/>
            <p:cNvSpPr>
              <a:spLocks noChangeShapeType="1"/>
            </p:cNvSpPr>
            <p:nvPr/>
          </p:nvSpPr>
          <p:spPr bwMode="auto">
            <a:xfrm>
              <a:off x="105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Line 27"/>
            <p:cNvSpPr>
              <a:spLocks noChangeShapeType="1"/>
            </p:cNvSpPr>
            <p:nvPr/>
          </p:nvSpPr>
          <p:spPr bwMode="auto">
            <a:xfrm>
              <a:off x="124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Line 28"/>
            <p:cNvSpPr>
              <a:spLocks noChangeShapeType="1"/>
            </p:cNvSpPr>
            <p:nvPr/>
          </p:nvSpPr>
          <p:spPr bwMode="auto">
            <a:xfrm>
              <a:off x="1440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Line 29"/>
            <p:cNvSpPr>
              <a:spLocks noChangeShapeType="1"/>
            </p:cNvSpPr>
            <p:nvPr/>
          </p:nvSpPr>
          <p:spPr bwMode="auto">
            <a:xfrm>
              <a:off x="1632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Line 30"/>
            <p:cNvSpPr>
              <a:spLocks noChangeShapeType="1"/>
            </p:cNvSpPr>
            <p:nvPr/>
          </p:nvSpPr>
          <p:spPr bwMode="auto">
            <a:xfrm>
              <a:off x="1824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Line 31"/>
            <p:cNvSpPr>
              <a:spLocks noChangeShapeType="1"/>
            </p:cNvSpPr>
            <p:nvPr/>
          </p:nvSpPr>
          <p:spPr bwMode="auto">
            <a:xfrm>
              <a:off x="2016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Line 32"/>
            <p:cNvSpPr>
              <a:spLocks noChangeShapeType="1"/>
            </p:cNvSpPr>
            <p:nvPr/>
          </p:nvSpPr>
          <p:spPr bwMode="auto">
            <a:xfrm>
              <a:off x="220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Line 33"/>
            <p:cNvSpPr>
              <a:spLocks noChangeShapeType="1"/>
            </p:cNvSpPr>
            <p:nvPr/>
          </p:nvSpPr>
          <p:spPr bwMode="auto">
            <a:xfrm>
              <a:off x="288" y="1968"/>
              <a:ext cx="0" cy="19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4878422" y="4466210"/>
            <a:ext cx="290479" cy="252509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783047" y="4363606"/>
            <a:ext cx="1219200" cy="400050"/>
            <a:chOff x="2208" y="3696"/>
            <a:chExt cx="768" cy="315"/>
          </a:xfrm>
        </p:grpSpPr>
        <p:sp>
          <p:nvSpPr>
            <p:cNvPr id="2110" name="Text Box 36"/>
            <p:cNvSpPr txBox="1">
              <a:spLocks noChangeArrowheads="1"/>
            </p:cNvSpPr>
            <p:nvPr/>
          </p:nvSpPr>
          <p:spPr bwMode="auto">
            <a:xfrm>
              <a:off x="2208" y="3696"/>
              <a:ext cx="52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.VnTime" pitchFamily="34" charset="0"/>
                </a:rPr>
                <a:t>1 mm</a:t>
              </a:r>
            </a:p>
          </p:txBody>
        </p:sp>
        <p:sp>
          <p:nvSpPr>
            <p:cNvPr id="2111" name="Text Box 37"/>
            <p:cNvSpPr txBox="1">
              <a:spLocks noChangeArrowheads="1"/>
            </p:cNvSpPr>
            <p:nvPr/>
          </p:nvSpPr>
          <p:spPr bwMode="auto">
            <a:xfrm>
              <a:off x="2688" y="3696"/>
              <a:ext cx="28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4298950" y="1889761"/>
            <a:ext cx="869950" cy="523240"/>
            <a:chOff x="2496" y="1536"/>
            <a:chExt cx="548" cy="412"/>
          </a:xfrm>
        </p:grpSpPr>
        <p:sp>
          <p:nvSpPr>
            <p:cNvPr id="2086" name="Text Box 63"/>
            <p:cNvSpPr txBox="1">
              <a:spLocks noChangeArrowheads="1"/>
            </p:cNvSpPr>
            <p:nvPr/>
          </p:nvSpPr>
          <p:spPr bwMode="auto">
            <a:xfrm>
              <a:off x="2496" y="1536"/>
              <a:ext cx="480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u="sng" dirty="0">
                  <a:solidFill>
                    <a:srgbClr val="FF0000"/>
                  </a:solidFill>
                  <a:latin typeface=".VnTime" pitchFamily="34" charset="0"/>
                </a:rPr>
                <a:t>mm </a:t>
              </a:r>
              <a:endParaRPr lang="en-US" sz="2800" dirty="0">
                <a:solidFill>
                  <a:srgbClr val="FF0000"/>
                </a:solidFill>
                <a:latin typeface=".VnTime" pitchFamily="34" charset="0"/>
              </a:endParaRPr>
            </a:p>
          </p:txBody>
        </p:sp>
        <p:sp>
          <p:nvSpPr>
            <p:cNvPr id="2087" name="Text Box 64"/>
            <p:cNvSpPr txBox="1">
              <a:spLocks noChangeArrowheads="1"/>
            </p:cNvSpPr>
            <p:nvPr/>
          </p:nvSpPr>
          <p:spPr bwMode="auto">
            <a:xfrm>
              <a:off x="2843" y="1552"/>
              <a:ext cx="201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838200" y="2865121"/>
            <a:ext cx="3429000" cy="523240"/>
            <a:chOff x="384" y="2112"/>
            <a:chExt cx="2160" cy="412"/>
          </a:xfrm>
        </p:grpSpPr>
        <p:sp>
          <p:nvSpPr>
            <p:cNvPr id="2083" name="Text Box 66"/>
            <p:cNvSpPr txBox="1">
              <a:spLocks noChangeArrowheads="1"/>
            </p:cNvSpPr>
            <p:nvPr/>
          </p:nvSpPr>
          <p:spPr bwMode="auto">
            <a:xfrm>
              <a:off x="384" y="2112"/>
              <a:ext cx="2160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1 cm   = ...... mm</a:t>
              </a:r>
            </a:p>
          </p:txBody>
        </p:sp>
        <p:sp>
          <p:nvSpPr>
            <p:cNvPr id="2084" name="Text Box 67"/>
            <p:cNvSpPr txBox="1">
              <a:spLocks noChangeArrowheads="1"/>
            </p:cNvSpPr>
            <p:nvPr/>
          </p:nvSpPr>
          <p:spPr bwMode="auto">
            <a:xfrm>
              <a:off x="816" y="2160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  <p:sp>
          <p:nvSpPr>
            <p:cNvPr id="2085" name="Text Box 68"/>
            <p:cNvSpPr txBox="1">
              <a:spLocks noChangeArrowheads="1"/>
            </p:cNvSpPr>
            <p:nvPr/>
          </p:nvSpPr>
          <p:spPr bwMode="auto">
            <a:xfrm>
              <a:off x="1920" y="2160"/>
              <a:ext cx="240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>
                  <a:latin typeface=".VnTime" pitchFamily="34" charset="0"/>
                </a:rPr>
                <a:t>2</a:t>
              </a:r>
            </a:p>
          </p:txBody>
        </p:sp>
      </p:grpSp>
      <p:sp>
        <p:nvSpPr>
          <p:cNvPr id="2060" name="Text Box 71"/>
          <p:cNvSpPr txBox="1">
            <a:spLocks noChangeArrowheads="1"/>
          </p:cNvSpPr>
          <p:nvPr/>
        </p:nvSpPr>
        <p:spPr bwMode="auto">
          <a:xfrm>
            <a:off x="2286000" y="330327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.VnTime" pitchFamily="34" charset="0"/>
            </a:endParaRPr>
          </a:p>
        </p:txBody>
      </p:sp>
      <p:sp>
        <p:nvSpPr>
          <p:cNvPr id="14414" name="Text Box 78"/>
          <p:cNvSpPr txBox="1">
            <a:spLocks noChangeArrowheads="1"/>
          </p:cNvSpPr>
          <p:nvPr/>
        </p:nvSpPr>
        <p:spPr bwMode="auto">
          <a:xfrm>
            <a:off x="0" y="1273820"/>
            <a:ext cx="937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Mi</a:t>
            </a:r>
            <a:r>
              <a:rPr lang="en-US" sz="2800" dirty="0"/>
              <a:t>-li-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1mm.</a:t>
            </a:r>
          </a:p>
        </p:txBody>
      </p: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6743700" y="3108961"/>
            <a:ext cx="876300" cy="523240"/>
            <a:chOff x="480" y="3312"/>
            <a:chExt cx="552" cy="412"/>
          </a:xfrm>
        </p:grpSpPr>
        <p:sp>
          <p:nvSpPr>
            <p:cNvPr id="2081" name="Text Box 79"/>
            <p:cNvSpPr txBox="1">
              <a:spLocks noChangeArrowheads="1"/>
            </p:cNvSpPr>
            <p:nvPr/>
          </p:nvSpPr>
          <p:spPr bwMode="auto">
            <a:xfrm>
              <a:off x="480" y="3312"/>
              <a:ext cx="528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chemeClr val="bg1"/>
                  </a:solidFill>
                </a:rPr>
                <a:t>1cm</a:t>
              </a:r>
            </a:p>
          </p:txBody>
        </p:sp>
        <p:sp>
          <p:nvSpPr>
            <p:cNvPr id="2082" name="Text Box 80"/>
            <p:cNvSpPr txBox="1">
              <a:spLocks noChangeArrowheads="1"/>
            </p:cNvSpPr>
            <p:nvPr/>
          </p:nvSpPr>
          <p:spPr bwMode="auto">
            <a:xfrm>
              <a:off x="854" y="3360"/>
              <a:ext cx="17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418" name="Text Box 82"/>
          <p:cNvSpPr txBox="1">
            <a:spLocks noChangeArrowheads="1"/>
          </p:cNvSpPr>
          <p:nvPr/>
        </p:nvSpPr>
        <p:spPr bwMode="auto">
          <a:xfrm>
            <a:off x="2057400" y="2865121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100</a:t>
            </a:r>
          </a:p>
        </p:txBody>
      </p:sp>
      <p:graphicFrame>
        <p:nvGraphicFramePr>
          <p:cNvPr id="14419" name="Object 83"/>
          <p:cNvGraphicFramePr>
            <a:graphicFrameLocks noGrp="1" noChangeAspect="1"/>
          </p:cNvGraphicFramePr>
          <p:nvPr>
            <p:ph/>
          </p:nvPr>
        </p:nvGraphicFramePr>
        <p:xfrm>
          <a:off x="2349500" y="3352800"/>
          <a:ext cx="5143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279360" imgH="393480" progId="Equation.3">
                  <p:embed/>
                </p:oleObj>
              </mc:Choice>
              <mc:Fallback>
                <p:oleObj name="Equation" r:id="rId4" imgW="279360" imgH="393480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3352800"/>
                        <a:ext cx="51435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88"/>
          <p:cNvGrpSpPr>
            <a:grpSpLocks/>
          </p:cNvGrpSpPr>
          <p:nvPr/>
        </p:nvGrpSpPr>
        <p:grpSpPr bwMode="auto">
          <a:xfrm>
            <a:off x="838200" y="3451860"/>
            <a:ext cx="2895600" cy="557530"/>
            <a:chOff x="528" y="2718"/>
            <a:chExt cx="1824" cy="439"/>
          </a:xfrm>
        </p:grpSpPr>
        <p:sp>
          <p:nvSpPr>
            <p:cNvPr id="2074" name="Text Box 72"/>
            <p:cNvSpPr txBox="1">
              <a:spLocks noChangeArrowheads="1"/>
            </p:cNvSpPr>
            <p:nvPr/>
          </p:nvSpPr>
          <p:spPr bwMode="auto">
            <a:xfrm>
              <a:off x="1380" y="2718"/>
              <a:ext cx="480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......</a:t>
              </a:r>
            </a:p>
          </p:txBody>
        </p:sp>
        <p:grpSp>
          <p:nvGrpSpPr>
            <p:cNvPr id="2075" name="Group 87"/>
            <p:cNvGrpSpPr>
              <a:grpSpLocks/>
            </p:cNvGrpSpPr>
            <p:nvPr/>
          </p:nvGrpSpPr>
          <p:grpSpPr bwMode="auto">
            <a:xfrm>
              <a:off x="528" y="2745"/>
              <a:ext cx="1824" cy="412"/>
              <a:chOff x="528" y="2745"/>
              <a:chExt cx="1824" cy="412"/>
            </a:xfrm>
          </p:grpSpPr>
          <p:grpSp>
            <p:nvGrpSpPr>
              <p:cNvPr id="2076" name="Group 85"/>
              <p:cNvGrpSpPr>
                <a:grpSpLocks/>
              </p:cNvGrpSpPr>
              <p:nvPr/>
            </p:nvGrpSpPr>
            <p:grpSpPr bwMode="auto">
              <a:xfrm>
                <a:off x="528" y="2745"/>
                <a:ext cx="1824" cy="412"/>
                <a:chOff x="528" y="2745"/>
                <a:chExt cx="1824" cy="412"/>
              </a:xfrm>
            </p:grpSpPr>
            <p:sp>
              <p:nvSpPr>
                <p:cNvPr id="207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528" y="2745"/>
                  <a:ext cx="912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>
                      <a:latin typeface=".VnTime" pitchFamily="34" charset="0"/>
                    </a:rPr>
                    <a:t>1 mm  =</a:t>
                  </a:r>
                </a:p>
              </p:txBody>
            </p:sp>
            <p:sp>
              <p:nvSpPr>
                <p:cNvPr id="2079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872" y="2745"/>
                  <a:ext cx="432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>
                      <a:latin typeface=".VnTime" pitchFamily="34" charset="0"/>
                    </a:rPr>
                    <a:t>cm</a:t>
                  </a:r>
                </a:p>
              </p:txBody>
            </p:sp>
            <p:sp>
              <p:nvSpPr>
                <p:cNvPr id="20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160" y="2745"/>
                  <a:ext cx="192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latin typeface=".VnTime" pitchFamily="34" charset="0"/>
                    </a:rPr>
                    <a:t>2</a:t>
                  </a:r>
                </a:p>
              </p:txBody>
            </p:sp>
          </p:grpSp>
          <p:sp>
            <p:nvSpPr>
              <p:cNvPr id="2077" name="Text Box 86"/>
              <p:cNvSpPr txBox="1">
                <a:spLocks noChangeArrowheads="1"/>
              </p:cNvSpPr>
              <p:nvPr/>
            </p:nvSpPr>
            <p:spPr bwMode="auto">
              <a:xfrm>
                <a:off x="1050" y="2748"/>
                <a:ext cx="19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</p:grpSp>
      <p:sp>
        <p:nvSpPr>
          <p:cNvPr id="14426" name="Text Box 90"/>
          <p:cNvSpPr txBox="1">
            <a:spLocks noChangeArrowheads="1"/>
          </p:cNvSpPr>
          <p:nvPr/>
        </p:nvSpPr>
        <p:spPr bwMode="auto">
          <a:xfrm>
            <a:off x="0" y="1905000"/>
            <a:ext cx="480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Mi</a:t>
            </a:r>
            <a:r>
              <a:rPr lang="en-US" sz="2800" dirty="0"/>
              <a:t>-li-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</p:txBody>
      </p:sp>
      <p:grpSp>
        <p:nvGrpSpPr>
          <p:cNvPr id="13" name="Group 92"/>
          <p:cNvGrpSpPr>
            <a:grpSpLocks/>
          </p:cNvGrpSpPr>
          <p:nvPr/>
        </p:nvGrpSpPr>
        <p:grpSpPr bwMode="auto">
          <a:xfrm>
            <a:off x="5841023" y="4876165"/>
            <a:ext cx="2971800" cy="523240"/>
            <a:chOff x="3624" y="3936"/>
            <a:chExt cx="1872" cy="412"/>
          </a:xfrm>
        </p:grpSpPr>
        <p:sp>
          <p:nvSpPr>
            <p:cNvPr id="2072" name="Text Box 76"/>
            <p:cNvSpPr txBox="1">
              <a:spLocks noChangeArrowheads="1"/>
            </p:cNvSpPr>
            <p:nvPr/>
          </p:nvSpPr>
          <p:spPr bwMode="auto">
            <a:xfrm>
              <a:off x="4224" y="3936"/>
              <a:ext cx="624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>
                  <a:latin typeface=".VnTime" pitchFamily="34" charset="0"/>
                </a:rPr>
                <a:t>1 cm</a:t>
              </a:r>
            </a:p>
          </p:txBody>
        </p:sp>
        <p:sp>
          <p:nvSpPr>
            <p:cNvPr id="2073" name="AutoShape 91"/>
            <p:cNvSpPr>
              <a:spLocks/>
            </p:cNvSpPr>
            <p:nvPr/>
          </p:nvSpPr>
          <p:spPr bwMode="auto">
            <a:xfrm rot="5400000">
              <a:off x="4512" y="3048"/>
              <a:ext cx="96" cy="1872"/>
            </a:xfrm>
            <a:prstGeom prst="rightBrace">
              <a:avLst>
                <a:gd name="adj1" fmla="val 162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429" name="AutoShape 93"/>
          <p:cNvSpPr>
            <a:spLocks/>
          </p:cNvSpPr>
          <p:nvPr/>
        </p:nvSpPr>
        <p:spPr bwMode="auto">
          <a:xfrm rot="10800000">
            <a:off x="5534025" y="4466210"/>
            <a:ext cx="228600" cy="24384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2" name="AutoShape 96"/>
          <p:cNvSpPr>
            <a:spLocks/>
          </p:cNvSpPr>
          <p:nvPr/>
        </p:nvSpPr>
        <p:spPr bwMode="auto">
          <a:xfrm rot="5616833">
            <a:off x="5857621" y="4723178"/>
            <a:ext cx="182880" cy="304800"/>
          </a:xfrm>
          <a:prstGeom prst="rightBrace">
            <a:avLst>
              <a:gd name="adj1" fmla="val 1111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3" name="Text Box 97"/>
          <p:cNvSpPr txBox="1">
            <a:spLocks noChangeArrowheads="1"/>
          </p:cNvSpPr>
          <p:nvPr/>
        </p:nvSpPr>
        <p:spPr bwMode="auto">
          <a:xfrm>
            <a:off x="5638800" y="4998085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/>
              <a:t>1mm</a:t>
            </a:r>
          </a:p>
        </p:txBody>
      </p:sp>
      <p:sp>
        <p:nvSpPr>
          <p:cNvPr id="14438" name="Text Box 102"/>
          <p:cNvSpPr txBox="1">
            <a:spLocks noChangeArrowheads="1"/>
          </p:cNvSpPr>
          <p:nvPr/>
        </p:nvSpPr>
        <p:spPr bwMode="auto">
          <a:xfrm>
            <a:off x="221273" y="381000"/>
            <a:ext cx="47932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chemeClr val="accent2"/>
                </a:solidFill>
              </a:rPr>
              <a:t>a) </a:t>
            </a:r>
            <a:r>
              <a:rPr lang="en-US" sz="3600" b="1" u="sng" dirty="0" err="1">
                <a:solidFill>
                  <a:schemeClr val="accent2"/>
                </a:solidFill>
              </a:rPr>
              <a:t>Mi</a:t>
            </a:r>
            <a:r>
              <a:rPr lang="en-US" sz="3600" b="1" u="sng" dirty="0">
                <a:solidFill>
                  <a:schemeClr val="accent2"/>
                </a:solidFill>
              </a:rPr>
              <a:t>-li-</a:t>
            </a:r>
            <a:r>
              <a:rPr lang="en-US" sz="3600" b="1" u="sng" dirty="0" err="1">
                <a:solidFill>
                  <a:schemeClr val="accent2"/>
                </a:solidFill>
              </a:rPr>
              <a:t>mét</a:t>
            </a:r>
            <a:r>
              <a:rPr lang="en-US" sz="3600" b="1" u="sng" dirty="0">
                <a:solidFill>
                  <a:schemeClr val="accent2"/>
                </a:solidFill>
              </a:rPr>
              <a:t> </a:t>
            </a:r>
            <a:r>
              <a:rPr lang="en-US" sz="3600" b="1" u="sng" dirty="0" err="1">
                <a:solidFill>
                  <a:schemeClr val="accent2"/>
                </a:solidFill>
              </a:rPr>
              <a:t>vuông</a:t>
            </a:r>
            <a:r>
              <a:rPr lang="en-US" sz="3600" b="1" u="sng" dirty="0">
                <a:solidFill>
                  <a:schemeClr val="accent2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1 4.44444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2593E-6 L 0.1 0.0043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0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4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70" grpId="0" animBg="1"/>
      <p:bldP spid="14370" grpId="1" animBg="1"/>
      <p:bldP spid="14414" grpId="0"/>
      <p:bldP spid="14418" grpId="0"/>
      <p:bldP spid="14426" grpId="0"/>
      <p:bldP spid="14429" grpId="0" animBg="1"/>
      <p:bldP spid="14429" grpId="1" animBg="1"/>
      <p:bldP spid="14432" grpId="0" animBg="1"/>
      <p:bldP spid="14432" grpId="1" animBg="1"/>
      <p:bldP spid="14433" grpId="0"/>
      <p:bldP spid="14433" grpId="1"/>
      <p:bldP spid="144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1524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km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14478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hm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4" name="Text Box 16"/>
          <p:cNvSpPr txBox="1">
            <a:spLocks noChangeArrowheads="1"/>
          </p:cNvSpPr>
          <p:nvPr/>
        </p:nvSpPr>
        <p:spPr bwMode="auto">
          <a:xfrm>
            <a:off x="27432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dam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39624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52578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dm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7" name="Text Box 23"/>
          <p:cNvSpPr txBox="1">
            <a:spLocks noChangeArrowheads="1"/>
          </p:cNvSpPr>
          <p:nvPr/>
        </p:nvSpPr>
        <p:spPr bwMode="auto">
          <a:xfrm>
            <a:off x="6534150" y="158115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cm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8" name="Text Box 25"/>
          <p:cNvSpPr txBox="1">
            <a:spLocks noChangeArrowheads="1"/>
          </p:cNvSpPr>
          <p:nvPr/>
        </p:nvSpPr>
        <p:spPr bwMode="auto">
          <a:xfrm>
            <a:off x="7696200" y="156972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  <a:latin typeface=".VnTime" pitchFamily="34" charset="0"/>
              </a:rPr>
              <a:t>mm</a:t>
            </a:r>
            <a:r>
              <a:rPr lang="en-US" sz="2800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8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9" name="Text Box 28"/>
          <p:cNvSpPr txBox="1">
            <a:spLocks noChangeArrowheads="1"/>
          </p:cNvSpPr>
          <p:nvPr/>
        </p:nvSpPr>
        <p:spPr bwMode="auto">
          <a:xfrm>
            <a:off x="1524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1km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0" name="Text Box 31"/>
          <p:cNvSpPr txBox="1">
            <a:spLocks noChangeArrowheads="1"/>
          </p:cNvSpPr>
          <p:nvPr/>
        </p:nvSpPr>
        <p:spPr bwMode="auto">
          <a:xfrm>
            <a:off x="14478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hm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1" name="Text Box 34"/>
          <p:cNvSpPr txBox="1">
            <a:spLocks noChangeArrowheads="1"/>
          </p:cNvSpPr>
          <p:nvPr/>
        </p:nvSpPr>
        <p:spPr bwMode="auto">
          <a:xfrm>
            <a:off x="26670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dam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9669" name="Text Box 37"/>
          <p:cNvSpPr txBox="1">
            <a:spLocks noChangeArrowheads="1"/>
          </p:cNvSpPr>
          <p:nvPr/>
        </p:nvSpPr>
        <p:spPr bwMode="auto">
          <a:xfrm>
            <a:off x="39624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3" name="Text Box 40"/>
          <p:cNvSpPr txBox="1">
            <a:spLocks noChangeArrowheads="1"/>
          </p:cNvSpPr>
          <p:nvPr/>
        </p:nvSpPr>
        <p:spPr bwMode="auto">
          <a:xfrm>
            <a:off x="5334000" y="234315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dm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4" name="Text Box 43"/>
          <p:cNvSpPr txBox="1">
            <a:spLocks noChangeArrowheads="1"/>
          </p:cNvSpPr>
          <p:nvPr/>
        </p:nvSpPr>
        <p:spPr bwMode="auto">
          <a:xfrm>
            <a:off x="65532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cm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5" name="Text Box 46"/>
          <p:cNvSpPr txBox="1">
            <a:spLocks noChangeArrowheads="1"/>
          </p:cNvSpPr>
          <p:nvPr/>
        </p:nvSpPr>
        <p:spPr bwMode="auto">
          <a:xfrm>
            <a:off x="7772400" y="2354580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1 mm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6" name="Text Box 49"/>
          <p:cNvSpPr txBox="1">
            <a:spLocks noChangeArrowheads="1"/>
          </p:cNvSpPr>
          <p:nvPr/>
        </p:nvSpPr>
        <p:spPr bwMode="auto">
          <a:xfrm>
            <a:off x="0" y="2937302"/>
            <a:ext cx="14319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>
                <a:solidFill>
                  <a:schemeClr val="bg1"/>
                </a:solidFill>
                <a:latin typeface=".VnTime" pitchFamily="34" charset="0"/>
              </a:rPr>
              <a:t>=        hm</a:t>
            </a:r>
            <a:r>
              <a:rPr lang="en-US" sz="2100" baseline="30000">
                <a:solidFill>
                  <a:schemeClr val="bg1"/>
                </a:solidFill>
                <a:latin typeface=".VnTime" pitchFamily="34" charset="0"/>
              </a:rPr>
              <a:t>2</a:t>
            </a:r>
            <a:endParaRPr lang="en-US" sz="21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10257" name="Text Box 52"/>
          <p:cNvSpPr txBox="1">
            <a:spLocks noChangeArrowheads="1"/>
          </p:cNvSpPr>
          <p:nvPr/>
        </p:nvSpPr>
        <p:spPr bwMode="auto">
          <a:xfrm>
            <a:off x="1263649" y="2933492"/>
            <a:ext cx="161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= 100 dam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58" name="Text Box 55"/>
          <p:cNvSpPr txBox="1">
            <a:spLocks noChangeArrowheads="1"/>
          </p:cNvSpPr>
          <p:nvPr/>
        </p:nvSpPr>
        <p:spPr bwMode="auto">
          <a:xfrm>
            <a:off x="2587624" y="2924602"/>
            <a:ext cx="12954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0000CC"/>
                </a:solidFill>
                <a:latin typeface=".VnTime" pitchFamily="34" charset="0"/>
              </a:rPr>
              <a:t>= 100 </a:t>
            </a:r>
            <a:r>
              <a:rPr lang="en-US" sz="2100" b="1" dirty="0" err="1">
                <a:solidFill>
                  <a:srgbClr val="0000CC"/>
                </a:solidFill>
                <a:latin typeface=".VnTime" pitchFamily="34" charset="0"/>
              </a:rPr>
              <a:t>m</a:t>
            </a:r>
            <a:r>
              <a:rPr lang="en-US" sz="2100" b="1" baseline="30000" dirty="0" err="1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69690" name="Text Box 58"/>
          <p:cNvSpPr txBox="1">
            <a:spLocks noChangeArrowheads="1"/>
          </p:cNvSpPr>
          <p:nvPr/>
        </p:nvSpPr>
        <p:spPr bwMode="auto">
          <a:xfrm>
            <a:off x="3843336" y="2937302"/>
            <a:ext cx="1365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0000CC"/>
                </a:solidFill>
                <a:latin typeface=".VnTime" pitchFamily="34" charset="0"/>
              </a:rPr>
              <a:t>= 100 </a:t>
            </a:r>
            <a:r>
              <a:rPr lang="en-US" sz="2100" b="1" dirty="0" err="1">
                <a:solidFill>
                  <a:srgbClr val="0000CC"/>
                </a:solidFill>
                <a:latin typeface=".VnTime" pitchFamily="34" charset="0"/>
              </a:rPr>
              <a:t>dm</a:t>
            </a:r>
            <a:r>
              <a:rPr lang="en-US" sz="2100" b="1" baseline="30000" dirty="0" err="1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60" name="Text Box 61"/>
          <p:cNvSpPr txBox="1">
            <a:spLocks noChangeArrowheads="1"/>
          </p:cNvSpPr>
          <p:nvPr/>
        </p:nvSpPr>
        <p:spPr bwMode="auto">
          <a:xfrm>
            <a:off x="5305424" y="2937302"/>
            <a:ext cx="15795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 dirty="0">
                <a:solidFill>
                  <a:srgbClr val="0000CC"/>
                </a:solidFill>
                <a:latin typeface=".VnTime" pitchFamily="34" charset="0"/>
              </a:rPr>
              <a:t>= 100 </a:t>
            </a:r>
            <a:r>
              <a:rPr lang="en-US" sz="2100" b="1" dirty="0" err="1">
                <a:solidFill>
                  <a:srgbClr val="0000CC"/>
                </a:solidFill>
                <a:latin typeface=".VnTime" pitchFamily="34" charset="0"/>
              </a:rPr>
              <a:t>cm</a:t>
            </a:r>
            <a:r>
              <a:rPr lang="en-US" sz="2100" b="1" baseline="30000" dirty="0" err="1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61" name="Text Box 64"/>
          <p:cNvSpPr txBox="1">
            <a:spLocks noChangeArrowheads="1"/>
          </p:cNvSpPr>
          <p:nvPr/>
        </p:nvSpPr>
        <p:spPr bwMode="auto">
          <a:xfrm>
            <a:off x="6481761" y="2937302"/>
            <a:ext cx="1485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00" b="1">
                <a:solidFill>
                  <a:srgbClr val="0000CC"/>
                </a:solidFill>
                <a:latin typeface=".VnTime" pitchFamily="34" charset="0"/>
              </a:rPr>
              <a:t>= 100 mm</a:t>
            </a:r>
            <a:r>
              <a:rPr lang="en-US" sz="2100" b="1" baseline="30000">
                <a:solidFill>
                  <a:srgbClr val="0000CC"/>
                </a:solidFill>
                <a:latin typeface=".VnTime" pitchFamily="34" charset="0"/>
              </a:rPr>
              <a:t>2</a:t>
            </a:r>
            <a:endParaRPr lang="en-US" sz="2100" b="1">
              <a:solidFill>
                <a:srgbClr val="0000CC"/>
              </a:solidFill>
              <a:latin typeface=".VnTime" pitchFamily="34" charset="0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219200" y="3272790"/>
            <a:ext cx="1371600" cy="720090"/>
            <a:chOff x="192" y="3696"/>
            <a:chExt cx="864" cy="567"/>
          </a:xfrm>
        </p:grpSpPr>
        <p:sp>
          <p:nvSpPr>
            <p:cNvPr id="8273" name="Text Box 67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 dirty="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74" name="Text Box 68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75" name="Text Box 69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76" name="Line 70"/>
            <p:cNvSpPr>
              <a:spLocks noChangeShapeType="1"/>
            </p:cNvSpPr>
            <p:nvPr/>
          </p:nvSpPr>
          <p:spPr bwMode="auto">
            <a:xfrm>
              <a:off x="374" y="3967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7" name="Text Box 71"/>
            <p:cNvSpPr txBox="1">
              <a:spLocks noChangeArrowheads="1"/>
            </p:cNvSpPr>
            <p:nvPr/>
          </p:nvSpPr>
          <p:spPr bwMode="auto">
            <a:xfrm>
              <a:off x="624" y="3792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 dirty="0" err="1">
                  <a:solidFill>
                    <a:srgbClr val="0000CC"/>
                  </a:solidFill>
                  <a:cs typeface="Times New Roman" pitchFamily="18" charset="0"/>
                </a:rPr>
                <a:t>km</a:t>
              </a:r>
              <a:r>
                <a:rPr lang="en-US" sz="2100" baseline="30000" dirty="0" err="1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2667001" y="3394710"/>
            <a:ext cx="1452563" cy="720090"/>
            <a:chOff x="192" y="3696"/>
            <a:chExt cx="915" cy="567"/>
          </a:xfrm>
        </p:grpSpPr>
        <p:sp>
          <p:nvSpPr>
            <p:cNvPr id="8268" name="Text Box 74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69" name="Text Box 75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70" name="Text Box 76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71" name="Line 77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Text Box 78"/>
            <p:cNvSpPr txBox="1">
              <a:spLocks noChangeArrowheads="1"/>
            </p:cNvSpPr>
            <p:nvPr/>
          </p:nvSpPr>
          <p:spPr bwMode="auto">
            <a:xfrm>
              <a:off x="624" y="3792"/>
              <a:ext cx="4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hm</a:t>
              </a:r>
              <a:r>
                <a:rPr 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3886201" y="3394710"/>
            <a:ext cx="1438275" cy="720090"/>
            <a:chOff x="1638" y="3696"/>
            <a:chExt cx="906" cy="567"/>
          </a:xfrm>
        </p:grpSpPr>
        <p:sp>
          <p:nvSpPr>
            <p:cNvPr id="8263" name="Text Box 82"/>
            <p:cNvSpPr txBox="1">
              <a:spLocks noChangeArrowheads="1"/>
            </p:cNvSpPr>
            <p:nvPr/>
          </p:nvSpPr>
          <p:spPr bwMode="auto">
            <a:xfrm>
              <a:off x="1638" y="3792"/>
              <a:ext cx="2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64" name="Text Box 83"/>
            <p:cNvSpPr txBox="1">
              <a:spLocks noChangeArrowheads="1"/>
            </p:cNvSpPr>
            <p:nvPr/>
          </p:nvSpPr>
          <p:spPr bwMode="auto">
            <a:xfrm>
              <a:off x="1866" y="3696"/>
              <a:ext cx="2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65" name="Text Box 84"/>
            <p:cNvSpPr txBox="1">
              <a:spLocks noChangeArrowheads="1"/>
            </p:cNvSpPr>
            <p:nvPr/>
          </p:nvSpPr>
          <p:spPr bwMode="auto">
            <a:xfrm>
              <a:off x="1753" y="3936"/>
              <a:ext cx="4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66" name="Line 85"/>
            <p:cNvSpPr>
              <a:spLocks noChangeShapeType="1"/>
            </p:cNvSpPr>
            <p:nvPr/>
          </p:nvSpPr>
          <p:spPr bwMode="auto">
            <a:xfrm>
              <a:off x="1810" y="3936"/>
              <a:ext cx="282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Text Box 86"/>
            <p:cNvSpPr txBox="1">
              <a:spLocks noChangeArrowheads="1"/>
            </p:cNvSpPr>
            <p:nvPr/>
          </p:nvSpPr>
          <p:spPr bwMode="auto">
            <a:xfrm>
              <a:off x="2064" y="3792"/>
              <a:ext cx="48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 dirty="0" err="1">
                  <a:solidFill>
                    <a:srgbClr val="0000CC"/>
                  </a:solidFill>
                  <a:cs typeface="Times New Roman" pitchFamily="18" charset="0"/>
                </a:rPr>
                <a:t>dam</a:t>
              </a:r>
              <a:r>
                <a:rPr lang="en-US" sz="2100" baseline="30000" dirty="0" err="1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 dirty="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5334000" y="3394710"/>
            <a:ext cx="1181100" cy="720090"/>
            <a:chOff x="192" y="3696"/>
            <a:chExt cx="744" cy="567"/>
          </a:xfrm>
        </p:grpSpPr>
        <p:sp>
          <p:nvSpPr>
            <p:cNvPr id="8258" name="Text Box 89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59" name="Text Box 90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60" name="Text Box 91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61" name="Line 92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Text Box 93"/>
            <p:cNvSpPr txBox="1">
              <a:spLocks noChangeArrowheads="1"/>
            </p:cNvSpPr>
            <p:nvPr/>
          </p:nvSpPr>
          <p:spPr bwMode="auto">
            <a:xfrm>
              <a:off x="579" y="3792"/>
              <a:ext cx="35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m</a:t>
              </a:r>
              <a:r>
                <a:rPr 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6553200" y="3394710"/>
            <a:ext cx="1276350" cy="720090"/>
            <a:chOff x="192" y="3696"/>
            <a:chExt cx="804" cy="567"/>
          </a:xfrm>
        </p:grpSpPr>
        <p:sp>
          <p:nvSpPr>
            <p:cNvPr id="8253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54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55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56" name="Line 99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dm</a:t>
              </a:r>
              <a:r>
                <a:rPr 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  <p:sp>
        <p:nvSpPr>
          <p:cNvPr id="8219" name="Line 111"/>
          <p:cNvSpPr>
            <a:spLocks noChangeShapeType="1"/>
          </p:cNvSpPr>
          <p:nvPr/>
        </p:nvSpPr>
        <p:spPr bwMode="auto">
          <a:xfrm>
            <a:off x="9144000" y="1082040"/>
            <a:ext cx="0" cy="2255520"/>
          </a:xfrm>
          <a:prstGeom prst="line">
            <a:avLst/>
          </a:prstGeom>
          <a:noFill/>
          <a:ln w="1905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112"/>
          <p:cNvGrpSpPr>
            <a:grpSpLocks/>
          </p:cNvGrpSpPr>
          <p:nvPr/>
        </p:nvGrpSpPr>
        <p:grpSpPr bwMode="auto">
          <a:xfrm>
            <a:off x="0" y="990600"/>
            <a:ext cx="8991600" cy="3108960"/>
            <a:chOff x="48" y="2400"/>
            <a:chExt cx="5664" cy="1776"/>
          </a:xfrm>
        </p:grpSpPr>
        <p:sp>
          <p:nvSpPr>
            <p:cNvPr id="8239" name="Line 113"/>
            <p:cNvSpPr>
              <a:spLocks noChangeShapeType="1"/>
            </p:cNvSpPr>
            <p:nvPr/>
          </p:nvSpPr>
          <p:spPr bwMode="auto">
            <a:xfrm>
              <a:off x="48" y="2400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0" name="Group 114"/>
            <p:cNvGrpSpPr>
              <a:grpSpLocks/>
            </p:cNvGrpSpPr>
            <p:nvPr/>
          </p:nvGrpSpPr>
          <p:grpSpPr bwMode="auto">
            <a:xfrm>
              <a:off x="48" y="2400"/>
              <a:ext cx="5664" cy="1776"/>
              <a:chOff x="48" y="2400"/>
              <a:chExt cx="5664" cy="1776"/>
            </a:xfrm>
          </p:grpSpPr>
          <p:sp>
            <p:nvSpPr>
              <p:cNvPr id="8241" name="Line 115"/>
              <p:cNvSpPr>
                <a:spLocks noChangeShapeType="1"/>
              </p:cNvSpPr>
              <p:nvPr/>
            </p:nvSpPr>
            <p:spPr bwMode="auto">
              <a:xfrm>
                <a:off x="48" y="4176"/>
                <a:ext cx="56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42" name="Group 116"/>
              <p:cNvGrpSpPr>
                <a:grpSpLocks/>
              </p:cNvGrpSpPr>
              <p:nvPr/>
            </p:nvGrpSpPr>
            <p:grpSpPr bwMode="auto">
              <a:xfrm>
                <a:off x="48" y="2400"/>
                <a:ext cx="5664" cy="1776"/>
                <a:chOff x="48" y="2400"/>
                <a:chExt cx="5664" cy="1776"/>
              </a:xfrm>
            </p:grpSpPr>
            <p:grpSp>
              <p:nvGrpSpPr>
                <p:cNvPr id="8243" name="Group 117"/>
                <p:cNvGrpSpPr>
                  <a:grpSpLocks/>
                </p:cNvGrpSpPr>
                <p:nvPr/>
              </p:nvGrpSpPr>
              <p:grpSpPr bwMode="auto">
                <a:xfrm>
                  <a:off x="48" y="2400"/>
                  <a:ext cx="5664" cy="1776"/>
                  <a:chOff x="48" y="2400"/>
                  <a:chExt cx="5664" cy="1776"/>
                </a:xfrm>
              </p:grpSpPr>
              <p:sp>
                <p:nvSpPr>
                  <p:cNvPr id="8248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400"/>
                    <a:ext cx="566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9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48" y="2755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0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48" y="3110"/>
                    <a:ext cx="56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1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2439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52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374" y="2400"/>
                    <a:ext cx="0" cy="17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44" name="Line 123"/>
                <p:cNvSpPr>
                  <a:spLocks noChangeShapeType="1"/>
                </p:cNvSpPr>
                <p:nvPr/>
              </p:nvSpPr>
              <p:spPr bwMode="auto">
                <a:xfrm>
                  <a:off x="85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5" name="Line 124"/>
                <p:cNvSpPr>
                  <a:spLocks noChangeShapeType="1"/>
                </p:cNvSpPr>
                <p:nvPr/>
              </p:nvSpPr>
              <p:spPr bwMode="auto">
                <a:xfrm>
                  <a:off x="1666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6" name="Line 125"/>
                <p:cNvSpPr>
                  <a:spLocks noChangeShapeType="1"/>
                </p:cNvSpPr>
                <p:nvPr/>
              </p:nvSpPr>
              <p:spPr bwMode="auto">
                <a:xfrm>
                  <a:off x="4147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7" name="Line 126"/>
                <p:cNvSpPr>
                  <a:spLocks noChangeShapeType="1"/>
                </p:cNvSpPr>
                <p:nvPr/>
              </p:nvSpPr>
              <p:spPr bwMode="auto">
                <a:xfrm>
                  <a:off x="4939" y="2755"/>
                  <a:ext cx="0" cy="14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70" name="Text Box 127"/>
          <p:cNvSpPr txBox="1">
            <a:spLocks noChangeArrowheads="1"/>
          </p:cNvSpPr>
          <p:nvPr/>
        </p:nvSpPr>
        <p:spPr bwMode="auto">
          <a:xfrm>
            <a:off x="0" y="2769870"/>
            <a:ext cx="12954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>
                <a:solidFill>
                  <a:srgbClr val="0000CC"/>
                </a:solidFill>
              </a:rPr>
              <a:t>100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hm2</a:t>
            </a:r>
            <a:endParaRPr lang="en-US" sz="2000" b="1" dirty="0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8222" name="Text Box 142"/>
          <p:cNvSpPr txBox="1">
            <a:spLocks noChangeArrowheads="1"/>
          </p:cNvSpPr>
          <p:nvPr/>
        </p:nvSpPr>
        <p:spPr bwMode="auto">
          <a:xfrm>
            <a:off x="2466975" y="76200"/>
            <a:ext cx="4495800" cy="584775"/>
          </a:xfrm>
          <a:prstGeom prst="rect">
            <a:avLst/>
          </a:prstGeom>
          <a:solidFill>
            <a:schemeClr val="accent3">
              <a:lumMod val="20000"/>
              <a:lumOff val="80000"/>
              <a:alpha val="89803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Bảng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đơn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vị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đo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diện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</a:rPr>
              <a:t>tích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274" name="Text Box 143"/>
          <p:cNvSpPr txBox="1">
            <a:spLocks noChangeArrowheads="1"/>
          </p:cNvSpPr>
          <p:nvPr/>
        </p:nvSpPr>
        <p:spPr bwMode="auto">
          <a:xfrm>
            <a:off x="3789653" y="1115561"/>
            <a:ext cx="1724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err="1"/>
              <a:t>Mét</a:t>
            </a:r>
            <a:r>
              <a:rPr lang="en-US" sz="2400" b="1" dirty="0"/>
              <a:t> </a:t>
            </a:r>
            <a:r>
              <a:rPr lang="en-US" sz="2400" b="1" dirty="0" err="1"/>
              <a:t>vuông</a:t>
            </a:r>
            <a:endParaRPr lang="en-US" sz="2400" b="1" dirty="0"/>
          </a:p>
        </p:txBody>
      </p:sp>
      <p:sp>
        <p:nvSpPr>
          <p:cNvPr id="10275" name="Text Box 144"/>
          <p:cNvSpPr txBox="1">
            <a:spLocks noChangeArrowheads="1"/>
          </p:cNvSpPr>
          <p:nvPr/>
        </p:nvSpPr>
        <p:spPr bwMode="auto">
          <a:xfrm>
            <a:off x="5769847" y="1096288"/>
            <a:ext cx="28098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dirty="0" err="1">
                <a:solidFill>
                  <a:srgbClr val="FF0000"/>
                </a:solidFill>
              </a:rPr>
              <a:t>Bé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hơn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mét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vuông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0276" name="Text Box 145"/>
          <p:cNvSpPr txBox="1">
            <a:spLocks noChangeArrowheads="1"/>
          </p:cNvSpPr>
          <p:nvPr/>
        </p:nvSpPr>
        <p:spPr bwMode="auto">
          <a:xfrm>
            <a:off x="609601" y="1082040"/>
            <a:ext cx="32289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b="1" dirty="0" err="1">
                <a:solidFill>
                  <a:srgbClr val="FF0000"/>
                </a:solidFill>
              </a:rPr>
              <a:t>Lớn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hơn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mét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vuông</a:t>
            </a:r>
            <a:endParaRPr lang="en-US" sz="2600" b="1" dirty="0">
              <a:solidFill>
                <a:srgbClr val="FF0000"/>
              </a:solidFill>
            </a:endParaRPr>
          </a:p>
        </p:txBody>
      </p:sp>
      <p:grpSp>
        <p:nvGrpSpPr>
          <p:cNvPr id="11" name="Group 95"/>
          <p:cNvGrpSpPr>
            <a:grpSpLocks/>
          </p:cNvGrpSpPr>
          <p:nvPr/>
        </p:nvGrpSpPr>
        <p:grpSpPr bwMode="auto">
          <a:xfrm>
            <a:off x="7867650" y="3333750"/>
            <a:ext cx="1276350" cy="720090"/>
            <a:chOff x="192" y="3696"/>
            <a:chExt cx="804" cy="567"/>
          </a:xfrm>
        </p:grpSpPr>
        <p:sp>
          <p:nvSpPr>
            <p:cNvPr id="8234" name="Text Box 96"/>
            <p:cNvSpPr txBox="1">
              <a:spLocks noChangeArrowheads="1"/>
            </p:cNvSpPr>
            <p:nvPr/>
          </p:nvSpPr>
          <p:spPr bwMode="auto">
            <a:xfrm>
              <a:off x="192" y="379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=</a:t>
              </a:r>
            </a:p>
          </p:txBody>
        </p:sp>
        <p:sp>
          <p:nvSpPr>
            <p:cNvPr id="8235" name="Text Box 97"/>
            <p:cNvSpPr txBox="1">
              <a:spLocks noChangeArrowheads="1"/>
            </p:cNvSpPr>
            <p:nvPr/>
          </p:nvSpPr>
          <p:spPr bwMode="auto">
            <a:xfrm>
              <a:off x="432" y="3696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</a:t>
              </a:r>
            </a:p>
          </p:txBody>
        </p:sp>
        <p:sp>
          <p:nvSpPr>
            <p:cNvPr id="8236" name="Text Box 98"/>
            <p:cNvSpPr txBox="1">
              <a:spLocks noChangeArrowheads="1"/>
            </p:cNvSpPr>
            <p:nvPr/>
          </p:nvSpPr>
          <p:spPr bwMode="auto">
            <a:xfrm>
              <a:off x="336" y="3936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FF0000"/>
                  </a:solidFill>
                  <a:cs typeface="Times New Roman" pitchFamily="18" charset="0"/>
                </a:rPr>
                <a:t>100</a:t>
              </a:r>
            </a:p>
          </p:txBody>
        </p:sp>
        <p:sp>
          <p:nvSpPr>
            <p:cNvPr id="8237" name="Line 99"/>
            <p:cNvSpPr>
              <a:spLocks noChangeShapeType="1"/>
            </p:cNvSpPr>
            <p:nvPr/>
          </p:nvSpPr>
          <p:spPr bwMode="auto">
            <a:xfrm>
              <a:off x="384" y="3936"/>
              <a:ext cx="240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Text Box 100"/>
            <p:cNvSpPr txBox="1">
              <a:spLocks noChangeArrowheads="1"/>
            </p:cNvSpPr>
            <p:nvPr/>
          </p:nvSpPr>
          <p:spPr bwMode="auto">
            <a:xfrm>
              <a:off x="606" y="3792"/>
              <a:ext cx="3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100">
                  <a:solidFill>
                    <a:srgbClr val="0000CC"/>
                  </a:solidFill>
                  <a:cs typeface="Times New Roman" pitchFamily="18" charset="0"/>
                </a:rPr>
                <a:t>cm</a:t>
              </a:r>
              <a:r>
                <a:rPr lang="en-US" sz="2100" baseline="30000">
                  <a:solidFill>
                    <a:srgbClr val="0000CC"/>
                  </a:solidFill>
                  <a:cs typeface="Times New Roman" pitchFamily="18" charset="0"/>
                </a:rPr>
                <a:t>2</a:t>
              </a:r>
              <a:endParaRPr lang="en-US" sz="2100">
                <a:solidFill>
                  <a:srgbClr val="0000CC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69669" grpId="0"/>
      <p:bldP spid="10253" grpId="0"/>
      <p:bldP spid="10254" grpId="0"/>
      <p:bldP spid="10255" grpId="0"/>
      <p:bldP spid="10256" grpId="0"/>
      <p:bldP spid="10257" grpId="0"/>
      <p:bldP spid="10258" grpId="0"/>
      <p:bldP spid="69690" grpId="0"/>
      <p:bldP spid="10260" grpId="0"/>
      <p:bldP spid="10261" grpId="0"/>
      <p:bldP spid="10270" grpId="0"/>
      <p:bldP spid="10274" grpId="0"/>
      <p:bldP spid="10275" grpId="0"/>
      <p:bldP spid="102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9"/>
          <p:cNvSpPr txBox="1">
            <a:spLocks noChangeArrowheads="1"/>
          </p:cNvSpPr>
          <p:nvPr/>
        </p:nvSpPr>
        <p:spPr bwMode="auto">
          <a:xfrm>
            <a:off x="367446" y="2743200"/>
            <a:ext cx="85153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100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tiếp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liền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364515" y="3584178"/>
            <a:ext cx="8763000" cy="1129030"/>
            <a:chOff x="63" y="3382"/>
            <a:chExt cx="5520" cy="889"/>
          </a:xfrm>
        </p:grpSpPr>
        <p:sp>
          <p:nvSpPr>
            <p:cNvPr id="4" name="Text Box 81"/>
            <p:cNvSpPr txBox="1">
              <a:spLocks noChangeArrowheads="1"/>
            </p:cNvSpPr>
            <p:nvPr/>
          </p:nvSpPr>
          <p:spPr bwMode="auto">
            <a:xfrm>
              <a:off x="63" y="3520"/>
              <a:ext cx="552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/>
                <a:t>-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đơn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đo</a:t>
              </a:r>
              <a:r>
                <a:rPr lang="en-US" sz="2800" dirty="0"/>
                <a:t> </a:t>
              </a:r>
              <a:r>
                <a:rPr lang="en-US" sz="2800" dirty="0" err="1"/>
                <a:t>diện</a:t>
              </a:r>
              <a:r>
                <a:rPr lang="en-US" sz="2800" dirty="0"/>
                <a:t> </a:t>
              </a:r>
              <a:r>
                <a:rPr lang="en-US" sz="2800" dirty="0" err="1"/>
                <a:t>tích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         </a:t>
              </a:r>
              <a:r>
                <a:rPr lang="en-US" sz="2800" dirty="0" err="1"/>
                <a:t>đơn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lớn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hơn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tiếp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liền</a:t>
              </a:r>
              <a:r>
                <a:rPr lang="en-US" sz="2800" b="1" dirty="0">
                  <a:solidFill>
                    <a:srgbClr val="FF0000"/>
                  </a:solidFill>
                </a:rPr>
                <a:t>.</a:t>
              </a:r>
            </a:p>
          </p:txBody>
        </p:sp>
        <p:grpSp>
          <p:nvGrpSpPr>
            <p:cNvPr id="5" name="Group 82"/>
            <p:cNvGrpSpPr>
              <a:grpSpLocks/>
            </p:cNvGrpSpPr>
            <p:nvPr/>
          </p:nvGrpSpPr>
          <p:grpSpPr bwMode="auto">
            <a:xfrm>
              <a:off x="2893" y="3382"/>
              <a:ext cx="588" cy="770"/>
              <a:chOff x="2797" y="2410"/>
              <a:chExt cx="588" cy="770"/>
            </a:xfrm>
          </p:grpSpPr>
          <p:sp>
            <p:nvSpPr>
              <p:cNvPr id="6" name="Text Box 83"/>
              <p:cNvSpPr txBox="1">
                <a:spLocks noChangeArrowheads="1"/>
              </p:cNvSpPr>
              <p:nvPr/>
            </p:nvSpPr>
            <p:spPr bwMode="auto">
              <a:xfrm>
                <a:off x="2901" y="2410"/>
                <a:ext cx="294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FF0000"/>
                    </a:solidFill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7" name="Text Box 84"/>
              <p:cNvSpPr txBox="1">
                <a:spLocks noChangeArrowheads="1"/>
              </p:cNvSpPr>
              <p:nvPr/>
            </p:nvSpPr>
            <p:spPr bwMode="auto">
              <a:xfrm>
                <a:off x="2797" y="2768"/>
                <a:ext cx="58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FF0000"/>
                    </a:solidFill>
                    <a:latin typeface=".VnTime" pitchFamily="34" charset="0"/>
                  </a:rPr>
                  <a:t>100</a:t>
                </a:r>
              </a:p>
            </p:txBody>
          </p:sp>
          <p:sp>
            <p:nvSpPr>
              <p:cNvPr id="8" name="Line 85"/>
              <p:cNvSpPr>
                <a:spLocks noChangeShapeType="1"/>
              </p:cNvSpPr>
              <p:nvPr/>
            </p:nvSpPr>
            <p:spPr bwMode="auto">
              <a:xfrm>
                <a:off x="2865" y="2823"/>
                <a:ext cx="3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048000" y="1447800"/>
            <a:ext cx="2876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94225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1524000"/>
            <a:ext cx="4557346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4195824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0059&quot;&gt;&lt;object type=&quot;3&quot; unique_id=&quot;10060&quot;&gt;&lt;property id=&quot;20148&quot; value=&quot;5&quot;/&gt;&lt;property id=&quot;20300&quot; value=&quot;Slide 1&quot;/&gt;&lt;property id=&quot;20307&quot; value=&quot;259&quot;/&gt;&lt;/object&gt;&lt;object type=&quot;3&quot; unique_id=&quot;10061&quot;&gt;&lt;property id=&quot;20148&quot; value=&quot;5&quot;/&gt;&lt;property id=&quot;20300&quot; value=&quot;Slide 2&quot;/&gt;&lt;property id=&quot;20307&quot; value=&quot;278&quot;/&gt;&lt;/object&gt;&lt;object type=&quot;3&quot; unique_id=&quot;10062&quot;&gt;&lt;property id=&quot;20148&quot; value=&quot;5&quot;/&gt;&lt;property id=&quot;20300&quot; value=&quot;Slide 3&quot;/&gt;&lt;property id=&quot;20307&quot; value=&quot;260&quot;/&gt;&lt;/object&gt;&lt;object type=&quot;3&quot; unique_id=&quot;10063&quot;&gt;&lt;property id=&quot;20148&quot; value=&quot;5&quot;/&gt;&lt;property id=&quot;20300&quot; value=&quot;Slide 4&quot;/&gt;&lt;property id=&quot;20307&quot; value=&quot;287&quot;/&gt;&lt;/object&gt;&lt;object type=&quot;3&quot; unique_id=&quot;10064&quot;&gt;&lt;property id=&quot;20148&quot; value=&quot;5&quot;/&gt;&lt;property id=&quot;20300&quot; value=&quot;Slide 5&quot;/&gt;&lt;property id=&quot;20307&quot; value=&quot;263&quot;/&gt;&lt;/object&gt;&lt;object type=&quot;3&quot; unique_id=&quot;10065&quot;&gt;&lt;property id=&quot;20148&quot; value=&quot;5&quot;/&gt;&lt;property id=&quot;20300&quot; value=&quot;Slide 6&quot;/&gt;&lt;property id=&quot;20307&quot; value=&quot;288&quot;/&gt;&lt;/object&gt;&lt;object type=&quot;3&quot; unique_id=&quot;10066&quot;&gt;&lt;property id=&quot;20148&quot; value=&quot;5&quot;/&gt;&lt;property id=&quot;20300&quot; value=&quot;Slide 7&quot;/&gt;&lt;property id=&quot;20307&quot; value=&quot;265&quot;/&gt;&lt;/object&gt;&lt;object type=&quot;3&quot; unique_id=&quot;10067&quot;&gt;&lt;property id=&quot;20148&quot; value=&quot;5&quot;/&gt;&lt;property id=&quot;20300&quot; value=&quot;Slide 8&quot;/&gt;&lt;property id=&quot;20307&quot; value=&quot;285&quot;/&gt;&lt;/object&gt;&lt;object type=&quot;3&quot; unique_id=&quot;10068&quot;&gt;&lt;property id=&quot;20148&quot; value=&quot;5&quot;/&gt;&lt;property id=&quot;20300&quot; value=&quot;Slide 9 - &amp;quot;18cm2 = … dm2&amp;#x0D;&amp;#x0A; &amp;quot;&quot;/&gt;&lt;property id=&quot;20307&quot; value=&quot;280&quot;/&gt;&lt;/object&gt;&lt;object type=&quot;3&quot; unique_id=&quot;10069&quot;&gt;&lt;property id=&quot;20148&quot; value=&quot;5&quot;/&gt;&lt;property id=&quot;20300&quot; value=&quot;Slide 10&quot;/&gt;&lt;property id=&quot;20307&quot; value=&quot;281&quot;/&gt;&lt;/object&gt;&lt;object type=&quot;3&quot; unique_id=&quot;10070&quot;&gt;&lt;property id=&quot;20148&quot; value=&quot;5&quot;/&gt;&lt;property id=&quot;20300&quot; value=&quot;Slide 11&quot;/&gt;&lt;property id=&quot;20307&quot; value=&quot;282&quot;/&gt;&lt;/object&gt;&lt;object type=&quot;3&quot; unique_id=&quot;10071&quot;&gt;&lt;property id=&quot;20148&quot; value=&quot;5&quot;/&gt;&lt;property id=&quot;20300&quot; value=&quot;Slide 12&quot;/&gt;&lt;property id=&quot;20307&quot; value=&quot;283&quot;/&gt;&lt;/object&gt;&lt;/object&gt;&lt;object type=&quot;8&quot; unique_id=&quot;1008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</Template>
  <TotalTime>1078</TotalTime>
  <Words>912</Words>
  <Application>Microsoft Office PowerPoint</Application>
  <PresentationFormat>Custom</PresentationFormat>
  <Paragraphs>224</Paragraphs>
  <Slides>20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.VnTime</vt:lpstr>
      <vt:lpstr>Arial</vt:lpstr>
      <vt:lpstr>Calibri</vt:lpstr>
      <vt:lpstr>Cambria Math</vt:lpstr>
      <vt:lpstr>Times New Roman</vt:lpstr>
      <vt:lpstr>red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98</cp:revision>
  <dcterms:created xsi:type="dcterms:W3CDTF">2009-09-19T00:02:25Z</dcterms:created>
  <dcterms:modified xsi:type="dcterms:W3CDTF">2021-10-02T06:44:36Z</dcterms:modified>
</cp:coreProperties>
</file>