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4" r:id="rId3"/>
    <p:sldId id="313" r:id="rId4"/>
    <p:sldId id="256" r:id="rId5"/>
    <p:sldId id="257" r:id="rId6"/>
    <p:sldId id="262" r:id="rId7"/>
    <p:sldId id="258" r:id="rId8"/>
    <p:sldId id="259" r:id="rId9"/>
    <p:sldId id="260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16321BD-52D4-4E76-AF0B-8A96019A0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6B0720-0E8E-49ED-BF99-7D508A137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46F02F0-91ED-4EB6-A8D1-4FBC9339E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AF9E6-9575-4FB2-B7B4-37FF888F5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19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EA739FC-3A4D-4AD6-8B25-2CEB3DAF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9F56BA-DC20-429E-AFF5-B22AE27B1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EA74171-3C1E-481F-A73F-DC7EA0AEF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7A91-6C5E-4F17-804A-D41EAFCA8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31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E7A0CA-1BD5-4903-BB60-B132A70B7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9C3B359-856D-4FB3-8252-6F97B34A5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A4B8CF5-7498-42CD-BCFF-5F268E97A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7DAA2-DD8B-4C90-8E82-885E12908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6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31F232-3CF3-480A-B8A1-CF807B173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44105D-FB63-4D75-8832-C69AE45A2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4D4E2D-2961-417A-B7A9-997FFBA40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E1CD-30F9-4AD3-B17A-0446E3D9C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994E230-F9E3-4818-B013-EA3800B50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5173203-07F7-403B-9023-9587A4F00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35336AE-B751-49EC-92F2-FE84E3BEF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DD08-31A7-4F87-88D6-B36B7D4BA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33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838E228-215B-49D0-A16F-6E4517EAD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62DEBA3-9EBC-4826-8175-5876ED119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4419FA6-0E4A-441D-AD98-81C731797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7B24-732B-4E37-A1EC-345D08803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3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D6870D-2129-4666-8785-63506F5F0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8D09B95-2735-4B4A-BCE9-8F957945A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8CA4703-CFA9-4EE2-BB41-BE9B182C4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39BDB-0029-4078-9155-FCF782B7B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85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48220F-7F72-4191-897D-B28EEA67A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9BE910-09AC-43F0-ACFB-4E47DFA68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580D36-37F1-4E1A-90CF-EEB66A47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87A3-3295-4ECB-A96C-047068BA4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93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10FFDA-F17A-4218-A1E7-01D1B9DB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CF4F88-E23B-4BEF-9A14-3011EC677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8BC4D4-A1F0-4E3B-AD11-C2CB24272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2659-D418-49C5-8311-26224C2E2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815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6C2B40-310C-4C72-9E6D-45CE8B4B6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D070A0-C870-45AC-8A67-C9BC341DA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6F538D1-9705-42C9-818A-42C034265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E9F8F-6A3F-427D-B228-6FF3DDC86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18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984323C-CCC3-463D-9270-7357DC67B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0AE23D-B06B-4CAE-87E0-1356858A7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34216E-4B85-4061-9E6A-738512F40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37AE-97C1-49AD-BE8C-D2B96719E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68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C84C-5290-4A18-866D-11AEB61FE943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276B-7E54-426E-8743-E6ADCB6C9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02FF52C-60B1-4D50-BD6E-B39B4EA82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B9355CC9-BFC3-4B1F-8D25-8455B7325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608CF9-7CBB-4CB9-B116-61A7BA681E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n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FF5B06C-3D8C-42C7-B4FD-0C55D5162774}"/>
              </a:ext>
            </a:extLst>
          </p:cNvPr>
          <p:cNvSpPr/>
          <p:nvPr/>
        </p:nvSpPr>
        <p:spPr>
          <a:xfrm>
            <a:off x="2628921" y="685800"/>
            <a:ext cx="7127875" cy="283845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9576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xmlns="" id="{762DF830-FB3A-44F0-B830-6FB8606BA9BA}"/>
              </a:ext>
            </a:extLst>
          </p:cNvPr>
          <p:cNvSpPr/>
          <p:nvPr/>
        </p:nvSpPr>
        <p:spPr>
          <a:xfrm>
            <a:off x="2790402" y="1551027"/>
            <a:ext cx="6966394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400" b="1" i="0" u="none" strike="noStrike" kern="0" cap="none" spc="0" normalizeH="0" baseline="0" noProof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MÔN TOÁN - LỚP 3 </a:t>
            </a:r>
            <a:endParaRPr kumimoji="0" lang="vi-VN" sz="6400" b="1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xmlns="" id="{9E114A05-1860-4E01-AC43-59E9451F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1175"/>
            <a:ext cx="7997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en-US" sz="3199" b="1" dirty="0" err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sáu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ngày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7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tháng</a:t>
            </a:r>
            <a:r>
              <a:rPr kumimoji="0" lang="en-US" altLang="en-US" sz="3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1 </a:t>
            </a:r>
            <a:r>
              <a:rPr kumimoji="0" lang="en-US" alt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năm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3199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2022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xmlns="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00300"/>
            <a:ext cx="813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Luyện tập chung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44"/>
            <a:ext cx="4343400" cy="9524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u="sng" dirty="0" err="1">
                <a:latin typeface="Cambria" panose="02040503050406030204" pitchFamily="18" charset="0"/>
              </a:rPr>
              <a:t>Bài</a:t>
            </a:r>
            <a:r>
              <a:rPr lang="en-US" sz="4000" b="1" u="sng" dirty="0">
                <a:latin typeface="Cambria" panose="02040503050406030204" pitchFamily="18" charset="0"/>
              </a:rPr>
              <a:t> 1</a:t>
            </a:r>
            <a:r>
              <a:rPr lang="en-US" sz="4000" b="1" dirty="0">
                <a:latin typeface="Cambria" panose="02040503050406030204" pitchFamily="18" charset="0"/>
              </a:rPr>
              <a:t>: </a:t>
            </a:r>
            <a:r>
              <a:rPr lang="en-US" sz="4000" b="1" dirty="0" err="1">
                <a:latin typeface="Cambria" panose="02040503050406030204" pitchFamily="18" charset="0"/>
              </a:rPr>
              <a:t>Tính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nhẩm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575541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x 5 =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63 : 7 =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8 x 8 =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	</a:t>
            </a:r>
            <a:endParaRPr lang="en-US" sz="3200" dirty="0">
              <a:solidFill>
                <a:srgbClr val="00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 x 8 =		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 : 5 = 		5 x 5 =	</a:t>
            </a:r>
          </a:p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 x 4 =		45 : 9 =		7 x 7 =	</a:t>
            </a:r>
          </a:p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x 8 = 		81 : 9 =		9 x 9 = 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7356" y="1524001"/>
            <a:ext cx="82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3068" y="2031832"/>
            <a:ext cx="82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3542" y="2500759"/>
            <a:ext cx="82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965" y="3001030"/>
            <a:ext cx="738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6025" y="1518853"/>
            <a:ext cx="54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6500" y="2052253"/>
            <a:ext cx="54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5606" y="2585653"/>
            <a:ext cx="54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5131" y="3042853"/>
            <a:ext cx="542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56426" y="1504505"/>
            <a:ext cx="71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4761" y="1962963"/>
            <a:ext cx="71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34400" y="2495730"/>
            <a:ext cx="71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7498" y="2996626"/>
            <a:ext cx="76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3207" y="4022067"/>
            <a:ext cx="7708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 x 7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                </a:t>
            </a:r>
            <a:r>
              <a:rPr lang="en-US" sz="320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	           8 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 7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 x 5  =			7 x 8 =</a:t>
            </a:r>
          </a:p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 : 5 =			56 :</a:t>
            </a:r>
            <a:r>
              <a:rPr lang="vi-VN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 =</a:t>
            </a:r>
          </a:p>
          <a:p>
            <a:r>
              <a:rPr lang="en-US" sz="3200" dirty="0">
                <a:solidFill>
                  <a:srgbClr val="00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 : 7 =			56 : 7 =</a:t>
            </a:r>
          </a:p>
          <a:p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5404" y="3988048"/>
            <a:ext cx="68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4808" y="4482401"/>
            <a:ext cx="68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3858" y="5021484"/>
            <a:ext cx="686483" cy="60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3858" y="5471108"/>
            <a:ext cx="686483" cy="60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5257" y="3953113"/>
            <a:ext cx="8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6803" y="4448622"/>
            <a:ext cx="100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86207" y="4914647"/>
            <a:ext cx="66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92157" y="5410156"/>
            <a:ext cx="66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64" y="247040"/>
            <a:ext cx="2294352" cy="88160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 2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Tính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082" y="1617927"/>
            <a:ext cx="49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4730" y="1626517"/>
            <a:ext cx="67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281" y="1888127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6563" y="2166335"/>
            <a:ext cx="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0063" y="1649222"/>
            <a:ext cx="91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281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25681" y="1910832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4155" y="2133210"/>
            <a:ext cx="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47847" y="1649222"/>
            <a:ext cx="91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7681" y="1927160"/>
            <a:ext cx="40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40530" y="2166335"/>
            <a:ext cx="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690736" y="3385767"/>
            <a:ext cx="0" cy="1647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028576" y="3702125"/>
            <a:ext cx="6948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8807" y="3863632"/>
            <a:ext cx="91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261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1420" y="3745250"/>
            <a:ext cx="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98193" y="3863632"/>
            <a:ext cx="91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945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89937" y="3863632"/>
            <a:ext cx="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6192105" y="3385767"/>
            <a:ext cx="0" cy="1647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516703" y="3649137"/>
            <a:ext cx="6948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3980" y="3840107"/>
            <a:ext cx="51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b,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3180976" y="3854525"/>
            <a:ext cx="6948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2219753" y="3863632"/>
            <a:ext cx="1066800" cy="1084395"/>
            <a:chOff x="2209800" y="1905000"/>
            <a:chExt cx="1066800" cy="131588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>
            <a:cxnSpLocks/>
          </p:cNvCxnSpPr>
          <p:nvPr/>
        </p:nvCxnSpPr>
        <p:spPr bwMode="auto">
          <a:xfrm flipH="1">
            <a:off x="1218855" y="2722246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9"/>
          <p:cNvGrpSpPr>
            <a:grpSpLocks/>
          </p:cNvGrpSpPr>
          <p:nvPr/>
        </p:nvGrpSpPr>
        <p:grpSpPr bwMode="auto">
          <a:xfrm>
            <a:off x="8325598" y="3906210"/>
            <a:ext cx="1066800" cy="1084395"/>
            <a:chOff x="2209800" y="1905000"/>
            <a:chExt cx="1066800" cy="131588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5328437" y="3846037"/>
            <a:ext cx="813889" cy="1084395"/>
            <a:chOff x="2209800" y="1905000"/>
            <a:chExt cx="1066800" cy="131588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/>
          <p:cNvCxnSpPr>
            <a:cxnSpLocks/>
          </p:cNvCxnSpPr>
          <p:nvPr/>
        </p:nvCxnSpPr>
        <p:spPr bwMode="auto">
          <a:xfrm flipH="1">
            <a:off x="7583881" y="2766741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</p:cNvCxnSpPr>
          <p:nvPr/>
        </p:nvCxnSpPr>
        <p:spPr bwMode="auto">
          <a:xfrm flipH="1">
            <a:off x="4724400" y="2722246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422079" y="3787432"/>
            <a:ext cx="42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85177" y="3817919"/>
            <a:ext cx="91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872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9969" y="123336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2617" y="1157169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3368" y="141877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8584" y="1689914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7169" y="2248794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157169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281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8968" y="141877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4072" y="1649178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2601" y="2281664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843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73550" y="1157169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6968" y="141877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1972" y="1711166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013" y="2295392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864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49026" y="3001208"/>
            <a:ext cx="0" cy="27343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62268" y="3373757"/>
            <a:ext cx="6948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22378" y="3300547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872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06560" y="336400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94649" y="3958625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436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4413" y="3771022"/>
            <a:ext cx="8515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07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12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12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6658" y="3405101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261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8488" y="338369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87934" y="4000968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5411" y="3913849"/>
            <a:ext cx="10310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21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21  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32311" y="3440476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945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09168" y="3405102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30750" y="4036701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189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2112" y="3824674"/>
            <a:ext cx="8515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44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40 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45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45</a:t>
            </a:r>
          </a:p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   0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6050395" y="3320769"/>
            <a:ext cx="6948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18859" y="3885322"/>
            <a:ext cx="6948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18302" y="3320769"/>
            <a:ext cx="60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b,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 flipH="1">
            <a:off x="1887168" y="2223968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4858968" y="2274688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flipH="1">
            <a:off x="7911138" y="2281663"/>
            <a:ext cx="106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9"/>
          <p:cNvGrpSpPr>
            <a:grpSpLocks/>
          </p:cNvGrpSpPr>
          <p:nvPr/>
        </p:nvGrpSpPr>
        <p:grpSpPr bwMode="auto">
          <a:xfrm>
            <a:off x="2612117" y="3426270"/>
            <a:ext cx="827791" cy="1084395"/>
            <a:chOff x="2209800" y="1905000"/>
            <a:chExt cx="1066800" cy="131588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9"/>
          <p:cNvGrpSpPr>
            <a:grpSpLocks/>
          </p:cNvGrpSpPr>
          <p:nvPr/>
        </p:nvGrpSpPr>
        <p:grpSpPr bwMode="auto">
          <a:xfrm>
            <a:off x="8691972" y="3520533"/>
            <a:ext cx="767358" cy="1084395"/>
            <a:chOff x="2209800" y="1905000"/>
            <a:chExt cx="1066800" cy="131588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"/>
          <p:cNvGrpSpPr>
            <a:grpSpLocks/>
          </p:cNvGrpSpPr>
          <p:nvPr/>
        </p:nvGrpSpPr>
        <p:grpSpPr bwMode="auto">
          <a:xfrm>
            <a:off x="5659589" y="3426269"/>
            <a:ext cx="732478" cy="1084395"/>
            <a:chOff x="2209800" y="1905000"/>
            <a:chExt cx="1066800" cy="131588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 bwMode="auto">
          <a:xfrm flipH="1">
            <a:off x="1676400" y="4329492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 bwMode="auto">
          <a:xfrm flipH="1">
            <a:off x="1752600" y="5243892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H="1">
            <a:off x="1905000" y="6234492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flipH="1">
            <a:off x="4880152" y="4451495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flipH="1">
            <a:off x="5006564" y="5410460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 bwMode="auto">
          <a:xfrm flipH="1">
            <a:off x="7902164" y="4343660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 bwMode="auto">
          <a:xfrm flipH="1">
            <a:off x="7906968" y="5334260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 bwMode="auto">
          <a:xfrm flipH="1">
            <a:off x="7983168" y="6324860"/>
            <a:ext cx="690604" cy="13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48376" y="245162"/>
            <a:ext cx="2808766" cy="7288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 2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Tính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7" grpId="0"/>
      <p:bldP spid="28" grpId="0"/>
      <p:bldP spid="31" grpId="0"/>
      <p:bldP spid="32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8465"/>
            <a:ext cx="11201400" cy="16002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vi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vườn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cây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ăn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nhật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chiều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100m,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chiều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rộng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 60m.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98136"/>
            <a:ext cx="82296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err="1">
                <a:solidFill>
                  <a:srgbClr val="000066"/>
                </a:solidFill>
                <a:latin typeface="Cambria" panose="02040503050406030204" pitchFamily="18" charset="0"/>
              </a:rPr>
              <a:t>Bài</a:t>
            </a:r>
            <a:r>
              <a:rPr lang="en-US" b="1" u="sng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rgbClr val="000066"/>
                </a:solidFill>
                <a:latin typeface="Cambria" panose="02040503050406030204" pitchFamily="18" charset="0"/>
              </a:rPr>
              <a:t>giải</a:t>
            </a:r>
            <a:endParaRPr lang="en-US" b="1" u="sng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Chu vi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vườn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cây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ăn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quả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hình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chữ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nhật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là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( 100 + 60</a:t>
            </a:r>
            <a:r>
              <a:rPr lang="vi-VN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) x 2 =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320 (m)</a:t>
            </a:r>
          </a:p>
          <a:p>
            <a:pPr algn="ctr">
              <a:buNone/>
            </a:pPr>
            <a:r>
              <a:rPr lang="vi-VN" b="1" dirty="0">
                <a:solidFill>
                  <a:srgbClr val="000066"/>
                </a:solidFill>
                <a:latin typeface="Cambria" panose="02040503050406030204" pitchFamily="18" charset="0"/>
              </a:rPr>
              <a:t>                              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Đáp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mbria" panose="02040503050406030204" pitchFamily="18" charset="0"/>
              </a:rPr>
              <a:t>số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Cambria" panose="02040503050406030204" pitchFamily="18" charset="0"/>
              </a:rPr>
              <a:t>320m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xmas_kids_group_big.jpg"/>
          <p:cNvPicPr>
            <a:picLocks noChangeAspect="1"/>
          </p:cNvPicPr>
          <p:nvPr/>
        </p:nvPicPr>
        <p:blipFill>
          <a:blip r:embed="rId2"/>
          <a:srcRect t="13855" b="18675"/>
          <a:stretch>
            <a:fillRect/>
          </a:stretch>
        </p:blipFill>
        <p:spPr>
          <a:xfrm>
            <a:off x="6400800" y="5334000"/>
            <a:ext cx="561975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226CEBD-4DD7-4E6B-961A-CBF4E6E84CDF}"/>
              </a:ext>
            </a:extLst>
          </p:cNvPr>
          <p:cNvCxnSpPr/>
          <p:nvPr/>
        </p:nvCxnSpPr>
        <p:spPr>
          <a:xfrm>
            <a:off x="3124200" y="1255528"/>
            <a:ext cx="1066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B88DFBA-809E-40EB-BA33-7474B9FB60A6}"/>
              </a:ext>
            </a:extLst>
          </p:cNvPr>
          <p:cNvCxnSpPr>
            <a:cxnSpLocks/>
          </p:cNvCxnSpPr>
          <p:nvPr/>
        </p:nvCxnSpPr>
        <p:spPr>
          <a:xfrm>
            <a:off x="685800" y="1905000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9FA28E-894F-4A59-A660-E47754E00664}"/>
              </a:ext>
            </a:extLst>
          </p:cNvPr>
          <p:cNvCxnSpPr>
            <a:cxnSpLocks/>
          </p:cNvCxnSpPr>
          <p:nvPr/>
        </p:nvCxnSpPr>
        <p:spPr>
          <a:xfrm>
            <a:off x="2362200" y="1828800"/>
            <a:ext cx="3505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10FE438-6149-4638-8EBD-B72BF8B81244}"/>
              </a:ext>
            </a:extLst>
          </p:cNvPr>
          <p:cNvCxnSpPr>
            <a:cxnSpLocks/>
          </p:cNvCxnSpPr>
          <p:nvPr/>
        </p:nvCxnSpPr>
        <p:spPr>
          <a:xfrm>
            <a:off x="6248400" y="1828800"/>
            <a:ext cx="3505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23C380B-1E51-4324-B09E-DFCDE8F4CBC5}"/>
              </a:ext>
            </a:extLst>
          </p:cNvPr>
          <p:cNvCxnSpPr>
            <a:cxnSpLocks/>
          </p:cNvCxnSpPr>
          <p:nvPr/>
        </p:nvCxnSpPr>
        <p:spPr>
          <a:xfrm>
            <a:off x="9667210" y="1289198"/>
            <a:ext cx="19151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B2285F7-FFED-41A2-90B3-07ED5B2C52F0}"/>
              </a:ext>
            </a:extLst>
          </p:cNvPr>
          <p:cNvSpPr/>
          <p:nvPr/>
        </p:nvSpPr>
        <p:spPr>
          <a:xfrm>
            <a:off x="10058400" y="381000"/>
            <a:ext cx="457200" cy="114299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600" cy="20574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b="1" dirty="0" err="1">
                <a:latin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</a:rPr>
              <a:t> 4: </a:t>
            </a:r>
            <a:r>
              <a:rPr lang="en-US" b="1" dirty="0" err="1">
                <a:latin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cuộn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vải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dài</a:t>
            </a:r>
            <a:r>
              <a:rPr lang="en-US" b="1" dirty="0">
                <a:latin typeface="Cambria" panose="02040503050406030204" pitchFamily="18" charset="0"/>
              </a:rPr>
              <a:t> 81m, </a:t>
            </a:r>
            <a:r>
              <a:rPr lang="en-US" b="1" dirty="0" err="1">
                <a:latin typeface="Cambria" panose="02040503050406030204" pitchFamily="18" charset="0"/>
              </a:rPr>
              <a:t>đã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bán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</a:rPr>
              <a:t>      </a:t>
            </a:r>
            <a:r>
              <a:rPr lang="en-US" b="1" dirty="0" err="1">
                <a:latin typeface="Cambria" panose="02040503050406030204" pitchFamily="18" charset="0"/>
              </a:rPr>
              <a:t>cuộn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vải</a:t>
            </a:r>
            <a:r>
              <a:rPr lang="en-US" b="1" dirty="0">
                <a:latin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</a:rPr>
              <a:t>Hỏi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cuộn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vải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bao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nhiêu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</a:rPr>
              <a:t>mét</a:t>
            </a:r>
            <a:r>
              <a:rPr lang="en-US" b="1" dirty="0">
                <a:latin typeface="Cambria" panose="02040503050406030204" pitchFamily="18" charset="0"/>
              </a:rPr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310622"/>
              </p:ext>
            </p:extLst>
          </p:nvPr>
        </p:nvGraphicFramePr>
        <p:xfrm>
          <a:off x="10058400" y="533400"/>
          <a:ext cx="5111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8400" y="533400"/>
                        <a:ext cx="5111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81200" y="34432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Bài</a:t>
            </a:r>
            <a:r>
              <a:rPr lang="en-US" sz="3200" b="1" u="sng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3200" b="1" u="sng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giải</a:t>
            </a:r>
            <a:endParaRPr lang="en-US" sz="3200" b="1" u="sng" dirty="0">
              <a:solidFill>
                <a:srgbClr val="000066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vi-VN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S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ố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mét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vải</a:t>
            </a:r>
            <a:r>
              <a:rPr lang="vi-VN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vi-VN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đ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ã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bán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81 : 3 = 27 (m)</a:t>
            </a:r>
          </a:p>
          <a:p>
            <a:pPr lvl="0" algn="ctr">
              <a:spcBef>
                <a:spcPct val="0"/>
              </a:spcBef>
              <a:defRPr/>
            </a:pPr>
            <a:r>
              <a:rPr lang="vi-VN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Số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mét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vi-VN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c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uộn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vải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: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81 – 27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54 (m)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         </a:t>
            </a:r>
            <a:r>
              <a:rPr lang="vi-VN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            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Đáp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số</a:t>
            </a: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  <a:ea typeface="+mj-ea"/>
                <a:cs typeface="+mj-cs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54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+mj-cs"/>
              </a:rPr>
              <a:t>mét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6" name="Picture 5" descr="images (75).jpg"/>
          <p:cNvPicPr>
            <a:picLocks noChangeAspect="1"/>
          </p:cNvPicPr>
          <p:nvPr/>
        </p:nvPicPr>
        <p:blipFill>
          <a:blip r:embed="rId5"/>
          <a:srcRect b="4585"/>
          <a:stretch>
            <a:fillRect/>
          </a:stretch>
        </p:blipFill>
        <p:spPr>
          <a:xfrm>
            <a:off x="12405" y="4776787"/>
            <a:ext cx="2095500" cy="20812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B272EB-C44F-4254-AEFE-FF35758E817D}"/>
              </a:ext>
            </a:extLst>
          </p:cNvPr>
          <p:cNvCxnSpPr/>
          <p:nvPr/>
        </p:nvCxnSpPr>
        <p:spPr>
          <a:xfrm>
            <a:off x="5029200" y="1219200"/>
            <a:ext cx="1676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D0E37A5-A933-4555-8DF2-A707660BAE86}"/>
              </a:ext>
            </a:extLst>
          </p:cNvPr>
          <p:cNvCxnSpPr>
            <a:cxnSpLocks/>
          </p:cNvCxnSpPr>
          <p:nvPr/>
        </p:nvCxnSpPr>
        <p:spPr>
          <a:xfrm>
            <a:off x="2362200" y="19050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BDC9B89-36C2-454E-9FB1-59356D01DD4C}"/>
              </a:ext>
            </a:extLst>
          </p:cNvPr>
          <p:cNvCxnSpPr>
            <a:cxnSpLocks/>
          </p:cNvCxnSpPr>
          <p:nvPr/>
        </p:nvCxnSpPr>
        <p:spPr>
          <a:xfrm>
            <a:off x="2362200" y="19812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0" y="34153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u="sng" dirty="0" err="1">
                <a:latin typeface="Cambria" panose="02040503050406030204" pitchFamily="18" charset="0"/>
              </a:rPr>
              <a:t>Bài</a:t>
            </a:r>
            <a:r>
              <a:rPr lang="en-US" sz="4000" b="1" u="sng" dirty="0">
                <a:latin typeface="Cambria" panose="02040503050406030204" pitchFamily="18" charset="0"/>
              </a:rPr>
              <a:t> 5</a:t>
            </a:r>
            <a:r>
              <a:rPr lang="en-US" sz="4000" b="1" dirty="0">
                <a:latin typeface="Cambria" panose="02040503050406030204" pitchFamily="18" charset="0"/>
              </a:rPr>
              <a:t>: </a:t>
            </a:r>
            <a:r>
              <a:rPr lang="en-US" sz="4000" b="1" dirty="0" err="1">
                <a:latin typeface="Cambria" panose="02040503050406030204" pitchFamily="18" charset="0"/>
              </a:rPr>
              <a:t>Tính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giá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trị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biểu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thức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296" y="1681610"/>
            <a:ext cx="4953000" cy="1295400"/>
          </a:xfr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b="1" dirty="0">
                <a:latin typeface="Cambria" panose="02040503050406030204" pitchFamily="18" charset="0"/>
              </a:rPr>
              <a:t>25 x 2 + 30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3149" y="3174090"/>
            <a:ext cx="4953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atin typeface="Cambria" panose="02040503050406030204" pitchFamily="18" charset="0"/>
              </a:rPr>
              <a:t>b) 75 + 15 x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676" y="5123041"/>
            <a:ext cx="4953000" cy="1339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latin typeface="Cambria" panose="02040503050406030204" pitchFamily="18" charset="0"/>
              </a:rPr>
              <a:t>c) 70 + 30 : 3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1676293"/>
            <a:ext cx="3179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= 50</a:t>
            </a:r>
          </a:p>
          <a:p>
            <a:pPr marL="514350" indent="-514350"/>
            <a:endParaRPr lang="en-US" sz="32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3307" y="3211540"/>
            <a:ext cx="1259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=  75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04908" y="5107031"/>
            <a:ext cx="1292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+ 10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132" y="1668651"/>
            <a:ext cx="236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+ 30</a:t>
            </a:r>
          </a:p>
          <a:p>
            <a:pPr marL="514350" indent="-514350"/>
            <a:endParaRPr lang="en-US" sz="32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5165" y="2147280"/>
            <a:ext cx="154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=    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2876" y="3757638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=    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105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6666" y="3211539"/>
            <a:ext cx="99799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+ 30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6184" y="5107032"/>
            <a:ext cx="1119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= 70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5703749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Cambria" panose="02040503050406030204" pitchFamily="18" charset="0"/>
              </a:rPr>
              <a:t>=   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n3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FF5B06C-3D8C-42C7-B4FD-0C55D5162774}"/>
              </a:ext>
            </a:extLst>
          </p:cNvPr>
          <p:cNvSpPr/>
          <p:nvPr/>
        </p:nvSpPr>
        <p:spPr>
          <a:xfrm>
            <a:off x="2628921" y="685800"/>
            <a:ext cx="7127875" cy="283845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FF9576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xmlns="" id="{762DF830-FB3A-44F0-B830-6FB8606BA9BA}"/>
              </a:ext>
            </a:extLst>
          </p:cNvPr>
          <p:cNvSpPr/>
          <p:nvPr/>
        </p:nvSpPr>
        <p:spPr>
          <a:xfrm>
            <a:off x="2718880" y="1366361"/>
            <a:ext cx="734271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8800" b="1" i="0" u="none" strike="noStrike" kern="0" cap="none" spc="0" normalizeH="0" baseline="0" noProof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Chào tạm biệt  </a:t>
            </a:r>
            <a:endParaRPr kumimoji="0" lang="vi-VN" sz="8800" b="1" i="0" u="none" strike="noStrike" kern="0" cap="none" spc="0" normalizeH="0" baseline="0" noProof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56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302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Calibri</vt:lpstr>
      <vt:lpstr>Cambria</vt:lpstr>
      <vt:lpstr>HP001 4 hàng</vt:lpstr>
      <vt:lpstr>Times New Roman</vt:lpstr>
      <vt:lpstr>Office Theme</vt:lpstr>
      <vt:lpstr>3_Default Design</vt:lpstr>
      <vt:lpstr>Equation</vt:lpstr>
      <vt:lpstr>PowerPoint Presentation</vt:lpstr>
      <vt:lpstr>PowerPoint Presentation</vt:lpstr>
      <vt:lpstr>Bài 1: Tính nhẩm</vt:lpstr>
      <vt:lpstr>Bài 2: Tính</vt:lpstr>
      <vt:lpstr>Bài 2: Tính</vt:lpstr>
      <vt:lpstr>Bài 3: Tính chu vi của một vườn cây ăn quả hình chữ nhật có chiều dài là 100m, chiều rộng 60m.</vt:lpstr>
      <vt:lpstr>Bài 4: Một cuộn vải dài 81m, đã bán được      cuộn vải. Hỏi cuộn vải còn lại bao nhiêu mét?</vt:lpstr>
      <vt:lpstr>Bài 5: Tính giá trị biểu thức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user</dc:creator>
  <cp:lastModifiedBy>Admin</cp:lastModifiedBy>
  <cp:revision>20</cp:revision>
  <dcterms:created xsi:type="dcterms:W3CDTF">2015-12-17T06:00:52Z</dcterms:created>
  <dcterms:modified xsi:type="dcterms:W3CDTF">2022-01-04T06:03:01Z</dcterms:modified>
</cp:coreProperties>
</file>