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3" r:id="rId2"/>
    <p:sldMasterId id="2147483765" r:id="rId3"/>
  </p:sldMasterIdLst>
  <p:notesMasterIdLst>
    <p:notesMasterId r:id="rId17"/>
  </p:notesMasterIdLst>
  <p:sldIdLst>
    <p:sldId id="257" r:id="rId4"/>
    <p:sldId id="325" r:id="rId5"/>
    <p:sldId id="271" r:id="rId6"/>
    <p:sldId id="258" r:id="rId7"/>
    <p:sldId id="318" r:id="rId8"/>
    <p:sldId id="319" r:id="rId9"/>
    <p:sldId id="320" r:id="rId10"/>
    <p:sldId id="321" r:id="rId11"/>
    <p:sldId id="327" r:id="rId12"/>
    <p:sldId id="322" r:id="rId13"/>
    <p:sldId id="323" r:id="rId14"/>
    <p:sldId id="324" r:id="rId15"/>
    <p:sldId id="307" r:id="rId16"/>
  </p:sldIdLst>
  <p:sldSz cx="12192000" cy="6858000"/>
  <p:notesSz cx="6858000" cy="9144000"/>
  <p:defaultTextStyle>
    <a:defPPr>
      <a:defRPr lang="en-US"/>
    </a:defPPr>
    <a:lvl1pPr marL="0" algn="l" defTabSz="9136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819" algn="l" defTabSz="9136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674" algn="l" defTabSz="9136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512" algn="l" defTabSz="9136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349" algn="l" defTabSz="9136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206" algn="l" defTabSz="9136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022" algn="l" defTabSz="9136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7840" algn="l" defTabSz="9136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4659" algn="l" defTabSz="91367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FF4B"/>
    <a:srgbClr val="21FF21"/>
    <a:srgbClr val="66FF66"/>
    <a:srgbClr val="CC3300"/>
    <a:srgbClr val="99FF66"/>
    <a:srgbClr val="064E6E"/>
    <a:srgbClr val="FE6514"/>
    <a:srgbClr val="97D5FF"/>
    <a:srgbClr val="4BB6FF"/>
    <a:srgbClr val="076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77DCF-81F0-4D0B-A10E-C81E75BF3324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2E652-EE53-45F2-99D3-4BEA2A198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4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6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19" algn="l" defTabSz="9136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674" algn="l" defTabSz="9136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512" algn="l" defTabSz="9136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349" algn="l" defTabSz="9136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206" algn="l" defTabSz="9136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022" algn="l" defTabSz="9136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840" algn="l" defTabSz="9136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659" algn="l" defTabSz="91367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5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19" indent="0" algn="ctr">
              <a:buNone/>
              <a:defRPr sz="2000"/>
            </a:lvl2pPr>
            <a:lvl3pPr marL="913674" indent="0" algn="ctr">
              <a:buNone/>
              <a:defRPr sz="1900"/>
            </a:lvl3pPr>
            <a:lvl4pPr marL="1370512" indent="0" algn="ctr">
              <a:buNone/>
              <a:defRPr sz="1600"/>
            </a:lvl4pPr>
            <a:lvl5pPr marL="1827349" indent="0" algn="ctr">
              <a:buNone/>
              <a:defRPr sz="1600"/>
            </a:lvl5pPr>
            <a:lvl6pPr marL="2284206" indent="0" algn="ctr">
              <a:buNone/>
              <a:defRPr sz="1600"/>
            </a:lvl6pPr>
            <a:lvl7pPr marL="2741022" indent="0" algn="ctr">
              <a:buNone/>
              <a:defRPr sz="1600"/>
            </a:lvl7pPr>
            <a:lvl8pPr marL="3197840" indent="0" algn="ctr">
              <a:buNone/>
              <a:defRPr sz="1600"/>
            </a:lvl8pPr>
            <a:lvl9pPr marL="365465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5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6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6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75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19" indent="0" algn="ctr">
              <a:buNone/>
              <a:defRPr sz="2000"/>
            </a:lvl2pPr>
            <a:lvl3pPr marL="913674" indent="0" algn="ctr">
              <a:buNone/>
              <a:defRPr sz="1900"/>
            </a:lvl3pPr>
            <a:lvl4pPr marL="1370512" indent="0" algn="ctr">
              <a:buNone/>
              <a:defRPr sz="1600"/>
            </a:lvl4pPr>
            <a:lvl5pPr marL="1827349" indent="0" algn="ctr">
              <a:buNone/>
              <a:defRPr sz="1600"/>
            </a:lvl5pPr>
            <a:lvl6pPr marL="2284206" indent="0" algn="ctr">
              <a:buNone/>
              <a:defRPr sz="1600"/>
            </a:lvl6pPr>
            <a:lvl7pPr marL="2741022" indent="0" algn="ctr">
              <a:buNone/>
              <a:defRPr sz="1600"/>
            </a:lvl7pPr>
            <a:lvl8pPr marL="3197840" indent="0" algn="ctr">
              <a:buNone/>
              <a:defRPr sz="1600"/>
            </a:lvl8pPr>
            <a:lvl9pPr marL="365465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497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993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8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6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5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3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7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4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233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17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298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82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690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9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217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819" indent="0">
              <a:buNone/>
              <a:defRPr sz="2800"/>
            </a:lvl2pPr>
            <a:lvl3pPr marL="913674" indent="0">
              <a:buNone/>
              <a:defRPr sz="2400"/>
            </a:lvl3pPr>
            <a:lvl4pPr marL="1370512" indent="0">
              <a:buNone/>
              <a:defRPr sz="2000"/>
            </a:lvl4pPr>
            <a:lvl5pPr marL="1827349" indent="0">
              <a:buNone/>
              <a:defRPr sz="2000"/>
            </a:lvl5pPr>
            <a:lvl6pPr marL="2284206" indent="0">
              <a:buNone/>
              <a:defRPr sz="2000"/>
            </a:lvl6pPr>
            <a:lvl7pPr marL="2741022" indent="0">
              <a:buNone/>
              <a:defRPr sz="2000"/>
            </a:lvl7pPr>
            <a:lvl8pPr marL="3197840" indent="0">
              <a:buNone/>
              <a:defRPr sz="2000"/>
            </a:lvl8pPr>
            <a:lvl9pPr marL="365465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806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066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67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67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73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1D221-5464-4F9B-8DB5-14C3F77AC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047683-CC9B-43F3-AA90-A81BCD357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CFF1A-6585-4BDF-ACFD-C76968FBD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BEECD-72C7-478A-8C61-12DF7625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97DD-2F5B-45EB-BA0A-EEDA2BEC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225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95AF9-7E4D-4DC6-A9CF-67491C01C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A93EF-95B9-45B0-B999-041FD5A4E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53D21-1B7B-40C0-A2AE-3B2F4B3D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2F81E-96CF-41B9-B626-8CE36FB0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CCE02-E203-489A-AB8E-989AC8E6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339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61EB6-6FC7-4C4C-8C32-B507D5C28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C4866-8DE1-4056-A23A-C201B2223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2247C-409A-4333-95D2-A6F28216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B8137-A468-4BB3-BF92-98A0FEC18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65085-B982-44B8-8D73-D695B1C3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3075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285C8-0D23-456C-8A74-2BBFF596B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4F0CB-CBB1-46CC-919E-5D9D62D69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4CE7D-11A2-4321-9889-8FCEE02A8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77665-8422-44A9-8951-1702E9ACF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FFFE1-6F40-4C26-981B-FD1CB0DD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15DEC-070A-4B52-81C5-439A5811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5249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1A8CC-4D65-4491-8393-F26764E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148D6-F880-4E53-A223-9B69A0EF3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880A66-FF39-47CD-BD80-DA984725D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853D81-1582-4BF6-A839-0ECE6BD79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3AA121-330A-4565-8622-0D7286BFE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FA496F-A804-4EBD-B0F5-B70113E69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FFD03C-5171-409E-84CB-258862812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DFAD5-C211-4AC4-BF4C-325D1DF3A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1744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A87A6-0AE2-413D-A009-560AD738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C53488-106F-423F-8EAA-9B912878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26A8D2-6845-4FAE-8D76-BBBB541DC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38532B-A254-4801-8AD2-EEF623083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6650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C2375-FEBE-4CCE-AC3C-4E3A32D35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A56115-04E9-49FA-96F8-8409C47B4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33888-2E42-4E27-8815-B179B0E6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5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8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6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5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3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7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4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028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9AD8B-499D-4FA6-B63D-571F86C57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3B003-6E48-4560-8068-AF5DE1B46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6D912-F5B7-4462-81B3-25BF5623F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7585F-2078-4C90-8C8D-A8D97783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4D3B-9899-4303-A909-A5BAF046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A1BC6-8F15-4787-8E0E-6C2915B6A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6715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0791E-BDD9-4B07-845A-3D531FF05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13C9AE-D577-420B-913C-F57303091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C84A6-59FA-470A-9E91-BD421FD49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DE43F-041A-4D8F-81DE-173F8AAF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EB166-70C5-4A2C-AF44-B5A793C1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A6F3A-E7E2-4AD9-A9F7-FA3CDDDC5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BB9D-25D1-4792-A512-BC7791DB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4099CF-1A24-4978-80BF-8421F50A3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C17A4-396D-44FF-8AEC-0E250F0E6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5F751-0235-4988-9E0D-2BECD4E6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BC30E-2761-461C-AF80-B192F11BF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4309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F730A-F43D-4881-A4AA-849CDEE740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499A1-D878-4EBF-ABAE-FE4273388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04B78-668D-451D-BFC1-3D883804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FF99A-A632-428A-A61D-3F6743DB1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71CBB-AAF3-458E-AD30-B969C83F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3500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10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3000">
        <p14:warp dir="in"/>
      </p:transition>
    </mc:Choice>
    <mc:Fallback xmlns=""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4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7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1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819" indent="0">
              <a:buNone/>
              <a:defRPr sz="2800"/>
            </a:lvl2pPr>
            <a:lvl3pPr marL="913674" indent="0">
              <a:buNone/>
              <a:defRPr sz="2400"/>
            </a:lvl3pPr>
            <a:lvl4pPr marL="1370512" indent="0">
              <a:buNone/>
              <a:defRPr sz="2000"/>
            </a:lvl4pPr>
            <a:lvl5pPr marL="1827349" indent="0">
              <a:buNone/>
              <a:defRPr sz="2000"/>
            </a:lvl5pPr>
            <a:lvl6pPr marL="2284206" indent="0">
              <a:buNone/>
              <a:defRPr sz="2000"/>
            </a:lvl6pPr>
            <a:lvl7pPr marL="2741022" indent="0">
              <a:buNone/>
              <a:defRPr sz="2000"/>
            </a:lvl7pPr>
            <a:lvl8pPr marL="3197840" indent="0">
              <a:buNone/>
              <a:defRPr sz="2000"/>
            </a:lvl8pPr>
            <a:lvl9pPr marL="365465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6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76" tIns="45718" rIns="91376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76" tIns="45718" rIns="9137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A84C0-5DAA-4A1E-944B-3204E4E19715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12F0E-FE94-4364-BB5B-E73E25A78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9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367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29" indent="-228429" algn="l" defTabSz="91367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8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0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20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3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595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43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26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12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74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1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4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06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2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84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65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76" tIns="45718" rIns="91376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76" tIns="45718" rIns="91376" bIns="45718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FC5BA-E954-4DB8-8DAD-D425E109B5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98820-A067-4411-80D3-3BF9B1F480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15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defTabSz="91367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29" indent="-228429" algn="l" defTabSz="91367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8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0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20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3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595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43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26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12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74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1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4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06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2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84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65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309B8A-747F-4D7C-B45B-6D0925BE1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91740-5DBB-46D5-AC20-89CEB35C2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08E0D-B7D2-4CD1-B7D4-7F4202E9F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2097C6D-F9C6-441C-8D48-A55DCB3692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36D40-CDB4-4068-AF33-9F96011F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21DE9-72A1-4052-ADA1-0BC9236F5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A6F1C85-5C60-4DF1-9BA4-10CBE1210AC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3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56836" y="3429042"/>
            <a:ext cx="7714445" cy="1446551"/>
          </a:xfrm>
          <a:prstGeom prst="rect">
            <a:avLst/>
          </a:prstGeom>
          <a:noFill/>
        </p:spPr>
        <p:txBody>
          <a:bodyPr wrap="square" lIns="91376" tIns="45718" rIns="91376" bIns="45718" rtlCol="0">
            <a:prstTxWarp prst="textArchUp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4400" b="1" dirty="0">
                <a:solidFill>
                  <a:schemeClr val="accent5">
                    <a:lumMod val="75000"/>
                  </a:schemeClr>
                </a:solidFill>
                <a:latin typeface="UTM Avo" panose="02040603050506020204" pitchFamily="18" charset="0"/>
              </a:rPr>
              <a:t>CHÀO MỪNG CÁC CON </a:t>
            </a:r>
          </a:p>
          <a:p>
            <a:pPr algn="ctr">
              <a:lnSpc>
                <a:spcPct val="150000"/>
              </a:lnSpc>
            </a:pPr>
            <a:r>
              <a:rPr lang="vi-VN" sz="4400" b="1" dirty="0">
                <a:solidFill>
                  <a:schemeClr val="accent5">
                    <a:lumMod val="75000"/>
                  </a:schemeClr>
                </a:solidFill>
                <a:latin typeface="UTM Avo" panose="02040603050506020204" pitchFamily="18" charset="0"/>
              </a:rPr>
              <a:t>ĐẾN VỚI TIẾT TOÁN</a:t>
            </a:r>
            <a:endParaRPr lang="en-US" sz="4400" b="1" dirty="0">
              <a:solidFill>
                <a:schemeClr val="accent5">
                  <a:lumMod val="75000"/>
                </a:schemeClr>
              </a:solidFill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237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805996" y="358321"/>
            <a:ext cx="714829" cy="680811"/>
          </a:xfrm>
          <a:prstGeom prst="ellipse">
            <a:avLst/>
          </a:prstGeom>
          <a:solidFill>
            <a:srgbClr val="FE6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32" tIns="34286" rIns="68532" bIns="34286" anchor="ctr"/>
          <a:lstStyle/>
          <a:p>
            <a:pPr defTabSz="685218">
              <a:defRPr/>
            </a:pPr>
            <a:r>
              <a:rPr lang="en-US" sz="4000" b="1">
                <a:solidFill>
                  <a:prstClr val="white"/>
                </a:solidFill>
              </a:rPr>
              <a:t>3</a:t>
            </a:r>
            <a:endParaRPr lang="vi-VN" sz="4000" b="1">
              <a:solidFill>
                <a:prstClr val="white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688326" y="203739"/>
            <a:ext cx="10079131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Hình thích hợp đặt vào dấu “?” là hình nào?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326" y="1811792"/>
            <a:ext cx="9621931" cy="305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5525943" y="4141045"/>
            <a:ext cx="625280" cy="4962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8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1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805996" y="358321"/>
            <a:ext cx="714829" cy="680811"/>
          </a:xfrm>
          <a:prstGeom prst="ellipse">
            <a:avLst/>
          </a:prstGeom>
          <a:solidFill>
            <a:srgbClr val="FE6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32" tIns="34286" rIns="68532" bIns="34286" anchor="ctr"/>
          <a:lstStyle/>
          <a:p>
            <a:pPr defTabSz="685218">
              <a:defRPr/>
            </a:pPr>
            <a:r>
              <a:rPr lang="en-US" sz="4000" b="1">
                <a:solidFill>
                  <a:prstClr val="white"/>
                </a:solidFill>
              </a:rPr>
              <a:t>4</a:t>
            </a:r>
            <a:endParaRPr lang="vi-VN" sz="4000" b="1">
              <a:solidFill>
                <a:prstClr val="white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688326" y="203739"/>
            <a:ext cx="10079131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Từ bốn hình tam giác như nhau, em hãy ghép thành hình sau:</a:t>
            </a:r>
          </a:p>
        </p:txBody>
      </p:sp>
      <p:sp>
        <p:nvSpPr>
          <p:cNvPr id="6" name="Right Triangle 5"/>
          <p:cNvSpPr/>
          <p:nvPr/>
        </p:nvSpPr>
        <p:spPr>
          <a:xfrm>
            <a:off x="2023628" y="1702766"/>
            <a:ext cx="1277938" cy="1144587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ight Triangle 7"/>
          <p:cNvSpPr/>
          <p:nvPr/>
        </p:nvSpPr>
        <p:spPr>
          <a:xfrm>
            <a:off x="3740263" y="1686465"/>
            <a:ext cx="1277938" cy="1144587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5297553" y="1686465"/>
            <a:ext cx="1277938" cy="1144587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ight Triangle 10"/>
          <p:cNvSpPr/>
          <p:nvPr/>
        </p:nvSpPr>
        <p:spPr>
          <a:xfrm rot="16200000">
            <a:off x="5080636" y="1619789"/>
            <a:ext cx="1277938" cy="1144587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Flowchart: Extract 2"/>
          <p:cNvSpPr/>
          <p:nvPr/>
        </p:nvSpPr>
        <p:spPr>
          <a:xfrm>
            <a:off x="8464163" y="3385457"/>
            <a:ext cx="2623458" cy="1948543"/>
          </a:xfrm>
          <a:prstGeom prst="flowChartExtract">
            <a:avLst/>
          </a:prstGeom>
          <a:solidFill>
            <a:srgbClr val="4BF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Up Arrow 13"/>
          <p:cNvSpPr/>
          <p:nvPr/>
        </p:nvSpPr>
        <p:spPr>
          <a:xfrm>
            <a:off x="714054" y="3385457"/>
            <a:ext cx="1948543" cy="2231571"/>
          </a:xfrm>
          <a:prstGeom prst="upArrow">
            <a:avLst/>
          </a:prstGeom>
          <a:solidFill>
            <a:srgbClr val="4BF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Right Triangle 19"/>
          <p:cNvSpPr/>
          <p:nvPr/>
        </p:nvSpPr>
        <p:spPr>
          <a:xfrm rot="10800000">
            <a:off x="3301566" y="1762664"/>
            <a:ext cx="1277938" cy="1144587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Right Triangle 21"/>
          <p:cNvSpPr/>
          <p:nvPr/>
        </p:nvSpPr>
        <p:spPr>
          <a:xfrm>
            <a:off x="6924168" y="1553113"/>
            <a:ext cx="1277938" cy="1278151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56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4577E-6 -2.96296E-6 L 0.10784 0.398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92" y="1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0.03727 L 0.00274 0.3879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29 -4.44444E-6 L -0.19015 0.2335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93" y="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76 0.01621 L -0.24251 0.2351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87" y="10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8" grpId="0" animBg="1"/>
      <p:bldP spid="10" grpId="0" animBg="1"/>
      <p:bldP spid="11" grpId="0" animBg="1"/>
      <p:bldP spid="11" grpId="1" animBg="1"/>
      <p:bldP spid="20" grpId="0" animBg="1"/>
      <p:bldP spid="20" grpId="1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805996" y="358321"/>
            <a:ext cx="714829" cy="680811"/>
          </a:xfrm>
          <a:prstGeom prst="ellipse">
            <a:avLst/>
          </a:prstGeom>
          <a:solidFill>
            <a:srgbClr val="FE6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32" tIns="34286" rIns="68532" bIns="34286" anchor="ctr"/>
          <a:lstStyle/>
          <a:p>
            <a:pPr defTabSz="685218">
              <a:defRPr/>
            </a:pPr>
            <a:r>
              <a:rPr lang="en-US" sz="4000" b="1">
                <a:solidFill>
                  <a:prstClr val="white"/>
                </a:solidFill>
              </a:rPr>
              <a:t>4</a:t>
            </a:r>
            <a:endParaRPr lang="vi-VN" sz="4000" b="1">
              <a:solidFill>
                <a:prstClr val="white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688326" y="203739"/>
            <a:ext cx="10079131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Từ bốn hình tam giác như nhau, em hãy ghép thành hình sau:</a:t>
            </a:r>
          </a:p>
        </p:txBody>
      </p:sp>
      <p:sp>
        <p:nvSpPr>
          <p:cNvPr id="6" name="Right Triangle 5"/>
          <p:cNvSpPr/>
          <p:nvPr/>
        </p:nvSpPr>
        <p:spPr>
          <a:xfrm>
            <a:off x="2023628" y="1702766"/>
            <a:ext cx="1277938" cy="1144587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ight Triangle 7"/>
          <p:cNvSpPr/>
          <p:nvPr/>
        </p:nvSpPr>
        <p:spPr>
          <a:xfrm>
            <a:off x="3740263" y="1686465"/>
            <a:ext cx="1277938" cy="1144587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5297553" y="1686465"/>
            <a:ext cx="1277938" cy="1144587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Flowchart: Extract 2"/>
          <p:cNvSpPr/>
          <p:nvPr/>
        </p:nvSpPr>
        <p:spPr>
          <a:xfrm>
            <a:off x="580251" y="3195887"/>
            <a:ext cx="2623458" cy="1948543"/>
          </a:xfrm>
          <a:prstGeom prst="flowChartExtract">
            <a:avLst/>
          </a:prstGeom>
          <a:solidFill>
            <a:srgbClr val="4BF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22" name="Right Triangle 21"/>
          <p:cNvSpPr/>
          <p:nvPr/>
        </p:nvSpPr>
        <p:spPr>
          <a:xfrm>
            <a:off x="6924168" y="1553113"/>
            <a:ext cx="1277938" cy="1278151"/>
          </a:xfrm>
          <a:prstGeom prst="rtTriangle">
            <a:avLst/>
          </a:prstGeom>
          <a:solidFill>
            <a:srgbClr val="4BFF4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2" rIns="91426" bIns="45712" anchor="ctr"/>
          <a:lstStyle/>
          <a:p>
            <a:pPr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Flowchart: Extract 1"/>
          <p:cNvSpPr/>
          <p:nvPr/>
        </p:nvSpPr>
        <p:spPr>
          <a:xfrm>
            <a:off x="1600965" y="1779508"/>
            <a:ext cx="1594624" cy="991101"/>
          </a:xfrm>
          <a:prstGeom prst="flowChartExtract">
            <a:avLst/>
          </a:prstGeom>
          <a:solidFill>
            <a:srgbClr val="4BF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Flowchart: Extract 20"/>
          <p:cNvSpPr/>
          <p:nvPr/>
        </p:nvSpPr>
        <p:spPr>
          <a:xfrm>
            <a:off x="3423577" y="1779508"/>
            <a:ext cx="1594624" cy="991101"/>
          </a:xfrm>
          <a:prstGeom prst="flowChartExtract">
            <a:avLst/>
          </a:prstGeom>
          <a:solidFill>
            <a:srgbClr val="4BF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Flowchart: Extract 22"/>
          <p:cNvSpPr/>
          <p:nvPr/>
        </p:nvSpPr>
        <p:spPr>
          <a:xfrm>
            <a:off x="4980867" y="1839951"/>
            <a:ext cx="1594624" cy="991101"/>
          </a:xfrm>
          <a:prstGeom prst="flowChartExtract">
            <a:avLst/>
          </a:prstGeom>
          <a:solidFill>
            <a:srgbClr val="4BF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Flowchart: Extract 23"/>
          <p:cNvSpPr/>
          <p:nvPr/>
        </p:nvSpPr>
        <p:spPr>
          <a:xfrm flipV="1">
            <a:off x="6575491" y="2009484"/>
            <a:ext cx="1594624" cy="991101"/>
          </a:xfrm>
          <a:prstGeom prst="flowChartExtract">
            <a:avLst/>
          </a:prstGeom>
          <a:solidFill>
            <a:srgbClr val="4BFF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603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20162E-6 -2.96296E-6 L 0.15277 0.381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32" y="1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05 -2.96296E-6 L 0.13272 0.3817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32" y="1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5 -0.01945 L -0.05939 0.230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1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0.02592 L -0.19029 0.3474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86" y="1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22" grpId="0" animBg="1"/>
      <p:bldP spid="2" grpId="0" animBg="1"/>
      <p:bldP spid="2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61" y="630115"/>
            <a:ext cx="10515600" cy="182756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UTM Avo" panose="02040603050506020204" pitchFamily="18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226547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>
            <a:alpha val="1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1F154CB-BE73-4034-B6B6-FE5D307D7F81}"/>
              </a:ext>
            </a:extLst>
          </p:cNvPr>
          <p:cNvSpPr/>
          <p:nvPr/>
        </p:nvSpPr>
        <p:spPr>
          <a:xfrm>
            <a:off x="1457741" y="1903267"/>
            <a:ext cx="9344363" cy="1945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2B57001-2B5F-4DEF-9A45-F000EE203FA9}"/>
              </a:ext>
            </a:extLst>
          </p:cNvPr>
          <p:cNvSpPr/>
          <p:nvPr/>
        </p:nvSpPr>
        <p:spPr>
          <a:xfrm>
            <a:off x="2000201" y="2029847"/>
            <a:ext cx="8436224" cy="161741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en-US" sz="3999" b="1" err="1">
                <a:solidFill>
                  <a:prstClr val="black"/>
                </a:solidFill>
              </a:rPr>
              <a:t>Bài</a:t>
            </a:r>
            <a:r>
              <a:rPr lang="en-US" sz="3999" b="1">
                <a:solidFill>
                  <a:prstClr val="black"/>
                </a:solidFill>
              </a:rPr>
              <a:t> 19</a:t>
            </a:r>
            <a:endParaRPr lang="en-US" sz="3999" b="1" dirty="0">
              <a:solidFill>
                <a:prstClr val="black"/>
              </a:solidFill>
            </a:endParaRPr>
          </a:p>
          <a:p>
            <a:pPr algn="ctr" defTabSz="914400"/>
            <a:r>
              <a:rPr lang="en-US" sz="4799" b="1">
                <a:solidFill>
                  <a:srgbClr val="002060"/>
                </a:solidFill>
              </a:rPr>
              <a:t>ÔN TẬP HÌNH HỌC</a:t>
            </a:r>
            <a:endParaRPr lang="en-US" sz="4799" b="1" dirty="0">
              <a:solidFill>
                <a:srgbClr val="002060"/>
              </a:solidFill>
            </a:endParaRPr>
          </a:p>
          <a:p>
            <a:pPr algn="ctr"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91320-D645-4EB3-913F-636CDEA9DE73}"/>
              </a:ext>
            </a:extLst>
          </p:cNvPr>
          <p:cNvSpPr/>
          <p:nvPr/>
        </p:nvSpPr>
        <p:spPr>
          <a:xfrm>
            <a:off x="4560474" y="369380"/>
            <a:ext cx="3071055" cy="1200178"/>
          </a:xfrm>
          <a:prstGeom prst="rect">
            <a:avLst/>
          </a:prstGeom>
          <a:noFill/>
        </p:spPr>
        <p:txBody>
          <a:bodyPr wrap="none" lIns="91419" tIns="45709" rIns="91419" bIns="45709">
            <a:spAutoFit/>
          </a:bodyPr>
          <a:lstStyle/>
          <a:p>
            <a:pPr algn="ctr" defTabSz="914400"/>
            <a:r>
              <a:rPr lang="en-US" sz="7199" b="1" dirty="0">
                <a:ln w="22225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</a:rPr>
              <a:t>TOÁN 1</a:t>
            </a:r>
          </a:p>
        </p:txBody>
      </p:sp>
      <p:grpSp>
        <p:nvGrpSpPr>
          <p:cNvPr id="23" name="组合 7">
            <a:extLst>
              <a:ext uri="{FF2B5EF4-FFF2-40B4-BE49-F238E27FC236}">
                <a16:creationId xmlns:a16="http://schemas.microsoft.com/office/drawing/2014/main" id="{E04D484F-216E-49BA-8D5E-EC7E24309DE9}"/>
              </a:ext>
            </a:extLst>
          </p:cNvPr>
          <p:cNvGrpSpPr/>
          <p:nvPr/>
        </p:nvGrpSpPr>
        <p:grpSpPr>
          <a:xfrm>
            <a:off x="2205" y="1459035"/>
            <a:ext cx="12187593" cy="286151"/>
            <a:chOff x="506436" y="958169"/>
            <a:chExt cx="12190413" cy="286217"/>
          </a:xfrm>
        </p:grpSpPr>
        <p:sp>
          <p:nvSpPr>
            <p:cNvPr id="24" name="矩形 10">
              <a:extLst>
                <a:ext uri="{FF2B5EF4-FFF2-40B4-BE49-F238E27FC236}">
                  <a16:creationId xmlns:a16="http://schemas.microsoft.com/office/drawing/2014/main" id="{5DCD8F8D-0751-47AD-9659-CBC02F974D96}"/>
                </a:ext>
              </a:extLst>
            </p:cNvPr>
            <p:cNvSpPr/>
            <p:nvPr/>
          </p:nvSpPr>
          <p:spPr>
            <a:xfrm flipV="1">
              <a:off x="506436" y="958169"/>
              <a:ext cx="12190413" cy="45719"/>
            </a:xfrm>
            <a:prstGeom prst="rect">
              <a:avLst/>
            </a:prstGeom>
            <a:solidFill>
              <a:srgbClr val="51A8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zh-CN" altLang="en-US" sz="1800">
                <a:solidFill>
                  <a:prstClr val="white"/>
                </a:solidFill>
              </a:endParaRPr>
            </a:p>
          </p:txBody>
        </p:sp>
        <p:sp>
          <p:nvSpPr>
            <p:cNvPr id="26" name="TextBox 8">
              <a:extLst>
                <a:ext uri="{FF2B5EF4-FFF2-40B4-BE49-F238E27FC236}">
                  <a16:creationId xmlns:a16="http://schemas.microsoft.com/office/drawing/2014/main" id="{E97B75DE-B315-4E34-8C97-C35A5F4C51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5520" y="1044331"/>
              <a:ext cx="3255323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914400"/>
              <a:endParaRPr lang="zh-CN" altLang="en-US" sz="1300" dirty="0">
                <a:solidFill>
                  <a:srgbClr val="4472C4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pic>
        <p:nvPicPr>
          <p:cNvPr id="8" name="Picture 8" descr="拥抱">
            <a:extLst>
              <a:ext uri="{FF2B5EF4-FFF2-40B4-BE49-F238E27FC236}">
                <a16:creationId xmlns:a16="http://schemas.microsoft.com/office/drawing/2014/main" id="{39CCDFBE-0F3B-4A64-AE9D-1C7F75023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339" y="5433215"/>
            <a:ext cx="943786" cy="9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拥抱">
            <a:extLst>
              <a:ext uri="{FF2B5EF4-FFF2-40B4-BE49-F238E27FC236}">
                <a16:creationId xmlns:a16="http://schemas.microsoft.com/office/drawing/2014/main" id="{837122F0-957D-4C3D-B1BA-06F6E4454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813" y="5787309"/>
            <a:ext cx="943786" cy="9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拥抱">
            <a:extLst>
              <a:ext uri="{FF2B5EF4-FFF2-40B4-BE49-F238E27FC236}">
                <a16:creationId xmlns:a16="http://schemas.microsoft.com/office/drawing/2014/main" id="{D68E97B0-0C8D-4598-99C3-4AACF4085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181" y="5380197"/>
            <a:ext cx="1196946" cy="120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拥抱2">
            <a:extLst>
              <a:ext uri="{FF2B5EF4-FFF2-40B4-BE49-F238E27FC236}">
                <a16:creationId xmlns:a16="http://schemas.microsoft.com/office/drawing/2014/main" id="{DC04DBF8-4A6C-4990-BC4B-51E31A7DC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11" y="5800565"/>
            <a:ext cx="1245387" cy="1070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拥抱2">
            <a:extLst>
              <a:ext uri="{FF2B5EF4-FFF2-40B4-BE49-F238E27FC236}">
                <a16:creationId xmlns:a16="http://schemas.microsoft.com/office/drawing/2014/main" id="{3EA67A86-E2BC-49A7-AE60-37F058684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668" y="6113354"/>
            <a:ext cx="1014149" cy="871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9" descr="拥抱2">
            <a:extLst>
              <a:ext uri="{FF2B5EF4-FFF2-40B4-BE49-F238E27FC236}">
                <a16:creationId xmlns:a16="http://schemas.microsoft.com/office/drawing/2014/main" id="{F2B88341-BBE4-45C1-BF96-5F87B3127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0461" y="5992102"/>
            <a:ext cx="1011090" cy="871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9" descr="拥抱2">
            <a:extLst>
              <a:ext uri="{FF2B5EF4-FFF2-40B4-BE49-F238E27FC236}">
                <a16:creationId xmlns:a16="http://schemas.microsoft.com/office/drawing/2014/main" id="{27E27E74-C381-41CF-984B-BFC8065E4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42" y="6070535"/>
            <a:ext cx="1011090" cy="871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9" descr="拥抱">
            <a:extLst>
              <a:ext uri="{FF2B5EF4-FFF2-40B4-BE49-F238E27FC236}">
                <a16:creationId xmlns:a16="http://schemas.microsoft.com/office/drawing/2014/main" id="{4090FD17-4141-4F0C-928E-BF3E4327B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009" y="5994053"/>
            <a:ext cx="943786" cy="9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0" descr="拥抱">
            <a:extLst>
              <a:ext uri="{FF2B5EF4-FFF2-40B4-BE49-F238E27FC236}">
                <a16:creationId xmlns:a16="http://schemas.microsoft.com/office/drawing/2014/main" id="{25548B49-78F2-4B35-A463-7929C7427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919" y="6108616"/>
            <a:ext cx="943786" cy="9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3" descr="拥抱2">
            <a:extLst>
              <a:ext uri="{FF2B5EF4-FFF2-40B4-BE49-F238E27FC236}">
                <a16:creationId xmlns:a16="http://schemas.microsoft.com/office/drawing/2014/main" id="{D2BCB075-57BF-40AE-8715-59BF52C5C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214" y="5956217"/>
            <a:ext cx="1014149" cy="871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4" descr="拥抱2">
            <a:extLst>
              <a:ext uri="{FF2B5EF4-FFF2-40B4-BE49-F238E27FC236}">
                <a16:creationId xmlns:a16="http://schemas.microsoft.com/office/drawing/2014/main" id="{1E9D436C-DF97-47F0-BD27-C6FC4DCA8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893" y="6016191"/>
            <a:ext cx="1014149" cy="871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 descr="拥抱2">
            <a:extLst>
              <a:ext uri="{FF2B5EF4-FFF2-40B4-BE49-F238E27FC236}">
                <a16:creationId xmlns:a16="http://schemas.microsoft.com/office/drawing/2014/main" id="{1E50B4C4-F0E1-4096-BA08-2B8E6962A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83" y="5625340"/>
            <a:ext cx="1394786" cy="1202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9" descr="拥抱2">
            <a:extLst>
              <a:ext uri="{FF2B5EF4-FFF2-40B4-BE49-F238E27FC236}">
                <a16:creationId xmlns:a16="http://schemas.microsoft.com/office/drawing/2014/main" id="{A5FE33BE-018F-4698-AF70-FF9A452D5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774" y="6010943"/>
            <a:ext cx="1011090" cy="871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8" descr="拥抱">
            <a:extLst>
              <a:ext uri="{FF2B5EF4-FFF2-40B4-BE49-F238E27FC236}">
                <a16:creationId xmlns:a16="http://schemas.microsoft.com/office/drawing/2014/main" id="{FD31C22E-936E-49BC-BDC2-FCF9C3A16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436" y="5533561"/>
            <a:ext cx="1331425" cy="1337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9" descr="拥抱">
            <a:extLst>
              <a:ext uri="{FF2B5EF4-FFF2-40B4-BE49-F238E27FC236}">
                <a16:creationId xmlns:a16="http://schemas.microsoft.com/office/drawing/2014/main" id="{E769DF00-4F69-40A1-A782-63B792F6A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29" y="5509070"/>
            <a:ext cx="1349840" cy="1356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0" descr="拥抱">
            <a:extLst>
              <a:ext uri="{FF2B5EF4-FFF2-40B4-BE49-F238E27FC236}">
                <a16:creationId xmlns:a16="http://schemas.microsoft.com/office/drawing/2014/main" id="{355AE0B4-3F98-429E-A496-998FF82F3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3047" y="5647845"/>
            <a:ext cx="943786" cy="9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3" descr="拥抱2">
            <a:extLst>
              <a:ext uri="{FF2B5EF4-FFF2-40B4-BE49-F238E27FC236}">
                <a16:creationId xmlns:a16="http://schemas.microsoft.com/office/drawing/2014/main" id="{0F01D92E-FB5D-49FD-B941-3F4126780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138" y="5713813"/>
            <a:ext cx="1346293" cy="115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4" descr="拥抱2">
            <a:extLst>
              <a:ext uri="{FF2B5EF4-FFF2-40B4-BE49-F238E27FC236}">
                <a16:creationId xmlns:a16="http://schemas.microsoft.com/office/drawing/2014/main" id="{214025E7-ED2C-425C-B309-A4BD98B0C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774" y="5999367"/>
            <a:ext cx="1014149" cy="871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9" descr="拥抱2">
            <a:extLst>
              <a:ext uri="{FF2B5EF4-FFF2-40B4-BE49-F238E27FC236}">
                <a16:creationId xmlns:a16="http://schemas.microsoft.com/office/drawing/2014/main" id="{F6DC1A82-E590-4C86-A884-E79D08CD0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510" y="6052677"/>
            <a:ext cx="1011090" cy="871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9" descr="拥抱2">
            <a:extLst>
              <a:ext uri="{FF2B5EF4-FFF2-40B4-BE49-F238E27FC236}">
                <a16:creationId xmlns:a16="http://schemas.microsoft.com/office/drawing/2014/main" id="{90B984C3-0061-49AE-B504-83DCCD960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813" y="5907403"/>
            <a:ext cx="1011090" cy="871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9" descr="拥抱">
            <a:extLst>
              <a:ext uri="{FF2B5EF4-FFF2-40B4-BE49-F238E27FC236}">
                <a16:creationId xmlns:a16="http://schemas.microsoft.com/office/drawing/2014/main" id="{DD8E0726-CADC-44E6-8C9F-F112E05CF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874" y="5995635"/>
            <a:ext cx="943786" cy="9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60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06354" y="2214605"/>
            <a:ext cx="4692181" cy="1323435"/>
          </a:xfrm>
          <a:prstGeom prst="rect">
            <a:avLst/>
          </a:prstGeom>
          <a:noFill/>
        </p:spPr>
        <p:txBody>
          <a:bodyPr wrap="none" lIns="91376" tIns="45718" rIns="91376" bIns="45718" rtlCol="0">
            <a:spAutoFit/>
          </a:bodyPr>
          <a:lstStyle/>
          <a:p>
            <a:r>
              <a:rPr lang="vi-VN" sz="8000">
                <a:solidFill>
                  <a:srgbClr val="4472C4">
                    <a:lumMod val="75000"/>
                  </a:srgbClr>
                </a:solidFill>
              </a:rPr>
              <a:t>Luyện tập</a:t>
            </a:r>
            <a:endParaRPr lang="en-US" sz="8000" dirty="0">
              <a:solidFill>
                <a:srgbClr val="4472C4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04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805996" y="358321"/>
            <a:ext cx="714829" cy="680811"/>
          </a:xfrm>
          <a:prstGeom prst="ellipse">
            <a:avLst/>
          </a:prstGeom>
          <a:solidFill>
            <a:srgbClr val="FE6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32" tIns="34286" rIns="68532" bIns="34286" anchor="ctr"/>
          <a:lstStyle/>
          <a:p>
            <a:pPr defTabSz="685218">
              <a:defRPr/>
            </a:pPr>
            <a:r>
              <a:rPr lang="en-US" sz="4000" b="1">
                <a:solidFill>
                  <a:prstClr val="white"/>
                </a:solidFill>
              </a:rPr>
              <a:t>1</a:t>
            </a:r>
            <a:endParaRPr lang="vi-VN" sz="4000" b="1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1828" y="1986644"/>
            <a:ext cx="1063115" cy="98018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Oval 4"/>
          <p:cNvSpPr/>
          <p:nvPr/>
        </p:nvSpPr>
        <p:spPr>
          <a:xfrm>
            <a:off x="3733801" y="1932214"/>
            <a:ext cx="1130400" cy="10422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/>
          <p:cNvSpPr/>
          <p:nvPr/>
        </p:nvSpPr>
        <p:spPr>
          <a:xfrm>
            <a:off x="5736772" y="1975756"/>
            <a:ext cx="2180058" cy="980184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Diamond 5"/>
          <p:cNvSpPr/>
          <p:nvPr/>
        </p:nvSpPr>
        <p:spPr>
          <a:xfrm>
            <a:off x="8784771" y="1453234"/>
            <a:ext cx="1870543" cy="1550923"/>
          </a:xfrm>
          <a:prstGeom prst="diamond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Oval 35"/>
          <p:cNvSpPr/>
          <p:nvPr/>
        </p:nvSpPr>
        <p:spPr>
          <a:xfrm>
            <a:off x="1710099" y="4650285"/>
            <a:ext cx="785560" cy="724280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5-Point Star 7"/>
          <p:cNvSpPr/>
          <p:nvPr/>
        </p:nvSpPr>
        <p:spPr>
          <a:xfrm>
            <a:off x="4883914" y="3923180"/>
            <a:ext cx="1897458" cy="1476478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Isosceles Triangle 10"/>
          <p:cNvSpPr/>
          <p:nvPr/>
        </p:nvSpPr>
        <p:spPr>
          <a:xfrm>
            <a:off x="8946256" y="4170148"/>
            <a:ext cx="1709058" cy="1207393"/>
          </a:xfrm>
          <a:prstGeom prst="triangl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/>
          <p:cNvSpPr/>
          <p:nvPr/>
        </p:nvSpPr>
        <p:spPr>
          <a:xfrm>
            <a:off x="7200262" y="3916408"/>
            <a:ext cx="901630" cy="146407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ight Triangle 11"/>
          <p:cNvSpPr/>
          <p:nvPr/>
        </p:nvSpPr>
        <p:spPr>
          <a:xfrm rot="8818454">
            <a:off x="3000196" y="4898334"/>
            <a:ext cx="1561029" cy="980184"/>
          </a:xfrm>
          <a:prstGeom prst="rtTriangle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688327" y="203739"/>
            <a:ext cx="6507574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Hình nào là hình vuông?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2308336" y="3083294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A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 bwMode="auto">
          <a:xfrm>
            <a:off x="4023569" y="3093528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B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 bwMode="auto">
          <a:xfrm>
            <a:off x="6464337" y="3098501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C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 bwMode="auto">
          <a:xfrm>
            <a:off x="9444610" y="3089600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D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 bwMode="auto">
          <a:xfrm>
            <a:off x="1836396" y="5582339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E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3458369" y="5598198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G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 bwMode="auto">
          <a:xfrm>
            <a:off x="5461340" y="5596165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5" name="Title 1"/>
          <p:cNvSpPr txBox="1">
            <a:spLocks/>
          </p:cNvSpPr>
          <p:nvPr/>
        </p:nvSpPr>
        <p:spPr bwMode="auto">
          <a:xfrm>
            <a:off x="7409891" y="5596162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I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6" name="Title 1"/>
          <p:cNvSpPr txBox="1">
            <a:spLocks/>
          </p:cNvSpPr>
          <p:nvPr/>
        </p:nvSpPr>
        <p:spPr bwMode="auto">
          <a:xfrm>
            <a:off x="9434628" y="5596163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K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111828" y="3065843"/>
            <a:ext cx="903515" cy="90351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90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1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805996" y="358321"/>
            <a:ext cx="714829" cy="680811"/>
          </a:xfrm>
          <a:prstGeom prst="ellipse">
            <a:avLst/>
          </a:prstGeom>
          <a:solidFill>
            <a:srgbClr val="FE6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32" tIns="34286" rIns="68532" bIns="34286" anchor="ctr"/>
          <a:lstStyle/>
          <a:p>
            <a:pPr defTabSz="685218">
              <a:defRPr/>
            </a:pPr>
            <a:r>
              <a:rPr lang="en-US" sz="4000" b="1">
                <a:solidFill>
                  <a:prstClr val="white"/>
                </a:solidFill>
              </a:rPr>
              <a:t>1</a:t>
            </a:r>
            <a:endParaRPr lang="vi-VN" sz="4000" b="1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1828" y="1986644"/>
            <a:ext cx="1063115" cy="98018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733801" y="1932214"/>
            <a:ext cx="1130400" cy="10422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36772" y="1975756"/>
            <a:ext cx="2180058" cy="980184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8784771" y="1453234"/>
            <a:ext cx="1870543" cy="1550923"/>
          </a:xfrm>
          <a:prstGeom prst="diamond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1710099" y="4650285"/>
            <a:ext cx="785560" cy="724280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4883914" y="3923180"/>
            <a:ext cx="1897458" cy="1476478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8946256" y="4170148"/>
            <a:ext cx="1709058" cy="1207393"/>
          </a:xfrm>
          <a:prstGeom prst="triangl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200262" y="3916408"/>
            <a:ext cx="901630" cy="146407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8818454">
            <a:off x="3000196" y="4898334"/>
            <a:ext cx="1561029" cy="980184"/>
          </a:xfrm>
          <a:prstGeom prst="rtTriangle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688327" y="203739"/>
            <a:ext cx="6507574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Hình nào là hình tam giác?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2308336" y="3083294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A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 bwMode="auto">
          <a:xfrm>
            <a:off x="4023569" y="3093528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B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 bwMode="auto">
          <a:xfrm>
            <a:off x="6464337" y="3098501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C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 bwMode="auto">
          <a:xfrm>
            <a:off x="9444610" y="3089600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D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 bwMode="auto">
          <a:xfrm>
            <a:off x="1836396" y="5582339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E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3458369" y="5598198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G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 bwMode="auto">
          <a:xfrm>
            <a:off x="5461340" y="5596165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5" name="Title 1"/>
          <p:cNvSpPr txBox="1">
            <a:spLocks/>
          </p:cNvSpPr>
          <p:nvPr/>
        </p:nvSpPr>
        <p:spPr bwMode="auto">
          <a:xfrm>
            <a:off x="7409891" y="5596162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I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6" name="Title 1"/>
          <p:cNvSpPr txBox="1">
            <a:spLocks/>
          </p:cNvSpPr>
          <p:nvPr/>
        </p:nvSpPr>
        <p:spPr bwMode="auto">
          <a:xfrm>
            <a:off x="9434628" y="5596163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K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328952" y="5598198"/>
            <a:ext cx="903515" cy="82467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9279170" y="5587312"/>
            <a:ext cx="903515" cy="82467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66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1" grpId="0"/>
      <p:bldP spid="21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805996" y="358321"/>
            <a:ext cx="714829" cy="680811"/>
          </a:xfrm>
          <a:prstGeom prst="ellipse">
            <a:avLst/>
          </a:prstGeom>
          <a:solidFill>
            <a:srgbClr val="FE6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32" tIns="34286" rIns="68532" bIns="34286" anchor="ctr"/>
          <a:lstStyle/>
          <a:p>
            <a:pPr defTabSz="685218">
              <a:defRPr/>
            </a:pPr>
            <a:r>
              <a:rPr lang="en-US" sz="4000" b="1">
                <a:solidFill>
                  <a:prstClr val="white"/>
                </a:solidFill>
              </a:rPr>
              <a:t>1</a:t>
            </a:r>
            <a:endParaRPr lang="vi-VN" sz="4000" b="1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1828" y="1986644"/>
            <a:ext cx="1063115" cy="98018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733801" y="1932214"/>
            <a:ext cx="1130400" cy="10422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36772" y="1975756"/>
            <a:ext cx="2180058" cy="980184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8784771" y="1453234"/>
            <a:ext cx="1870543" cy="1550923"/>
          </a:xfrm>
          <a:prstGeom prst="diamond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1710099" y="4650285"/>
            <a:ext cx="785560" cy="724280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4883914" y="3923180"/>
            <a:ext cx="1897458" cy="1476478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8946256" y="4170148"/>
            <a:ext cx="1709058" cy="1207393"/>
          </a:xfrm>
          <a:prstGeom prst="triangl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200262" y="3916408"/>
            <a:ext cx="901630" cy="146407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8818454">
            <a:off x="3000196" y="4898334"/>
            <a:ext cx="1561029" cy="980184"/>
          </a:xfrm>
          <a:prstGeom prst="rtTriangle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688327" y="203739"/>
            <a:ext cx="6507574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Hình nào là hình tròn?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2308336" y="3083294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A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 bwMode="auto">
          <a:xfrm>
            <a:off x="4023569" y="3093528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B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 bwMode="auto">
          <a:xfrm>
            <a:off x="6464337" y="3098501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C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 bwMode="auto">
          <a:xfrm>
            <a:off x="9444610" y="3089600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D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 bwMode="auto">
          <a:xfrm>
            <a:off x="1836396" y="5582339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E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3458369" y="5598198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G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 bwMode="auto">
          <a:xfrm>
            <a:off x="5461340" y="5596165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5" name="Title 1"/>
          <p:cNvSpPr txBox="1">
            <a:spLocks/>
          </p:cNvSpPr>
          <p:nvPr/>
        </p:nvSpPr>
        <p:spPr bwMode="auto">
          <a:xfrm>
            <a:off x="7409891" y="5596162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I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6" name="Title 1"/>
          <p:cNvSpPr txBox="1">
            <a:spLocks/>
          </p:cNvSpPr>
          <p:nvPr/>
        </p:nvSpPr>
        <p:spPr bwMode="auto">
          <a:xfrm>
            <a:off x="9434628" y="5596163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K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934331" y="3198460"/>
            <a:ext cx="727190" cy="6659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720985" y="5653743"/>
            <a:ext cx="727190" cy="6659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09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1" grpId="0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805996" y="358321"/>
            <a:ext cx="714829" cy="680811"/>
          </a:xfrm>
          <a:prstGeom prst="ellipse">
            <a:avLst/>
          </a:prstGeom>
          <a:solidFill>
            <a:srgbClr val="FE6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32" tIns="34286" rIns="68532" bIns="34286" anchor="ctr"/>
          <a:lstStyle/>
          <a:p>
            <a:pPr defTabSz="685218">
              <a:defRPr/>
            </a:pPr>
            <a:r>
              <a:rPr lang="en-US" sz="4000" b="1">
                <a:solidFill>
                  <a:prstClr val="white"/>
                </a:solidFill>
              </a:rPr>
              <a:t>1</a:t>
            </a:r>
            <a:endParaRPr lang="vi-VN" sz="4000" b="1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11828" y="1986644"/>
            <a:ext cx="1063115" cy="980184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733801" y="1932214"/>
            <a:ext cx="1130400" cy="10422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36772" y="1975756"/>
            <a:ext cx="2180058" cy="980184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6" name="Diamond 5"/>
          <p:cNvSpPr/>
          <p:nvPr/>
        </p:nvSpPr>
        <p:spPr>
          <a:xfrm>
            <a:off x="8784771" y="1453234"/>
            <a:ext cx="1870543" cy="1550923"/>
          </a:xfrm>
          <a:prstGeom prst="diamond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1710099" y="4650285"/>
            <a:ext cx="785560" cy="724280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4883914" y="3923180"/>
            <a:ext cx="1897458" cy="1476478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8946256" y="4170148"/>
            <a:ext cx="1709058" cy="1207393"/>
          </a:xfrm>
          <a:prstGeom prst="triangl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200262" y="3916408"/>
            <a:ext cx="901630" cy="1464070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8818454">
            <a:off x="3000196" y="4898334"/>
            <a:ext cx="1561029" cy="980184"/>
          </a:xfrm>
          <a:prstGeom prst="rtTriangle">
            <a:avLst/>
          </a:prstGeom>
          <a:solidFill>
            <a:srgbClr val="CC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688327" y="203739"/>
            <a:ext cx="6507574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Hình nào là hình chữ nhật?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 bwMode="auto">
          <a:xfrm>
            <a:off x="2308336" y="3083294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A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 bwMode="auto">
          <a:xfrm>
            <a:off x="4023569" y="3093528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B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 bwMode="auto">
          <a:xfrm>
            <a:off x="6464337" y="3098501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C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 bwMode="auto">
          <a:xfrm>
            <a:off x="9444610" y="3089600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D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 bwMode="auto">
          <a:xfrm>
            <a:off x="1836396" y="5582339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E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3458369" y="5598198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G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 bwMode="auto">
          <a:xfrm>
            <a:off x="5461340" y="5596165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5" name="Title 1"/>
          <p:cNvSpPr txBox="1">
            <a:spLocks/>
          </p:cNvSpPr>
          <p:nvPr/>
        </p:nvSpPr>
        <p:spPr bwMode="auto">
          <a:xfrm>
            <a:off x="7409891" y="5596162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I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56" name="Title 1"/>
          <p:cNvSpPr txBox="1">
            <a:spLocks/>
          </p:cNvSpPr>
          <p:nvPr/>
        </p:nvSpPr>
        <p:spPr bwMode="auto">
          <a:xfrm>
            <a:off x="9434628" y="5596163"/>
            <a:ext cx="550863" cy="8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K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417777" y="3198460"/>
            <a:ext cx="727190" cy="6659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287482" y="5675515"/>
            <a:ext cx="727190" cy="6659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1" grpId="0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805996" y="358321"/>
            <a:ext cx="714829" cy="680811"/>
          </a:xfrm>
          <a:prstGeom prst="ellipse">
            <a:avLst/>
          </a:prstGeom>
          <a:solidFill>
            <a:srgbClr val="FE65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32" tIns="34286" rIns="68532" bIns="34286" anchor="ctr"/>
          <a:lstStyle/>
          <a:p>
            <a:pPr defTabSz="685218">
              <a:defRPr/>
            </a:pPr>
            <a:r>
              <a:rPr lang="en-US" sz="4000" b="1">
                <a:solidFill>
                  <a:prstClr val="white"/>
                </a:solidFill>
              </a:rPr>
              <a:t>2</a:t>
            </a:r>
            <a:endParaRPr lang="vi-VN" sz="4000" b="1">
              <a:solidFill>
                <a:prstClr val="white"/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1688326" y="203739"/>
            <a:ext cx="9295359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760" tIns="60880" rIns="121760" bIns="60880" anchor="ctr"/>
          <a:lstStyle>
            <a:lvl1pPr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defTabSz="1217613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algn="ctr" defTabSz="1217613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sz="3600" b="1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Hình nào là hình khối lập phương?</a:t>
            </a:r>
            <a:endParaRPr lang="vi-VN" sz="3600" b="1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326" y="1614123"/>
            <a:ext cx="8300515" cy="4159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Oval 31"/>
          <p:cNvSpPr/>
          <p:nvPr/>
        </p:nvSpPr>
        <p:spPr>
          <a:xfrm>
            <a:off x="2640434" y="3531445"/>
            <a:ext cx="625280" cy="4962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8562263" y="3531445"/>
            <a:ext cx="625280" cy="4962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5525943" y="5360245"/>
            <a:ext cx="625280" cy="4962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70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1" grpId="0"/>
      <p:bldP spid="32" grpId="0" animBg="1"/>
      <p:bldP spid="33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626" y="1966546"/>
            <a:ext cx="10515600" cy="1827568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rgbClr val="C00000"/>
                </a:solidFill>
                <a:latin typeface="UTM Avo" panose="02040603050506020204" pitchFamily="18" charset="0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3217012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143</Words>
  <Application>Microsoft Office PowerPoint</Application>
  <PresentationFormat>Widescreen</PresentationFormat>
  <Paragraphs>61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微软雅黑</vt:lpstr>
      <vt:lpstr>Arial</vt:lpstr>
      <vt:lpstr>Calibri</vt:lpstr>
      <vt:lpstr>Calibri Light</vt:lpstr>
      <vt:lpstr>UTM Avo</vt:lpstr>
      <vt:lpstr>Office Theme</vt:lpstr>
      <vt:lpstr>8_Office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NGHỈ GIỮA GIỜ</vt:lpstr>
      <vt:lpstr>PowerPoint Presentation</vt:lpstr>
      <vt:lpstr>PowerPoint Presentation</vt:lpstr>
      <vt:lpstr>PowerPoint Presentation</vt:lpstr>
      <vt:lpstr>DẶN DÒ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linhmx</cp:lastModifiedBy>
  <cp:revision>97</cp:revision>
  <dcterms:created xsi:type="dcterms:W3CDTF">2020-08-07T08:48:30Z</dcterms:created>
  <dcterms:modified xsi:type="dcterms:W3CDTF">2020-09-04T17:39:47Z</dcterms:modified>
</cp:coreProperties>
</file>