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sldIdLst>
    <p:sldId id="258" r:id="rId4"/>
    <p:sldId id="37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71" r:id="rId14"/>
    <p:sldId id="272" r:id="rId15"/>
    <p:sldId id="273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02" indent="0" algn="ctr">
              <a:buNone/>
              <a:defRPr/>
            </a:lvl2pPr>
            <a:lvl3pPr marL="685602" indent="0" algn="ctr">
              <a:buNone/>
              <a:defRPr/>
            </a:lvl3pPr>
            <a:lvl4pPr marL="1028404" indent="0" algn="ctr">
              <a:buNone/>
              <a:defRPr/>
            </a:lvl4pPr>
            <a:lvl5pPr marL="1371204" indent="0" algn="ctr">
              <a:buNone/>
              <a:defRPr/>
            </a:lvl5pPr>
            <a:lvl6pPr marL="1714006" indent="0" algn="ctr">
              <a:buNone/>
              <a:defRPr/>
            </a:lvl6pPr>
            <a:lvl7pPr marL="2056807" indent="0" algn="ctr">
              <a:buNone/>
              <a:defRPr/>
            </a:lvl7pPr>
            <a:lvl8pPr marL="2399608" indent="0" algn="ctr">
              <a:buNone/>
              <a:defRPr/>
            </a:lvl8pPr>
            <a:lvl9pPr marL="27424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0710B0-BCF7-4064-B6FB-BB0D808B3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9C60D1-8B26-40FB-89B0-30CA23EBC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5B661-6E0E-4711-8D9F-051D72172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4A1E-EAA7-4650-8D5A-0C36A44A8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0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C7803-0D8E-4C9C-851C-DB06F4C66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C922C-09AD-4B1C-A83A-1DC9A1914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8FC3B-382D-4EA5-9C4B-45B21E518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FEA24-010A-456C-8254-2A002CE3C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79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802" indent="0">
              <a:buNone/>
              <a:defRPr sz="1349"/>
            </a:lvl2pPr>
            <a:lvl3pPr marL="685602" indent="0">
              <a:buNone/>
              <a:defRPr sz="1199"/>
            </a:lvl3pPr>
            <a:lvl4pPr marL="1028404" indent="0">
              <a:buNone/>
              <a:defRPr sz="1051"/>
            </a:lvl4pPr>
            <a:lvl5pPr marL="1371204" indent="0">
              <a:buNone/>
              <a:defRPr sz="1051"/>
            </a:lvl5pPr>
            <a:lvl6pPr marL="1714006" indent="0">
              <a:buNone/>
              <a:defRPr sz="1051"/>
            </a:lvl6pPr>
            <a:lvl7pPr marL="2056807" indent="0">
              <a:buNone/>
              <a:defRPr sz="1051"/>
            </a:lvl7pPr>
            <a:lvl8pPr marL="2399608" indent="0">
              <a:buNone/>
              <a:defRPr sz="1051"/>
            </a:lvl8pPr>
            <a:lvl9pPr marL="2742410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1CACF6-90EB-427F-B912-A51FC3B1EE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927524-63FC-4AF4-94B4-AFFB86D29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3E768A-58C7-4612-80CE-1DC6F8D30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92C93-2667-4FC4-85E6-1D681270C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1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0033D-CB70-48E2-A487-B0A331111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EF2CF-07BD-4AB7-96B8-BC1A0895B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D0D4A-F62F-4850-851F-4800E16EB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92A79-3CF9-489D-B369-1CBFA8468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5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6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02" indent="0">
              <a:buNone/>
              <a:defRPr sz="1499" b="1"/>
            </a:lvl2pPr>
            <a:lvl3pPr marL="685602" indent="0">
              <a:buNone/>
              <a:defRPr sz="1349" b="1"/>
            </a:lvl3pPr>
            <a:lvl4pPr marL="1028404" indent="0">
              <a:buNone/>
              <a:defRPr sz="1199" b="1"/>
            </a:lvl4pPr>
            <a:lvl5pPr marL="1371204" indent="0">
              <a:buNone/>
              <a:defRPr sz="1199" b="1"/>
            </a:lvl5pPr>
            <a:lvl6pPr marL="1714006" indent="0">
              <a:buNone/>
              <a:defRPr sz="1199" b="1"/>
            </a:lvl6pPr>
            <a:lvl7pPr marL="2056807" indent="0">
              <a:buNone/>
              <a:defRPr sz="1199" b="1"/>
            </a:lvl7pPr>
            <a:lvl8pPr marL="2399608" indent="0">
              <a:buNone/>
              <a:defRPr sz="1199" b="1"/>
            </a:lvl8pPr>
            <a:lvl9pPr marL="2742410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3CD7CF-8490-47F6-A5E1-A677B68AC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19E72A-D34D-4B6A-9979-F4975A46C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8D4C02-C13C-4C64-A2DA-87CE0EDC3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6D37F-0DC3-4A68-9966-AD76E3EAC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5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47D7B9-CC80-4A02-BA19-A10CC9F9C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938A93-879B-4779-BD8C-A42E584C6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387A3C-F100-40C9-8E65-23E2656C2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6D26B-5B88-4FEF-942F-F4D29DCF9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5E329C-14B5-445A-9855-F547279E5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A3D98E-112C-460E-B356-158AE8034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A43B70-5CE3-442A-B4A6-BE37695F3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48875-EBDC-48C4-AEA4-A6D4A959B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39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3" cy="1162051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4AC1C-2DF1-4164-9EB5-4AC50E2BD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52263-DBEC-423D-9085-6065A5F77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8FCC0-1491-432A-B4D4-9AB30C45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0843-7548-4C56-A942-C1E73FC63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3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58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02" indent="0">
              <a:buNone/>
              <a:defRPr sz="2099"/>
            </a:lvl2pPr>
            <a:lvl3pPr marL="685602" indent="0">
              <a:buNone/>
              <a:defRPr sz="1799"/>
            </a:lvl3pPr>
            <a:lvl4pPr marL="1028404" indent="0">
              <a:buNone/>
              <a:defRPr sz="1499"/>
            </a:lvl4pPr>
            <a:lvl5pPr marL="1371204" indent="0">
              <a:buNone/>
              <a:defRPr sz="1499"/>
            </a:lvl5pPr>
            <a:lvl6pPr marL="1714006" indent="0">
              <a:buNone/>
              <a:defRPr sz="1499"/>
            </a:lvl6pPr>
            <a:lvl7pPr marL="2056807" indent="0">
              <a:buNone/>
              <a:defRPr sz="1499"/>
            </a:lvl7pPr>
            <a:lvl8pPr marL="2399608" indent="0">
              <a:buNone/>
              <a:defRPr sz="1499"/>
            </a:lvl8pPr>
            <a:lvl9pPr marL="2742410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02" indent="0">
              <a:buNone/>
              <a:defRPr sz="900"/>
            </a:lvl2pPr>
            <a:lvl3pPr marL="685602" indent="0">
              <a:buNone/>
              <a:defRPr sz="751"/>
            </a:lvl3pPr>
            <a:lvl4pPr marL="1028404" indent="0">
              <a:buNone/>
              <a:defRPr sz="675"/>
            </a:lvl4pPr>
            <a:lvl5pPr marL="1371204" indent="0">
              <a:buNone/>
              <a:defRPr sz="675"/>
            </a:lvl5pPr>
            <a:lvl6pPr marL="1714006" indent="0">
              <a:buNone/>
              <a:defRPr sz="675"/>
            </a:lvl6pPr>
            <a:lvl7pPr marL="2056807" indent="0">
              <a:buNone/>
              <a:defRPr sz="675"/>
            </a:lvl7pPr>
            <a:lvl8pPr marL="2399608" indent="0">
              <a:buNone/>
              <a:defRPr sz="675"/>
            </a:lvl8pPr>
            <a:lvl9pPr marL="274241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8172D-8E03-4560-B1F0-FAF3BC494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E076E-30EF-4B71-8D34-E733CBFFD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9A86F1-044F-4386-907C-F781A852F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46F27-4F9B-4B26-BD06-75F140D68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413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7EABF-81BB-4DA9-A825-78312FBA9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2A233-2FF7-41F5-9B1F-585A4593C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17249-90EA-40AD-BACF-C2FA3ABC5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75D7B-5710-4CD2-B4E5-E767A25A4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416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274644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044103-4CB7-418E-933F-B7CA440F3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C3D66F-DEAC-45C0-8554-E8D80400C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A05E1D-CDDD-45F2-B78F-B31065C69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B86F1-F988-4C81-9E95-1023BF10C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18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0D088-F697-456F-BCE0-BAD7C757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BC26-A485-4B6F-9ED3-554F1F680927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2C8D5-68DB-4AA4-978C-BDB0D8F1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70E80-95E7-43D7-9878-39F7A3B7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1A8D-A484-4C33-A77D-828068A64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754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D7448-CD32-43D1-82B5-CC33325A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B304-CCF3-4679-BD18-789963276CA2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B8F5-A4B6-42B3-A2E1-077962AE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6BEF-2A3F-457D-A7E6-DBB56518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9EE4-7E0E-487D-BBBC-792BD5B10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611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5E62A-5189-4F6C-ACDE-1A10A1B1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CA37-0ED5-428B-AA2F-E5F23DD17D71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E2A86-9A27-4C9E-9361-F1FC59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411E6-49DC-4A2E-B288-D8C45F8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84602-99A9-4E4A-A60D-83A9AA3DF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415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AEBC9B-531B-4574-8C5F-DBECF00A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48CE-8E2F-4E8A-A2C4-EF945FA96215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B60D9-79E1-48F0-A584-DEF9280D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6B09EF-AC92-41C1-B494-5F1D8970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BB8BE-C332-4F44-AE65-8889A7A5D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03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0B536E-7D46-4BD7-A983-FCFAF86C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4190-44D9-4DFC-89E6-662C5E864FE8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34C3B9-F03F-40F8-81FE-7F4F97A5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669E90-3BD0-4F72-9A77-8C32F93E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37FF6-CB47-4C92-BC7B-C56808C5F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771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0A6F1C-F267-49BB-8F3A-42CACDC2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48B5-3943-45C2-8779-DD526272F655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A7B0B9-5A3B-4D58-929C-778CD788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980B49-9C2A-4302-B55D-35D55C68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298C-CD62-480D-A351-8D8F3B82A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109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E7919C-717A-472D-83CA-6601032B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8400-2BC1-425E-9844-C65BB0C8F437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83B5D0-B1BA-46C1-B1FA-2159C298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45BBFE-6CC2-4D80-AEFC-C5642C93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FEC64-0A03-4F2B-BDB4-488460B5C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50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4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D3BB48-8428-421B-9E0F-08CB7D51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FF3F-3F00-49F3-90EE-2F025E4AE73C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ED65A8-81EB-446E-BD31-E5F0AD39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7DD7CA-9099-4286-A15E-CA9BAD07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CB488-39D4-4AE9-9801-E57DB04A0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983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093B3-2952-4F4F-B177-49E4F1DE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A8F6-F3C5-4312-8CEA-1CCECF3458FD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600516-01E5-4438-9BAA-85A87C1C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16ABE9-E46D-4FD6-A880-1CB78339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11F2A-2B2A-4D27-A167-BD87B6090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372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AD88-1D3B-46E6-8478-83CBD8EA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3AF2-CFA6-40FA-A6CC-F89A7E814841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0CAF-8608-4E3F-A4F4-150F7379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CAA0E-626A-4441-959B-40751DC5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74C2-79C4-4311-9BD6-2882C1BE7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867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86FF9-5000-4AC1-A4D4-D975632F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428C-A145-4A38-A9F0-CA26D20B3CBB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99BE7-D87D-4596-BC41-564B5776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7A427-546F-4B69-A84E-57F57512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FE642-BB47-44CF-BA1E-A2E8D7F06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250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0C6508-7637-4C9A-BB57-3DCA785FF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B004390-D70E-40C2-A317-3C1BB5907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EBD598-5AED-4D58-BA57-22DF6664B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8D8F7-5C7A-4168-A70B-211D90BB816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462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BE12-0CD6-43D0-976D-0A43E9583A73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D620-22C1-43E2-9F79-6C67B6829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C3C9B6-A53F-4640-8AAA-5C8946C38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B249DDC-321F-4BDC-8F9C-B6D5A3D10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350AF23-72F1-4E81-B58F-C94339B4C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25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428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02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2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85406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8207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1009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3810" indent="-17140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02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204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006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807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608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410" algn="l" defTabSz="68560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2A4325-8063-4BB7-9894-7A161F0148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73F9AD-7ED5-4C84-9D12-8EDCCC6E35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E0310-E700-48CC-9789-CC468DF34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8DA87-FD59-4ECF-BDDB-C9C2D34A390F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85E3E-8D1D-46E5-BDEA-8D619E229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0C0E7-943C-4D5E-AC07-8BF0C0D4D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F817F92-C79C-4144-8A87-47102AE8F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</p:spPr>
      </p:pic>
      <p:sp>
        <p:nvSpPr>
          <p:cNvPr id="2" name="TextBox 1"/>
          <p:cNvSpPr txBox="1"/>
          <p:nvPr/>
        </p:nvSpPr>
        <p:spPr>
          <a:xfrm>
            <a:off x="101600" y="152401"/>
            <a:ext cx="11887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sz="5333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3E6D-FED9-473B-943C-8B4E22E33C66}"/>
              </a:ext>
            </a:extLst>
          </p:cNvPr>
          <p:cNvSpPr txBox="1"/>
          <p:nvPr/>
        </p:nvSpPr>
        <p:spPr>
          <a:xfrm>
            <a:off x="771525" y="2863951"/>
            <a:ext cx="10915650" cy="189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CHÀO MỪNG CÁC CON ĐẾN VỚI LỚP HỌC TRỰC TUYẾN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9F520-A7F5-487D-AB42-6EE8DD535AE9}"/>
              </a:ext>
            </a:extLst>
          </p:cNvPr>
          <p:cNvSpPr txBox="1"/>
          <p:nvPr/>
        </p:nvSpPr>
        <p:spPr>
          <a:xfrm>
            <a:off x="3114675" y="178022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82481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50031" y="1895525"/>
            <a:ext cx="11691938" cy="18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/>
            <a:r>
              <a:rPr lang="en-US" sz="3733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Câu1: Trong câu “</a:t>
            </a:r>
            <a:r>
              <a:rPr lang="en-US" sz="3733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 Mặt Trời đạp xe qua ngọn núi.”</a:t>
            </a:r>
            <a:endParaRPr lang="en-US" sz="3733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219170"/>
            <a:r>
              <a:rPr lang="en-US" sz="3733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</a:t>
            </a:r>
            <a:r>
              <a:rPr lang="en-US" sz="3733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nhân hóa bằng những từ ngữ nào:</a:t>
            </a:r>
          </a:p>
          <a:p>
            <a:pPr defTabSz="1219170"/>
            <a:r>
              <a:rPr lang="en-US" sz="3733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en-US" sz="3733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2438400" y="3711215"/>
            <a:ext cx="660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sz="3200" b="1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Mặt Trời, ngọn núi</a:t>
            </a:r>
            <a:r>
              <a:rPr lang="en-US" sz="2400" b="1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defTabSz="1219170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2438400" y="4537076"/>
            <a:ext cx="528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sz="3200" b="1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Ông, đạp xe</a:t>
            </a:r>
          </a:p>
          <a:p>
            <a:pPr defTabSz="1219170">
              <a:spcBef>
                <a:spcPct val="50000"/>
              </a:spcBef>
            </a:pPr>
            <a:endParaRPr lang="en-US" sz="3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36800" y="3733801"/>
            <a:ext cx="772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2412" y="2044030"/>
            <a:ext cx="11890375" cy="165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/>
            <a:r>
              <a:rPr lang="en-US" sz="32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2)Tìm bộ phận câu trả lời câu hỏi Khi nào? trong câu sau:</a:t>
            </a:r>
          </a:p>
          <a:p>
            <a:pPr defTabSz="1219170"/>
            <a:endParaRPr lang="en-US" sz="32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219170"/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- </a:t>
            </a:r>
            <a:r>
              <a:rPr lang="en-US" sz="3733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 trước, chúng em được nghỉ tết dương lịch.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540000" y="3810001"/>
            <a:ext cx="660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sz="3200" b="1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Tuần trước</a:t>
            </a:r>
            <a:r>
              <a:rPr lang="en-US" sz="2400" b="1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defTabSz="1219170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40000" y="4486276"/>
            <a:ext cx="528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sz="3200" b="1">
                <a:solidFill>
                  <a:srgbClr val="33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chúng em</a:t>
            </a:r>
          </a:p>
          <a:p>
            <a:pPr defTabSz="1219170">
              <a:spcBef>
                <a:spcPct val="50000"/>
              </a:spcBef>
            </a:pPr>
            <a:endParaRPr lang="en-US" sz="3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9200" y="1752600"/>
            <a:ext cx="98552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en-US" sz="4267" b="1">
              <a:solidFill>
                <a:srgbClr val="D600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336800" y="3733801"/>
            <a:ext cx="772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320800" y="1562100"/>
            <a:ext cx="10871200" cy="35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en-US" sz="3733">
                <a:latin typeface="Cambria" panose="02040503050406030204" pitchFamily="18" charset="0"/>
                <a:ea typeface="Cambria" panose="02040503050406030204" pitchFamily="18" charset="0"/>
              </a:rPr>
              <a:t>Câu 3) Trong 2 câu sau, câu nào có sử dụng</a:t>
            </a:r>
          </a:p>
          <a:p>
            <a:pPr defTabSz="1219170"/>
            <a:r>
              <a:rPr lang="en-US" sz="3733">
                <a:latin typeface="Cambria" panose="02040503050406030204" pitchFamily="18" charset="0"/>
                <a:ea typeface="Cambria" panose="02040503050406030204" pitchFamily="18" charset="0"/>
              </a:rPr>
              <a:t>             biện pháp nhân hóa?</a:t>
            </a:r>
          </a:p>
          <a:p>
            <a:pPr defTabSz="1219170"/>
            <a:endParaRPr lang="en-US" sz="3733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219170"/>
            <a:r>
              <a:rPr lang="en-US" sz="3733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A.  Hạt mưa mải miết trốn tìm.</a:t>
            </a:r>
          </a:p>
          <a:p>
            <a:pPr defTabSz="1219170"/>
            <a:endParaRPr lang="en-US" sz="3733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219170"/>
            <a:r>
              <a:rPr lang="en-US" sz="3733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B. Mưa bụi làm ướt tóc em.</a:t>
            </a: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2336800" y="3215646"/>
            <a:ext cx="609600" cy="748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/>
            <a:r>
              <a:rPr lang="en-US" sz="3733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19200" y="1752600"/>
            <a:ext cx="98552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en-US" sz="4267" b="1">
              <a:solidFill>
                <a:srgbClr val="D60093"/>
              </a:solidFill>
              <a:latin typeface="Calibri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336800" y="3733801"/>
            <a:ext cx="772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11199" y="2362200"/>
            <a:ext cx="11680825" cy="29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/>
            <a:r>
              <a:rPr lang="en-US" sz="3733">
                <a:latin typeface="Cambria" panose="02040503050406030204" pitchFamily="18" charset="0"/>
                <a:ea typeface="Cambria" panose="02040503050406030204" pitchFamily="18" charset="0"/>
              </a:rPr>
              <a:t>Câu 4 Bộ phận câu trả lời câu hỏi </a:t>
            </a:r>
            <a:r>
              <a:rPr lang="en-US" sz="3733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nào</a:t>
            </a:r>
            <a:r>
              <a:rPr lang="en-US" sz="3733">
                <a:latin typeface="Cambria" panose="02040503050406030204" pitchFamily="18" charset="0"/>
                <a:ea typeface="Cambria" panose="02040503050406030204" pitchFamily="18" charset="0"/>
              </a:rPr>
              <a:t>? thường chỉ gì?</a:t>
            </a:r>
          </a:p>
          <a:p>
            <a:pPr defTabSz="1219170"/>
            <a:endParaRPr lang="en-US" sz="3733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219170"/>
            <a:r>
              <a:rPr lang="en-US" sz="3733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A.  địa điểm</a:t>
            </a:r>
          </a:p>
          <a:p>
            <a:pPr defTabSz="1219170"/>
            <a:endParaRPr lang="en-US" sz="3733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219170"/>
            <a:r>
              <a:rPr lang="en-US" sz="3733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B.  thời gian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2336800" y="4717194"/>
            <a:ext cx="812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/>
            <a:r>
              <a:rPr lang="en-US" sz="3733" b="1">
                <a:solidFill>
                  <a:srgbClr val="FF0000"/>
                </a:solidFill>
                <a:latin typeface="Calibri"/>
              </a:rPr>
              <a:t>B.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E8EC0C3-243C-4867-8A62-73177596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133600"/>
            <a:ext cx="8229600" cy="2057400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b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B14B0322-8B8C-468E-BC2F-5D827A49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027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:a16="http://schemas.microsoft.com/office/drawing/2014/main" id="{9BC11E7A-11AD-4515-A1BA-96858656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501650"/>
            <a:ext cx="828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Thứ ba ngày 18 tháng 1 năm 20212</a:t>
            </a:r>
          </a:p>
        </p:txBody>
      </p:sp>
      <p:sp>
        <p:nvSpPr>
          <p:cNvPr id="17412" name="TextBox 6">
            <a:extLst>
              <a:ext uri="{FF2B5EF4-FFF2-40B4-BE49-F238E27FC236}">
                <a16:creationId xmlns:a16="http://schemas.microsoft.com/office/drawing/2014/main" id="{C845DE08-C143-4A01-A774-040A354B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92275"/>
            <a:ext cx="5199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Luyện từ và câu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9B9F6C07-AF06-47FE-9F18-81A9D76C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382870"/>
            <a:ext cx="10267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b="1">
              <a:solidFill>
                <a:srgbClr val="FFFF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srgbClr val="FFFF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Nhân hóa. Ôn tập cách đặt và trả lời câu hỏi Khi nào?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00" y="437149"/>
            <a:ext cx="1158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tập 1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315" y="1281558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Mặt trời gác núi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Bóng tối lan dần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Anh Đóm chuyên cần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7943" y="1357266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làn gió mát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Đóm đi rất êm,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 suốt một đêm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cho người ngủ.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98371" y="3747407"/>
            <a:ext cx="2743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851" y="4256936"/>
            <a:ext cx="732955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851" y="5137229"/>
            <a:ext cx="1208140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</p:spTree>
    <p:extLst>
      <p:ext uri="{BB962C8B-B14F-4D97-AF65-F5344CB8AC3E}">
        <p14:creationId xmlns:p14="http://schemas.microsoft.com/office/powerpoint/2010/main" val="2444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04174"/>
              </p:ext>
            </p:extLst>
          </p:nvPr>
        </p:nvGraphicFramePr>
        <p:xfrm>
          <a:off x="223832" y="3433677"/>
          <a:ext cx="11744333" cy="312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959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329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540" y="301402"/>
            <a:ext cx="1158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tập 1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5085" y="933791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Mặt trời gác núi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Bóng tối lan dần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Anh Đóm chuyên cần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882" y="861783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làn gió mát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Đóm đi rất êm,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 suốt một đêm</a:t>
            </a:r>
          </a:p>
          <a:p>
            <a:pPr defTabSz="1219170"/>
            <a:r>
              <a:rPr lang="vi-VN" sz="37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243" y="3522739"/>
            <a:ext cx="3394979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4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đom đóm được gọi bằng</a:t>
            </a:r>
            <a:endParaRPr lang="en-US" sz="3467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219170"/>
            <a:endParaRPr lang="en-US" sz="34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919" y="3565458"/>
            <a:ext cx="3106947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4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nết của đom đóm</a:t>
            </a:r>
            <a:endParaRPr lang="en-US" sz="34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6225" y="3590109"/>
            <a:ext cx="3106947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4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của đom đóm</a:t>
            </a:r>
            <a:endParaRPr lang="en-US" sz="34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36" y="5304765"/>
            <a:ext cx="1728192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4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34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4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098" y="5370340"/>
            <a:ext cx="2688299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4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Chuyên cần</a:t>
            </a:r>
            <a:r>
              <a:rPr lang="vi-VN" sz="34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4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7522" y="4905961"/>
            <a:ext cx="4861937" cy="16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4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 đèn, đi gác, đi rất êm, đi suốt, lo cho người ngủ.</a:t>
            </a:r>
            <a:endParaRPr lang="en-US" sz="3467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00" y="2606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28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tập 2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Trong bài thơ </a:t>
            </a:r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Anh Đom Đóm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1600" y="1174113"/>
            <a:ext cx="4512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809728" y="1174113"/>
            <a:ext cx="3962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27720"/>
              </p:ext>
            </p:extLst>
          </p:nvPr>
        </p:nvGraphicFramePr>
        <p:xfrm>
          <a:off x="344011" y="1730331"/>
          <a:ext cx="11503977" cy="472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016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411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288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0019" y="1898156"/>
            <a:ext cx="288032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các con vật</a:t>
            </a:r>
            <a:endParaRPr lang="en-US" sz="37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2361" y="1880151"/>
            <a:ext cx="3106947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con vật được gọi bằng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0766" y="1880151"/>
            <a:ext cx="432048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con vật được tả như tả người</a:t>
            </a:r>
            <a:endParaRPr lang="en-US" sz="37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051" y="3679190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 Bợ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2414" y="3626346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 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0266" y="3376421"/>
            <a:ext cx="4416491" cy="18156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 con: Ru hỡi/ Ru hời?/ Hỡi bé tôi ơi/ Ngủ cho ngon giấc 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700" y="5570992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Vạc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9833" y="5570992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Thím 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44850" y="5500933"/>
            <a:ext cx="3486263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 lẽ mò tôm</a:t>
            </a:r>
            <a:endParaRPr lang="en-US"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40" y="1898156"/>
            <a:ext cx="6144683" cy="44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on v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79" y="2399130"/>
            <a:ext cx="5861327" cy="36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187871" y="5606403"/>
            <a:ext cx="2880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Vạc</a:t>
            </a:r>
            <a:endParaRPr lang="en-US" sz="3733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532" y="346587"/>
            <a:ext cx="591206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Em hiểu nhân hóa là gì?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651206" y="1304181"/>
            <a:ext cx="10800523" cy="1905744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6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399" y="1439777"/>
            <a:ext cx="768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hóa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hoặc tả con vật, cây cối, đồ vật,... bằng những từ ngữ vốn được dùng để gọi hoặc tả con người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764" y="3104382"/>
            <a:ext cx="10232543" cy="14054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Vì sao có thể nói hình ảnh của Cò bợ và Vạc là những hình ảnh nhân hóa?</a:t>
            </a:r>
          </a:p>
        </p:txBody>
      </p:sp>
      <p:sp>
        <p:nvSpPr>
          <p:cNvPr id="19" name="Flowchart: Preparation 18"/>
          <p:cNvSpPr/>
          <p:nvPr/>
        </p:nvSpPr>
        <p:spPr>
          <a:xfrm>
            <a:off x="475700" y="4500141"/>
            <a:ext cx="10800523" cy="1656184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3774" y="4829432"/>
            <a:ext cx="8635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Cò Bợ và Vạc được gọi như người bằng những từ ngữ tả người đang: ru con, lặng lẽ mò tôm.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124" y="793446"/>
            <a:ext cx="1023254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Đặt câu có sử dụng biện pháp nhân hóa?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700" y="1655220"/>
            <a:ext cx="9096672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 trường đang dang rộng đôi tay để đón chào các học sinh.</a:t>
            </a:r>
            <a:endParaRPr lang="en-US" sz="3733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9" grpId="0" animBg="1"/>
      <p:bldP spid="19" grpId="1" animBg="1"/>
      <p:bldP spid="20" grpId="0"/>
      <p:bldP spid="20" grpId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482" y="390469"/>
            <a:ext cx="1176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tập 3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Tìm và gạch một gạch dưới bộ phận câu trả lời cho câu </a:t>
            </a: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 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 nào ?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</a:t>
            </a: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137" y="1532288"/>
            <a:ext cx="105612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Anh Đom Đóm lên đèn đi gác khi trời đã tối.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96" y="2346472"/>
            <a:ext cx="1023254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496" y="3129160"/>
            <a:ext cx="1153855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c) Chúng em học bài thơ </a:t>
            </a:r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Anh Đom Đóm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trong học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kì I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272758" y="2188014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1541" y="304271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81114" y="383480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401" y="4263547"/>
            <a:ext cx="1185171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Bộ phận câu trả lời cho câu </a:t>
            </a: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</a:t>
            </a:r>
            <a:r>
              <a:rPr lang="en-US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nào?</a:t>
            </a:r>
            <a:r>
              <a:rPr lang="en-US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 chỉ gì?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1667961" y="5333395"/>
            <a:ext cx="9073008" cy="1224136"/>
          </a:xfrm>
          <a:prstGeom prst="flowChartPreparation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9812" y="5390313"/>
            <a:ext cx="6189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phận câu trả lời cho câu 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</a:t>
            </a:r>
            <a:r>
              <a:rPr lang="en-US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nào?</a:t>
            </a:r>
            <a:r>
              <a:rPr lang="en-US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32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 chỉ thời gian.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7" grpId="0" animBg="1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706" y="377792"/>
            <a:ext cx="64531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733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tập 4</a:t>
            </a:r>
            <a:r>
              <a:rPr lang="vi-VN" sz="37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vi-VN" sz="37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 lời câu hỏi: </a:t>
            </a:r>
            <a:endParaRPr lang="vi-VN" sz="3733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631" y="1277995"/>
            <a:ext cx="903880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170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508" y="2868619"/>
            <a:ext cx="650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latin typeface="Cambria" panose="02040503050406030204" pitchFamily="18" charset="0"/>
                <a:ea typeface="Cambria" panose="02040503050406030204" pitchFamily="18" charset="0"/>
              </a:rPr>
              <a:t>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555" y="4387874"/>
            <a:ext cx="110111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latin typeface="Cambria" panose="02040503050406030204" pitchFamily="18" charset="0"/>
                <a:ea typeface="Cambria" panose="02040503050406030204" pitchFamily="18" charset="0"/>
              </a:rPr>
              <a:t>c) Tháng m</a:t>
            </a:r>
            <a:r>
              <a:rPr lang="en-US" sz="3733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vi-VN" sz="3733" b="1" dirty="0">
                <a:latin typeface="Cambria" panose="02040503050406030204" pitchFamily="18" charset="0"/>
                <a:ea typeface="Cambria" panose="02040503050406030204" pitchFamily="18" charset="0"/>
              </a:rPr>
              <a:t> các em được nghỉ hè?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375" y="2191097"/>
            <a:ext cx="10849247" cy="66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vi-VN" sz="3733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 em bắt đầu vào học kì II</a:t>
            </a:r>
            <a:r>
              <a:rPr lang="vi-VN" sz="373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en-US" sz="3733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733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vi-VN" sz="3733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78" y="3721088"/>
            <a:ext cx="11173924" cy="66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vi-VN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uối 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 5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kì II kết thúc.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vi-VN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403" y="5201411"/>
            <a:ext cx="10397193" cy="6667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vi-VN" sz="3733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733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</a:t>
            </a:r>
            <a:r>
              <a:rPr lang="vi-VN" sz="3733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 6 </a:t>
            </a:r>
            <a:r>
              <a:rPr lang="vi-VN" sz="3733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được nghỉ hè.</a:t>
            </a:r>
          </a:p>
        </p:txBody>
      </p:sp>
    </p:spTree>
    <p:extLst>
      <p:ext uri="{BB962C8B-B14F-4D97-AF65-F5344CB8AC3E}">
        <p14:creationId xmlns:p14="http://schemas.microsoft.com/office/powerpoint/2010/main" val="23365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1752600"/>
            <a:ext cx="98552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en-US" sz="4267" b="1">
              <a:solidFill>
                <a:srgbClr val="D60093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2E872-F9E9-4D74-85A0-EB37E2E75D85}"/>
              </a:ext>
            </a:extLst>
          </p:cNvPr>
          <p:cNvSpPr txBox="1"/>
          <p:nvPr/>
        </p:nvSpPr>
        <p:spPr>
          <a:xfrm>
            <a:off x="1638300" y="2244120"/>
            <a:ext cx="7924800" cy="156966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 chơi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Ai nhanh, ai đúng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754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HP001 4 hàng</vt:lpstr>
      <vt:lpstr>Times New Roman</vt:lpstr>
      <vt:lpstr>1_Office Theme</vt:lpstr>
      <vt:lpstr>3_Default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CHĂM NGOAN, HỌC GIỎI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2022-01-15T07:18:06Z</dcterms:created>
  <dcterms:modified xsi:type="dcterms:W3CDTF">2022-01-15T13:20:55Z</dcterms:modified>
</cp:coreProperties>
</file>