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12125" r:id="rId3"/>
    <p:sldId id="12100" r:id="rId4"/>
    <p:sldId id="12101" r:id="rId5"/>
    <p:sldId id="12127" r:id="rId6"/>
    <p:sldId id="12128" r:id="rId7"/>
    <p:sldId id="12102" r:id="rId8"/>
    <p:sldId id="12129" r:id="rId9"/>
    <p:sldId id="12130" r:id="rId10"/>
    <p:sldId id="12103" r:id="rId11"/>
    <p:sldId id="12131" r:id="rId12"/>
    <p:sldId id="12104" r:id="rId13"/>
    <p:sldId id="12132" r:id="rId14"/>
    <p:sldId id="12109" r:id="rId15"/>
    <p:sldId id="12105" r:id="rId16"/>
    <p:sldId id="12133" r:id="rId17"/>
    <p:sldId id="12135" r:id="rId18"/>
    <p:sldId id="12136" r:id="rId19"/>
  </p:sldIdLst>
  <p:sldSz cx="12192000" cy="6858000"/>
  <p:notesSz cx="6858000" cy="9144000"/>
  <p:embeddedFontLst>
    <p:embeddedFont>
      <p:font typeface="字魂46号-喵喵体" panose="020B0604020202020204" charset="-122"/>
      <p:regular r:id="rId21"/>
    </p:embeddedFont>
    <p:embeddedFont>
      <p:font typeface="等线" panose="020B0604020202020204" charset="-122"/>
      <p:regular r:id="rId22"/>
      <p:bold r:id="rId23"/>
    </p:embeddedFont>
    <p:embeddedFont>
      <p:font typeface="等线 Light" panose="020B0604020202020204" charset="-122"/>
      <p:regular r:id="rId24"/>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C3FD"/>
    <a:srgbClr val="36A7FC"/>
    <a:srgbClr val="F04425"/>
    <a:srgbClr val="FFD85D"/>
    <a:srgbClr val="B9F6FF"/>
    <a:srgbClr val="FFB7B7"/>
    <a:srgbClr val="FF9999"/>
    <a:srgbClr val="FF99FF"/>
    <a:srgbClr val="FDF1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44" autoAdjust="0"/>
    <p:restoredTop sz="95280" autoAdjust="0"/>
  </p:normalViewPr>
  <p:slideViewPr>
    <p:cSldViewPr snapToGrid="0">
      <p:cViewPr varScale="1">
        <p:scale>
          <a:sx n="67" d="100"/>
          <a:sy n="67" d="100"/>
        </p:scale>
        <p:origin x="84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7E071A-8294-435C-B38E-FBEA9F28A958}" type="datetimeFigureOut">
              <a:rPr lang="zh-CN" altLang="en-US" smtClean="0"/>
              <a:t>2022/2/21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1C1796-738F-403C-B61C-73290BF225CA}" type="slidenum">
              <a:rPr lang="zh-CN" altLang="en-US" smtClean="0"/>
              <a:t>‹#›</a:t>
            </a:fld>
            <a:endParaRPr lang="zh-CN" altLang="en-US"/>
          </a:p>
        </p:txBody>
      </p:sp>
    </p:spTree>
    <p:extLst>
      <p:ext uri="{BB962C8B-B14F-4D97-AF65-F5344CB8AC3E}">
        <p14:creationId xmlns:p14="http://schemas.microsoft.com/office/powerpoint/2010/main" val="4226486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1C1796-738F-403C-B61C-73290BF225CA}" type="slidenum">
              <a:rPr lang="zh-CN" altLang="en-US" smtClean="0"/>
              <a:t>1</a:t>
            </a:fld>
            <a:endParaRPr lang="zh-CN" altLang="en-US"/>
          </a:p>
        </p:txBody>
      </p:sp>
    </p:spTree>
    <p:extLst>
      <p:ext uri="{BB962C8B-B14F-4D97-AF65-F5344CB8AC3E}">
        <p14:creationId xmlns:p14="http://schemas.microsoft.com/office/powerpoint/2010/main" val="630682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1C1796-738F-403C-B61C-73290BF225CA}" type="slidenum">
              <a:rPr lang="zh-CN" altLang="en-US" smtClean="0"/>
              <a:t>18</a:t>
            </a:fld>
            <a:endParaRPr lang="zh-CN" altLang="en-US"/>
          </a:p>
        </p:txBody>
      </p:sp>
    </p:spTree>
    <p:extLst>
      <p:ext uri="{BB962C8B-B14F-4D97-AF65-F5344CB8AC3E}">
        <p14:creationId xmlns:p14="http://schemas.microsoft.com/office/powerpoint/2010/main" val="3008587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A5CCBB-4F8E-4B30-B889-3C8370C92FD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B30CAEC-007A-432A-A886-4DFEF62D19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B961EFF-23D2-4EB3-A637-0C99C1FB8271}"/>
              </a:ext>
            </a:extLst>
          </p:cNvPr>
          <p:cNvSpPr>
            <a:spLocks noGrp="1"/>
          </p:cNvSpPr>
          <p:nvPr>
            <p:ph type="dt" sz="half" idx="10"/>
          </p:nvPr>
        </p:nvSpPr>
        <p:spPr/>
        <p:txBody>
          <a:bodyPr/>
          <a:lstStyle/>
          <a:p>
            <a:fld id="{7278C12F-EE13-4C76-8F2F-11D1D61D88E8}" type="datetimeFigureOut">
              <a:rPr lang="zh-CN" altLang="en-US" smtClean="0"/>
              <a:t>2022/2/21</a:t>
            </a:fld>
            <a:endParaRPr lang="zh-CN" altLang="en-US"/>
          </a:p>
        </p:txBody>
      </p:sp>
      <p:sp>
        <p:nvSpPr>
          <p:cNvPr id="5" name="页脚占位符 4">
            <a:extLst>
              <a:ext uri="{FF2B5EF4-FFF2-40B4-BE49-F238E27FC236}">
                <a16:creationId xmlns:a16="http://schemas.microsoft.com/office/drawing/2014/main" id="{206F4492-A0C5-4464-B659-828CE84097A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5304FF5-BF92-485F-9479-40FFC982ECE9}"/>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3465432278"/>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658665-6E6F-4568-BCBE-93B0EB782BC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C380476-F40A-4DF0-B977-FA462CADE67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43B9407-01C1-4D03-86F7-6355B6EF6689}"/>
              </a:ext>
            </a:extLst>
          </p:cNvPr>
          <p:cNvSpPr>
            <a:spLocks noGrp="1"/>
          </p:cNvSpPr>
          <p:nvPr>
            <p:ph type="dt" sz="half" idx="10"/>
          </p:nvPr>
        </p:nvSpPr>
        <p:spPr/>
        <p:txBody>
          <a:bodyPr/>
          <a:lstStyle/>
          <a:p>
            <a:fld id="{7278C12F-EE13-4C76-8F2F-11D1D61D88E8}" type="datetimeFigureOut">
              <a:rPr lang="zh-CN" altLang="en-US" smtClean="0"/>
              <a:t>2022/2/21</a:t>
            </a:fld>
            <a:endParaRPr lang="zh-CN" altLang="en-US"/>
          </a:p>
        </p:txBody>
      </p:sp>
      <p:sp>
        <p:nvSpPr>
          <p:cNvPr id="5" name="页脚占位符 4">
            <a:extLst>
              <a:ext uri="{FF2B5EF4-FFF2-40B4-BE49-F238E27FC236}">
                <a16:creationId xmlns:a16="http://schemas.microsoft.com/office/drawing/2014/main" id="{4D566DD3-9C56-49A2-B4E0-F96940EEEDF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45D4026-4A75-42B7-ACEE-3180CE2680CC}"/>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3993517988"/>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289B029-9DF5-448A-B93D-0ABAD18910F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2BE6B6B-0E62-4B39-A9B0-299F890A521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07B106F-412F-4AC1-8926-0D0C76A685F0}"/>
              </a:ext>
            </a:extLst>
          </p:cNvPr>
          <p:cNvSpPr>
            <a:spLocks noGrp="1"/>
          </p:cNvSpPr>
          <p:nvPr>
            <p:ph type="dt" sz="half" idx="10"/>
          </p:nvPr>
        </p:nvSpPr>
        <p:spPr/>
        <p:txBody>
          <a:bodyPr/>
          <a:lstStyle/>
          <a:p>
            <a:fld id="{7278C12F-EE13-4C76-8F2F-11D1D61D88E8}" type="datetimeFigureOut">
              <a:rPr lang="zh-CN" altLang="en-US" smtClean="0"/>
              <a:t>2022/2/21</a:t>
            </a:fld>
            <a:endParaRPr lang="zh-CN" altLang="en-US"/>
          </a:p>
        </p:txBody>
      </p:sp>
      <p:sp>
        <p:nvSpPr>
          <p:cNvPr id="5" name="页脚占位符 4">
            <a:extLst>
              <a:ext uri="{FF2B5EF4-FFF2-40B4-BE49-F238E27FC236}">
                <a16:creationId xmlns:a16="http://schemas.microsoft.com/office/drawing/2014/main" id="{E5B919FC-5A4F-4D53-91D8-CB8D39F481E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6BF3BED-DE32-49D2-9675-9BECA1527044}"/>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268383494"/>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4F318E-03F3-4D74-A497-F97BAD04576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DAB62F-719B-4951-BF8D-1D6150A64C3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319EF8A-45CA-4A25-976B-5205C95FF78B}"/>
              </a:ext>
            </a:extLst>
          </p:cNvPr>
          <p:cNvSpPr>
            <a:spLocks noGrp="1"/>
          </p:cNvSpPr>
          <p:nvPr>
            <p:ph type="dt" sz="half" idx="10"/>
          </p:nvPr>
        </p:nvSpPr>
        <p:spPr/>
        <p:txBody>
          <a:bodyPr/>
          <a:lstStyle/>
          <a:p>
            <a:fld id="{7278C12F-EE13-4C76-8F2F-11D1D61D88E8}" type="datetimeFigureOut">
              <a:rPr lang="zh-CN" altLang="en-US" smtClean="0"/>
              <a:t>2022/2/21</a:t>
            </a:fld>
            <a:endParaRPr lang="zh-CN" altLang="en-US"/>
          </a:p>
        </p:txBody>
      </p:sp>
      <p:sp>
        <p:nvSpPr>
          <p:cNvPr id="5" name="页脚占位符 4">
            <a:extLst>
              <a:ext uri="{FF2B5EF4-FFF2-40B4-BE49-F238E27FC236}">
                <a16:creationId xmlns:a16="http://schemas.microsoft.com/office/drawing/2014/main" id="{9010C86E-EF07-4461-ACDD-13B60B371D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6720AFB-5B25-4660-AE29-1231FDE14325}"/>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289964536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FD79DD-5DD3-4566-80F3-13F7A69DA6A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43C8779-7EAD-427E-BA8B-563D1598CC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29FC11-E886-42B1-B985-A6AE5BB2448B}"/>
              </a:ext>
            </a:extLst>
          </p:cNvPr>
          <p:cNvSpPr>
            <a:spLocks noGrp="1"/>
          </p:cNvSpPr>
          <p:nvPr>
            <p:ph type="dt" sz="half" idx="10"/>
          </p:nvPr>
        </p:nvSpPr>
        <p:spPr/>
        <p:txBody>
          <a:bodyPr/>
          <a:lstStyle/>
          <a:p>
            <a:fld id="{7278C12F-EE13-4C76-8F2F-11D1D61D88E8}" type="datetimeFigureOut">
              <a:rPr lang="zh-CN" altLang="en-US" smtClean="0"/>
              <a:t>2022/2/21</a:t>
            </a:fld>
            <a:endParaRPr lang="zh-CN" altLang="en-US"/>
          </a:p>
        </p:txBody>
      </p:sp>
      <p:sp>
        <p:nvSpPr>
          <p:cNvPr id="5" name="页脚占位符 4">
            <a:extLst>
              <a:ext uri="{FF2B5EF4-FFF2-40B4-BE49-F238E27FC236}">
                <a16:creationId xmlns:a16="http://schemas.microsoft.com/office/drawing/2014/main" id="{CE6A0340-C70D-4BE2-AADB-689E5E35D2B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783C2A7-D03F-47C3-B4DB-556292A14D27}"/>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370903176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ECDD8B-9405-4441-98F7-5C3BBC99089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D24EA3-247F-46F1-AF30-EB40EA9FF96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F33FDEA-14A9-4320-9158-7EFC49C1D2D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CEBF7FF-B0D8-4283-9477-749E3CEC3717}"/>
              </a:ext>
            </a:extLst>
          </p:cNvPr>
          <p:cNvSpPr>
            <a:spLocks noGrp="1"/>
          </p:cNvSpPr>
          <p:nvPr>
            <p:ph type="dt" sz="half" idx="10"/>
          </p:nvPr>
        </p:nvSpPr>
        <p:spPr/>
        <p:txBody>
          <a:bodyPr/>
          <a:lstStyle/>
          <a:p>
            <a:fld id="{7278C12F-EE13-4C76-8F2F-11D1D61D88E8}" type="datetimeFigureOut">
              <a:rPr lang="zh-CN" altLang="en-US" smtClean="0"/>
              <a:t>2022/2/21</a:t>
            </a:fld>
            <a:endParaRPr lang="zh-CN" altLang="en-US"/>
          </a:p>
        </p:txBody>
      </p:sp>
      <p:sp>
        <p:nvSpPr>
          <p:cNvPr id="6" name="页脚占位符 5">
            <a:extLst>
              <a:ext uri="{FF2B5EF4-FFF2-40B4-BE49-F238E27FC236}">
                <a16:creationId xmlns:a16="http://schemas.microsoft.com/office/drawing/2014/main" id="{53989A2F-7D7A-49ED-A609-5C6BA67AD93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33FA3EB-13A1-4124-8FE3-27441CE07881}"/>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651686146"/>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3AC7B5-0263-40E2-9EBF-A687FDEC360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CA2D164-C222-4DED-A1C9-F21B53DE22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5A1340A-7B6C-4A50-AB42-745FEFD6B79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604A6FF-31C9-49C6-8FD1-E8ACB04FE3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52ED85D-C19A-484E-A047-0F10C5A111C1}"/>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4251002-FD28-46EC-85E7-5B9EDA708592}"/>
              </a:ext>
            </a:extLst>
          </p:cNvPr>
          <p:cNvSpPr>
            <a:spLocks noGrp="1"/>
          </p:cNvSpPr>
          <p:nvPr>
            <p:ph type="dt" sz="half" idx="10"/>
          </p:nvPr>
        </p:nvSpPr>
        <p:spPr/>
        <p:txBody>
          <a:bodyPr/>
          <a:lstStyle/>
          <a:p>
            <a:fld id="{7278C12F-EE13-4C76-8F2F-11D1D61D88E8}" type="datetimeFigureOut">
              <a:rPr lang="zh-CN" altLang="en-US" smtClean="0"/>
              <a:t>2022/2/21</a:t>
            </a:fld>
            <a:endParaRPr lang="zh-CN" altLang="en-US"/>
          </a:p>
        </p:txBody>
      </p:sp>
      <p:sp>
        <p:nvSpPr>
          <p:cNvPr id="8" name="页脚占位符 7">
            <a:extLst>
              <a:ext uri="{FF2B5EF4-FFF2-40B4-BE49-F238E27FC236}">
                <a16:creationId xmlns:a16="http://schemas.microsoft.com/office/drawing/2014/main" id="{FF6DEB3C-D1AB-48D0-B707-576DAF320E4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B2B1426-038B-418F-AC0D-E668F82E0125}"/>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2024855790"/>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827F10-9627-4184-AF0D-D1ECF6BCBC1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0970352-F32A-4EEF-8166-8449F39DD52D}"/>
              </a:ext>
            </a:extLst>
          </p:cNvPr>
          <p:cNvSpPr>
            <a:spLocks noGrp="1"/>
          </p:cNvSpPr>
          <p:nvPr>
            <p:ph type="dt" sz="half" idx="10"/>
          </p:nvPr>
        </p:nvSpPr>
        <p:spPr/>
        <p:txBody>
          <a:bodyPr/>
          <a:lstStyle/>
          <a:p>
            <a:fld id="{7278C12F-EE13-4C76-8F2F-11D1D61D88E8}" type="datetimeFigureOut">
              <a:rPr lang="zh-CN" altLang="en-US" smtClean="0"/>
              <a:t>2022/2/21</a:t>
            </a:fld>
            <a:endParaRPr lang="zh-CN" altLang="en-US"/>
          </a:p>
        </p:txBody>
      </p:sp>
      <p:sp>
        <p:nvSpPr>
          <p:cNvPr id="4" name="页脚占位符 3">
            <a:extLst>
              <a:ext uri="{FF2B5EF4-FFF2-40B4-BE49-F238E27FC236}">
                <a16:creationId xmlns:a16="http://schemas.microsoft.com/office/drawing/2014/main" id="{8E387605-13C2-47C8-85A3-AB7121D2A3D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2959B96-DA21-4B0F-841C-83083CF17E98}"/>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89724812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FE82404-4BB6-4D00-9D6F-588386566F30}"/>
              </a:ext>
            </a:extLst>
          </p:cNvPr>
          <p:cNvSpPr>
            <a:spLocks noGrp="1"/>
          </p:cNvSpPr>
          <p:nvPr>
            <p:ph type="dt" sz="half" idx="10"/>
          </p:nvPr>
        </p:nvSpPr>
        <p:spPr/>
        <p:txBody>
          <a:bodyPr/>
          <a:lstStyle/>
          <a:p>
            <a:fld id="{7278C12F-EE13-4C76-8F2F-11D1D61D88E8}" type="datetimeFigureOut">
              <a:rPr lang="zh-CN" altLang="en-US" smtClean="0"/>
              <a:t>2022/2/21</a:t>
            </a:fld>
            <a:endParaRPr lang="zh-CN" altLang="en-US"/>
          </a:p>
        </p:txBody>
      </p:sp>
      <p:sp>
        <p:nvSpPr>
          <p:cNvPr id="3" name="页脚占位符 2">
            <a:extLst>
              <a:ext uri="{FF2B5EF4-FFF2-40B4-BE49-F238E27FC236}">
                <a16:creationId xmlns:a16="http://schemas.microsoft.com/office/drawing/2014/main" id="{2FF0B54D-C6E8-47C0-B41B-C7EAA94DDC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5B43969-F45D-4B25-8C5A-5155697B3849}"/>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1716258544"/>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EC549-B500-4D3C-B9BB-040DB3A95B2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E3A3E9A-F2E2-4F17-9339-2AA290AFE0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88A85F9-C607-43F3-9AC0-12EA8B330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0A2C323-0A6B-4559-A3F6-0F82E12A93C6}"/>
              </a:ext>
            </a:extLst>
          </p:cNvPr>
          <p:cNvSpPr>
            <a:spLocks noGrp="1"/>
          </p:cNvSpPr>
          <p:nvPr>
            <p:ph type="dt" sz="half" idx="10"/>
          </p:nvPr>
        </p:nvSpPr>
        <p:spPr/>
        <p:txBody>
          <a:bodyPr/>
          <a:lstStyle/>
          <a:p>
            <a:fld id="{7278C12F-EE13-4C76-8F2F-11D1D61D88E8}" type="datetimeFigureOut">
              <a:rPr lang="zh-CN" altLang="en-US" smtClean="0"/>
              <a:t>2022/2/21</a:t>
            </a:fld>
            <a:endParaRPr lang="zh-CN" altLang="en-US"/>
          </a:p>
        </p:txBody>
      </p:sp>
      <p:sp>
        <p:nvSpPr>
          <p:cNvPr id="6" name="页脚占位符 5">
            <a:extLst>
              <a:ext uri="{FF2B5EF4-FFF2-40B4-BE49-F238E27FC236}">
                <a16:creationId xmlns:a16="http://schemas.microsoft.com/office/drawing/2014/main" id="{916BEAC3-513C-4FBF-838E-A371DE8CBA5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FBD15DD-EEC1-48AC-99BF-1028E030619F}"/>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448847330"/>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2C94D3-80B6-437B-87FE-72065949A13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71D1D8B-7717-4ECC-B62E-455BFE6D3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C35FD32-2FF1-41FB-B1D5-92474F6CAC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59A294F-8420-464C-9F30-BDDF0C66467D}"/>
              </a:ext>
            </a:extLst>
          </p:cNvPr>
          <p:cNvSpPr>
            <a:spLocks noGrp="1"/>
          </p:cNvSpPr>
          <p:nvPr>
            <p:ph type="dt" sz="half" idx="10"/>
          </p:nvPr>
        </p:nvSpPr>
        <p:spPr/>
        <p:txBody>
          <a:bodyPr/>
          <a:lstStyle/>
          <a:p>
            <a:fld id="{7278C12F-EE13-4C76-8F2F-11D1D61D88E8}" type="datetimeFigureOut">
              <a:rPr lang="zh-CN" altLang="en-US" smtClean="0"/>
              <a:t>2022/2/21</a:t>
            </a:fld>
            <a:endParaRPr lang="zh-CN" altLang="en-US"/>
          </a:p>
        </p:txBody>
      </p:sp>
      <p:sp>
        <p:nvSpPr>
          <p:cNvPr id="6" name="页脚占位符 5">
            <a:extLst>
              <a:ext uri="{FF2B5EF4-FFF2-40B4-BE49-F238E27FC236}">
                <a16:creationId xmlns:a16="http://schemas.microsoft.com/office/drawing/2014/main" id="{DC464237-5C3A-45BE-BC51-69F39410B1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C36001A-0B26-4680-B19D-AC6D5C2FFBE2}"/>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44196575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teamKTUTS"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BD58A4A-F4BA-493D-B466-14335E464A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2364181-8C1F-4155-917C-15EA94E88A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D265B92-5BFB-454D-928C-776495BEDF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78C12F-EE13-4C76-8F2F-11D1D61D88E8}" type="datetimeFigureOut">
              <a:rPr lang="zh-CN" altLang="en-US" smtClean="0"/>
              <a:t>2022/2/21</a:t>
            </a:fld>
            <a:endParaRPr lang="zh-CN" altLang="en-US"/>
          </a:p>
        </p:txBody>
      </p:sp>
      <p:sp>
        <p:nvSpPr>
          <p:cNvPr id="5" name="页脚占位符 4">
            <a:extLst>
              <a:ext uri="{FF2B5EF4-FFF2-40B4-BE49-F238E27FC236}">
                <a16:creationId xmlns:a16="http://schemas.microsoft.com/office/drawing/2014/main" id="{79717673-BDE1-41B1-A1D5-575A81208E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C696A58-5FA3-43A6-99AA-4FD3125CB2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B20121-F214-40FA-9FDB-0ED3C6D93ED9}" type="slidenum">
              <a:rPr lang="zh-CN" altLang="en-US" smtClean="0"/>
              <a:t>‹#›</a:t>
            </a:fld>
            <a:endParaRPr lang="zh-CN" altLang="en-US"/>
          </a:p>
        </p:txBody>
      </p:sp>
      <p:pic>
        <p:nvPicPr>
          <p:cNvPr id="7" name="图片 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rot="16200000">
            <a:off x="2667001" y="-2667000"/>
            <a:ext cx="6858000" cy="12192000"/>
          </a:xfrm>
          <a:prstGeom prst="rect">
            <a:avLst/>
          </a:prstGeom>
        </p:spPr>
      </p:pic>
      <p:sp>
        <p:nvSpPr>
          <p:cNvPr id="8" name="矩形: 圆角 4"/>
          <p:cNvSpPr/>
          <p:nvPr userDrawn="1"/>
        </p:nvSpPr>
        <p:spPr>
          <a:xfrm>
            <a:off x="828674" y="381000"/>
            <a:ext cx="10467975" cy="6186052"/>
          </a:xfrm>
          <a:prstGeom prst="roundRect">
            <a:avLst>
              <a:gd name="adj" fmla="val 10247"/>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8" descr="A picture containing diagram&#10;&#10;Description automatically generated">
            <a:extLst>
              <a:ext uri="{FF2B5EF4-FFF2-40B4-BE49-F238E27FC236}">
                <a16:creationId xmlns:a16="http://schemas.microsoft.com/office/drawing/2014/main" id="{F848DA94-6612-459D-882A-B0A0912A40F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373600" y="17145000"/>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2B813A3C-EE12-48C0-B7A0-E2A4D9244B5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9601200"/>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3CBC499B-2897-4826-A034-695B80701FE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0708600" y="-15316200"/>
            <a:ext cx="1881378"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242AB93B-029A-44C7-AF85-4AC96BFC1BE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798671" y="-15267795"/>
            <a:ext cx="1881378" cy="1625303"/>
          </a:xfrm>
          <a:prstGeom prst="rect">
            <a:avLst/>
          </a:prstGeom>
        </p:spPr>
      </p:pic>
      <p:sp>
        <p:nvSpPr>
          <p:cNvPr id="13" name="TextBox 12">
            <a:extLst>
              <a:ext uri="{FF2B5EF4-FFF2-40B4-BE49-F238E27FC236}">
                <a16:creationId xmlns:a16="http://schemas.microsoft.com/office/drawing/2014/main" id="{1586C9C7-761B-4DE9-B7B7-18502BA37674}"/>
              </a:ext>
            </a:extLst>
          </p:cNvPr>
          <p:cNvSpPr txBox="1"/>
          <p:nvPr userDrawn="1"/>
        </p:nvSpPr>
        <p:spPr>
          <a:xfrm>
            <a:off x="1973790" y="100566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5"/>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4" name="Picture 13" descr="A picture containing diagram&#10;&#10;Description automatically generated">
            <a:extLst>
              <a:ext uri="{FF2B5EF4-FFF2-40B4-BE49-F238E27FC236}">
                <a16:creationId xmlns:a16="http://schemas.microsoft.com/office/drawing/2014/main" id="{2461A88E-DBA0-4A41-91DB-AA593B7A46F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0861000" y="17449800"/>
            <a:ext cx="1881378" cy="1625303"/>
          </a:xfrm>
          <a:prstGeom prst="rect">
            <a:avLst/>
          </a:prstGeom>
        </p:spPr>
      </p:pic>
      <p:sp>
        <p:nvSpPr>
          <p:cNvPr id="15" name="TextBox 14">
            <a:extLst>
              <a:ext uri="{FF2B5EF4-FFF2-40B4-BE49-F238E27FC236}">
                <a16:creationId xmlns:a16="http://schemas.microsoft.com/office/drawing/2014/main" id="{F8D7CBF0-CC0A-43DF-8671-6D8795D79253}"/>
              </a:ext>
            </a:extLst>
          </p:cNvPr>
          <p:cNvSpPr txBox="1"/>
          <p:nvPr userDrawn="1"/>
        </p:nvSpPr>
        <p:spPr>
          <a:xfrm>
            <a:off x="0" y="6488668"/>
            <a:ext cx="842218" cy="369332"/>
          </a:xfrm>
          <a:prstGeom prst="rect">
            <a:avLst/>
          </a:prstGeom>
          <a:noFill/>
        </p:spPr>
        <p:txBody>
          <a:bodyPr wrap="none" rtlCol="0">
            <a:spAutoFit/>
          </a:bodyPr>
          <a:lstStyle/>
          <a:p>
            <a:r>
              <a:rPr lang="en-US" dirty="0">
                <a:solidFill>
                  <a:srgbClr val="74C3FD"/>
                </a:solidFill>
                <a:latin typeface="UVN Vung Tau" panose="03080702040302070203" pitchFamily="66" charset="0"/>
              </a:rPr>
              <a:t>KTUTS</a:t>
            </a:r>
          </a:p>
        </p:txBody>
      </p:sp>
      <p:sp>
        <p:nvSpPr>
          <p:cNvPr id="16" name="TextBox 15">
            <a:extLst>
              <a:ext uri="{FF2B5EF4-FFF2-40B4-BE49-F238E27FC236}">
                <a16:creationId xmlns:a16="http://schemas.microsoft.com/office/drawing/2014/main" id="{C61C0CE8-C109-4F63-9C23-4178533A48C6}"/>
              </a:ext>
            </a:extLst>
          </p:cNvPr>
          <p:cNvSpPr txBox="1"/>
          <p:nvPr userDrawn="1"/>
        </p:nvSpPr>
        <p:spPr>
          <a:xfrm>
            <a:off x="11349782" y="0"/>
            <a:ext cx="842218" cy="369332"/>
          </a:xfrm>
          <a:prstGeom prst="rect">
            <a:avLst/>
          </a:prstGeom>
          <a:noFill/>
        </p:spPr>
        <p:txBody>
          <a:bodyPr wrap="none" rtlCol="0">
            <a:spAutoFit/>
          </a:bodyPr>
          <a:lstStyle/>
          <a:p>
            <a:r>
              <a:rPr lang="en-US" dirty="0">
                <a:solidFill>
                  <a:srgbClr val="36A7FC"/>
                </a:solidFill>
                <a:latin typeface="UVN Vung Tau" panose="03080702040302070203" pitchFamily="66" charset="0"/>
              </a:rPr>
              <a:t>KTUTS</a:t>
            </a:r>
          </a:p>
        </p:txBody>
      </p:sp>
    </p:spTree>
    <p:extLst>
      <p:ext uri="{BB962C8B-B14F-4D97-AF65-F5344CB8AC3E}">
        <p14:creationId xmlns:p14="http://schemas.microsoft.com/office/powerpoint/2010/main" val="30971204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f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p:cNvSpPr txBox="1"/>
          <p:nvPr/>
        </p:nvSpPr>
        <p:spPr>
          <a:xfrm>
            <a:off x="1876403" y="2553869"/>
            <a:ext cx="2936217" cy="769441"/>
          </a:xfrm>
          <a:prstGeom prst="rect">
            <a:avLst/>
          </a:prstGeom>
          <a:noFill/>
        </p:spPr>
        <p:txBody>
          <a:bodyPr wrap="square" rtlCol="0">
            <a:spAutoFit/>
          </a:bodyPr>
          <a:lstStyle/>
          <a:p>
            <a:r>
              <a:rPr lang="en-US" sz="4400" b="1" dirty="0" err="1">
                <a:solidFill>
                  <a:srgbClr val="00B050"/>
                </a:solidFill>
                <a:latin typeface="UTM Ericsson Capital" panose="02040603050506020204" pitchFamily="18" charset="0"/>
              </a:rPr>
              <a:t>Tập</a:t>
            </a:r>
            <a:r>
              <a:rPr lang="en-US" sz="4400" b="1" dirty="0">
                <a:solidFill>
                  <a:srgbClr val="00B050"/>
                </a:solidFill>
                <a:latin typeface="UTM Ericsson Capital" panose="02040603050506020204" pitchFamily="18" charset="0"/>
              </a:rPr>
              <a:t> </a:t>
            </a:r>
            <a:r>
              <a:rPr lang="en-US" sz="4400" b="1" dirty="0" err="1">
                <a:solidFill>
                  <a:srgbClr val="00B050"/>
                </a:solidFill>
                <a:latin typeface="UTM Ericsson Capital" panose="02040603050506020204" pitchFamily="18" charset="0"/>
              </a:rPr>
              <a:t>đọc</a:t>
            </a:r>
            <a:endParaRPr lang="en-US" sz="4400" b="1" dirty="0">
              <a:solidFill>
                <a:srgbClr val="00B050"/>
              </a:solidFill>
              <a:latin typeface="UTM Ericsson Capital" panose="02040603050506020204" pitchFamily="18" charset="0"/>
            </a:endParaRPr>
          </a:p>
        </p:txBody>
      </p:sp>
      <p:sp>
        <p:nvSpPr>
          <p:cNvPr id="89" name="TextBox 88"/>
          <p:cNvSpPr txBox="1"/>
          <p:nvPr/>
        </p:nvSpPr>
        <p:spPr>
          <a:xfrm>
            <a:off x="1031127" y="2882477"/>
            <a:ext cx="7355636" cy="1815882"/>
          </a:xfrm>
          <a:prstGeom prst="rect">
            <a:avLst/>
          </a:prstGeom>
          <a:noFill/>
        </p:spPr>
        <p:txBody>
          <a:bodyPr wrap="square" rtlCol="0">
            <a:spAutoFit/>
          </a:bodyPr>
          <a:lstStyle/>
          <a:p>
            <a:r>
              <a:rPr lang="en-US" sz="11200" b="1" dirty="0" err="1">
                <a:solidFill>
                  <a:srgbClr val="F04425"/>
                </a:solidFill>
                <a:effectLst>
                  <a:outerShdw blurRad="50800" dist="38100" dir="2700000" algn="tl" rotWithShape="0">
                    <a:prstClr val="black">
                      <a:alpha val="40000"/>
                    </a:prstClr>
                  </a:outerShdw>
                </a:effectLst>
                <a:latin typeface="UTM French Vanilla" panose="02040603050506020204" pitchFamily="18" charset="0"/>
              </a:rPr>
              <a:t>Hoa</a:t>
            </a:r>
            <a:r>
              <a:rPr lang="en-US" sz="112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rPr>
              <a:t> </a:t>
            </a:r>
            <a:r>
              <a:rPr lang="en-US" sz="11200" b="1" dirty="0" err="1">
                <a:solidFill>
                  <a:srgbClr val="F04425"/>
                </a:solidFill>
                <a:effectLst>
                  <a:outerShdw blurRad="50800" dist="38100" dir="2700000" algn="tl" rotWithShape="0">
                    <a:prstClr val="black">
                      <a:alpha val="40000"/>
                    </a:prstClr>
                  </a:outerShdw>
                </a:effectLst>
                <a:latin typeface="UTM French Vanilla" panose="02040603050506020204" pitchFamily="18" charset="0"/>
              </a:rPr>
              <a:t>học</a:t>
            </a:r>
            <a:r>
              <a:rPr lang="en-US" sz="112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rPr>
              <a:t> </a:t>
            </a:r>
            <a:r>
              <a:rPr lang="en-US" sz="11200" b="1" dirty="0" err="1">
                <a:solidFill>
                  <a:srgbClr val="F04425"/>
                </a:solidFill>
                <a:effectLst>
                  <a:outerShdw blurRad="50800" dist="38100" dir="2700000" algn="tl" rotWithShape="0">
                    <a:prstClr val="black">
                      <a:alpha val="40000"/>
                    </a:prstClr>
                  </a:outerShdw>
                </a:effectLst>
                <a:latin typeface="UTM French Vanilla" panose="02040603050506020204" pitchFamily="18" charset="0"/>
              </a:rPr>
              <a:t>trò</a:t>
            </a:r>
            <a:endParaRPr lang="en-US" sz="112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endParaRPr>
          </a:p>
        </p:txBody>
      </p:sp>
      <p:sp>
        <p:nvSpPr>
          <p:cNvPr id="94" name="TextBox 93"/>
          <p:cNvSpPr txBox="1"/>
          <p:nvPr/>
        </p:nvSpPr>
        <p:spPr>
          <a:xfrm>
            <a:off x="4055243" y="4507728"/>
            <a:ext cx="4120420" cy="769441"/>
          </a:xfrm>
          <a:prstGeom prst="rect">
            <a:avLst/>
          </a:prstGeom>
          <a:noFill/>
        </p:spPr>
        <p:txBody>
          <a:bodyPr wrap="square" rtlCol="0">
            <a:spAutoFit/>
          </a:bodyPr>
          <a:lstStyle/>
          <a:p>
            <a:r>
              <a:rPr lang="en-US" sz="4400" b="1" dirty="0" err="1">
                <a:solidFill>
                  <a:srgbClr val="0070C0"/>
                </a:solidFill>
                <a:latin typeface="UTM Ericsson Capital" panose="02040603050506020204" pitchFamily="18" charset="0"/>
              </a:rPr>
              <a:t>Xuân</a:t>
            </a:r>
            <a:r>
              <a:rPr lang="en-US" sz="4400" b="1" dirty="0">
                <a:solidFill>
                  <a:srgbClr val="0070C0"/>
                </a:solidFill>
                <a:latin typeface="UTM Ericsson Capital" panose="02040603050506020204" pitchFamily="18" charset="0"/>
              </a:rPr>
              <a:t> </a:t>
            </a:r>
            <a:r>
              <a:rPr lang="en-US" sz="4400" b="1" dirty="0" err="1">
                <a:solidFill>
                  <a:srgbClr val="0070C0"/>
                </a:solidFill>
                <a:latin typeface="UTM Ericsson Capital" panose="02040603050506020204" pitchFamily="18" charset="0"/>
              </a:rPr>
              <a:t>diệu</a:t>
            </a:r>
            <a:endParaRPr lang="en-US" sz="4400" b="1" dirty="0">
              <a:solidFill>
                <a:srgbClr val="0070C0"/>
              </a:solidFill>
              <a:latin typeface="UTM Ericsson Capital" panose="02040603050506020204" pitchFamily="18" charset="0"/>
            </a:endParaRPr>
          </a:p>
        </p:txBody>
      </p:sp>
    </p:spTree>
    <p:extLst>
      <p:ext uri="{BB962C8B-B14F-4D97-AF65-F5344CB8AC3E}">
        <p14:creationId xmlns:p14="http://schemas.microsoft.com/office/powerpoint/2010/main" val="148593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p:cTn id="12" dur="500" fill="hold"/>
                                        <p:tgtEl>
                                          <p:spTgt spid="89"/>
                                        </p:tgtEl>
                                        <p:attrNameLst>
                                          <p:attrName>ppt_w</p:attrName>
                                        </p:attrNameLst>
                                      </p:cBhvr>
                                      <p:tavLst>
                                        <p:tav tm="0">
                                          <p:val>
                                            <p:fltVal val="0"/>
                                          </p:val>
                                        </p:tav>
                                        <p:tav tm="100000">
                                          <p:val>
                                            <p:strVal val="#ppt_w"/>
                                          </p:val>
                                        </p:tav>
                                      </p:tavLst>
                                    </p:anim>
                                    <p:anim calcmode="lin" valueType="num">
                                      <p:cBhvr>
                                        <p:cTn id="13" dur="500" fill="hold"/>
                                        <p:tgtEl>
                                          <p:spTgt spid="89"/>
                                        </p:tgtEl>
                                        <p:attrNameLst>
                                          <p:attrName>ppt_h</p:attrName>
                                        </p:attrNameLst>
                                      </p:cBhvr>
                                      <p:tavLst>
                                        <p:tav tm="0">
                                          <p:val>
                                            <p:fltVal val="0"/>
                                          </p:val>
                                        </p:tav>
                                        <p:tav tm="100000">
                                          <p:val>
                                            <p:strVal val="#ppt_h"/>
                                          </p:val>
                                        </p:tav>
                                      </p:tavLst>
                                    </p:anim>
                                    <p:animEffect transition="in" filter="fade">
                                      <p:cBhvr>
                                        <p:cTn id="14" dur="500"/>
                                        <p:tgtEl>
                                          <p:spTgt spid="8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4"/>
                                        </p:tgtEl>
                                        <p:attrNameLst>
                                          <p:attrName>style.visibility</p:attrName>
                                        </p:attrNameLst>
                                      </p:cBhvr>
                                      <p:to>
                                        <p:strVal val="visible"/>
                                      </p:to>
                                    </p:set>
                                    <p:anim calcmode="lin" valueType="num">
                                      <p:cBhvr>
                                        <p:cTn id="17" dur="500" fill="hold"/>
                                        <p:tgtEl>
                                          <p:spTgt spid="94"/>
                                        </p:tgtEl>
                                        <p:attrNameLst>
                                          <p:attrName>ppt_w</p:attrName>
                                        </p:attrNameLst>
                                      </p:cBhvr>
                                      <p:tavLst>
                                        <p:tav tm="0">
                                          <p:val>
                                            <p:fltVal val="0"/>
                                          </p:val>
                                        </p:tav>
                                        <p:tav tm="100000">
                                          <p:val>
                                            <p:strVal val="#ppt_w"/>
                                          </p:val>
                                        </p:tav>
                                      </p:tavLst>
                                    </p:anim>
                                    <p:anim calcmode="lin" valueType="num">
                                      <p:cBhvr>
                                        <p:cTn id="18" dur="500" fill="hold"/>
                                        <p:tgtEl>
                                          <p:spTgt spid="94"/>
                                        </p:tgtEl>
                                        <p:attrNameLst>
                                          <p:attrName>ppt_h</p:attrName>
                                        </p:attrNameLst>
                                      </p:cBhvr>
                                      <p:tavLst>
                                        <p:tav tm="0">
                                          <p:val>
                                            <p:fltVal val="0"/>
                                          </p:val>
                                        </p:tav>
                                        <p:tav tm="100000">
                                          <p:val>
                                            <p:strVal val="#ppt_h"/>
                                          </p:val>
                                        </p:tav>
                                      </p:tavLst>
                                    </p:anim>
                                    <p:animEffect transition="in" filter="fade">
                                      <p:cBhvr>
                                        <p:cTn id="1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89" grpId="0"/>
      <p:bldP spid="9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圆角 4"/>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Rectangle 34"/>
          <p:cNvSpPr/>
          <p:nvPr/>
        </p:nvSpPr>
        <p:spPr>
          <a:xfrm>
            <a:off x="5645703" y="1125630"/>
            <a:ext cx="6080726" cy="1015663"/>
          </a:xfrm>
          <a:prstGeom prst="rect">
            <a:avLst/>
          </a:prstGeom>
        </p:spPr>
        <p:txBody>
          <a:bodyPr wrap="square">
            <a:spAutoFit/>
          </a:bodyPr>
          <a:lstStyle/>
          <a:p>
            <a:pPr algn="ctr">
              <a:spcBef>
                <a:spcPts val="600"/>
              </a:spcBef>
              <a:spcAft>
                <a:spcPts val="600"/>
              </a:spcAft>
            </a:pPr>
            <a:r>
              <a:rPr lang="en-US" sz="3000" b="1" dirty="0" err="1">
                <a:solidFill>
                  <a:srgbClr val="002060"/>
                </a:solidFill>
                <a:latin typeface="UTM Avo" panose="02040603050506020204" pitchFamily="18" charset="0"/>
              </a:rPr>
              <a:t>Vì</a:t>
            </a:r>
            <a:r>
              <a:rPr lang="vi-VN" sz="3000" b="1" dirty="0">
                <a:solidFill>
                  <a:srgbClr val="002060"/>
                </a:solidFill>
                <a:latin typeface="UTM Avo" panose="02040603050506020204" pitchFamily="18" charset="0"/>
              </a:rPr>
              <a:t> sao tác giả gọi hoa phượng là “hoa học trò”?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979" y="1195033"/>
            <a:ext cx="5047102" cy="3296290"/>
          </a:xfrm>
          <a:prstGeom prst="rect">
            <a:avLst/>
          </a:prstGeom>
          <a:ln>
            <a:noFill/>
          </a:ln>
          <a:effectLst>
            <a:softEdge rad="112500"/>
          </a:effectLst>
        </p:spPr>
      </p:pic>
      <p:sp>
        <p:nvSpPr>
          <p:cNvPr id="34" name="Rectangle 33"/>
          <p:cNvSpPr/>
          <p:nvPr/>
        </p:nvSpPr>
        <p:spPr>
          <a:xfrm>
            <a:off x="2621279" y="291245"/>
            <a:ext cx="8813767" cy="707886"/>
          </a:xfrm>
          <a:prstGeom prst="rect">
            <a:avLst/>
          </a:prstGeom>
        </p:spPr>
        <p:txBody>
          <a:bodyPr wrap="square">
            <a:spAutoFit/>
          </a:bodyPr>
          <a:lstStyle/>
          <a:p>
            <a:pPr algn="just">
              <a:spcBef>
                <a:spcPts val="600"/>
              </a:spcBef>
              <a:spcAft>
                <a:spcPts val="600"/>
              </a:spcAft>
            </a:pPr>
            <a:r>
              <a:rPr lang="en-US" sz="4000" b="1" dirty="0" err="1">
                <a:solidFill>
                  <a:srgbClr val="FF0000"/>
                </a:solidFill>
                <a:latin typeface="UTM Avo" panose="02040603050506020204" pitchFamily="18" charset="0"/>
              </a:rPr>
              <a:t>Hoa</a:t>
            </a:r>
            <a:r>
              <a:rPr lang="en-US" sz="4000" b="1" dirty="0">
                <a:solidFill>
                  <a:srgbClr val="FF0000"/>
                </a:solidFill>
                <a:latin typeface="UTM Avo" panose="02040603050506020204" pitchFamily="18" charset="0"/>
              </a:rPr>
              <a:t> </a:t>
            </a:r>
            <a:r>
              <a:rPr lang="en-US" sz="4000" b="1" dirty="0" err="1">
                <a:solidFill>
                  <a:srgbClr val="FF0000"/>
                </a:solidFill>
                <a:latin typeface="UTM Avo" panose="02040603050506020204" pitchFamily="18" charset="0"/>
              </a:rPr>
              <a:t>phượng</a:t>
            </a:r>
            <a:r>
              <a:rPr lang="en-US" sz="4000" b="1" dirty="0">
                <a:solidFill>
                  <a:srgbClr val="FF0000"/>
                </a:solidFill>
                <a:latin typeface="UTM Avo" panose="02040603050506020204" pitchFamily="18" charset="0"/>
              </a:rPr>
              <a:t> – </a:t>
            </a:r>
            <a:r>
              <a:rPr lang="en-US" sz="4000" b="1" dirty="0" err="1">
                <a:solidFill>
                  <a:srgbClr val="FF0000"/>
                </a:solidFill>
                <a:latin typeface="UTM Avo" panose="02040603050506020204" pitchFamily="18" charset="0"/>
              </a:rPr>
              <a:t>Hoa</a:t>
            </a:r>
            <a:r>
              <a:rPr lang="en-US" sz="4000" b="1" dirty="0">
                <a:solidFill>
                  <a:srgbClr val="FF0000"/>
                </a:solidFill>
                <a:latin typeface="UTM Avo" panose="02040603050506020204" pitchFamily="18" charset="0"/>
              </a:rPr>
              <a:t> </a:t>
            </a:r>
            <a:r>
              <a:rPr lang="en-US" sz="4000" b="1" dirty="0" err="1">
                <a:solidFill>
                  <a:srgbClr val="FF0000"/>
                </a:solidFill>
                <a:latin typeface="UTM Avo" panose="02040603050506020204" pitchFamily="18" charset="0"/>
              </a:rPr>
              <a:t>học</a:t>
            </a:r>
            <a:r>
              <a:rPr lang="en-US" sz="4000" b="1" dirty="0">
                <a:solidFill>
                  <a:srgbClr val="FF0000"/>
                </a:solidFill>
                <a:latin typeface="UTM Avo" panose="02040603050506020204" pitchFamily="18" charset="0"/>
              </a:rPr>
              <a:t> </a:t>
            </a:r>
            <a:r>
              <a:rPr lang="en-US" sz="4000" b="1" dirty="0" err="1">
                <a:solidFill>
                  <a:srgbClr val="FF0000"/>
                </a:solidFill>
                <a:latin typeface="UTM Avo" panose="02040603050506020204" pitchFamily="18" charset="0"/>
              </a:rPr>
              <a:t>trò</a:t>
            </a:r>
            <a:endParaRPr lang="vi-VN" sz="4000" b="1" dirty="0">
              <a:solidFill>
                <a:srgbClr val="FF0000"/>
              </a:solidFill>
              <a:latin typeface="UTM Avo" panose="02040603050506020204" pitchFamily="18" charset="0"/>
            </a:endParaRPr>
          </a:p>
        </p:txBody>
      </p:sp>
      <p:sp>
        <p:nvSpPr>
          <p:cNvPr id="3" name="Rectangle 2"/>
          <p:cNvSpPr/>
          <p:nvPr/>
        </p:nvSpPr>
        <p:spPr>
          <a:xfrm>
            <a:off x="5645703" y="2303151"/>
            <a:ext cx="6080726" cy="2292935"/>
          </a:xfrm>
          <a:prstGeom prst="rect">
            <a:avLst/>
          </a:prstGeom>
        </p:spPr>
        <p:txBody>
          <a:bodyPr wrap="square">
            <a:spAutoFit/>
          </a:bodyPr>
          <a:lstStyle/>
          <a:p>
            <a:pPr algn="just" eaLnBrk="0" hangingPunct="0">
              <a:spcBef>
                <a:spcPct val="50000"/>
              </a:spcBef>
            </a:pP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Vì</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phượng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là</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loại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cây</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rất</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gần</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gũi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quen</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thuộc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với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học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trò</a:t>
            </a:r>
            <a:r>
              <a:rPr lang="en-US" altLang="en-US" sz="2600" dirty="0">
                <a:solidFill>
                  <a:srgbClr val="002060"/>
                </a:solidFill>
                <a:latin typeface="UTM Avo" panose="02040603050506020204" pitchFamily="18" charset="0"/>
              </a:rPr>
              <a:t>. </a:t>
            </a:r>
          </a:p>
          <a:p>
            <a:pPr algn="just" eaLnBrk="0" hangingPunct="0">
              <a:spcBef>
                <a:spcPct val="50000"/>
              </a:spcBef>
            </a:pP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Phượng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được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trồng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trên</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các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sân</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trường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và</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nở</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hoa</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vào</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mùa</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thi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của</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học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trò</a:t>
            </a:r>
            <a:r>
              <a:rPr lang="en-US" altLang="en-US" sz="2600" dirty="0">
                <a:solidFill>
                  <a:srgbClr val="002060"/>
                </a:solidFill>
                <a:latin typeface="UTM Avo" panose="02040603050506020204" pitchFamily="18" charset="0"/>
              </a:rPr>
              <a:t>.</a:t>
            </a:r>
          </a:p>
        </p:txBody>
      </p:sp>
      <p:sp>
        <p:nvSpPr>
          <p:cNvPr id="6" name="Rectangle 5"/>
          <p:cNvSpPr/>
          <p:nvPr/>
        </p:nvSpPr>
        <p:spPr>
          <a:xfrm>
            <a:off x="530979" y="4700850"/>
            <a:ext cx="11195450" cy="1492716"/>
          </a:xfrm>
          <a:prstGeom prst="rect">
            <a:avLst/>
          </a:prstGeom>
        </p:spPr>
        <p:txBody>
          <a:bodyPr wrap="square">
            <a:spAutoFit/>
          </a:bodyPr>
          <a:lstStyle/>
          <a:p>
            <a:pPr algn="just" eaLnBrk="0" hangingPunct="0">
              <a:spcBef>
                <a:spcPct val="50000"/>
              </a:spcBef>
            </a:pP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Thấy</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màu</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hoa</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phượng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học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trò</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nghĩ</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đến</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kì</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thi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và</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những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ngày</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nghỉ</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hè</a:t>
            </a:r>
            <a:r>
              <a:rPr lang="en-US" altLang="en-US" sz="2600" dirty="0">
                <a:solidFill>
                  <a:srgbClr val="002060"/>
                </a:solidFill>
                <a:latin typeface="UTM Avo" panose="02040603050506020204" pitchFamily="18" charset="0"/>
              </a:rPr>
              <a:t>. </a:t>
            </a:r>
          </a:p>
          <a:p>
            <a:pPr algn="just" eaLnBrk="0" hangingPunct="0">
              <a:spcBef>
                <a:spcPct val="50000"/>
              </a:spcBef>
            </a:pP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Hoa</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phượng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gắn</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với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kỉ</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niệm</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của</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rất</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nhiều</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học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trò</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về</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mái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trường</a:t>
            </a:r>
            <a:r>
              <a:rPr lang="en-US" altLang="en-US" sz="2600" dirty="0">
                <a:solidFill>
                  <a:srgbClr val="002060"/>
                </a:solidFill>
                <a:latin typeface="UTM Avo" panose="02040603050506020204" pitchFamily="18" charset="0"/>
              </a:rPr>
              <a:t>. </a:t>
            </a:r>
            <a:endParaRPr lang="en-US" sz="2600" dirty="0"/>
          </a:p>
        </p:txBody>
      </p:sp>
      <p:sp>
        <p:nvSpPr>
          <p:cNvPr id="39" name="Rectangle 38"/>
          <p:cNvSpPr/>
          <p:nvPr/>
        </p:nvSpPr>
        <p:spPr>
          <a:xfrm>
            <a:off x="5275434" y="1125630"/>
            <a:ext cx="605293" cy="553998"/>
          </a:xfrm>
          <a:prstGeom prst="rect">
            <a:avLst/>
          </a:prstGeom>
          <a:ln w="19050">
            <a:solidFill>
              <a:srgbClr val="F04425"/>
            </a:solidFill>
            <a:prstDash val="sysDash"/>
          </a:ln>
        </p:spPr>
        <p:txBody>
          <a:bodyPr wrap="square">
            <a:spAutoFit/>
          </a:bodyPr>
          <a:lstStyle/>
          <a:p>
            <a:pPr algn="ctr"/>
            <a:r>
              <a:rPr lang="en-US" sz="3000" b="1" dirty="0">
                <a:solidFill>
                  <a:srgbClr val="FF0000"/>
                </a:solidFill>
                <a:latin typeface="UTM Avo" panose="02040603050506020204" pitchFamily="18" charset="0"/>
                <a:cs typeface="Arial" panose="020B0604020202020204" pitchFamily="34" charset="0"/>
              </a:rPr>
              <a:t>?</a:t>
            </a:r>
          </a:p>
        </p:txBody>
      </p:sp>
    </p:spTree>
    <p:extLst>
      <p:ext uri="{BB962C8B-B14F-4D97-AF65-F5344CB8AC3E}">
        <p14:creationId xmlns:p14="http://schemas.microsoft.com/office/powerpoint/2010/main" val="1506126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ppt_x"/>
                                          </p:val>
                                        </p:tav>
                                        <p:tav tm="100000">
                                          <p:val>
                                            <p:strVal val="#ppt_x"/>
                                          </p:val>
                                        </p:tav>
                                      </p:tavLst>
                                    </p:anim>
                                    <p:anim calcmode="lin" valueType="num">
                                      <p:cBhvr additive="base">
                                        <p:cTn id="18" dur="500" fill="hold"/>
                                        <p:tgtEl>
                                          <p:spTgt spid="39"/>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4" grpId="0"/>
      <p:bldP spid="3" grpId="0"/>
      <p:bldP spid="6" grpId="0"/>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p:cNvSpPr/>
          <p:nvPr/>
        </p:nvSpPr>
        <p:spPr>
          <a:xfrm>
            <a:off x="471341" y="287273"/>
            <a:ext cx="11246176" cy="2877711"/>
          </a:xfrm>
          <a:prstGeom prst="rect">
            <a:avLst/>
          </a:prstGeom>
        </p:spPr>
        <p:txBody>
          <a:bodyPr wrap="square">
            <a:spAutoFit/>
          </a:bodyPr>
          <a:lstStyle/>
          <a:p>
            <a:pPr algn="ctr"/>
            <a:r>
              <a:rPr lang="vi-VN" sz="3600" b="1" dirty="0">
                <a:solidFill>
                  <a:srgbClr val="FF0000"/>
                </a:solidFill>
                <a:latin typeface="UTM Avo" panose="02040603050506020204" pitchFamily="18" charset="0"/>
              </a:rPr>
              <a:t>Hoa học trò​</a:t>
            </a:r>
            <a:endParaRPr lang="en-US" sz="3600" b="1" dirty="0">
              <a:solidFill>
                <a:srgbClr val="FF0000"/>
              </a:solidFill>
              <a:latin typeface="UTM Avo" panose="02040603050506020204" pitchFamily="18" charset="0"/>
            </a:endParaRPr>
          </a:p>
          <a:p>
            <a:pPr algn="just">
              <a:spcBef>
                <a:spcPts val="600"/>
              </a:spcBef>
              <a:spcAft>
                <a:spcPts val="600"/>
              </a:spcAft>
            </a:pPr>
            <a:r>
              <a:rPr lang="en-US" sz="2800" dirty="0">
                <a:solidFill>
                  <a:srgbClr val="002060"/>
                </a:solidFill>
                <a:latin typeface="UTM Avo" panose="02040603050506020204" pitchFamily="18" charset="0"/>
              </a:rPr>
              <a:t>	</a:t>
            </a:r>
            <a:r>
              <a:rPr lang="vi-VN" sz="2800" dirty="0">
                <a:solidFill>
                  <a:srgbClr val="002060"/>
                </a:solidFill>
                <a:latin typeface="UTM Avo" panose="02040603050506020204" pitchFamily="18" charset="0"/>
              </a:rPr>
              <a:t>Phượng không phải là một đóa, không phải vài cành; phượng đây là cả một loạt, cả một vùng, cả một góc trời đỏ rực. Mỗi hoa chỉ là một phần tử của xã hội thắm tươi; người ta quên đóa hoa, chỉ nghĩ đến cây, đến hàng, đến những tán hoa lớn xòe ra như muôn ngàn con bướm thắm đậu khít nhau.</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97021" y="2523232"/>
            <a:ext cx="4477008" cy="4477008"/>
          </a:xfrm>
          <a:prstGeom prst="rect">
            <a:avLst/>
          </a:prstGeom>
        </p:spPr>
      </p:pic>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780251" y="4847064"/>
            <a:ext cx="628355" cy="529402"/>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6999" y="3144565"/>
            <a:ext cx="1597430" cy="1345867"/>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6999" y="5329010"/>
            <a:ext cx="1086069" cy="915035"/>
          </a:xfrm>
          <a:prstGeom prst="rect">
            <a:avLst/>
          </a:prstGeom>
          <a:effectLst>
            <a:outerShdw blurRad="50800" dist="38100" dir="2700000" algn="tl" rotWithShape="0">
              <a:prstClr val="black">
                <a:alpha val="40000"/>
              </a:prstClr>
            </a:outerShdw>
          </a:effectLst>
        </p:spPr>
      </p:pic>
      <p:sp>
        <p:nvSpPr>
          <p:cNvPr id="3" name="Rectangle 2"/>
          <p:cNvSpPr/>
          <p:nvPr/>
        </p:nvSpPr>
        <p:spPr>
          <a:xfrm>
            <a:off x="6581432" y="4217106"/>
            <a:ext cx="5204957" cy="1077218"/>
          </a:xfrm>
          <a:prstGeom prst="rect">
            <a:avLst/>
          </a:prstGeom>
        </p:spPr>
        <p:txBody>
          <a:bodyPr wrap="square">
            <a:spAutoFit/>
          </a:bodyPr>
          <a:lstStyle/>
          <a:p>
            <a:pPr algn="ctr"/>
            <a:r>
              <a:rPr lang="en-US" altLang="en-US" sz="3200" b="1" dirty="0" err="1">
                <a:solidFill>
                  <a:srgbClr val="002060"/>
                </a:solidFill>
                <a:latin typeface="UTM Avo" panose="02040603050506020204" pitchFamily="18" charset="0"/>
              </a:rPr>
              <a:t>Vẻ</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đẹp</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của</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hoa</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phượng</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có</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gì</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đặc</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biệt</a:t>
            </a:r>
            <a:r>
              <a:rPr lang="en-US" altLang="en-US" sz="3200" b="1" dirty="0">
                <a:solidFill>
                  <a:srgbClr val="002060"/>
                </a:solidFill>
                <a:latin typeface="UTM Avo" panose="02040603050506020204" pitchFamily="18" charset="0"/>
              </a:rPr>
              <a:t>?</a:t>
            </a:r>
          </a:p>
        </p:txBody>
      </p:sp>
      <p:sp>
        <p:nvSpPr>
          <p:cNvPr id="9" name="Rectangle 8"/>
          <p:cNvSpPr/>
          <p:nvPr/>
        </p:nvSpPr>
        <p:spPr>
          <a:xfrm>
            <a:off x="6692325" y="4201717"/>
            <a:ext cx="605293" cy="553998"/>
          </a:xfrm>
          <a:prstGeom prst="rect">
            <a:avLst/>
          </a:prstGeom>
          <a:ln w="19050">
            <a:solidFill>
              <a:srgbClr val="F04425"/>
            </a:solidFill>
            <a:prstDash val="sysDash"/>
          </a:ln>
        </p:spPr>
        <p:txBody>
          <a:bodyPr wrap="square">
            <a:spAutoFit/>
          </a:bodyPr>
          <a:lstStyle/>
          <a:p>
            <a:pPr algn="ctr"/>
            <a:r>
              <a:rPr lang="en-US" sz="3000" b="1" dirty="0">
                <a:solidFill>
                  <a:srgbClr val="FF0000"/>
                </a:solidFill>
                <a:latin typeface="UTM Avo" panose="02040603050506020204" pitchFamily="18" charset="0"/>
                <a:cs typeface="Arial" panose="020B0604020202020204" pitchFamily="34" charset="0"/>
              </a:rPr>
              <a:t>?</a:t>
            </a:r>
          </a:p>
        </p:txBody>
      </p:sp>
    </p:spTree>
    <p:extLst>
      <p:ext uri="{BB962C8B-B14F-4D97-AF65-F5344CB8AC3E}">
        <p14:creationId xmlns:p14="http://schemas.microsoft.com/office/powerpoint/2010/main" val="1936767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圆角 4"/>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6267"/>
          <a:stretch/>
        </p:blipFill>
        <p:spPr>
          <a:xfrm>
            <a:off x="538479" y="464074"/>
            <a:ext cx="5690055" cy="5981700"/>
          </a:xfrm>
          <a:prstGeom prst="rect">
            <a:avLst/>
          </a:prstGeom>
          <a:ln>
            <a:noFill/>
          </a:ln>
          <a:effectLst>
            <a:softEdge rad="112500"/>
          </a:effectLst>
        </p:spPr>
      </p:pic>
      <p:sp>
        <p:nvSpPr>
          <p:cNvPr id="22" name="Rectangle 21"/>
          <p:cNvSpPr/>
          <p:nvPr/>
        </p:nvSpPr>
        <p:spPr>
          <a:xfrm>
            <a:off x="6484209" y="576379"/>
            <a:ext cx="5204957" cy="1077218"/>
          </a:xfrm>
          <a:prstGeom prst="rect">
            <a:avLst/>
          </a:prstGeom>
        </p:spPr>
        <p:txBody>
          <a:bodyPr wrap="square">
            <a:spAutoFit/>
          </a:bodyPr>
          <a:lstStyle/>
          <a:p>
            <a:pPr algn="ctr"/>
            <a:r>
              <a:rPr lang="en-US" altLang="en-US" sz="3200" b="1" dirty="0" err="1">
                <a:solidFill>
                  <a:srgbClr val="002060"/>
                </a:solidFill>
                <a:latin typeface="UTM Avo" panose="02040603050506020204" pitchFamily="18" charset="0"/>
              </a:rPr>
              <a:t>Vẻ</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đẹp</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của</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hoa</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phượng</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có</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gì</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đặc</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biệt</a:t>
            </a:r>
            <a:r>
              <a:rPr lang="en-US" altLang="en-US" sz="3200" b="1" dirty="0">
                <a:solidFill>
                  <a:srgbClr val="002060"/>
                </a:solidFill>
                <a:latin typeface="UTM Avo" panose="02040603050506020204" pitchFamily="18" charset="0"/>
              </a:rPr>
              <a:t>?</a:t>
            </a:r>
          </a:p>
        </p:txBody>
      </p:sp>
      <p:sp>
        <p:nvSpPr>
          <p:cNvPr id="23" name="Rectangle 22"/>
          <p:cNvSpPr/>
          <p:nvPr/>
        </p:nvSpPr>
        <p:spPr>
          <a:xfrm>
            <a:off x="6424223" y="1759067"/>
            <a:ext cx="5264943" cy="4524315"/>
          </a:xfrm>
          <a:prstGeom prst="rect">
            <a:avLst/>
          </a:prstGeom>
        </p:spPr>
        <p:txBody>
          <a:bodyPr wrap="square">
            <a:spAutoFit/>
          </a:bodyPr>
          <a:lstStyle/>
          <a:p>
            <a:pPr algn="just"/>
            <a:r>
              <a:rPr lang="en-US" sz="3200" dirty="0">
                <a:solidFill>
                  <a:srgbClr val="002060"/>
                </a:solidFill>
                <a:latin typeface="UTM Avo" panose="02040603050506020204" pitchFamily="18" charset="0"/>
              </a:rPr>
              <a:t>+ C</a:t>
            </a:r>
            <a:r>
              <a:rPr lang="vi-VN" sz="3200" dirty="0">
                <a:solidFill>
                  <a:srgbClr val="002060"/>
                </a:solidFill>
                <a:latin typeface="UTM Avo" panose="02040603050506020204" pitchFamily="18" charset="0"/>
              </a:rPr>
              <a:t>ả một loạt, cả một vùng, cả một góc trời đỏ rực. </a:t>
            </a:r>
            <a:endParaRPr lang="en-US" sz="3200" dirty="0">
              <a:solidFill>
                <a:srgbClr val="002060"/>
              </a:solidFill>
              <a:latin typeface="UTM Avo" panose="02040603050506020204" pitchFamily="18" charset="0"/>
            </a:endParaRPr>
          </a:p>
          <a:p>
            <a:pPr algn="just"/>
            <a:r>
              <a:rPr lang="en-US" sz="3200" dirty="0">
                <a:solidFill>
                  <a:srgbClr val="002060"/>
                </a:solidFill>
                <a:latin typeface="UTM Avo" panose="02040603050506020204" pitchFamily="18" charset="0"/>
              </a:rPr>
              <a:t>+ C</a:t>
            </a:r>
            <a:r>
              <a:rPr lang="vi-VN" sz="3200" dirty="0">
                <a:solidFill>
                  <a:srgbClr val="002060"/>
                </a:solidFill>
                <a:latin typeface="UTM Avo" panose="02040603050506020204" pitchFamily="18" charset="0"/>
              </a:rPr>
              <a:t>hỉ nghĩ đến cây, đến hàng, đến những tán hoa lớn</a:t>
            </a:r>
            <a:r>
              <a:rPr lang="en-US" sz="3200" dirty="0">
                <a:solidFill>
                  <a:srgbClr val="002060"/>
                </a:solidFill>
                <a:latin typeface="UTM Avo" panose="02040603050506020204" pitchFamily="18" charset="0"/>
              </a:rPr>
              <a:t>.</a:t>
            </a:r>
          </a:p>
          <a:p>
            <a:pPr algn="just"/>
            <a:r>
              <a:rPr lang="en-US" sz="3200" dirty="0">
                <a:solidFill>
                  <a:srgbClr val="002060"/>
                </a:solidFill>
                <a:latin typeface="UTM Avo" panose="02040603050506020204" pitchFamily="18" charset="0"/>
              </a:rPr>
              <a:t>+ X</a:t>
            </a:r>
            <a:r>
              <a:rPr lang="vi-VN" sz="3200" dirty="0">
                <a:solidFill>
                  <a:srgbClr val="002060"/>
                </a:solidFill>
                <a:latin typeface="UTM Avo" panose="02040603050506020204" pitchFamily="18" charset="0"/>
              </a:rPr>
              <a:t>òe ra như muôn ngàn con bướm thắm đậu khít nhau.</a:t>
            </a:r>
          </a:p>
        </p:txBody>
      </p:sp>
      <p:sp>
        <p:nvSpPr>
          <p:cNvPr id="24" name="Rectangle 23"/>
          <p:cNvSpPr/>
          <p:nvPr/>
        </p:nvSpPr>
        <p:spPr>
          <a:xfrm>
            <a:off x="6661845" y="470909"/>
            <a:ext cx="605293" cy="553998"/>
          </a:xfrm>
          <a:prstGeom prst="rect">
            <a:avLst/>
          </a:prstGeom>
          <a:ln w="19050">
            <a:solidFill>
              <a:srgbClr val="F04425"/>
            </a:solidFill>
            <a:prstDash val="sysDash"/>
          </a:ln>
        </p:spPr>
        <p:txBody>
          <a:bodyPr wrap="square">
            <a:spAutoFit/>
          </a:bodyPr>
          <a:lstStyle/>
          <a:p>
            <a:pPr algn="ctr"/>
            <a:r>
              <a:rPr lang="en-US" sz="3000" b="1" dirty="0">
                <a:solidFill>
                  <a:srgbClr val="FF0000"/>
                </a:solidFill>
                <a:latin typeface="UTM Avo" panose="02040603050506020204" pitchFamily="18" charset="0"/>
                <a:cs typeface="Arial" panose="020B0604020202020204" pitchFamily="34" charset="0"/>
              </a:rPr>
              <a:t>?</a:t>
            </a:r>
          </a:p>
        </p:txBody>
      </p:sp>
    </p:spTree>
    <p:extLst>
      <p:ext uri="{BB962C8B-B14F-4D97-AF65-F5344CB8AC3E}">
        <p14:creationId xmlns:p14="http://schemas.microsoft.com/office/powerpoint/2010/main" val="287696090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barn(inVertical)">
                                      <p:cBhvr>
                                        <p:cTn id="12" dur="500"/>
                                        <p:tgtEl>
                                          <p:spTgt spid="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xEl>
                                              <p:pRg st="1" end="1"/>
                                            </p:txEl>
                                          </p:spTgt>
                                        </p:tgtEl>
                                        <p:attrNameLst>
                                          <p:attrName>style.visibility</p:attrName>
                                        </p:attrNameLst>
                                      </p:cBhvr>
                                      <p:to>
                                        <p:strVal val="visible"/>
                                      </p:to>
                                    </p:set>
                                    <p:animEffect transition="in" filter="barn(inVertical)">
                                      <p:cBhvr>
                                        <p:cTn id="17" dur="500"/>
                                        <p:tgtEl>
                                          <p:spTgt spid="2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xEl>
                                              <p:pRg st="2" end="2"/>
                                            </p:txEl>
                                          </p:spTgt>
                                        </p:tgtEl>
                                        <p:attrNameLst>
                                          <p:attrName>style.visibility</p:attrName>
                                        </p:attrNameLst>
                                      </p:cBhvr>
                                      <p:to>
                                        <p:strVal val="visible"/>
                                      </p:to>
                                    </p:set>
                                    <p:animEffect transition="in" filter="barn(inVertical)">
                                      <p:cBhvr>
                                        <p:cTn id="22"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p:cNvSpPr/>
          <p:nvPr/>
        </p:nvSpPr>
        <p:spPr>
          <a:xfrm>
            <a:off x="471341" y="348233"/>
            <a:ext cx="11246176" cy="2246769"/>
          </a:xfrm>
          <a:prstGeom prst="rect">
            <a:avLst/>
          </a:prstGeom>
        </p:spPr>
        <p:txBody>
          <a:bodyPr wrap="square">
            <a:spAutoFit/>
          </a:bodyPr>
          <a:lstStyle/>
          <a:p>
            <a:pPr algn="just"/>
            <a:r>
              <a:rPr lang="en-US" sz="2800" dirty="0">
                <a:solidFill>
                  <a:srgbClr val="002060"/>
                </a:solidFill>
                <a:latin typeface="UTM Avo" panose="02040603050506020204" pitchFamily="18" charset="0"/>
              </a:rPr>
              <a:t>	</a:t>
            </a:r>
            <a:r>
              <a:rPr lang="vi-VN" sz="2800" dirty="0">
                <a:solidFill>
                  <a:srgbClr val="002060"/>
                </a:solidFill>
                <a:latin typeface="UTM Avo" panose="02040603050506020204" pitchFamily="18" charset="0"/>
              </a:rPr>
              <a:t>Bình minh của hoa phượng là màu đỏ còn non, nếu có mưa, lại càng tươi dịu. Ngày xuân dần hết, số hoa tăng lên, màu cũng đậm dần. Rồi hòa nhịp với mặt trời chói lọi, màu phượng mạnh mẽ kêu vang: Hè đến rồi! Khắp thành phố bỗng rực lên như đến Tết nhà nhà đều dán câu đối đỏ.</a:t>
            </a:r>
          </a:p>
        </p:txBody>
      </p:sp>
      <p:sp>
        <p:nvSpPr>
          <p:cNvPr id="4" name="Rectangle 3"/>
          <p:cNvSpPr/>
          <p:nvPr/>
        </p:nvSpPr>
        <p:spPr>
          <a:xfrm>
            <a:off x="1141613" y="2831509"/>
            <a:ext cx="4541520" cy="1754326"/>
          </a:xfrm>
          <a:prstGeom prst="rect">
            <a:avLst/>
          </a:prstGeom>
        </p:spPr>
        <p:txBody>
          <a:bodyPr wrap="square">
            <a:spAutoFit/>
          </a:bodyPr>
          <a:lstStyle/>
          <a:p>
            <a:pPr algn="ctr"/>
            <a:r>
              <a:rPr lang="vi-VN" altLang="en-US" sz="3600" b="1" dirty="0">
                <a:solidFill>
                  <a:srgbClr val="002060"/>
                </a:solidFill>
                <a:latin typeface="UTM Avo" panose="02040603050506020204" pitchFamily="18" charset="0"/>
              </a:rPr>
              <a:t>Màu hoa phượng đổi như thế nào theo thời gian?</a:t>
            </a:r>
            <a:endParaRPr lang="en-US" altLang="en-US" sz="3600" b="1" dirty="0">
              <a:solidFill>
                <a:srgbClr val="002060"/>
              </a:solidFill>
              <a:latin typeface="UTM Avo" panose="02040603050506020204" pitchFamily="18" charset="0"/>
            </a:endParaRPr>
          </a:p>
        </p:txBody>
      </p:sp>
      <p:sp>
        <p:nvSpPr>
          <p:cNvPr id="6" name="Rectangle 5"/>
          <p:cNvSpPr/>
          <p:nvPr/>
        </p:nvSpPr>
        <p:spPr>
          <a:xfrm>
            <a:off x="583402" y="2831509"/>
            <a:ext cx="605293" cy="553998"/>
          </a:xfrm>
          <a:prstGeom prst="rect">
            <a:avLst/>
          </a:prstGeom>
          <a:ln w="19050">
            <a:solidFill>
              <a:srgbClr val="F04425"/>
            </a:solidFill>
            <a:prstDash val="sysDash"/>
          </a:ln>
        </p:spPr>
        <p:txBody>
          <a:bodyPr wrap="square">
            <a:spAutoFit/>
          </a:bodyPr>
          <a:lstStyle/>
          <a:p>
            <a:pPr algn="ctr"/>
            <a:r>
              <a:rPr lang="en-US" sz="3000" b="1" dirty="0">
                <a:solidFill>
                  <a:srgbClr val="FF0000"/>
                </a:solidFill>
                <a:latin typeface="UTM Avo" panose="02040603050506020204" pitchFamily="18" charset="0"/>
                <a:cs typeface="Arial" panose="020B0604020202020204" pitchFamily="34" charset="0"/>
              </a:rPr>
              <a:t>?</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8841" y="1961406"/>
            <a:ext cx="5038676" cy="503867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4095" y="4015723"/>
            <a:ext cx="4447356" cy="2677308"/>
          </a:xfrm>
          <a:prstGeom prst="rect">
            <a:avLst/>
          </a:prstGeom>
        </p:spPr>
      </p:pic>
    </p:spTree>
    <p:extLst>
      <p:ext uri="{BB962C8B-B14F-4D97-AF65-F5344CB8AC3E}">
        <p14:creationId xmlns:p14="http://schemas.microsoft.com/office/powerpoint/2010/main" val="330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1000"/>
                                        <p:tgtEl>
                                          <p:spTgt spid="8"/>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圆角 4"/>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Rectangle 15"/>
          <p:cNvSpPr/>
          <p:nvPr/>
        </p:nvSpPr>
        <p:spPr>
          <a:xfrm>
            <a:off x="1430496" y="321841"/>
            <a:ext cx="9804399" cy="523220"/>
          </a:xfrm>
          <a:prstGeom prst="rect">
            <a:avLst/>
          </a:prstGeom>
        </p:spPr>
        <p:txBody>
          <a:bodyPr wrap="square">
            <a:spAutoFit/>
          </a:bodyPr>
          <a:lstStyle/>
          <a:p>
            <a:pPr algn="ctr"/>
            <a:r>
              <a:rPr lang="vi-VN" altLang="en-US" sz="2800" b="1" dirty="0">
                <a:solidFill>
                  <a:srgbClr val="002060"/>
                </a:solidFill>
                <a:latin typeface="UTM Avo" panose="02040603050506020204" pitchFamily="18" charset="0"/>
              </a:rPr>
              <a:t>Màu hoa phượng đổi như thế nào theo thời gian?</a:t>
            </a:r>
            <a:endParaRPr lang="en-US" altLang="en-US" sz="2800" b="1" dirty="0">
              <a:solidFill>
                <a:srgbClr val="002060"/>
              </a:solidFill>
              <a:latin typeface="UTM Avo" panose="02040603050506020204" pitchFamily="18" charset="0"/>
            </a:endParaRPr>
          </a:p>
        </p:txBody>
      </p:sp>
      <p:sp>
        <p:nvSpPr>
          <p:cNvPr id="17" name="Rectangle 16"/>
          <p:cNvSpPr/>
          <p:nvPr/>
        </p:nvSpPr>
        <p:spPr>
          <a:xfrm>
            <a:off x="977578" y="396087"/>
            <a:ext cx="717078" cy="553998"/>
          </a:xfrm>
          <a:prstGeom prst="rect">
            <a:avLst/>
          </a:prstGeom>
          <a:ln w="19050">
            <a:solidFill>
              <a:srgbClr val="F04425"/>
            </a:solidFill>
            <a:prstDash val="sysDash"/>
          </a:ln>
        </p:spPr>
        <p:txBody>
          <a:bodyPr wrap="square">
            <a:spAutoFit/>
          </a:bodyPr>
          <a:lstStyle/>
          <a:p>
            <a:pPr algn="ctr"/>
            <a:r>
              <a:rPr lang="en-US" sz="3000" b="1" dirty="0">
                <a:solidFill>
                  <a:srgbClr val="FF0000"/>
                </a:solidFill>
                <a:latin typeface="UTM Avo" panose="02040603050506020204" pitchFamily="18" charset="0"/>
                <a:cs typeface="Arial" panose="020B0604020202020204" pitchFamily="34" charset="0"/>
              </a:rPr>
              <a:t>?</a:t>
            </a:r>
          </a:p>
        </p:txBody>
      </p:sp>
      <p:graphicFrame>
        <p:nvGraphicFramePr>
          <p:cNvPr id="3" name="Table 2"/>
          <p:cNvGraphicFramePr>
            <a:graphicFrameLocks noGrp="1"/>
          </p:cNvGraphicFramePr>
          <p:nvPr>
            <p:extLst>
              <p:ext uri="{D42A27DB-BD31-4B8C-83A1-F6EECF244321}">
                <p14:modId xmlns:p14="http://schemas.microsoft.com/office/powerpoint/2010/main" val="2493841236"/>
              </p:ext>
            </p:extLst>
          </p:nvPr>
        </p:nvGraphicFramePr>
        <p:xfrm>
          <a:off x="629920" y="1207346"/>
          <a:ext cx="10962640" cy="5203614"/>
        </p:xfrm>
        <a:graphic>
          <a:graphicData uri="http://schemas.openxmlformats.org/drawingml/2006/table">
            <a:tbl>
              <a:tblPr firstRow="1" bandRow="1">
                <a:tableStyleId>{5940675A-B579-460E-94D1-54222C63F5DA}</a:tableStyleId>
              </a:tblPr>
              <a:tblGrid>
                <a:gridCol w="3698240">
                  <a:extLst>
                    <a:ext uri="{9D8B030D-6E8A-4147-A177-3AD203B41FA5}">
                      <a16:colId xmlns:a16="http://schemas.microsoft.com/office/drawing/2014/main" val="1464044364"/>
                    </a:ext>
                  </a:extLst>
                </a:gridCol>
                <a:gridCol w="1168400">
                  <a:extLst>
                    <a:ext uri="{9D8B030D-6E8A-4147-A177-3AD203B41FA5}">
                      <a16:colId xmlns:a16="http://schemas.microsoft.com/office/drawing/2014/main" val="3306049307"/>
                    </a:ext>
                  </a:extLst>
                </a:gridCol>
                <a:gridCol w="1091560">
                  <a:extLst>
                    <a:ext uri="{9D8B030D-6E8A-4147-A177-3AD203B41FA5}">
                      <a16:colId xmlns:a16="http://schemas.microsoft.com/office/drawing/2014/main" val="3949743075"/>
                    </a:ext>
                  </a:extLst>
                </a:gridCol>
                <a:gridCol w="5004440">
                  <a:extLst>
                    <a:ext uri="{9D8B030D-6E8A-4147-A177-3AD203B41FA5}">
                      <a16:colId xmlns:a16="http://schemas.microsoft.com/office/drawing/2014/main" val="262949404"/>
                    </a:ext>
                  </a:extLst>
                </a:gridCol>
              </a:tblGrid>
              <a:tr h="1220319">
                <a:tc>
                  <a:txBody>
                    <a:bodyPr/>
                    <a:lstStyle/>
                    <a:p>
                      <a:pPr algn="just"/>
                      <a:r>
                        <a:rPr lang="vi-VN" sz="2800" dirty="0">
                          <a:solidFill>
                            <a:srgbClr val="002060"/>
                          </a:solidFill>
                          <a:latin typeface="UTM Avo" panose="02040603050506020204" pitchFamily="18" charset="0"/>
                        </a:rPr>
                        <a:t>Bình minh của hoa phượng </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vi-VN" sz="2800" dirty="0">
                          <a:solidFill>
                            <a:srgbClr val="002060"/>
                          </a:solidFill>
                          <a:latin typeface="UTM Avo" panose="02040603050506020204" pitchFamily="18" charset="0"/>
                        </a:rPr>
                        <a:t>càng tươi dịu</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95653236"/>
                  </a:ext>
                </a:extLst>
              </a:tr>
              <a:tr h="1220319">
                <a:tc>
                  <a:txBody>
                    <a:bodyPr/>
                    <a:lstStyle/>
                    <a:p>
                      <a:pPr algn="just"/>
                      <a:r>
                        <a:rPr lang="en-US" sz="2800" dirty="0" err="1">
                          <a:solidFill>
                            <a:srgbClr val="002060"/>
                          </a:solidFill>
                          <a:latin typeface="UTM Avo" panose="02040603050506020204" pitchFamily="18" charset="0"/>
                        </a:rPr>
                        <a:t>Khi</a:t>
                      </a:r>
                      <a:r>
                        <a:rPr lang="vi-VN" sz="2800" dirty="0">
                          <a:solidFill>
                            <a:srgbClr val="002060"/>
                          </a:solidFill>
                          <a:latin typeface="UTM Avo" panose="02040603050506020204" pitchFamily="18" charset="0"/>
                        </a:rPr>
                        <a:t> có mưa</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vi-VN" sz="2800" dirty="0">
                          <a:solidFill>
                            <a:srgbClr val="002060"/>
                          </a:solidFill>
                          <a:latin typeface="UTM Avo" panose="02040603050506020204" pitchFamily="18" charset="0"/>
                        </a:rPr>
                        <a:t>số hoa tăng lên, màu cũng đậm dần</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9518568"/>
                  </a:ext>
                </a:extLst>
              </a:tr>
              <a:tr h="1542657">
                <a:tc>
                  <a:txBody>
                    <a:bodyPr/>
                    <a:lstStyle/>
                    <a:p>
                      <a:pPr algn="just"/>
                      <a:r>
                        <a:rPr lang="vi-VN" sz="2800" dirty="0">
                          <a:solidFill>
                            <a:srgbClr val="002060"/>
                          </a:solidFill>
                          <a:latin typeface="UTM Avo" panose="02040603050506020204" pitchFamily="18" charset="0"/>
                        </a:rPr>
                        <a:t>Ngày xuân dần hết </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vi-VN" sz="2800" dirty="0">
                          <a:solidFill>
                            <a:srgbClr val="002060"/>
                          </a:solidFill>
                          <a:latin typeface="UTM Avo" panose="02040603050506020204" pitchFamily="18" charset="0"/>
                        </a:rPr>
                        <a:t>hòa nhịp với mặt trời chói lọi, màu phượng rực lên</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03556708"/>
                  </a:ext>
                </a:extLst>
              </a:tr>
              <a:tr h="1220319">
                <a:tc>
                  <a:txBody>
                    <a:bodyPr/>
                    <a:lstStyle/>
                    <a:p>
                      <a:pPr algn="just"/>
                      <a:r>
                        <a:rPr lang="en-US" sz="2800" dirty="0" err="1">
                          <a:solidFill>
                            <a:srgbClr val="002060"/>
                          </a:solidFill>
                          <a:latin typeface="UTM Avo" panose="02040603050506020204" pitchFamily="18" charset="0"/>
                        </a:rPr>
                        <a:t>Mùa</a:t>
                      </a:r>
                      <a:r>
                        <a:rPr lang="en-US" sz="2800" baseline="0" dirty="0">
                          <a:solidFill>
                            <a:srgbClr val="002060"/>
                          </a:solidFill>
                          <a:latin typeface="UTM Avo" panose="02040603050506020204" pitchFamily="18" charset="0"/>
                        </a:rPr>
                        <a:t> </a:t>
                      </a:r>
                      <a:r>
                        <a:rPr lang="en-US" sz="2800" baseline="0" dirty="0" err="1">
                          <a:solidFill>
                            <a:srgbClr val="002060"/>
                          </a:solidFill>
                          <a:latin typeface="UTM Avo" panose="02040603050506020204" pitchFamily="18" charset="0"/>
                        </a:rPr>
                        <a:t>hè</a:t>
                      </a:r>
                      <a:r>
                        <a:rPr lang="en-US" sz="2800" baseline="0" dirty="0">
                          <a:solidFill>
                            <a:srgbClr val="002060"/>
                          </a:solidFill>
                          <a:latin typeface="UTM Avo" panose="02040603050506020204" pitchFamily="18" charset="0"/>
                        </a:rPr>
                        <a:t> </a:t>
                      </a:r>
                      <a:r>
                        <a:rPr lang="en-US" sz="2800" baseline="0" dirty="0" err="1">
                          <a:solidFill>
                            <a:srgbClr val="002060"/>
                          </a:solidFill>
                          <a:latin typeface="UTM Avo" panose="02040603050506020204" pitchFamily="18" charset="0"/>
                        </a:rPr>
                        <a:t>đến</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vi-VN" sz="2800" dirty="0">
                          <a:solidFill>
                            <a:srgbClr val="002060"/>
                          </a:solidFill>
                          <a:latin typeface="UTM Avo" panose="02040603050506020204" pitchFamily="18" charset="0"/>
                        </a:rPr>
                        <a:t>màu đỏ còn non</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549812835"/>
                  </a:ext>
                </a:extLst>
              </a:tr>
            </a:tbl>
          </a:graphicData>
        </a:graphic>
      </p:graphicFrame>
      <p:cxnSp>
        <p:nvCxnSpPr>
          <p:cNvPr id="21" name="Straight Arrow Connector 20"/>
          <p:cNvCxnSpPr/>
          <p:nvPr/>
        </p:nvCxnSpPr>
        <p:spPr>
          <a:xfrm>
            <a:off x="4531360" y="1818640"/>
            <a:ext cx="1879600" cy="399288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4531360" y="1818640"/>
            <a:ext cx="1879600" cy="124379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4530627" y="3062436"/>
            <a:ext cx="1880333" cy="136861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4531360" y="4431051"/>
            <a:ext cx="1879600" cy="137244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7234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up)">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down)">
                                      <p:cBhvr>
                                        <p:cTn id="3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extLst>
              <a:ext uri="{28A0092B-C50C-407E-A947-70E740481C1C}">
                <a14:useLocalDpi xmlns:a14="http://schemas.microsoft.com/office/drawing/2010/main" val="0"/>
              </a:ext>
            </a:extLst>
          </a:blip>
          <a:srcRect t="15659" r="7550"/>
          <a:stretch/>
        </p:blipFill>
        <p:spPr>
          <a:xfrm>
            <a:off x="6129864" y="0"/>
            <a:ext cx="6062136" cy="4775200"/>
          </a:xfrm>
          <a:prstGeom prst="rect">
            <a:avLst/>
          </a:prstGeom>
        </p:spPr>
      </p:pic>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t="15659" r="7550"/>
          <a:stretch/>
        </p:blipFill>
        <p:spPr>
          <a:xfrm rot="10800000">
            <a:off x="0" y="2082800"/>
            <a:ext cx="6062136" cy="4775200"/>
          </a:xfrm>
          <a:prstGeom prst="rect">
            <a:avLst/>
          </a:prstGeom>
        </p:spPr>
      </p:pic>
      <p:sp>
        <p:nvSpPr>
          <p:cNvPr id="2" name="Rectangle 1"/>
          <p:cNvSpPr/>
          <p:nvPr/>
        </p:nvSpPr>
        <p:spPr>
          <a:xfrm>
            <a:off x="2621280" y="2820497"/>
            <a:ext cx="7609840" cy="1938992"/>
          </a:xfrm>
          <a:prstGeom prst="rect">
            <a:avLst/>
          </a:prstGeom>
        </p:spPr>
        <p:txBody>
          <a:bodyPr wrap="square">
            <a:spAutoFit/>
          </a:bodyPr>
          <a:lstStyle/>
          <a:p>
            <a:pPr algn="just" eaLnBrk="0" hangingPunct="0">
              <a:spcBef>
                <a:spcPct val="50000"/>
              </a:spcBef>
            </a:pPr>
            <a:r>
              <a:rPr lang="en-US" altLang="en-US" sz="4000" b="1" dirty="0">
                <a:solidFill>
                  <a:srgbClr val="00B050"/>
                </a:solidFill>
                <a:latin typeface="UTM Avo" panose="02040603050506020204" pitchFamily="18" charset="0"/>
              </a:rPr>
              <a:t>	Ca </a:t>
            </a:r>
            <a:r>
              <a:rPr lang="en-US" altLang="en-US" sz="4000" b="1" dirty="0" err="1">
                <a:solidFill>
                  <a:srgbClr val="00B050"/>
                </a:solidFill>
                <a:latin typeface="UTM Avo" panose="02040603050506020204" pitchFamily="18" charset="0"/>
              </a:rPr>
              <a:t>ngợi</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vẻ</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đẹp</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độc</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đáo</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của</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hoa</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phượng</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vĩ</a:t>
            </a:r>
            <a:r>
              <a:rPr lang="en-US" altLang="en-US" sz="4000" b="1" dirty="0">
                <a:solidFill>
                  <a:srgbClr val="00B050"/>
                </a:solidFill>
                <a:latin typeface="UTM Avo" panose="02040603050506020204" pitchFamily="18" charset="0"/>
              </a:rPr>
              <a:t> - </a:t>
            </a:r>
            <a:r>
              <a:rPr lang="en-US" altLang="en-US" sz="4000" b="1" dirty="0" err="1">
                <a:solidFill>
                  <a:srgbClr val="00B050"/>
                </a:solidFill>
                <a:latin typeface="UTM Avo" panose="02040603050506020204" pitchFamily="18" charset="0"/>
              </a:rPr>
              <a:t>một</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loại</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hoa</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gắn</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với</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học</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trò</a:t>
            </a:r>
            <a:r>
              <a:rPr lang="en-US" altLang="en-US" sz="4000" b="1" dirty="0">
                <a:solidFill>
                  <a:srgbClr val="00B050"/>
                </a:solidFill>
                <a:latin typeface="UTM Avo" panose="02040603050506020204" pitchFamily="18" charset="0"/>
              </a:rPr>
              <a:t>. </a:t>
            </a:r>
          </a:p>
        </p:txBody>
      </p:sp>
      <p:sp>
        <p:nvSpPr>
          <p:cNvPr id="22" name="TextBox 21"/>
          <p:cNvSpPr txBox="1"/>
          <p:nvPr/>
        </p:nvSpPr>
        <p:spPr>
          <a:xfrm>
            <a:off x="1167660" y="1297970"/>
            <a:ext cx="7363357" cy="1569660"/>
          </a:xfrm>
          <a:prstGeom prst="rect">
            <a:avLst/>
          </a:prstGeom>
          <a:noFill/>
        </p:spPr>
        <p:txBody>
          <a:bodyPr wrap="square" rtlCol="0">
            <a:spAutoFit/>
          </a:bodyPr>
          <a:lstStyle/>
          <a:p>
            <a:r>
              <a:rPr lang="en-US" sz="9600" b="1" dirty="0">
                <a:solidFill>
                  <a:srgbClr val="0070C0"/>
                </a:solidFill>
                <a:effectLst>
                  <a:outerShdw blurRad="38100" dist="38100" dir="2700000" algn="tl">
                    <a:srgbClr val="000000">
                      <a:alpha val="43137"/>
                    </a:srgbClr>
                  </a:outerShdw>
                </a:effectLst>
                <a:latin typeface="UTM Futura Extra" panose="02040603050506020204" pitchFamily="18" charset="0"/>
              </a:rPr>
              <a:t>NỘI DUNG</a:t>
            </a:r>
          </a:p>
        </p:txBody>
      </p:sp>
    </p:spTree>
    <p:extLst>
      <p:ext uri="{BB962C8B-B14F-4D97-AF65-F5344CB8AC3E}">
        <p14:creationId xmlns:p14="http://schemas.microsoft.com/office/powerpoint/2010/main" val="660228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9" name="TextBox 18"/>
          <p:cNvSpPr txBox="1"/>
          <p:nvPr/>
        </p:nvSpPr>
        <p:spPr>
          <a:xfrm>
            <a:off x="845117" y="685734"/>
            <a:ext cx="10172651" cy="3046988"/>
          </a:xfrm>
          <a:prstGeom prst="rect">
            <a:avLst/>
          </a:prstGeom>
          <a:noFill/>
        </p:spPr>
        <p:txBody>
          <a:bodyPr wrap="square" rtlCol="0">
            <a:spAutoFit/>
          </a:bodyPr>
          <a:lstStyle/>
          <a:p>
            <a:pPr algn="ctr"/>
            <a:r>
              <a:rPr lang="en-US" sz="9600" b="1" dirty="0">
                <a:solidFill>
                  <a:srgbClr val="0070C0"/>
                </a:solidFill>
                <a:effectLst>
                  <a:outerShdw blurRad="38100" dist="38100" dir="2700000" algn="tl">
                    <a:srgbClr val="000000">
                      <a:alpha val="43137"/>
                    </a:srgbClr>
                  </a:outerShdw>
                </a:effectLst>
                <a:latin typeface="UTM Futura Extra" panose="02040603050506020204" pitchFamily="18" charset="0"/>
              </a:rPr>
              <a:t>LUYỆN ĐỌC</a:t>
            </a:r>
          </a:p>
          <a:p>
            <a:pPr algn="ctr"/>
            <a:r>
              <a:rPr lang="en-US" sz="9600" b="1" dirty="0">
                <a:solidFill>
                  <a:srgbClr val="0070C0"/>
                </a:solidFill>
                <a:effectLst>
                  <a:outerShdw blurRad="38100" dist="38100" dir="2700000" algn="tl">
                    <a:srgbClr val="000000">
                      <a:alpha val="43137"/>
                    </a:srgbClr>
                  </a:outerShdw>
                </a:effectLst>
                <a:latin typeface="UTM Futura Extra" panose="02040603050506020204" pitchFamily="18" charset="0"/>
              </a:rPr>
              <a:t>DIỄN CẢM</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0558" y="-2074648"/>
            <a:ext cx="9007382" cy="9007382"/>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13671" flipH="1">
            <a:off x="5887" y="-974049"/>
            <a:ext cx="5924389" cy="592438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507" y="3388032"/>
            <a:ext cx="3061021" cy="3366613"/>
          </a:xfrm>
          <a:prstGeom prst="rect">
            <a:avLst/>
          </a:prstGeom>
        </p:spPr>
      </p:pic>
    </p:spTree>
    <p:extLst>
      <p:ext uri="{BB962C8B-B14F-4D97-AF65-F5344CB8AC3E}">
        <p14:creationId xmlns:p14="http://schemas.microsoft.com/office/powerpoint/2010/main" val="872854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47"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p:cNvSpPr/>
          <p:nvPr/>
        </p:nvSpPr>
        <p:spPr>
          <a:xfrm>
            <a:off x="471341" y="287273"/>
            <a:ext cx="11246176" cy="3739485"/>
          </a:xfrm>
          <a:prstGeom prst="rect">
            <a:avLst/>
          </a:prstGeom>
        </p:spPr>
        <p:txBody>
          <a:bodyPr wrap="square">
            <a:spAutoFit/>
          </a:bodyPr>
          <a:lstStyle/>
          <a:p>
            <a:pPr algn="ctr"/>
            <a:r>
              <a:rPr lang="vi-VN" sz="4000" b="1" dirty="0">
                <a:solidFill>
                  <a:srgbClr val="FF0000"/>
                </a:solidFill>
                <a:latin typeface="UTM Avo" panose="02040603050506020204" pitchFamily="18" charset="0"/>
              </a:rPr>
              <a:t>Hoa học trò​</a:t>
            </a:r>
            <a:endParaRPr lang="en-US" sz="4000" b="1" dirty="0">
              <a:solidFill>
                <a:srgbClr val="FF0000"/>
              </a:solidFill>
              <a:latin typeface="UTM Avo" panose="02040603050506020204" pitchFamily="18" charset="0"/>
            </a:endParaRPr>
          </a:p>
          <a:p>
            <a:pPr algn="just">
              <a:spcBef>
                <a:spcPts val="600"/>
              </a:spcBef>
              <a:spcAft>
                <a:spcPts val="600"/>
              </a:spcAft>
            </a:pPr>
            <a:r>
              <a:rPr lang="en-US" sz="3200" dirty="0">
                <a:solidFill>
                  <a:srgbClr val="002060"/>
                </a:solidFill>
                <a:latin typeface="UTM Avo" panose="02040603050506020204" pitchFamily="18" charset="0"/>
              </a:rPr>
              <a:t>	</a:t>
            </a:r>
            <a:r>
              <a:rPr lang="vi-VN" sz="3200" dirty="0">
                <a:solidFill>
                  <a:srgbClr val="002060"/>
                </a:solidFill>
                <a:latin typeface="UTM Avo" panose="02040603050506020204" pitchFamily="18" charset="0"/>
              </a:rPr>
              <a:t>Phượng không phải là một đóa, không phải vài cành; phượng đây là </a:t>
            </a:r>
            <a:r>
              <a:rPr lang="vi-VN" sz="3200" b="1" dirty="0">
                <a:solidFill>
                  <a:srgbClr val="002060"/>
                </a:solidFill>
                <a:latin typeface="UTM Avo" panose="02040603050506020204" pitchFamily="18" charset="0"/>
              </a:rPr>
              <a:t>cả một loạt</a:t>
            </a:r>
            <a:r>
              <a:rPr lang="vi-VN" sz="3200" dirty="0">
                <a:solidFill>
                  <a:srgbClr val="002060"/>
                </a:solidFill>
                <a:latin typeface="UTM Avo" panose="02040603050506020204" pitchFamily="18" charset="0"/>
              </a:rPr>
              <a:t>, </a:t>
            </a:r>
            <a:r>
              <a:rPr lang="vi-VN" sz="3200" b="1" dirty="0">
                <a:solidFill>
                  <a:srgbClr val="002060"/>
                </a:solidFill>
                <a:latin typeface="UTM Avo" panose="02040603050506020204" pitchFamily="18" charset="0"/>
              </a:rPr>
              <a:t>cả một vùng, cả một góc trời đỏ rực</a:t>
            </a:r>
            <a:r>
              <a:rPr lang="vi-VN" sz="3200" dirty="0">
                <a:solidFill>
                  <a:srgbClr val="002060"/>
                </a:solidFill>
                <a:latin typeface="UTM Avo" panose="02040603050506020204" pitchFamily="18" charset="0"/>
              </a:rPr>
              <a:t>. Mỗi hoa chỉ là một phần tử của xã hội thắm tươi; người ta quên đóa hoa, chỉ nghĩ </a:t>
            </a:r>
            <a:r>
              <a:rPr lang="vi-VN" sz="3200" b="1" dirty="0">
                <a:solidFill>
                  <a:srgbClr val="002060"/>
                </a:solidFill>
                <a:latin typeface="UTM Avo" panose="02040603050506020204" pitchFamily="18" charset="0"/>
              </a:rPr>
              <a:t>đến cây, đến hàng,</a:t>
            </a:r>
            <a:r>
              <a:rPr lang="vi-VN" sz="3200" dirty="0">
                <a:solidFill>
                  <a:srgbClr val="002060"/>
                </a:solidFill>
                <a:latin typeface="UTM Avo" panose="02040603050506020204" pitchFamily="18" charset="0"/>
              </a:rPr>
              <a:t> đến </a:t>
            </a:r>
            <a:r>
              <a:rPr lang="vi-VN" sz="3200" b="1" dirty="0">
                <a:solidFill>
                  <a:srgbClr val="002060"/>
                </a:solidFill>
                <a:latin typeface="UTM Avo" panose="02040603050506020204" pitchFamily="18" charset="0"/>
              </a:rPr>
              <a:t>những tán hoa lớn </a:t>
            </a:r>
            <a:r>
              <a:rPr lang="vi-VN" sz="3200" dirty="0">
                <a:solidFill>
                  <a:srgbClr val="002060"/>
                </a:solidFill>
                <a:latin typeface="UTM Avo" panose="02040603050506020204" pitchFamily="18" charset="0"/>
              </a:rPr>
              <a:t>xòe ra như </a:t>
            </a:r>
            <a:r>
              <a:rPr lang="vi-VN" sz="3200" b="1" dirty="0">
                <a:solidFill>
                  <a:srgbClr val="002060"/>
                </a:solidFill>
                <a:latin typeface="UTM Avo" panose="02040603050506020204" pitchFamily="18" charset="0"/>
              </a:rPr>
              <a:t>muôn ngàn con bướm thắm </a:t>
            </a:r>
            <a:r>
              <a:rPr lang="vi-VN" sz="3200" dirty="0">
                <a:solidFill>
                  <a:srgbClr val="002060"/>
                </a:solidFill>
                <a:latin typeface="UTM Avo" panose="02040603050506020204" pitchFamily="18" charset="0"/>
              </a:rPr>
              <a:t>đậu khít nhau.</a:t>
            </a:r>
          </a:p>
        </p:txBody>
      </p:sp>
      <p:grpSp>
        <p:nvGrpSpPr>
          <p:cNvPr id="4" name="Group 3"/>
          <p:cNvGrpSpPr/>
          <p:nvPr/>
        </p:nvGrpSpPr>
        <p:grpSpPr>
          <a:xfrm>
            <a:off x="579213" y="5056294"/>
            <a:ext cx="10978911" cy="1801706"/>
            <a:chOff x="1331053" y="4911969"/>
            <a:chExt cx="10978911" cy="1801706"/>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053" y="4912303"/>
              <a:ext cx="7199391" cy="1801372"/>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110573" y="4911969"/>
              <a:ext cx="7199391" cy="1801372"/>
            </a:xfrm>
            <a:prstGeom prst="rect">
              <a:avLst/>
            </a:prstGeom>
          </p:spPr>
        </p:pic>
      </p:gr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b="23927"/>
          <a:stretch/>
        </p:blipFill>
        <p:spPr>
          <a:xfrm>
            <a:off x="7664583" y="3216890"/>
            <a:ext cx="4430008" cy="33700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60246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p:cNvSpPr txBox="1"/>
          <p:nvPr/>
        </p:nvSpPr>
        <p:spPr>
          <a:xfrm>
            <a:off x="985521" y="2310029"/>
            <a:ext cx="6685280" cy="3046988"/>
          </a:xfrm>
          <a:prstGeom prst="rect">
            <a:avLst/>
          </a:prstGeom>
          <a:noFill/>
        </p:spPr>
        <p:txBody>
          <a:bodyPr wrap="square" rtlCol="0">
            <a:spAutoFit/>
          </a:bodyPr>
          <a:lstStyle/>
          <a:p>
            <a:pPr algn="ctr"/>
            <a:r>
              <a:rPr lang="en-US" sz="9600" b="1" dirty="0">
                <a:solidFill>
                  <a:srgbClr val="00B0F0"/>
                </a:solidFill>
                <a:effectLst>
                  <a:outerShdw blurRad="38100" dist="38100" dir="2700000" algn="tl">
                    <a:srgbClr val="000000">
                      <a:alpha val="43137"/>
                    </a:srgbClr>
                  </a:outerShdw>
                </a:effectLst>
                <a:latin typeface="UTM Colossalis" panose="02040603050506020204" pitchFamily="18" charset="0"/>
              </a:rPr>
              <a:t>CHÀO</a:t>
            </a:r>
          </a:p>
          <a:p>
            <a:pPr algn="ctr"/>
            <a:r>
              <a:rPr lang="en-US" sz="9600" b="1" dirty="0">
                <a:solidFill>
                  <a:srgbClr val="00B0F0"/>
                </a:solidFill>
                <a:effectLst>
                  <a:outerShdw blurRad="38100" dist="38100" dir="2700000" algn="tl">
                    <a:srgbClr val="000000">
                      <a:alpha val="43137"/>
                    </a:srgbClr>
                  </a:outerShdw>
                </a:effectLst>
                <a:latin typeface="UTM Colossalis" panose="02040603050506020204" pitchFamily="18" charset="0"/>
              </a:rPr>
              <a:t>TẠM BIỆT</a:t>
            </a:r>
          </a:p>
        </p:txBody>
      </p:sp>
    </p:spTree>
    <p:extLst>
      <p:ext uri="{BB962C8B-B14F-4D97-AF65-F5344CB8AC3E}">
        <p14:creationId xmlns:p14="http://schemas.microsoft.com/office/powerpoint/2010/main" val="3782973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995638" y="152400"/>
            <a:ext cx="7942649"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3469" y="876692"/>
            <a:ext cx="2709838" cy="4204355"/>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
        <p:nvSpPr>
          <p:cNvPr id="5" name="Rectangle 4"/>
          <p:cNvSpPr/>
          <p:nvPr/>
        </p:nvSpPr>
        <p:spPr>
          <a:xfrm>
            <a:off x="48890" y="5212741"/>
            <a:ext cx="5858996" cy="1200329"/>
          </a:xfrm>
          <a:prstGeom prst="rect">
            <a:avLst/>
          </a:prstGeom>
        </p:spPr>
        <p:txBody>
          <a:bodyPr wrap="square">
            <a:spAutoFit/>
          </a:bodyPr>
          <a:lstStyle/>
          <a:p>
            <a:pPr algn="ctr"/>
            <a:r>
              <a:rPr lang="en-US" sz="3600" b="1" dirty="0" err="1">
                <a:solidFill>
                  <a:srgbClr val="002060"/>
                </a:solidFill>
                <a:latin typeface="UTM Avo" panose="02040603050506020204" pitchFamily="18" charset="0"/>
                <a:cs typeface="Arial" panose="020B0604020202020204" pitchFamily="34" charset="0"/>
              </a:rPr>
              <a:t>Xuân</a:t>
            </a:r>
            <a:r>
              <a:rPr lang="en-US" sz="3600" b="1" dirty="0">
                <a:solidFill>
                  <a:srgbClr val="002060"/>
                </a:solidFill>
                <a:latin typeface="UTM Avo" panose="02040603050506020204" pitchFamily="18" charset="0"/>
                <a:cs typeface="Arial" panose="020B0604020202020204" pitchFamily="34" charset="0"/>
              </a:rPr>
              <a:t> </a:t>
            </a:r>
            <a:r>
              <a:rPr lang="en-US" sz="3600" b="1" dirty="0" err="1">
                <a:solidFill>
                  <a:srgbClr val="002060"/>
                </a:solidFill>
                <a:latin typeface="UTM Avo" panose="02040603050506020204" pitchFamily="18" charset="0"/>
                <a:cs typeface="Arial" panose="020B0604020202020204" pitchFamily="34" charset="0"/>
              </a:rPr>
              <a:t>Diệu</a:t>
            </a:r>
            <a:endParaRPr lang="en-US" sz="3600" b="1" dirty="0">
              <a:solidFill>
                <a:srgbClr val="002060"/>
              </a:solidFill>
              <a:latin typeface="UTM Avo" panose="02040603050506020204" pitchFamily="18" charset="0"/>
              <a:cs typeface="Arial" panose="020B0604020202020204" pitchFamily="34" charset="0"/>
            </a:endParaRPr>
          </a:p>
          <a:p>
            <a:pPr algn="ctr"/>
            <a:r>
              <a:rPr lang="en-US" sz="3600" dirty="0">
                <a:solidFill>
                  <a:srgbClr val="002060"/>
                </a:solidFill>
                <a:latin typeface="UTM Avo" panose="02040603050506020204" pitchFamily="18" charset="0"/>
                <a:cs typeface="Arial" panose="020B0604020202020204" pitchFamily="34" charset="0"/>
              </a:rPr>
              <a:t>(1916 – 1985)</a:t>
            </a:r>
          </a:p>
        </p:txBody>
      </p:sp>
      <p:sp>
        <p:nvSpPr>
          <p:cNvPr id="6" name="Rectangle 5"/>
          <p:cNvSpPr/>
          <p:nvPr/>
        </p:nvSpPr>
        <p:spPr>
          <a:xfrm>
            <a:off x="4604995" y="1609560"/>
            <a:ext cx="6363092" cy="1234910"/>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UTM Avo" panose="02040603050506020204" pitchFamily="18" charset="0"/>
              </a:rPr>
              <a:t>Là</a:t>
            </a:r>
            <a:r>
              <a:rPr lang="en-US" sz="3200" b="1" dirty="0">
                <a:latin typeface="UTM Avo" panose="02040603050506020204" pitchFamily="18" charset="0"/>
              </a:rPr>
              <a:t> </a:t>
            </a:r>
            <a:r>
              <a:rPr lang="en-US" sz="3200" b="1" dirty="0" err="1">
                <a:latin typeface="UTM Avo" panose="02040603050506020204" pitchFamily="18" charset="0"/>
              </a:rPr>
              <a:t>nhà</a:t>
            </a:r>
            <a:r>
              <a:rPr lang="en-US" sz="3200" b="1" dirty="0">
                <a:latin typeface="UTM Avo" panose="02040603050506020204" pitchFamily="18" charset="0"/>
              </a:rPr>
              <a:t> </a:t>
            </a:r>
            <a:r>
              <a:rPr lang="en-US" sz="3200" b="1" dirty="0" err="1">
                <a:latin typeface="UTM Avo" panose="02040603050506020204" pitchFamily="18" charset="0"/>
              </a:rPr>
              <a:t>văn</a:t>
            </a:r>
            <a:r>
              <a:rPr lang="en-US" sz="3200" b="1" dirty="0">
                <a:latin typeface="UTM Avo" panose="02040603050506020204" pitchFamily="18" charset="0"/>
              </a:rPr>
              <a:t>, </a:t>
            </a:r>
            <a:r>
              <a:rPr lang="en-US" sz="3200" b="1" dirty="0" err="1">
                <a:latin typeface="UTM Avo" panose="02040603050506020204" pitchFamily="18" charset="0"/>
              </a:rPr>
              <a:t>nhà</a:t>
            </a:r>
            <a:r>
              <a:rPr lang="en-US" sz="3200" b="1" dirty="0">
                <a:latin typeface="UTM Avo" panose="02040603050506020204" pitchFamily="18" charset="0"/>
              </a:rPr>
              <a:t> </a:t>
            </a:r>
            <a:r>
              <a:rPr lang="en-US" sz="3200" b="1" dirty="0" err="1">
                <a:latin typeface="UTM Avo" panose="02040603050506020204" pitchFamily="18" charset="0"/>
              </a:rPr>
              <a:t>thơ</a:t>
            </a:r>
            <a:r>
              <a:rPr lang="en-US" sz="3200" b="1" dirty="0">
                <a:latin typeface="UTM Avo" panose="02040603050506020204" pitchFamily="18" charset="0"/>
              </a:rPr>
              <a:t>, </a:t>
            </a:r>
            <a:r>
              <a:rPr lang="en-US" sz="3200" b="1" dirty="0" err="1">
                <a:latin typeface="UTM Avo" panose="02040603050506020204" pitchFamily="18" charset="0"/>
              </a:rPr>
              <a:t>nhà</a:t>
            </a:r>
            <a:r>
              <a:rPr lang="en-US" sz="3200" b="1" dirty="0">
                <a:latin typeface="UTM Avo" panose="02040603050506020204" pitchFamily="18" charset="0"/>
              </a:rPr>
              <a:t> </a:t>
            </a:r>
            <a:r>
              <a:rPr lang="en-US" sz="3200" b="1" dirty="0" err="1">
                <a:latin typeface="UTM Avo" panose="02040603050506020204" pitchFamily="18" charset="0"/>
              </a:rPr>
              <a:t>báo</a:t>
            </a:r>
            <a:r>
              <a:rPr lang="en-US" sz="3200" b="1" dirty="0">
                <a:latin typeface="UTM Avo" panose="02040603050506020204" pitchFamily="18" charset="0"/>
              </a:rPr>
              <a:t>, </a:t>
            </a:r>
            <a:r>
              <a:rPr lang="en-US" sz="3200" b="1" dirty="0" err="1">
                <a:latin typeface="UTM Avo" panose="02040603050506020204" pitchFamily="18" charset="0"/>
              </a:rPr>
              <a:t>nhà</a:t>
            </a:r>
            <a:r>
              <a:rPr lang="en-US" sz="3200" b="1" dirty="0">
                <a:latin typeface="UTM Avo" panose="02040603050506020204" pitchFamily="18" charset="0"/>
              </a:rPr>
              <a:t> </a:t>
            </a:r>
            <a:r>
              <a:rPr lang="en-US" sz="3200" b="1" dirty="0" err="1">
                <a:latin typeface="UTM Avo" panose="02040603050506020204" pitchFamily="18" charset="0"/>
              </a:rPr>
              <a:t>phê</a:t>
            </a:r>
            <a:r>
              <a:rPr lang="en-US" sz="3200" b="1" dirty="0">
                <a:latin typeface="UTM Avo" panose="02040603050506020204" pitchFamily="18" charset="0"/>
              </a:rPr>
              <a:t> </a:t>
            </a:r>
            <a:r>
              <a:rPr lang="en-US" sz="3200" b="1" dirty="0" err="1">
                <a:latin typeface="UTM Avo" panose="02040603050506020204" pitchFamily="18" charset="0"/>
              </a:rPr>
              <a:t>bình</a:t>
            </a:r>
            <a:r>
              <a:rPr lang="en-US" sz="3200" b="1" dirty="0">
                <a:latin typeface="UTM Avo" panose="02040603050506020204" pitchFamily="18" charset="0"/>
              </a:rPr>
              <a:t> </a:t>
            </a:r>
            <a:r>
              <a:rPr lang="en-US" sz="3200" b="1" dirty="0" err="1">
                <a:latin typeface="UTM Avo" panose="02040603050506020204" pitchFamily="18" charset="0"/>
              </a:rPr>
              <a:t>văn</a:t>
            </a:r>
            <a:r>
              <a:rPr lang="en-US" sz="3200" b="1" dirty="0">
                <a:latin typeface="UTM Avo" panose="02040603050506020204" pitchFamily="18" charset="0"/>
              </a:rPr>
              <a:t> </a:t>
            </a:r>
            <a:r>
              <a:rPr lang="en-US" sz="3200" b="1" dirty="0" err="1">
                <a:latin typeface="UTM Avo" panose="02040603050506020204" pitchFamily="18" charset="0"/>
              </a:rPr>
              <a:t>học</a:t>
            </a:r>
            <a:r>
              <a:rPr lang="en-US" sz="3200" b="1" dirty="0">
                <a:latin typeface="UTM Avo" panose="02040603050506020204" pitchFamily="18" charset="0"/>
              </a:rPr>
              <a:t>.</a:t>
            </a:r>
          </a:p>
        </p:txBody>
      </p:sp>
      <p:sp>
        <p:nvSpPr>
          <p:cNvPr id="7" name="Rectangle 6"/>
          <p:cNvSpPr/>
          <p:nvPr/>
        </p:nvSpPr>
        <p:spPr>
          <a:xfrm>
            <a:off x="4604995" y="3209688"/>
            <a:ext cx="6363092" cy="1234910"/>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UTM Avo" panose="02040603050506020204" pitchFamily="18" charset="0"/>
              </a:rPr>
              <a:t>Giải</a:t>
            </a:r>
            <a:r>
              <a:rPr lang="en-US" sz="3200" b="1" dirty="0">
                <a:latin typeface="UTM Avo" panose="02040603050506020204" pitchFamily="18" charset="0"/>
              </a:rPr>
              <a:t> </a:t>
            </a:r>
            <a:r>
              <a:rPr lang="en-US" sz="3200" b="1" dirty="0" err="1">
                <a:latin typeface="UTM Avo" panose="02040603050506020204" pitchFamily="18" charset="0"/>
              </a:rPr>
              <a:t>thưởng</a:t>
            </a:r>
            <a:r>
              <a:rPr lang="en-US" sz="3200" b="1" dirty="0">
                <a:latin typeface="UTM Avo" panose="02040603050506020204" pitchFamily="18" charset="0"/>
              </a:rPr>
              <a:t> </a:t>
            </a:r>
            <a:r>
              <a:rPr lang="en-US" sz="3200" b="1" dirty="0" err="1">
                <a:latin typeface="UTM Avo" panose="02040603050506020204" pitchFamily="18" charset="0"/>
              </a:rPr>
              <a:t>Hồ</a:t>
            </a:r>
            <a:r>
              <a:rPr lang="en-US" sz="3200" b="1" dirty="0">
                <a:latin typeface="UTM Avo" panose="02040603050506020204" pitchFamily="18" charset="0"/>
              </a:rPr>
              <a:t> </a:t>
            </a:r>
            <a:r>
              <a:rPr lang="en-US" sz="3200" b="1" dirty="0" err="1">
                <a:latin typeface="UTM Avo" panose="02040603050506020204" pitchFamily="18" charset="0"/>
              </a:rPr>
              <a:t>Chí</a:t>
            </a:r>
            <a:r>
              <a:rPr lang="en-US" sz="3200" b="1" dirty="0">
                <a:latin typeface="UTM Avo" panose="02040603050506020204" pitchFamily="18" charset="0"/>
              </a:rPr>
              <a:t> Minh </a:t>
            </a:r>
            <a:r>
              <a:rPr lang="en-US" sz="3200" b="1" dirty="0" err="1">
                <a:latin typeface="UTM Avo" panose="02040603050506020204" pitchFamily="18" charset="0"/>
              </a:rPr>
              <a:t>về</a:t>
            </a:r>
            <a:r>
              <a:rPr lang="en-US" sz="3200" b="1" dirty="0">
                <a:latin typeface="UTM Avo" panose="02040603050506020204" pitchFamily="18" charset="0"/>
              </a:rPr>
              <a:t> </a:t>
            </a:r>
            <a:r>
              <a:rPr lang="en-US" sz="3200" b="1" dirty="0" err="1">
                <a:latin typeface="UTM Avo" panose="02040603050506020204" pitchFamily="18" charset="0"/>
              </a:rPr>
              <a:t>văn</a:t>
            </a:r>
            <a:r>
              <a:rPr lang="en-US" sz="3200" b="1" dirty="0">
                <a:latin typeface="UTM Avo" panose="02040603050506020204" pitchFamily="18" charset="0"/>
              </a:rPr>
              <a:t> </a:t>
            </a:r>
            <a:r>
              <a:rPr lang="en-US" sz="3200" b="1" dirty="0" err="1">
                <a:latin typeface="UTM Avo" panose="02040603050506020204" pitchFamily="18" charset="0"/>
              </a:rPr>
              <a:t>học</a:t>
            </a:r>
            <a:r>
              <a:rPr lang="en-US" sz="3200" b="1" dirty="0">
                <a:latin typeface="UTM Avo" panose="02040603050506020204" pitchFamily="18" charset="0"/>
              </a:rPr>
              <a:t> </a:t>
            </a:r>
            <a:r>
              <a:rPr lang="en-US" sz="3200" b="1" dirty="0" err="1">
                <a:latin typeface="UTM Avo" panose="02040603050506020204" pitchFamily="18" charset="0"/>
              </a:rPr>
              <a:t>nghệ</a:t>
            </a:r>
            <a:r>
              <a:rPr lang="en-US" sz="3200" b="1" dirty="0">
                <a:latin typeface="UTM Avo" panose="02040603050506020204" pitchFamily="18" charset="0"/>
              </a:rPr>
              <a:t> </a:t>
            </a:r>
            <a:r>
              <a:rPr lang="en-US" sz="3200" b="1" dirty="0" err="1">
                <a:latin typeface="UTM Avo" panose="02040603050506020204" pitchFamily="18" charset="0"/>
              </a:rPr>
              <a:t>thuật</a:t>
            </a:r>
            <a:endParaRPr lang="en-US" sz="3200" b="1" dirty="0">
              <a:latin typeface="UTM Avo" panose="02040603050506020204" pitchFamily="18" charset="0"/>
            </a:endParaRPr>
          </a:p>
        </p:txBody>
      </p:sp>
    </p:spTree>
    <p:extLst>
      <p:ext uri="{BB962C8B-B14F-4D97-AF65-F5344CB8AC3E}">
        <p14:creationId xmlns:p14="http://schemas.microsoft.com/office/powerpoint/2010/main" val="283550284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b="23927"/>
          <a:stretch/>
        </p:blipFill>
        <p:spPr>
          <a:xfrm>
            <a:off x="3467709" y="0"/>
            <a:ext cx="8551819" cy="6505677"/>
          </a:xfrm>
          <a:prstGeom prst="rect">
            <a:avLst/>
          </a:prstGeom>
          <a:effectLst>
            <a:outerShdw blurRad="50800" dist="38100" dir="2700000" algn="tl" rotWithShape="0">
              <a:prstClr val="black">
                <a:alpha val="40000"/>
              </a:prstClr>
            </a:outerShdw>
          </a:effectLst>
        </p:spPr>
      </p:pic>
      <p:sp>
        <p:nvSpPr>
          <p:cNvPr id="19" name="TextBox 18"/>
          <p:cNvSpPr txBox="1"/>
          <p:nvPr/>
        </p:nvSpPr>
        <p:spPr>
          <a:xfrm>
            <a:off x="989562" y="744237"/>
            <a:ext cx="9541163" cy="1323439"/>
          </a:xfrm>
          <a:prstGeom prst="rect">
            <a:avLst/>
          </a:prstGeom>
          <a:noFill/>
        </p:spPr>
        <p:txBody>
          <a:bodyPr wrap="square" rtlCol="0">
            <a:spAutoFit/>
          </a:bodyPr>
          <a:lstStyle/>
          <a:p>
            <a:r>
              <a:rPr lang="en-US" sz="8000" b="1" dirty="0">
                <a:solidFill>
                  <a:srgbClr val="0070C0"/>
                </a:solidFill>
                <a:effectLst>
                  <a:outerShdw blurRad="38100" dist="38100" dir="2700000" algn="tl">
                    <a:srgbClr val="000000">
                      <a:alpha val="43137"/>
                    </a:srgbClr>
                  </a:outerShdw>
                </a:effectLst>
                <a:latin typeface="UTM Futura Extra" panose="02040603050506020204" pitchFamily="18" charset="0"/>
              </a:rPr>
              <a:t>LUYỆN ĐỌC</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4365" y="4440712"/>
            <a:ext cx="1119477" cy="943182"/>
          </a:xfrm>
          <a:prstGeom prst="rect">
            <a:avLst/>
          </a:prstGeom>
          <a:effectLst>
            <a:outerShdw blurRad="50800" dist="38100" dir="2700000" algn="tl" rotWithShape="0">
              <a:prstClr val="black">
                <a:alpha val="40000"/>
              </a:prstClr>
            </a:outerShdw>
          </a:effectLst>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5871" y="2999165"/>
            <a:ext cx="1945530" cy="1639148"/>
          </a:xfrm>
          <a:prstGeom prst="rect">
            <a:avLst/>
          </a:prstGeom>
          <a:effectLst>
            <a:outerShdw blurRad="50800" dist="38100" dir="2700000" algn="tl" rotWithShape="0">
              <a:prstClr val="black">
                <a:alpha val="40000"/>
              </a:prstClr>
            </a:outerShdw>
          </a:effectLst>
        </p:spPr>
      </p:pic>
      <p:pic>
        <p:nvPicPr>
          <p:cNvPr id="23" name="Picture 2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18966" y="5468675"/>
            <a:ext cx="884502" cy="74521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32655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p:cNvSpPr/>
          <p:nvPr/>
        </p:nvSpPr>
        <p:spPr>
          <a:xfrm>
            <a:off x="471341" y="287273"/>
            <a:ext cx="11246176" cy="6401753"/>
          </a:xfrm>
          <a:prstGeom prst="rect">
            <a:avLst/>
          </a:prstGeom>
        </p:spPr>
        <p:txBody>
          <a:bodyPr wrap="square">
            <a:spAutoFit/>
          </a:bodyPr>
          <a:lstStyle/>
          <a:p>
            <a:pPr algn="ctr"/>
            <a:r>
              <a:rPr lang="vi-VN" sz="2800" b="1" dirty="0">
                <a:solidFill>
                  <a:srgbClr val="FF0000"/>
                </a:solidFill>
                <a:latin typeface="UTM Avo" panose="02040603050506020204" pitchFamily="18" charset="0"/>
              </a:rPr>
              <a:t>Hoa học trò​</a:t>
            </a:r>
            <a:endParaRPr lang="en-US" sz="2800" b="1" dirty="0">
              <a:solidFill>
                <a:srgbClr val="FF0000"/>
              </a:solidFill>
              <a:latin typeface="UTM Avo" panose="02040603050506020204" pitchFamily="18" charset="0"/>
            </a:endParaRP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Phượng không phải là một đóa, không phải vài cành; phượng đây là cả một loạt, cả một vùng, cả một góc trời đỏ rực. Mỗi hoa chỉ là một phần tử của xã hội thắm tươi; người ta quên đóa hoa, chỉ nghĩ đến cây, đến hàng, đến những tán hoa lớn xòe ra như muôn ngàn con bướm thắm đậu khít nhau.</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Nhưng hoa càng đỏ, lá lại càng xanh. Vừa buồn mà lại vừa vui mới thực là nỗi niềm của bông phượng. Hoa phượng là hoa học trò. Mùa xuân, phượng ra lá. Lá xanh um, mát rượi, ngon lành như lá me non. Lá ban đầu xếp lại, còn e ấp, dần dần xòe ra cho gió đưa đẩy. Lòng cậu học trò phơi phới làm sao! Cậu chăm lo học hành, rồi lâu cũng vô tâm quên mất màu lá phượng. Một hôm, bỗng đâu trên những cành cây, báo một tim thắm: Mùa hoa phượng bắt đầu. Đến giờ chơi, cậu học trò ngạc nhiên trông lên: Hoa nở lúc nào mà bất ngờ vậy?</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Bình minh của hoa phượng là màu đỏ còn non, nếu có mưa, lại càng tươi dịu. Ngày xuân dần hết, số hoa tăng lên, màu cũng đậm dần. Rồi hòa nhịp với mặt trời chói lọi, màu phượng mạnh mẽ kêu vang: Hè đến rồi! Khắp thành phố bỗng rực lên như đến Tết nhà nhà đều dán câu đối đỏ.</a:t>
            </a:r>
          </a:p>
          <a:p>
            <a:pPr algn="r"/>
            <a:r>
              <a:rPr lang="vi-VN" sz="2200" b="1" dirty="0">
                <a:solidFill>
                  <a:srgbClr val="00B050"/>
                </a:solidFill>
                <a:latin typeface="UTM Avo" panose="02040603050506020204" pitchFamily="18" charset="0"/>
              </a:rPr>
              <a:t>Theo XUÂN DIỆU</a:t>
            </a:r>
            <a:endParaRPr lang="en-US" sz="2200" b="1" dirty="0">
              <a:solidFill>
                <a:srgbClr val="00B050"/>
              </a:solidFill>
              <a:latin typeface="UTM Avo" panose="02040603050506020204" pitchFamily="18" charset="0"/>
            </a:endParaRPr>
          </a:p>
        </p:txBody>
      </p:sp>
      <p:sp>
        <p:nvSpPr>
          <p:cNvPr id="19" name="Rectangle 18"/>
          <p:cNvSpPr/>
          <p:nvPr/>
        </p:nvSpPr>
        <p:spPr>
          <a:xfrm>
            <a:off x="-1571" y="0"/>
            <a:ext cx="12192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05492" y="2886372"/>
            <a:ext cx="7409468" cy="3699177"/>
          </a:xfrm>
          <a:prstGeom prst="rect">
            <a:avLst/>
          </a:prstGeom>
        </p:spPr>
      </p:pic>
      <p:sp>
        <p:nvSpPr>
          <p:cNvPr id="23" name="Rectangle 22"/>
          <p:cNvSpPr/>
          <p:nvPr/>
        </p:nvSpPr>
        <p:spPr>
          <a:xfrm>
            <a:off x="1084081" y="1531468"/>
            <a:ext cx="9775595" cy="830997"/>
          </a:xfrm>
          <a:prstGeom prst="rect">
            <a:avLst/>
          </a:prstGeom>
        </p:spPr>
        <p:txBody>
          <a:bodyPr wrap="square">
            <a:spAutoFit/>
          </a:bodyPr>
          <a:lstStyle/>
          <a:p>
            <a:pPr algn="ctr"/>
            <a:r>
              <a:rPr lang="en-US" sz="4800" b="1" i="1" dirty="0">
                <a:solidFill>
                  <a:schemeClr val="bg1"/>
                </a:solidFill>
                <a:latin typeface="UTM Avo" panose="02040603050506020204" pitchFamily="18" charset="0"/>
                <a:cs typeface="Arial" panose="020B0604020202020204" pitchFamily="34" charset="0"/>
              </a:rPr>
              <a:t>*</a:t>
            </a:r>
            <a:r>
              <a:rPr lang="en-US" sz="4800" b="1" i="1" dirty="0" err="1">
                <a:solidFill>
                  <a:schemeClr val="bg1"/>
                </a:solidFill>
                <a:latin typeface="UTM Avo" panose="02040603050506020204" pitchFamily="18" charset="0"/>
                <a:cs typeface="Arial" panose="020B0604020202020204" pitchFamily="34" charset="0"/>
              </a:rPr>
              <a:t>Đọc</a:t>
            </a:r>
            <a:r>
              <a:rPr lang="en-US" sz="4800" b="1" i="1" dirty="0">
                <a:solidFill>
                  <a:schemeClr val="bg1"/>
                </a:solidFill>
                <a:latin typeface="UTM Avo" panose="02040603050506020204" pitchFamily="18" charset="0"/>
                <a:cs typeface="Arial" panose="020B0604020202020204" pitchFamily="34" charset="0"/>
              </a:rPr>
              <a:t> </a:t>
            </a:r>
            <a:r>
              <a:rPr lang="en-US" sz="4800" b="1" i="1" dirty="0" err="1">
                <a:solidFill>
                  <a:schemeClr val="bg1"/>
                </a:solidFill>
                <a:latin typeface="UTM Avo" panose="02040603050506020204" pitchFamily="18" charset="0"/>
                <a:cs typeface="Arial" panose="020B0604020202020204" pitchFamily="34" charset="0"/>
              </a:rPr>
              <a:t>phần</a:t>
            </a:r>
            <a:r>
              <a:rPr lang="en-US" sz="4800" b="1" i="1" dirty="0">
                <a:solidFill>
                  <a:schemeClr val="bg1"/>
                </a:solidFill>
                <a:latin typeface="UTM Avo" panose="02040603050506020204" pitchFamily="18" charset="0"/>
                <a:cs typeface="Arial" panose="020B0604020202020204" pitchFamily="34" charset="0"/>
              </a:rPr>
              <a:t> </a:t>
            </a:r>
            <a:r>
              <a:rPr lang="en-US" sz="4800" b="1" i="1" dirty="0" err="1">
                <a:solidFill>
                  <a:schemeClr val="bg1"/>
                </a:solidFill>
                <a:latin typeface="UTM Avo" panose="02040603050506020204" pitchFamily="18" charset="0"/>
                <a:cs typeface="Arial" panose="020B0604020202020204" pitchFamily="34" charset="0"/>
              </a:rPr>
              <a:t>chú</a:t>
            </a:r>
            <a:r>
              <a:rPr lang="en-US" sz="4800" b="1" i="1" dirty="0">
                <a:solidFill>
                  <a:schemeClr val="bg1"/>
                </a:solidFill>
                <a:latin typeface="UTM Avo" panose="02040603050506020204" pitchFamily="18" charset="0"/>
                <a:cs typeface="Arial" panose="020B0604020202020204" pitchFamily="34" charset="0"/>
              </a:rPr>
              <a:t> </a:t>
            </a:r>
            <a:r>
              <a:rPr lang="en-US" sz="4800" b="1" i="1" dirty="0" err="1">
                <a:solidFill>
                  <a:schemeClr val="bg1"/>
                </a:solidFill>
                <a:latin typeface="UTM Avo" panose="02040603050506020204" pitchFamily="18" charset="0"/>
                <a:cs typeface="Arial" panose="020B0604020202020204" pitchFamily="34" charset="0"/>
              </a:rPr>
              <a:t>thích</a:t>
            </a:r>
            <a:r>
              <a:rPr lang="en-US" sz="4800" b="1" i="1" dirty="0">
                <a:solidFill>
                  <a:schemeClr val="bg1"/>
                </a:solidFill>
                <a:latin typeface="UTM Avo" panose="02040603050506020204" pitchFamily="18" charset="0"/>
                <a:cs typeface="Arial" panose="020B0604020202020204" pitchFamily="34" charset="0"/>
              </a:rPr>
              <a:t> </a:t>
            </a:r>
            <a:r>
              <a:rPr lang="en-US" sz="4800" b="1" i="1" dirty="0" err="1">
                <a:solidFill>
                  <a:schemeClr val="bg1"/>
                </a:solidFill>
                <a:latin typeface="UTM Avo" panose="02040603050506020204" pitchFamily="18" charset="0"/>
                <a:cs typeface="Arial" panose="020B0604020202020204" pitchFamily="34" charset="0"/>
              </a:rPr>
              <a:t>trang</a:t>
            </a:r>
            <a:r>
              <a:rPr lang="en-US" sz="4800" b="1" i="1" dirty="0">
                <a:solidFill>
                  <a:schemeClr val="bg1"/>
                </a:solidFill>
                <a:latin typeface="UTM Avo" panose="02040603050506020204" pitchFamily="18" charset="0"/>
                <a:cs typeface="Arial" panose="020B0604020202020204" pitchFamily="34" charset="0"/>
              </a:rPr>
              <a:t> 44</a:t>
            </a:r>
            <a:endParaRPr lang="en-US" sz="4800" i="1" dirty="0">
              <a:solidFill>
                <a:schemeClr val="bg1"/>
              </a:solidFill>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1596532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animBg="1"/>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9" name="TextBox 18"/>
          <p:cNvSpPr txBox="1"/>
          <p:nvPr/>
        </p:nvSpPr>
        <p:spPr>
          <a:xfrm>
            <a:off x="464869" y="594294"/>
            <a:ext cx="5943796" cy="3631763"/>
          </a:xfrm>
          <a:prstGeom prst="rect">
            <a:avLst/>
          </a:prstGeom>
          <a:noFill/>
        </p:spPr>
        <p:txBody>
          <a:bodyPr wrap="square" rtlCol="0">
            <a:spAutoFit/>
          </a:bodyPr>
          <a:lstStyle/>
          <a:p>
            <a:pPr algn="ctr"/>
            <a:r>
              <a:rPr lang="en-US" sz="11500" b="1" dirty="0">
                <a:solidFill>
                  <a:srgbClr val="0070C0"/>
                </a:solidFill>
                <a:effectLst>
                  <a:outerShdw blurRad="38100" dist="38100" dir="2700000" algn="tl">
                    <a:srgbClr val="000000">
                      <a:alpha val="43137"/>
                    </a:srgbClr>
                  </a:outerShdw>
                </a:effectLst>
                <a:latin typeface="UTM Futura Extra" panose="02040603050506020204" pitchFamily="18" charset="0"/>
              </a:rPr>
              <a:t>CHIA</a:t>
            </a:r>
          </a:p>
          <a:p>
            <a:pPr algn="ctr"/>
            <a:r>
              <a:rPr lang="en-US" sz="11500" b="1" dirty="0">
                <a:solidFill>
                  <a:srgbClr val="0070C0"/>
                </a:solidFill>
                <a:effectLst>
                  <a:outerShdw blurRad="38100" dist="38100" dir="2700000" algn="tl">
                    <a:srgbClr val="000000">
                      <a:alpha val="43137"/>
                    </a:srgbClr>
                  </a:outerShdw>
                </a:effectLst>
                <a:latin typeface="UTM Futura Extra" panose="02040603050506020204" pitchFamily="18" charset="0"/>
              </a:rPr>
              <a:t>ĐOẠN</a:t>
            </a:r>
          </a:p>
        </p:txBody>
      </p:sp>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062480" y="1389261"/>
            <a:ext cx="5250305" cy="5250305"/>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5476" y="-223520"/>
            <a:ext cx="7274560" cy="7274560"/>
          </a:xfrm>
          <a:prstGeom prst="rect">
            <a:avLst/>
          </a:prstGeom>
        </p:spPr>
      </p:pic>
    </p:spTree>
    <p:extLst>
      <p:ext uri="{BB962C8B-B14F-4D97-AF65-F5344CB8AC3E}">
        <p14:creationId xmlns:p14="http://schemas.microsoft.com/office/powerpoint/2010/main" val="2456524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1000"/>
                                        <p:tgtEl>
                                          <p:spTgt spid="13"/>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53" presetClass="entr" presetSubtype="16"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Rectangle 1"/>
          <p:cNvSpPr/>
          <p:nvPr/>
        </p:nvSpPr>
        <p:spPr>
          <a:xfrm>
            <a:off x="471341" y="791852"/>
            <a:ext cx="11246176" cy="1404593"/>
          </a:xfrm>
          <a:prstGeom prst="rect">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80767" y="2335846"/>
            <a:ext cx="11236750" cy="2107567"/>
          </a:xfrm>
          <a:prstGeom prst="rect">
            <a:avLst/>
          </a:prstGeom>
          <a:solidFill>
            <a:srgbClr val="B9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80767" y="4582814"/>
            <a:ext cx="11246176" cy="1368887"/>
          </a:xfrm>
          <a:prstGeom prst="rect">
            <a:avLst/>
          </a:prstGeom>
          <a:solidFill>
            <a:srgbClr val="FFD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25682" y="308070"/>
            <a:ext cx="11246176" cy="6401753"/>
          </a:xfrm>
          <a:prstGeom prst="rect">
            <a:avLst/>
          </a:prstGeom>
        </p:spPr>
        <p:txBody>
          <a:bodyPr wrap="square">
            <a:spAutoFit/>
          </a:bodyPr>
          <a:lstStyle/>
          <a:p>
            <a:pPr algn="ctr"/>
            <a:r>
              <a:rPr lang="vi-VN" sz="2800" b="1" dirty="0">
                <a:solidFill>
                  <a:srgbClr val="FF0000"/>
                </a:solidFill>
                <a:latin typeface="UTM Avo" panose="02040603050506020204" pitchFamily="18" charset="0"/>
              </a:rPr>
              <a:t>Hoa học trò​</a:t>
            </a:r>
            <a:endParaRPr lang="en-US" sz="2800" b="1" dirty="0">
              <a:solidFill>
                <a:srgbClr val="FF0000"/>
              </a:solidFill>
              <a:latin typeface="UTM Avo" panose="02040603050506020204" pitchFamily="18" charset="0"/>
            </a:endParaRP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Phượng không phải là một đóa, không phải vài cành; phượng đây là cả một loạt, cả một vùng, cả một góc trời đỏ rực. Mỗi hoa chỉ là một phần tử của xã hội thắm tươi; người ta quên đóa hoa, chỉ nghĩ đến cây, đến hàng, đến những tán hoa lớn xòe ra như muôn ngàn con bướm thắm đậu khít nhau.</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Nhưng hoa càng đỏ, lá lại càng xanh. Vừa buồn mà lại vừa vui mới thực là nỗi niềm của bông phượng. Hoa phượng là hoa học trò. Mùa xuân, phượng ra lá. Lá xanh um, mát rượi, ngon lành như lá me non. Lá ban đầu xếp lại, còn e ấp, dần dần xòe ra cho gió đưa đẩy. Lòng cậu học trò phơi phới làm sao! Cậu chăm lo học hành, rồi lâu cũng vô tâm quên mất màu lá phượng. Một hôm, bỗng đâu trên những cành cây, báo một tim thắm: Mùa hoa phượng bắt đầu. Đến giờ chơi, cậu học trò ngạc nhiên trông lên: Hoa nở lúc nào mà bất ngờ vậy?</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smtClean="0">
                <a:solidFill>
                  <a:srgbClr val="002060"/>
                </a:solidFill>
                <a:latin typeface="UTM Avo" panose="02040603050506020204" pitchFamily="18" charset="0"/>
              </a:rPr>
              <a:t>Bình </a:t>
            </a:r>
            <a:r>
              <a:rPr lang="vi-VN" sz="2200" dirty="0">
                <a:solidFill>
                  <a:srgbClr val="002060"/>
                </a:solidFill>
                <a:latin typeface="UTM Avo" panose="02040603050506020204" pitchFamily="18" charset="0"/>
              </a:rPr>
              <a:t>minh của hoa phượng là màu đỏ còn non, nếu có mưa, lại càng tươi dịu. Ngày xuân dần hết, số hoa tăng lên, màu cũng đậm dần. Rồi hòa nhịp với mặt trời chói lọi, màu phượng mạnh mẽ kêu vang: Hè đến rồi! Khắp thành phố bỗng rực lên như đến Tết nhà nhà đều dán câu đối đỏ.</a:t>
            </a:r>
          </a:p>
          <a:p>
            <a:pPr algn="r"/>
            <a:r>
              <a:rPr lang="vi-VN" sz="2200" b="1" dirty="0">
                <a:solidFill>
                  <a:srgbClr val="00B050"/>
                </a:solidFill>
                <a:latin typeface="UTM Avo" panose="02040603050506020204" pitchFamily="18" charset="0"/>
              </a:rPr>
              <a:t>Theo XUÂN DIỆU</a:t>
            </a:r>
            <a:endParaRPr lang="en-US" sz="2200" b="1" dirty="0">
              <a:solidFill>
                <a:srgbClr val="00B050"/>
              </a:solidFill>
              <a:latin typeface="UTM Avo" panose="02040603050506020204" pitchFamily="18" charset="0"/>
            </a:endParaRPr>
          </a:p>
        </p:txBody>
      </p:sp>
    </p:spTree>
    <p:extLst>
      <p:ext uri="{BB962C8B-B14F-4D97-AF65-F5344CB8AC3E}">
        <p14:creationId xmlns:p14="http://schemas.microsoft.com/office/powerpoint/2010/main" val="3226469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3"/>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strVal val="#ppt_w+.3"/>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Effect transition="in" filter="fade">
                                      <p:cBhvr>
                                        <p:cTn id="21" dur="1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000" fill="hold"/>
                                        <p:tgtEl>
                                          <p:spTgt spid="9"/>
                                        </p:tgtEl>
                                        <p:attrNameLst>
                                          <p:attrName>ppt_w</p:attrName>
                                        </p:attrNameLst>
                                      </p:cBhvr>
                                      <p:tavLst>
                                        <p:tav tm="0">
                                          <p:val>
                                            <p:strVal val="#ppt_w+.3"/>
                                          </p:val>
                                        </p:tav>
                                        <p:tav tm="100000">
                                          <p:val>
                                            <p:strVal val="#ppt_w"/>
                                          </p:val>
                                        </p:tav>
                                      </p:tavLst>
                                    </p:anim>
                                    <p:anim calcmode="lin" valueType="num">
                                      <p:cBhvr>
                                        <p:cTn id="27" dur="1000" fill="hold"/>
                                        <p:tgtEl>
                                          <p:spTgt spid="9"/>
                                        </p:tgtEl>
                                        <p:attrNameLst>
                                          <p:attrName>ppt_h</p:attrName>
                                        </p:attrNameLst>
                                      </p:cBhvr>
                                      <p:tavLst>
                                        <p:tav tm="0">
                                          <p:val>
                                            <p:strVal val="#ppt_h"/>
                                          </p:val>
                                        </p:tav>
                                        <p:tav tm="100000">
                                          <p:val>
                                            <p:strVal val="#ppt_h"/>
                                          </p:val>
                                        </p:tav>
                                      </p:tavLst>
                                    </p:anim>
                                    <p:animEffect transition="in" filter="fade">
                                      <p:cBhvr>
                                        <p:cTn id="2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5659" r="7550"/>
          <a:stretch/>
        </p:blipFill>
        <p:spPr>
          <a:xfrm>
            <a:off x="4849021" y="0"/>
            <a:ext cx="7342979" cy="5784132"/>
          </a:xfrm>
          <a:prstGeom prst="rect">
            <a:avLst/>
          </a:prstGeom>
        </p:spPr>
      </p:pic>
      <p:sp>
        <p:nvSpPr>
          <p:cNvPr id="29" name="TextBox 28"/>
          <p:cNvSpPr txBox="1"/>
          <p:nvPr/>
        </p:nvSpPr>
        <p:spPr>
          <a:xfrm>
            <a:off x="1007677" y="816824"/>
            <a:ext cx="9541163" cy="1323439"/>
          </a:xfrm>
          <a:prstGeom prst="rect">
            <a:avLst/>
          </a:prstGeom>
          <a:noFill/>
        </p:spPr>
        <p:txBody>
          <a:bodyPr wrap="square" rtlCol="0">
            <a:spAutoFit/>
          </a:bodyPr>
          <a:lstStyle/>
          <a:p>
            <a:r>
              <a:rPr lang="en-US" sz="8000" b="1" dirty="0">
                <a:solidFill>
                  <a:srgbClr val="0070C0"/>
                </a:solidFill>
                <a:effectLst>
                  <a:outerShdw blurRad="38100" dist="38100" dir="2700000" algn="tl">
                    <a:srgbClr val="000000">
                      <a:alpha val="43137"/>
                    </a:srgbClr>
                  </a:outerShdw>
                </a:effectLst>
                <a:latin typeface="UTM Futura Extra" panose="02040603050506020204" pitchFamily="18" charset="0"/>
              </a:rPr>
              <a:t>LUYỆN ĐỌC</a:t>
            </a:r>
          </a:p>
        </p:txBody>
      </p:sp>
      <p:sp>
        <p:nvSpPr>
          <p:cNvPr id="30" name="Rectangle 29"/>
          <p:cNvSpPr/>
          <p:nvPr/>
        </p:nvSpPr>
        <p:spPr>
          <a:xfrm>
            <a:off x="2166273" y="2101482"/>
            <a:ext cx="1802371" cy="1938992"/>
          </a:xfrm>
          <a:prstGeom prst="rect">
            <a:avLst/>
          </a:prstGeom>
        </p:spPr>
        <p:txBody>
          <a:bodyPr wrap="square">
            <a:spAutoFit/>
          </a:bodyPr>
          <a:lstStyle/>
          <a:p>
            <a:pPr algn="just"/>
            <a:r>
              <a:rPr lang="en-US" sz="3000" dirty="0" err="1">
                <a:solidFill>
                  <a:srgbClr val="002060"/>
                </a:solidFill>
                <a:latin typeface="UTM Avo" panose="02040603050506020204" pitchFamily="18" charset="0"/>
                <a:cs typeface="Arial" panose="020B0604020202020204" pitchFamily="34" charset="0"/>
              </a:rPr>
              <a:t>nỗi</a:t>
            </a:r>
            <a:r>
              <a:rPr lang="en-US" sz="3000" dirty="0">
                <a:solidFill>
                  <a:srgbClr val="002060"/>
                </a:solidFill>
                <a:latin typeface="UTM Avo" panose="02040603050506020204" pitchFamily="18" charset="0"/>
                <a:cs typeface="Arial" panose="020B0604020202020204" pitchFamily="34" charset="0"/>
              </a:rPr>
              <a:t> </a:t>
            </a:r>
            <a:r>
              <a:rPr lang="en-US" sz="3000" dirty="0" err="1">
                <a:solidFill>
                  <a:srgbClr val="002060"/>
                </a:solidFill>
                <a:latin typeface="UTM Avo" panose="02040603050506020204" pitchFamily="18" charset="0"/>
                <a:cs typeface="Arial" panose="020B0604020202020204" pitchFamily="34" charset="0"/>
              </a:rPr>
              <a:t>niềm</a:t>
            </a:r>
            <a:endParaRPr lang="en-US" sz="3000" dirty="0">
              <a:solidFill>
                <a:srgbClr val="002060"/>
              </a:solidFill>
              <a:latin typeface="UTM Avo" panose="02040603050506020204" pitchFamily="18" charset="0"/>
              <a:cs typeface="Arial" panose="020B0604020202020204" pitchFamily="34" charset="0"/>
            </a:endParaRPr>
          </a:p>
          <a:p>
            <a:pPr algn="just"/>
            <a:r>
              <a:rPr lang="en-US" sz="3000" dirty="0" err="1">
                <a:solidFill>
                  <a:srgbClr val="002060"/>
                </a:solidFill>
                <a:latin typeface="UTM Avo" panose="02040603050506020204" pitchFamily="18" charset="0"/>
                <a:cs typeface="Arial" panose="020B0604020202020204" pitchFamily="34" charset="0"/>
              </a:rPr>
              <a:t>mát</a:t>
            </a:r>
            <a:r>
              <a:rPr lang="en-US" sz="3000" dirty="0">
                <a:solidFill>
                  <a:srgbClr val="002060"/>
                </a:solidFill>
                <a:latin typeface="UTM Avo" panose="02040603050506020204" pitchFamily="18" charset="0"/>
                <a:cs typeface="Arial" panose="020B0604020202020204" pitchFamily="34" charset="0"/>
              </a:rPr>
              <a:t> </a:t>
            </a:r>
            <a:r>
              <a:rPr lang="en-US" sz="3000" dirty="0" err="1">
                <a:solidFill>
                  <a:srgbClr val="002060"/>
                </a:solidFill>
                <a:latin typeface="UTM Avo" panose="02040603050506020204" pitchFamily="18" charset="0"/>
                <a:cs typeface="Arial" panose="020B0604020202020204" pitchFamily="34" charset="0"/>
              </a:rPr>
              <a:t>rượi</a:t>
            </a:r>
            <a:endParaRPr lang="en-US" sz="3000" dirty="0">
              <a:solidFill>
                <a:srgbClr val="002060"/>
              </a:solidFill>
              <a:latin typeface="UTM Avo" panose="02040603050506020204" pitchFamily="18" charset="0"/>
              <a:cs typeface="Arial" panose="020B0604020202020204" pitchFamily="34" charset="0"/>
            </a:endParaRPr>
          </a:p>
          <a:p>
            <a:pPr algn="just"/>
            <a:r>
              <a:rPr lang="en-US" sz="3000" dirty="0">
                <a:solidFill>
                  <a:srgbClr val="002060"/>
                </a:solidFill>
                <a:latin typeface="UTM Avo" panose="02040603050506020204" pitchFamily="18" charset="0"/>
                <a:cs typeface="Arial" panose="020B0604020202020204" pitchFamily="34" charset="0"/>
              </a:rPr>
              <a:t>me non</a:t>
            </a:r>
          </a:p>
          <a:p>
            <a:pPr algn="just"/>
            <a:r>
              <a:rPr lang="en-US" sz="3000" dirty="0" err="1">
                <a:solidFill>
                  <a:srgbClr val="002060"/>
                </a:solidFill>
                <a:latin typeface="UTM Avo" panose="02040603050506020204" pitchFamily="18" charset="0"/>
                <a:cs typeface="Arial" panose="020B0604020202020204" pitchFamily="34" charset="0"/>
              </a:rPr>
              <a:t>chói</a:t>
            </a:r>
            <a:r>
              <a:rPr lang="en-US" sz="3000" dirty="0">
                <a:solidFill>
                  <a:srgbClr val="002060"/>
                </a:solidFill>
                <a:latin typeface="UTM Avo" panose="02040603050506020204" pitchFamily="18" charset="0"/>
                <a:cs typeface="Arial" panose="020B0604020202020204" pitchFamily="34" charset="0"/>
              </a:rPr>
              <a:t> </a:t>
            </a:r>
            <a:r>
              <a:rPr lang="en-US" sz="3000" dirty="0" err="1">
                <a:solidFill>
                  <a:srgbClr val="002060"/>
                </a:solidFill>
                <a:latin typeface="UTM Avo" panose="02040603050506020204" pitchFamily="18" charset="0"/>
                <a:cs typeface="Arial" panose="020B0604020202020204" pitchFamily="34" charset="0"/>
              </a:rPr>
              <a:t>lọi</a:t>
            </a:r>
            <a:endParaRPr lang="en-US" sz="3000" dirty="0">
              <a:solidFill>
                <a:srgbClr val="002060"/>
              </a:solidFill>
              <a:latin typeface="UTM Avo" panose="02040603050506020204" pitchFamily="18" charset="0"/>
              <a:cs typeface="Arial" panose="020B0604020202020204" pitchFamily="34" charset="0"/>
            </a:endParaRPr>
          </a:p>
        </p:txBody>
      </p:sp>
      <p:sp>
        <p:nvSpPr>
          <p:cNvPr id="31" name="Rectangle 30"/>
          <p:cNvSpPr/>
          <p:nvPr/>
        </p:nvSpPr>
        <p:spPr>
          <a:xfrm>
            <a:off x="1018966" y="2049146"/>
            <a:ext cx="766972" cy="553998"/>
          </a:xfrm>
          <a:prstGeom prst="rect">
            <a:avLst/>
          </a:prstGeom>
          <a:ln w="19050">
            <a:solidFill>
              <a:srgbClr val="F04425"/>
            </a:solidFill>
            <a:prstDash val="sysDash"/>
          </a:ln>
        </p:spPr>
        <p:txBody>
          <a:bodyPr wrap="square">
            <a:spAutoFit/>
          </a:bodyPr>
          <a:lstStyle/>
          <a:p>
            <a:pPr algn="ctr"/>
            <a:r>
              <a:rPr lang="en-US" sz="3000" dirty="0" err="1">
                <a:solidFill>
                  <a:srgbClr val="FF0000"/>
                </a:solidFill>
                <a:latin typeface="UTM Avo" panose="02040603050506020204" pitchFamily="18" charset="0"/>
                <a:cs typeface="Arial" panose="020B0604020202020204" pitchFamily="34" charset="0"/>
              </a:rPr>
              <a:t>Từ</a:t>
            </a:r>
            <a:endParaRPr lang="en-US" sz="3000" dirty="0">
              <a:solidFill>
                <a:srgbClr val="FF0000"/>
              </a:solidFill>
              <a:latin typeface="UTM Avo" panose="02040603050506020204" pitchFamily="18" charset="0"/>
              <a:cs typeface="Arial" panose="020B0604020202020204" pitchFamily="34" charset="0"/>
            </a:endParaRPr>
          </a:p>
        </p:txBody>
      </p:sp>
      <p:sp>
        <p:nvSpPr>
          <p:cNvPr id="32" name="Rectangle 31"/>
          <p:cNvSpPr/>
          <p:nvPr/>
        </p:nvSpPr>
        <p:spPr>
          <a:xfrm>
            <a:off x="1018966" y="4162667"/>
            <a:ext cx="1026228" cy="553998"/>
          </a:xfrm>
          <a:prstGeom prst="rect">
            <a:avLst/>
          </a:prstGeom>
          <a:ln w="19050">
            <a:solidFill>
              <a:srgbClr val="F04425"/>
            </a:solidFill>
            <a:prstDash val="sysDash"/>
          </a:ln>
        </p:spPr>
        <p:txBody>
          <a:bodyPr wrap="square">
            <a:spAutoFit/>
          </a:bodyPr>
          <a:lstStyle/>
          <a:p>
            <a:pPr algn="ctr"/>
            <a:r>
              <a:rPr lang="en-US" sz="3000" dirty="0" err="1">
                <a:solidFill>
                  <a:srgbClr val="FF0000"/>
                </a:solidFill>
                <a:latin typeface="UTM Avo" panose="02040603050506020204" pitchFamily="18" charset="0"/>
                <a:cs typeface="Arial" panose="020B0604020202020204" pitchFamily="34" charset="0"/>
              </a:rPr>
              <a:t>Câu</a:t>
            </a:r>
            <a:endParaRPr lang="en-US" sz="3000" dirty="0">
              <a:solidFill>
                <a:srgbClr val="FF0000"/>
              </a:solidFill>
              <a:latin typeface="UTM Avo" panose="02040603050506020204" pitchFamily="18" charset="0"/>
              <a:cs typeface="Arial" panose="020B0604020202020204" pitchFamily="34" charset="0"/>
            </a:endParaRPr>
          </a:p>
        </p:txBody>
      </p:sp>
      <p:sp>
        <p:nvSpPr>
          <p:cNvPr id="6" name="Rectangle 5"/>
          <p:cNvSpPr/>
          <p:nvPr/>
        </p:nvSpPr>
        <p:spPr>
          <a:xfrm>
            <a:off x="2165764" y="4162667"/>
            <a:ext cx="8813767" cy="1938992"/>
          </a:xfrm>
          <a:prstGeom prst="rect">
            <a:avLst/>
          </a:prstGeom>
        </p:spPr>
        <p:txBody>
          <a:bodyPr wrap="square">
            <a:spAutoFit/>
          </a:bodyPr>
          <a:lstStyle/>
          <a:p>
            <a:pPr algn="just">
              <a:spcBef>
                <a:spcPts val="600"/>
              </a:spcBef>
              <a:spcAft>
                <a:spcPts val="600"/>
              </a:spcAft>
            </a:pPr>
            <a:r>
              <a:rPr lang="vi-VN" sz="3000" dirty="0">
                <a:solidFill>
                  <a:srgbClr val="002060"/>
                </a:solidFill>
                <a:latin typeface="UTM Avo" panose="02040603050506020204" pitchFamily="18" charset="0"/>
              </a:rPr>
              <a:t>Mỗi hoa chỉ là một phần tử của xã hội thắm tươi; người ta quên đóa hoa, chỉ nghĩ đến cây, đến hàng, đến những tán hoa lớn xòe ra như muôn ngàn con bướm thắm đậu khít nhau.</a:t>
            </a:r>
          </a:p>
        </p:txBody>
      </p:sp>
      <p:cxnSp>
        <p:nvCxnSpPr>
          <p:cNvPr id="34" name="Straight Connector 33"/>
          <p:cNvCxnSpPr/>
          <p:nvPr/>
        </p:nvCxnSpPr>
        <p:spPr>
          <a:xfrm flipH="1">
            <a:off x="6669037" y="5517996"/>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E29CDC5B-673C-437F-8902-C4FAA4F00481}"/>
              </a:ext>
            </a:extLst>
          </p:cNvPr>
          <p:cNvCxnSpPr/>
          <p:nvPr/>
        </p:nvCxnSpPr>
        <p:spPr>
          <a:xfrm flipH="1">
            <a:off x="6222364" y="4625958"/>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11E11FBD-7C6A-4088-9396-8A4B87A66F3A}"/>
              </a:ext>
            </a:extLst>
          </p:cNvPr>
          <p:cNvCxnSpPr/>
          <p:nvPr/>
        </p:nvCxnSpPr>
        <p:spPr>
          <a:xfrm flipH="1">
            <a:off x="9205583" y="4625959"/>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D302AB9F-FBE4-432B-975D-ECD759E12458}"/>
              </a:ext>
            </a:extLst>
          </p:cNvPr>
          <p:cNvCxnSpPr/>
          <p:nvPr/>
        </p:nvCxnSpPr>
        <p:spPr>
          <a:xfrm flipH="1">
            <a:off x="10907868" y="4625959"/>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B938B1BB-02B1-4184-BE35-DDC65C2B6523}"/>
              </a:ext>
            </a:extLst>
          </p:cNvPr>
          <p:cNvCxnSpPr/>
          <p:nvPr/>
        </p:nvCxnSpPr>
        <p:spPr>
          <a:xfrm flipH="1">
            <a:off x="10909064" y="4093687"/>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83C2E5ED-DD6F-4028-BE06-2056C267A223}"/>
              </a:ext>
            </a:extLst>
          </p:cNvPr>
          <p:cNvCxnSpPr/>
          <p:nvPr/>
        </p:nvCxnSpPr>
        <p:spPr>
          <a:xfrm flipH="1">
            <a:off x="7436909" y="4985725"/>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5097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ppt_w</p:attrName>
                                        </p:attrNameLst>
                                      </p:cBhvr>
                                      <p:tavLst>
                                        <p:tav tm="0">
                                          <p:val>
                                            <p:fltVal val="0"/>
                                          </p:val>
                                        </p:tav>
                                        <p:tav tm="100000">
                                          <p:val>
                                            <p:strVal val="#ppt_w"/>
                                          </p:val>
                                        </p:tav>
                                      </p:tavLst>
                                    </p:anim>
                                    <p:anim calcmode="lin" valueType="num">
                                      <p:cBhvr>
                                        <p:cTn id="15" dur="500" fill="hold"/>
                                        <p:tgtEl>
                                          <p:spTgt spid="29"/>
                                        </p:tgtEl>
                                        <p:attrNameLst>
                                          <p:attrName>ppt_h</p:attrName>
                                        </p:attrNameLst>
                                      </p:cBhvr>
                                      <p:tavLst>
                                        <p:tav tm="0">
                                          <p:val>
                                            <p:fltVal val="0"/>
                                          </p:val>
                                        </p:tav>
                                        <p:tav tm="100000">
                                          <p:val>
                                            <p:strVal val="#ppt_h"/>
                                          </p:val>
                                        </p:tav>
                                      </p:tavLst>
                                    </p:anim>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0">
                                            <p:txEl>
                                              <p:pRg st="0" end="0"/>
                                            </p:txEl>
                                          </p:spTgt>
                                        </p:tgtEl>
                                        <p:attrNameLst>
                                          <p:attrName>style.visibility</p:attrName>
                                        </p:attrNameLst>
                                      </p:cBhvr>
                                      <p:to>
                                        <p:strVal val="visible"/>
                                      </p:to>
                                    </p:set>
                                    <p:anim calcmode="lin" valueType="num">
                                      <p:cBhvr additive="base">
                                        <p:cTn id="27"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0">
                                            <p:txEl>
                                              <p:pRg st="1" end="1"/>
                                            </p:txEl>
                                          </p:spTgt>
                                        </p:tgtEl>
                                        <p:attrNameLst>
                                          <p:attrName>style.visibility</p:attrName>
                                        </p:attrNameLst>
                                      </p:cBhvr>
                                      <p:to>
                                        <p:strVal val="visible"/>
                                      </p:to>
                                    </p:set>
                                    <p:anim calcmode="lin" valueType="num">
                                      <p:cBhvr additive="base">
                                        <p:cTn id="33" dur="500" fill="hold"/>
                                        <p:tgtEl>
                                          <p:spTgt spid="30">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0">
                                            <p:txEl>
                                              <p:pRg st="2" end="2"/>
                                            </p:txEl>
                                          </p:spTgt>
                                        </p:tgtEl>
                                        <p:attrNameLst>
                                          <p:attrName>style.visibility</p:attrName>
                                        </p:attrNameLst>
                                      </p:cBhvr>
                                      <p:to>
                                        <p:strVal val="visible"/>
                                      </p:to>
                                    </p:set>
                                    <p:anim calcmode="lin" valueType="num">
                                      <p:cBhvr additive="base">
                                        <p:cTn id="39" dur="500" fill="hold"/>
                                        <p:tgtEl>
                                          <p:spTgt spid="30">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0">
                                            <p:txEl>
                                              <p:pRg st="3" end="3"/>
                                            </p:txEl>
                                          </p:spTgt>
                                        </p:tgtEl>
                                        <p:attrNameLst>
                                          <p:attrName>style.visibility</p:attrName>
                                        </p:attrNameLst>
                                      </p:cBhvr>
                                      <p:to>
                                        <p:strVal val="visible"/>
                                      </p:to>
                                    </p:set>
                                    <p:anim calcmode="lin" valueType="num">
                                      <p:cBhvr additive="base">
                                        <p:cTn id="45" dur="500" fill="hold"/>
                                        <p:tgtEl>
                                          <p:spTgt spid="30">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500" fill="hold"/>
                                        <p:tgtEl>
                                          <p:spTgt spid="32"/>
                                        </p:tgtEl>
                                        <p:attrNameLst>
                                          <p:attrName>ppt_x</p:attrName>
                                        </p:attrNameLst>
                                      </p:cBhvr>
                                      <p:tavLst>
                                        <p:tav tm="0">
                                          <p:val>
                                            <p:strVal val="#ppt_x"/>
                                          </p:val>
                                        </p:tav>
                                        <p:tav tm="100000">
                                          <p:val>
                                            <p:strVal val="#ppt_x"/>
                                          </p:val>
                                        </p:tav>
                                      </p:tavLst>
                                    </p:anim>
                                    <p:anim calcmode="lin" valueType="num">
                                      <p:cBhvr additive="base">
                                        <p:cTn id="5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barn(inVertical)">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500" fill="hold"/>
                                        <p:tgtEl>
                                          <p:spTgt spid="13"/>
                                        </p:tgtEl>
                                        <p:attrNameLst>
                                          <p:attrName>ppt_w</p:attrName>
                                        </p:attrNameLst>
                                      </p:cBhvr>
                                      <p:tavLst>
                                        <p:tav tm="0">
                                          <p:val>
                                            <p:fltVal val="0"/>
                                          </p:val>
                                        </p:tav>
                                        <p:tav tm="100000">
                                          <p:val>
                                            <p:strVal val="#ppt_w"/>
                                          </p:val>
                                        </p:tav>
                                      </p:tavLst>
                                    </p:anim>
                                    <p:anim calcmode="lin" valueType="num">
                                      <p:cBhvr>
                                        <p:cTn id="63" dur="500" fill="hold"/>
                                        <p:tgtEl>
                                          <p:spTgt spid="13"/>
                                        </p:tgtEl>
                                        <p:attrNameLst>
                                          <p:attrName>ppt_h</p:attrName>
                                        </p:attrNameLst>
                                      </p:cBhvr>
                                      <p:tavLst>
                                        <p:tav tm="0">
                                          <p:val>
                                            <p:fltVal val="0"/>
                                          </p:val>
                                        </p:tav>
                                        <p:tav tm="100000">
                                          <p:val>
                                            <p:strVal val="#ppt_h"/>
                                          </p:val>
                                        </p:tav>
                                      </p:tavLst>
                                    </p:anim>
                                    <p:anim calcmode="lin" valueType="num">
                                      <p:cBhvr>
                                        <p:cTn id="64" dur="500" fill="hold"/>
                                        <p:tgtEl>
                                          <p:spTgt spid="13"/>
                                        </p:tgtEl>
                                        <p:attrNameLst>
                                          <p:attrName>style.rotation</p:attrName>
                                        </p:attrNameLst>
                                      </p:cBhvr>
                                      <p:tavLst>
                                        <p:tav tm="0">
                                          <p:val>
                                            <p:fltVal val="90"/>
                                          </p:val>
                                        </p:tav>
                                        <p:tav tm="100000">
                                          <p:val>
                                            <p:fltVal val="0"/>
                                          </p:val>
                                        </p:tav>
                                      </p:tavLst>
                                    </p:anim>
                                    <p:animEffect transition="in" filter="fade">
                                      <p:cBhvr>
                                        <p:cTn id="65" dur="500"/>
                                        <p:tgtEl>
                                          <p:spTgt spid="13"/>
                                        </p:tgtEl>
                                      </p:cBhvr>
                                    </p:animEffect>
                                  </p:childTnLst>
                                </p:cTn>
                              </p:par>
                            </p:childTnLst>
                          </p:cTn>
                        </p:par>
                        <p:par>
                          <p:cTn id="66" fill="hold">
                            <p:stCondLst>
                              <p:cond delay="500"/>
                            </p:stCondLst>
                            <p:childTnLst>
                              <p:par>
                                <p:cTn id="67" presetID="31" presetClass="entr" presetSubtype="0" fill="hold" nodeType="after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p:cTn id="69" dur="500" fill="hold"/>
                                        <p:tgtEl>
                                          <p:spTgt spid="14"/>
                                        </p:tgtEl>
                                        <p:attrNameLst>
                                          <p:attrName>ppt_w</p:attrName>
                                        </p:attrNameLst>
                                      </p:cBhvr>
                                      <p:tavLst>
                                        <p:tav tm="0">
                                          <p:val>
                                            <p:fltVal val="0"/>
                                          </p:val>
                                        </p:tav>
                                        <p:tav tm="100000">
                                          <p:val>
                                            <p:strVal val="#ppt_w"/>
                                          </p:val>
                                        </p:tav>
                                      </p:tavLst>
                                    </p:anim>
                                    <p:anim calcmode="lin" valueType="num">
                                      <p:cBhvr>
                                        <p:cTn id="70" dur="500" fill="hold"/>
                                        <p:tgtEl>
                                          <p:spTgt spid="14"/>
                                        </p:tgtEl>
                                        <p:attrNameLst>
                                          <p:attrName>ppt_h</p:attrName>
                                        </p:attrNameLst>
                                      </p:cBhvr>
                                      <p:tavLst>
                                        <p:tav tm="0">
                                          <p:val>
                                            <p:fltVal val="0"/>
                                          </p:val>
                                        </p:tav>
                                        <p:tav tm="100000">
                                          <p:val>
                                            <p:strVal val="#ppt_h"/>
                                          </p:val>
                                        </p:tav>
                                      </p:tavLst>
                                    </p:anim>
                                    <p:anim calcmode="lin" valueType="num">
                                      <p:cBhvr>
                                        <p:cTn id="71" dur="500" fill="hold"/>
                                        <p:tgtEl>
                                          <p:spTgt spid="14"/>
                                        </p:tgtEl>
                                        <p:attrNameLst>
                                          <p:attrName>style.rotation</p:attrName>
                                        </p:attrNameLst>
                                      </p:cBhvr>
                                      <p:tavLst>
                                        <p:tav tm="0">
                                          <p:val>
                                            <p:fltVal val="90"/>
                                          </p:val>
                                        </p:tav>
                                        <p:tav tm="100000">
                                          <p:val>
                                            <p:fltVal val="0"/>
                                          </p:val>
                                        </p:tav>
                                      </p:tavLst>
                                    </p:anim>
                                    <p:animEffect transition="in" filter="fade">
                                      <p:cBhvr>
                                        <p:cTn id="72" dur="500"/>
                                        <p:tgtEl>
                                          <p:spTgt spid="14"/>
                                        </p:tgtEl>
                                      </p:cBhvr>
                                    </p:animEffect>
                                  </p:childTnLst>
                                </p:cTn>
                              </p:par>
                            </p:childTnLst>
                          </p:cTn>
                        </p:par>
                        <p:par>
                          <p:cTn id="73" fill="hold">
                            <p:stCondLst>
                              <p:cond delay="1000"/>
                            </p:stCondLst>
                            <p:childTnLst>
                              <p:par>
                                <p:cTn id="74" presetID="31" presetClass="entr" presetSubtype="0" fill="hold" nodeType="afterEffect">
                                  <p:stCondLst>
                                    <p:cond delay="0"/>
                                  </p:stCondLst>
                                  <p:childTnLst>
                                    <p:set>
                                      <p:cBhvr>
                                        <p:cTn id="75" dur="1" fill="hold">
                                          <p:stCondLst>
                                            <p:cond delay="0"/>
                                          </p:stCondLst>
                                        </p:cTn>
                                        <p:tgtEl>
                                          <p:spTgt spid="15"/>
                                        </p:tgtEl>
                                        <p:attrNameLst>
                                          <p:attrName>style.visibility</p:attrName>
                                        </p:attrNameLst>
                                      </p:cBhvr>
                                      <p:to>
                                        <p:strVal val="visible"/>
                                      </p:to>
                                    </p:set>
                                    <p:anim calcmode="lin" valueType="num">
                                      <p:cBhvr>
                                        <p:cTn id="76" dur="500" fill="hold"/>
                                        <p:tgtEl>
                                          <p:spTgt spid="15"/>
                                        </p:tgtEl>
                                        <p:attrNameLst>
                                          <p:attrName>ppt_w</p:attrName>
                                        </p:attrNameLst>
                                      </p:cBhvr>
                                      <p:tavLst>
                                        <p:tav tm="0">
                                          <p:val>
                                            <p:fltVal val="0"/>
                                          </p:val>
                                        </p:tav>
                                        <p:tav tm="100000">
                                          <p:val>
                                            <p:strVal val="#ppt_w"/>
                                          </p:val>
                                        </p:tav>
                                      </p:tavLst>
                                    </p:anim>
                                    <p:anim calcmode="lin" valueType="num">
                                      <p:cBhvr>
                                        <p:cTn id="77" dur="500" fill="hold"/>
                                        <p:tgtEl>
                                          <p:spTgt spid="15"/>
                                        </p:tgtEl>
                                        <p:attrNameLst>
                                          <p:attrName>ppt_h</p:attrName>
                                        </p:attrNameLst>
                                      </p:cBhvr>
                                      <p:tavLst>
                                        <p:tav tm="0">
                                          <p:val>
                                            <p:fltVal val="0"/>
                                          </p:val>
                                        </p:tav>
                                        <p:tav tm="100000">
                                          <p:val>
                                            <p:strVal val="#ppt_h"/>
                                          </p:val>
                                        </p:tav>
                                      </p:tavLst>
                                    </p:anim>
                                    <p:anim calcmode="lin" valueType="num">
                                      <p:cBhvr>
                                        <p:cTn id="78" dur="500" fill="hold"/>
                                        <p:tgtEl>
                                          <p:spTgt spid="15"/>
                                        </p:tgtEl>
                                        <p:attrNameLst>
                                          <p:attrName>style.rotation</p:attrName>
                                        </p:attrNameLst>
                                      </p:cBhvr>
                                      <p:tavLst>
                                        <p:tav tm="0">
                                          <p:val>
                                            <p:fltVal val="90"/>
                                          </p:val>
                                        </p:tav>
                                        <p:tav tm="100000">
                                          <p:val>
                                            <p:fltVal val="0"/>
                                          </p:val>
                                        </p:tav>
                                      </p:tavLst>
                                    </p:anim>
                                    <p:animEffect transition="in" filter="fade">
                                      <p:cBhvr>
                                        <p:cTn id="79" dur="500"/>
                                        <p:tgtEl>
                                          <p:spTgt spid="15"/>
                                        </p:tgtEl>
                                      </p:cBhvr>
                                    </p:animEffect>
                                  </p:childTnLst>
                                </p:cTn>
                              </p:par>
                            </p:childTnLst>
                          </p:cTn>
                        </p:par>
                        <p:par>
                          <p:cTn id="80" fill="hold">
                            <p:stCondLst>
                              <p:cond delay="1500"/>
                            </p:stCondLst>
                            <p:childTnLst>
                              <p:par>
                                <p:cTn id="81" presetID="31" presetClass="entr" presetSubtype="0" fill="hold" nodeType="afterEffect">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cBhvr>
                                        <p:cTn id="83" dur="500" fill="hold"/>
                                        <p:tgtEl>
                                          <p:spTgt spid="16"/>
                                        </p:tgtEl>
                                        <p:attrNameLst>
                                          <p:attrName>ppt_w</p:attrName>
                                        </p:attrNameLst>
                                      </p:cBhvr>
                                      <p:tavLst>
                                        <p:tav tm="0">
                                          <p:val>
                                            <p:fltVal val="0"/>
                                          </p:val>
                                        </p:tav>
                                        <p:tav tm="100000">
                                          <p:val>
                                            <p:strVal val="#ppt_w"/>
                                          </p:val>
                                        </p:tav>
                                      </p:tavLst>
                                    </p:anim>
                                    <p:anim calcmode="lin" valueType="num">
                                      <p:cBhvr>
                                        <p:cTn id="84" dur="500" fill="hold"/>
                                        <p:tgtEl>
                                          <p:spTgt spid="16"/>
                                        </p:tgtEl>
                                        <p:attrNameLst>
                                          <p:attrName>ppt_h</p:attrName>
                                        </p:attrNameLst>
                                      </p:cBhvr>
                                      <p:tavLst>
                                        <p:tav tm="0">
                                          <p:val>
                                            <p:fltVal val="0"/>
                                          </p:val>
                                        </p:tav>
                                        <p:tav tm="100000">
                                          <p:val>
                                            <p:strVal val="#ppt_h"/>
                                          </p:val>
                                        </p:tav>
                                      </p:tavLst>
                                    </p:anim>
                                    <p:anim calcmode="lin" valueType="num">
                                      <p:cBhvr>
                                        <p:cTn id="85" dur="500" fill="hold"/>
                                        <p:tgtEl>
                                          <p:spTgt spid="16"/>
                                        </p:tgtEl>
                                        <p:attrNameLst>
                                          <p:attrName>style.rotation</p:attrName>
                                        </p:attrNameLst>
                                      </p:cBhvr>
                                      <p:tavLst>
                                        <p:tav tm="0">
                                          <p:val>
                                            <p:fltVal val="90"/>
                                          </p:val>
                                        </p:tav>
                                        <p:tav tm="100000">
                                          <p:val>
                                            <p:fltVal val="0"/>
                                          </p:val>
                                        </p:tav>
                                      </p:tavLst>
                                    </p:anim>
                                    <p:animEffect transition="in" filter="fade">
                                      <p:cBhvr>
                                        <p:cTn id="86" dur="500"/>
                                        <p:tgtEl>
                                          <p:spTgt spid="16"/>
                                        </p:tgtEl>
                                      </p:cBhvr>
                                    </p:animEffect>
                                  </p:childTnLst>
                                </p:cTn>
                              </p:par>
                            </p:childTnLst>
                          </p:cTn>
                        </p:par>
                        <p:par>
                          <p:cTn id="87" fill="hold">
                            <p:stCondLst>
                              <p:cond delay="2000"/>
                            </p:stCondLst>
                            <p:childTnLst>
                              <p:par>
                                <p:cTn id="88" presetID="31" presetClass="entr" presetSubtype="0" fill="hold" nodeType="afterEffect">
                                  <p:stCondLst>
                                    <p:cond delay="0"/>
                                  </p:stCondLst>
                                  <p:childTnLst>
                                    <p:set>
                                      <p:cBhvr>
                                        <p:cTn id="89" dur="1" fill="hold">
                                          <p:stCondLst>
                                            <p:cond delay="0"/>
                                          </p:stCondLst>
                                        </p:cTn>
                                        <p:tgtEl>
                                          <p:spTgt spid="17"/>
                                        </p:tgtEl>
                                        <p:attrNameLst>
                                          <p:attrName>style.visibility</p:attrName>
                                        </p:attrNameLst>
                                      </p:cBhvr>
                                      <p:to>
                                        <p:strVal val="visible"/>
                                      </p:to>
                                    </p:set>
                                    <p:anim calcmode="lin" valueType="num">
                                      <p:cBhvr>
                                        <p:cTn id="90" dur="500" fill="hold"/>
                                        <p:tgtEl>
                                          <p:spTgt spid="17"/>
                                        </p:tgtEl>
                                        <p:attrNameLst>
                                          <p:attrName>ppt_w</p:attrName>
                                        </p:attrNameLst>
                                      </p:cBhvr>
                                      <p:tavLst>
                                        <p:tav tm="0">
                                          <p:val>
                                            <p:fltVal val="0"/>
                                          </p:val>
                                        </p:tav>
                                        <p:tav tm="100000">
                                          <p:val>
                                            <p:strVal val="#ppt_w"/>
                                          </p:val>
                                        </p:tav>
                                      </p:tavLst>
                                    </p:anim>
                                    <p:anim calcmode="lin" valueType="num">
                                      <p:cBhvr>
                                        <p:cTn id="91" dur="500" fill="hold"/>
                                        <p:tgtEl>
                                          <p:spTgt spid="17"/>
                                        </p:tgtEl>
                                        <p:attrNameLst>
                                          <p:attrName>ppt_h</p:attrName>
                                        </p:attrNameLst>
                                      </p:cBhvr>
                                      <p:tavLst>
                                        <p:tav tm="0">
                                          <p:val>
                                            <p:fltVal val="0"/>
                                          </p:val>
                                        </p:tav>
                                        <p:tav tm="100000">
                                          <p:val>
                                            <p:strVal val="#ppt_h"/>
                                          </p:val>
                                        </p:tav>
                                      </p:tavLst>
                                    </p:anim>
                                    <p:anim calcmode="lin" valueType="num">
                                      <p:cBhvr>
                                        <p:cTn id="92" dur="500" fill="hold"/>
                                        <p:tgtEl>
                                          <p:spTgt spid="17"/>
                                        </p:tgtEl>
                                        <p:attrNameLst>
                                          <p:attrName>style.rotation</p:attrName>
                                        </p:attrNameLst>
                                      </p:cBhvr>
                                      <p:tavLst>
                                        <p:tav tm="0">
                                          <p:val>
                                            <p:fltVal val="90"/>
                                          </p:val>
                                        </p:tav>
                                        <p:tav tm="100000">
                                          <p:val>
                                            <p:fltVal val="0"/>
                                          </p:val>
                                        </p:tav>
                                      </p:tavLst>
                                    </p:anim>
                                    <p:animEffect transition="in" filter="fade">
                                      <p:cBhvr>
                                        <p:cTn id="93" dur="500"/>
                                        <p:tgtEl>
                                          <p:spTgt spid="17"/>
                                        </p:tgtEl>
                                      </p:cBhvr>
                                    </p:animEffect>
                                  </p:childTnLst>
                                </p:cTn>
                              </p:par>
                            </p:childTnLst>
                          </p:cTn>
                        </p:par>
                        <p:par>
                          <p:cTn id="94" fill="hold">
                            <p:stCondLst>
                              <p:cond delay="2500"/>
                            </p:stCondLst>
                            <p:childTnLst>
                              <p:par>
                                <p:cTn id="95" presetID="31" presetClass="entr" presetSubtype="0" fill="hold" nodeType="afterEffect">
                                  <p:stCondLst>
                                    <p:cond delay="0"/>
                                  </p:stCondLst>
                                  <p:childTnLst>
                                    <p:set>
                                      <p:cBhvr>
                                        <p:cTn id="96" dur="1" fill="hold">
                                          <p:stCondLst>
                                            <p:cond delay="0"/>
                                          </p:stCondLst>
                                        </p:cTn>
                                        <p:tgtEl>
                                          <p:spTgt spid="34"/>
                                        </p:tgtEl>
                                        <p:attrNameLst>
                                          <p:attrName>style.visibility</p:attrName>
                                        </p:attrNameLst>
                                      </p:cBhvr>
                                      <p:to>
                                        <p:strVal val="visible"/>
                                      </p:to>
                                    </p:set>
                                    <p:anim calcmode="lin" valueType="num">
                                      <p:cBhvr>
                                        <p:cTn id="97" dur="500" fill="hold"/>
                                        <p:tgtEl>
                                          <p:spTgt spid="34"/>
                                        </p:tgtEl>
                                        <p:attrNameLst>
                                          <p:attrName>ppt_w</p:attrName>
                                        </p:attrNameLst>
                                      </p:cBhvr>
                                      <p:tavLst>
                                        <p:tav tm="0">
                                          <p:val>
                                            <p:fltVal val="0"/>
                                          </p:val>
                                        </p:tav>
                                        <p:tav tm="100000">
                                          <p:val>
                                            <p:strVal val="#ppt_w"/>
                                          </p:val>
                                        </p:tav>
                                      </p:tavLst>
                                    </p:anim>
                                    <p:anim calcmode="lin" valueType="num">
                                      <p:cBhvr>
                                        <p:cTn id="98" dur="500" fill="hold"/>
                                        <p:tgtEl>
                                          <p:spTgt spid="34"/>
                                        </p:tgtEl>
                                        <p:attrNameLst>
                                          <p:attrName>ppt_h</p:attrName>
                                        </p:attrNameLst>
                                      </p:cBhvr>
                                      <p:tavLst>
                                        <p:tav tm="0">
                                          <p:val>
                                            <p:fltVal val="0"/>
                                          </p:val>
                                        </p:tav>
                                        <p:tav tm="100000">
                                          <p:val>
                                            <p:strVal val="#ppt_h"/>
                                          </p:val>
                                        </p:tav>
                                      </p:tavLst>
                                    </p:anim>
                                    <p:anim calcmode="lin" valueType="num">
                                      <p:cBhvr>
                                        <p:cTn id="99" dur="500" fill="hold"/>
                                        <p:tgtEl>
                                          <p:spTgt spid="34"/>
                                        </p:tgtEl>
                                        <p:attrNameLst>
                                          <p:attrName>style.rotation</p:attrName>
                                        </p:attrNameLst>
                                      </p:cBhvr>
                                      <p:tavLst>
                                        <p:tav tm="0">
                                          <p:val>
                                            <p:fltVal val="90"/>
                                          </p:val>
                                        </p:tav>
                                        <p:tav tm="100000">
                                          <p:val>
                                            <p:fltVal val="0"/>
                                          </p:val>
                                        </p:tav>
                                      </p:tavLst>
                                    </p:anim>
                                    <p:animEffect transition="in" filter="fade">
                                      <p:cBhvr>
                                        <p:cTn id="10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build="p"/>
      <p:bldP spid="31" grpId="0" animBg="1"/>
      <p:bldP spid="32"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p:cNvSpPr/>
          <p:nvPr/>
        </p:nvSpPr>
        <p:spPr>
          <a:xfrm>
            <a:off x="471341" y="287273"/>
            <a:ext cx="11246176" cy="6401753"/>
          </a:xfrm>
          <a:prstGeom prst="rect">
            <a:avLst/>
          </a:prstGeom>
        </p:spPr>
        <p:txBody>
          <a:bodyPr wrap="square">
            <a:spAutoFit/>
          </a:bodyPr>
          <a:lstStyle/>
          <a:p>
            <a:pPr algn="ctr"/>
            <a:r>
              <a:rPr lang="vi-VN" sz="2800" b="1" dirty="0">
                <a:solidFill>
                  <a:srgbClr val="FF0000"/>
                </a:solidFill>
                <a:latin typeface="UTM Avo" panose="02040603050506020204" pitchFamily="18" charset="0"/>
              </a:rPr>
              <a:t>Hoa học trò​</a:t>
            </a:r>
            <a:endParaRPr lang="en-US" sz="2800" b="1" dirty="0">
              <a:solidFill>
                <a:srgbClr val="FF0000"/>
              </a:solidFill>
              <a:latin typeface="UTM Avo" panose="02040603050506020204" pitchFamily="18" charset="0"/>
            </a:endParaRP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Phượng không phải là một đóa, không phải vài cành; phượng đây là cả một loạt, cả một vùng, cả một góc trời đỏ rực. Mỗi hoa chỉ là một phần tử của xã hội thắm tươi; người ta quên đóa hoa, chỉ nghĩ đến cây, đến hàng, đến những tán hoa lớn xòe ra như muôn ngàn con bướm thắm đậu khít nhau.</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Nhưng hoa càng đỏ, lá lại càng xanh. Vừa buồn mà lại vừa vui mới thực là nỗi niềm của bông phượng. Hoa phượng là hoa học trò. Mùa xuân, phượng ra lá. Lá xanh um, mát rượi, ngon lành như lá me non. Lá ban đầu xếp lại, còn e ấp, dần dần xòe ra cho gió đưa đẩy. Lòng cậu học trò phơi phới làm sao! Cậu chăm lo học hành, rồi lâu cũng vô tâm quên mất màu lá phượng. Một hôm, bỗng đâu trên những cành cây, báo một tim thắm: Mùa hoa phượng bắt đầu. Đến giờ chơi, cậu học trò ngạc nhiên trông lên: Hoa nở lúc nào mà bất ngờ vậy?</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Bình minh của hoa phượng là màu đỏ còn non, nếu có mưa, lại càng tươi dịu. Ngày xuân dần hết, số hoa tăng lên, màu cũng đậm dần. Rồi hòa nhịp với mặt trời chói lọi, màu phượng mạnh mẽ kêu vang: Hè đến rồi! Khắp thành phố bỗng rực lên như đến Tết nhà nhà đều dán câu đối đỏ.</a:t>
            </a:r>
          </a:p>
          <a:p>
            <a:pPr algn="r"/>
            <a:r>
              <a:rPr lang="vi-VN" sz="2200" b="1" dirty="0">
                <a:solidFill>
                  <a:srgbClr val="00B050"/>
                </a:solidFill>
                <a:latin typeface="UTM Avo" panose="02040603050506020204" pitchFamily="18" charset="0"/>
              </a:rPr>
              <a:t>Theo XUÂN DIỆU</a:t>
            </a:r>
            <a:endParaRPr lang="en-US" sz="2200" b="1" dirty="0">
              <a:solidFill>
                <a:srgbClr val="00B050"/>
              </a:solidFill>
              <a:latin typeface="UTM Avo" panose="02040603050506020204" pitchFamily="18" charset="0"/>
            </a:endParaRPr>
          </a:p>
        </p:txBody>
      </p:sp>
    </p:spTree>
    <p:extLst>
      <p:ext uri="{BB962C8B-B14F-4D97-AF65-F5344CB8AC3E}">
        <p14:creationId xmlns:p14="http://schemas.microsoft.com/office/powerpoint/2010/main" val="4047361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9" name="TextBox 18"/>
          <p:cNvSpPr txBox="1"/>
          <p:nvPr/>
        </p:nvSpPr>
        <p:spPr>
          <a:xfrm>
            <a:off x="1323443" y="692135"/>
            <a:ext cx="5592967" cy="5401479"/>
          </a:xfrm>
          <a:prstGeom prst="rect">
            <a:avLst/>
          </a:prstGeom>
          <a:noFill/>
        </p:spPr>
        <p:txBody>
          <a:bodyPr wrap="square" rtlCol="0">
            <a:spAutoFit/>
          </a:bodyPr>
          <a:lstStyle/>
          <a:p>
            <a:r>
              <a:rPr lang="en-US" sz="11500" b="1" dirty="0">
                <a:solidFill>
                  <a:srgbClr val="0070C0"/>
                </a:solidFill>
                <a:effectLst>
                  <a:outerShdw blurRad="38100" dist="38100" dir="2700000" algn="tl">
                    <a:srgbClr val="000000">
                      <a:alpha val="43137"/>
                    </a:srgbClr>
                  </a:outerShdw>
                </a:effectLst>
                <a:latin typeface="UTM Futura Extra" panose="02040603050506020204" pitchFamily="18" charset="0"/>
              </a:rPr>
              <a:t>TÌM </a:t>
            </a:r>
          </a:p>
          <a:p>
            <a:r>
              <a:rPr lang="en-US" sz="11500" b="1" dirty="0">
                <a:solidFill>
                  <a:srgbClr val="0070C0"/>
                </a:solidFill>
                <a:effectLst>
                  <a:outerShdw blurRad="38100" dist="38100" dir="2700000" algn="tl">
                    <a:srgbClr val="000000">
                      <a:alpha val="43137"/>
                    </a:srgbClr>
                  </a:outerShdw>
                </a:effectLst>
                <a:latin typeface="UTM Futura Extra" panose="02040603050506020204" pitchFamily="18" charset="0"/>
              </a:rPr>
              <a:t>HIỂU </a:t>
            </a:r>
          </a:p>
          <a:p>
            <a:r>
              <a:rPr lang="en-US" sz="11500" b="1" dirty="0">
                <a:solidFill>
                  <a:srgbClr val="0070C0"/>
                </a:solidFill>
                <a:effectLst>
                  <a:outerShdw blurRad="38100" dist="38100" dir="2700000" algn="tl">
                    <a:srgbClr val="000000">
                      <a:alpha val="43137"/>
                    </a:srgbClr>
                  </a:outerShdw>
                </a:effectLst>
                <a:latin typeface="UTM Futura Extra" panose="02040603050506020204" pitchFamily="18" charset="0"/>
              </a:rPr>
              <a:t>BÀI</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9440" y="181752"/>
            <a:ext cx="5598425" cy="6361287"/>
          </a:xfrm>
          <a:prstGeom prst="rect">
            <a:avLst/>
          </a:prstGeom>
        </p:spPr>
      </p:pic>
      <p:grpSp>
        <p:nvGrpSpPr>
          <p:cNvPr id="13" name="Group 12"/>
          <p:cNvGrpSpPr/>
          <p:nvPr/>
        </p:nvGrpSpPr>
        <p:grpSpPr>
          <a:xfrm>
            <a:off x="1331053" y="4911969"/>
            <a:ext cx="9373631" cy="1801706"/>
            <a:chOff x="1331053" y="4911969"/>
            <a:chExt cx="9373631" cy="1801706"/>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053" y="4912303"/>
              <a:ext cx="7199391" cy="1801372"/>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505293" y="4911969"/>
              <a:ext cx="7199391" cy="1801372"/>
            </a:xfrm>
            <a:prstGeom prst="rect">
              <a:avLst/>
            </a:prstGeom>
          </p:spPr>
        </p:pic>
      </p:grpSp>
    </p:spTree>
    <p:extLst>
      <p:ext uri="{BB962C8B-B14F-4D97-AF65-F5344CB8AC3E}">
        <p14:creationId xmlns:p14="http://schemas.microsoft.com/office/powerpoint/2010/main" val="2719326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588</TotalTime>
  <Words>388</Words>
  <Application>Microsoft Office PowerPoint</Application>
  <PresentationFormat>Widescreen</PresentationFormat>
  <Paragraphs>99</Paragraphs>
  <Slides>18</Slides>
  <Notes>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18</vt:i4>
      </vt:variant>
    </vt:vector>
  </HeadingPairs>
  <TitlesOfParts>
    <vt:vector size="32" baseType="lpstr">
      <vt:lpstr>UTM Avo</vt:lpstr>
      <vt:lpstr>Angsana New</vt:lpstr>
      <vt:lpstr>UTM Ericsson Capital</vt:lpstr>
      <vt:lpstr>UTM Colossalis</vt:lpstr>
      <vt:lpstr>字魂46号-喵喵体</vt:lpstr>
      <vt:lpstr>UVN Vung Tau</vt:lpstr>
      <vt:lpstr>Times New Roman</vt:lpstr>
      <vt:lpstr>Wingdings</vt:lpstr>
      <vt:lpstr>UTM French Vanilla</vt:lpstr>
      <vt:lpstr>等线</vt:lpstr>
      <vt:lpstr>Arial</vt:lpstr>
      <vt:lpstr>UTM Futura Extra</vt:lpstr>
      <vt:lpstr>等线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VIETBAO</cp:keywords>
  <cp:lastModifiedBy>Khanh Linh</cp:lastModifiedBy>
  <cp:revision>63</cp:revision>
  <dcterms:created xsi:type="dcterms:W3CDTF">2020-02-11T07:06:41Z</dcterms:created>
  <dcterms:modified xsi:type="dcterms:W3CDTF">2022-02-21T12:41:37Z</dcterms:modified>
  <cp:version>K15</cp:version>
</cp:coreProperties>
</file>