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317" r:id="rId2"/>
    <p:sldId id="256" r:id="rId3"/>
    <p:sldId id="353" r:id="rId4"/>
    <p:sldId id="322" r:id="rId5"/>
    <p:sldId id="347" r:id="rId6"/>
    <p:sldId id="351" r:id="rId7"/>
    <p:sldId id="352" r:id="rId8"/>
    <p:sldId id="342" r:id="rId9"/>
    <p:sldId id="349" r:id="rId10"/>
    <p:sldId id="327" r:id="rId11"/>
  </p:sldIdLst>
  <p:sldSz cx="12161838" cy="6858000"/>
  <p:notesSz cx="6858000" cy="9144000"/>
  <p:embeddedFontLst>
    <p:embeddedFont>
      <p:font typeface="Source Sans Pro" panose="020B0604020202020204" charset="0"/>
      <p:regular r:id="rId13"/>
      <p:bold r:id="rId14"/>
      <p:italic r:id="rId15"/>
      <p:boldItalic r:id="rId16"/>
    </p:embeddedFont>
    <p:embeddedFont>
      <p:font typeface="Dosis" panose="020B0604020202020204" charset="0"/>
      <p:regular r:id="rId17"/>
      <p:bold r:id="rId18"/>
    </p:embeddedFont>
    <p:embeddedFont>
      <p:font typeface="Bebas Neue" panose="020B0604020202020204" charset="0"/>
      <p:regular r:id="rId19"/>
    </p:embeddedFont>
    <p:embeddedFont>
      <p:font typeface="Quicksand" panose="020B0604020202020204" charset="0"/>
      <p:regular r:id="rId20"/>
      <p:bold r:id="rId21"/>
    </p:embeddedFont>
    <p:embeddedFont>
      <p:font typeface="Titan One" panose="020B0604020202020204" charset="0"/>
      <p:regular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Roboto Condensed Light" panose="020B060402020202020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60093"/>
    <a:srgbClr val="FF9933"/>
    <a:srgbClr val="FFDC79"/>
    <a:srgbClr val="A3FF75"/>
    <a:srgbClr val="000000"/>
    <a:srgbClr val="FFAB81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5820" autoAdjust="0"/>
  </p:normalViewPr>
  <p:slideViewPr>
    <p:cSldViewPr>
      <p:cViewPr varScale="1">
        <p:scale>
          <a:sx n="59" d="100"/>
          <a:sy n="59" d="100"/>
        </p:scale>
        <p:origin x="42" y="18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2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4" r:id="rId4"/>
    <p:sldLayoutId id="2147483669" r:id="rId5"/>
    <p:sldLayoutId id="2147483682" r:id="rId6"/>
    <p:sldLayoutId id="2147483683" r:id="rId7"/>
    <p:sldLayoutId id="2147483687" r:id="rId8"/>
    <p:sldLayoutId id="214748368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9504"/>
          <a:stretch/>
        </p:blipFill>
        <p:spPr bwMode="auto">
          <a:xfrm>
            <a:off x="670719" y="1066799"/>
            <a:ext cx="10879623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8919" y="1351489"/>
            <a:ext cx="856176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21 </a:t>
            </a:r>
            <a:r>
              <a:rPr lang="en-US" sz="32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2 </a:t>
            </a:r>
            <a:r>
              <a:rPr lang="en-US" sz="32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8786" y="1975251"/>
            <a:ext cx="199933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/>
            <a:r>
              <a:rPr lang="en-US" sz="3200" b="1">
                <a:solidFill>
                  <a:srgbClr val="660066"/>
                </a:solidFill>
                <a:latin typeface="HP001 4 hàng" panose="020B0603050302020204" pitchFamily="34" charset="0"/>
              </a:rPr>
              <a:t>TǨn</a:t>
            </a:r>
            <a:endParaRPr lang="en-US" sz="32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922" y="2584851"/>
            <a:ext cx="670559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tập</a:t>
            </a:r>
            <a:endParaRPr lang="en-US" sz="3200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989148" y="3797454"/>
            <a:ext cx="2875784" cy="1620252"/>
          </a:xfrm>
          <a:prstGeom prst="clou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pic>
        <p:nvPicPr>
          <p:cNvPr id="16" name="Picture 8" descr="Transportation and Special Education Students –">
            <a:extLst>
              <a:ext uri="{FF2B5EF4-FFF2-40B4-BE49-F238E27FC236}">
                <a16:creationId xmlns:a16="http://schemas.microsoft.com/office/drawing/2014/main" id="{D9293177-B6AC-48B7-ABB6-2A5A3FC3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" y="5393019"/>
            <a:ext cx="2315003" cy="13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ransportation Animation Clip Art - Transportasyon Cartoon - (899x627) Png  Clipart Download">
            <a:extLst>
              <a:ext uri="{FF2B5EF4-FFF2-40B4-BE49-F238E27FC236}">
                <a16:creationId xmlns:a16="http://schemas.microsoft.com/office/drawing/2014/main" id="{F98C05F8-9B2B-4D10-BD87-E14D37870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6" t="-5710" r="-5766" b="43550"/>
          <a:stretch/>
        </p:blipFill>
        <p:spPr bwMode="auto">
          <a:xfrm>
            <a:off x="9862885" y="194327"/>
            <a:ext cx="2044901" cy="17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Times New Roman" pitchFamily="18" charset="0"/>
                <a:cs typeface="Times New Roman" pitchFamily="18" charset="0"/>
              </a:rPr>
              <a:t>Định hướng học tập</a:t>
            </a:r>
            <a:endParaRPr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" sz="4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oàn thành bài</a:t>
            </a:r>
            <a:endParaRPr sz="4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" sz="4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 lại bài đã học </a:t>
            </a:r>
            <a:endParaRPr sz="4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uẩn bị bài mới</a:t>
            </a:r>
            <a:endParaRPr sz="4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0" name="Google Shape;691;p41">
            <a:extLst>
              <a:ext uri="{FF2B5EF4-FFF2-40B4-BE49-F238E27FC236}">
                <a16:creationId xmlns:a16="http://schemas.microsoft.com/office/drawing/2014/main" id="{C49B9F2E-8CCB-4542-BEF0-E127957698CE}"/>
              </a:ext>
            </a:extLst>
          </p:cNvPr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31" name="Google Shape;692;p41">
              <a:extLst>
                <a:ext uri="{FF2B5EF4-FFF2-40B4-BE49-F238E27FC236}">
                  <a16:creationId xmlns:a16="http://schemas.microsoft.com/office/drawing/2014/main" id="{6057601B-D868-4FBE-B473-DBC867B9F40E}"/>
                </a:ext>
              </a:extLst>
            </p:cNvPr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693;p41">
              <a:extLst>
                <a:ext uri="{FF2B5EF4-FFF2-40B4-BE49-F238E27FC236}">
                  <a16:creationId xmlns:a16="http://schemas.microsoft.com/office/drawing/2014/main" id="{8CABA59E-BAB8-400E-8A72-0B194F591909}"/>
                </a:ext>
              </a:extLst>
            </p:cNvPr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694;p41">
              <a:extLst>
                <a:ext uri="{FF2B5EF4-FFF2-40B4-BE49-F238E27FC236}">
                  <a16:creationId xmlns:a16="http://schemas.microsoft.com/office/drawing/2014/main" id="{FDF62F3D-7E96-4764-A6CA-0651841FC4DF}"/>
                </a:ext>
              </a:extLst>
            </p:cNvPr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695;p41">
              <a:extLst>
                <a:ext uri="{FF2B5EF4-FFF2-40B4-BE49-F238E27FC236}">
                  <a16:creationId xmlns:a16="http://schemas.microsoft.com/office/drawing/2014/main" id="{E9A820D2-CA92-44D7-9238-C1D2BB395FEE}"/>
                </a:ext>
              </a:extLst>
            </p:cNvPr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96;p41">
              <a:extLst>
                <a:ext uri="{FF2B5EF4-FFF2-40B4-BE49-F238E27FC236}">
                  <a16:creationId xmlns:a16="http://schemas.microsoft.com/office/drawing/2014/main" id="{334B1492-E569-4757-B03D-E04E54BFD0B8}"/>
                </a:ext>
              </a:extLst>
            </p:cNvPr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97;p41">
              <a:extLst>
                <a:ext uri="{FF2B5EF4-FFF2-40B4-BE49-F238E27FC236}">
                  <a16:creationId xmlns:a16="http://schemas.microsoft.com/office/drawing/2014/main" id="{4B2B6751-AB53-460C-8660-F3989222E4D7}"/>
                </a:ext>
              </a:extLst>
            </p:cNvPr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98;p41">
              <a:extLst>
                <a:ext uri="{FF2B5EF4-FFF2-40B4-BE49-F238E27FC236}">
                  <a16:creationId xmlns:a16="http://schemas.microsoft.com/office/drawing/2014/main" id="{FFD053BD-0317-477A-B142-5B4DE3B34A35}"/>
                </a:ext>
              </a:extLst>
            </p:cNvPr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99;p41">
              <a:extLst>
                <a:ext uri="{FF2B5EF4-FFF2-40B4-BE49-F238E27FC236}">
                  <a16:creationId xmlns:a16="http://schemas.microsoft.com/office/drawing/2014/main" id="{87D288B4-183F-4C61-9292-53D1CB67CD9A}"/>
                </a:ext>
              </a:extLst>
            </p:cNvPr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itle 6">
            <a:extLst>
              <a:ext uri="{FF2B5EF4-FFF2-40B4-BE49-F238E27FC236}">
                <a16:creationId xmlns:a16="http://schemas.microsoft.com/office/drawing/2014/main" id="{F05680A7-73E7-4F0F-974B-5E512814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1" y="1993311"/>
            <a:ext cx="10838718" cy="3570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45</a:t>
            </a:r>
            <a:b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b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Tiết 5</a:t>
            </a:r>
            <a:endParaRPr lang="en-US" sz="5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17A990-F8F5-4222-A490-B85A0FCC5F4C}"/>
              </a:ext>
            </a:extLst>
          </p:cNvPr>
          <p:cNvSpPr txBox="1"/>
          <p:nvPr/>
        </p:nvSpPr>
        <p:spPr>
          <a:xfrm>
            <a:off x="1295400" y="1123163"/>
            <a:ext cx="11795919" cy="768985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8: PHÉP NHÂN, PHÉP CHIA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9048491" y="5294093"/>
            <a:ext cx="2747427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SGK/30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319" y="770867"/>
            <a:ext cx="6113894" cy="710800"/>
          </a:xfrm>
        </p:spPr>
        <p:txBody>
          <a:bodyPr/>
          <a:lstStyle/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4038" y="1447800"/>
            <a:ext cx="3581400" cy="4343400"/>
            <a:chOff x="554038" y="1447800"/>
            <a:chExt cx="3581400" cy="4343400"/>
          </a:xfrm>
        </p:grpSpPr>
        <p:pic>
          <p:nvPicPr>
            <p:cNvPr id="1028" name="Picture 4" descr="Sticker giấy note hình pin Pao và các bạn trang trí planner | Shopee Việt  Nam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D6D6"/>
                </a:clrFrom>
                <a:clrTo>
                  <a:srgbClr val="FE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74" t="52880" r="12208" b="15570"/>
            <a:stretch/>
          </p:blipFill>
          <p:spPr bwMode="auto">
            <a:xfrm>
              <a:off x="554038" y="1447800"/>
              <a:ext cx="35814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06524" y="3235291"/>
              <a:ext cx="327642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Ôn tập các phép tính trong bảng nhân 2, nhân 5, chia 2, chia 5.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80719" y="1752026"/>
            <a:ext cx="3404704" cy="4270816"/>
            <a:chOff x="4480719" y="1752026"/>
            <a:chExt cx="3404704" cy="4270816"/>
          </a:xfrm>
        </p:grpSpPr>
        <p:pic>
          <p:nvPicPr>
            <p:cNvPr id="1026" name="Picture 2" descr="Sticker giấy note hình pin Pao và các bạn trang trí planner | Shopee Việt  Nam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D6D6"/>
                </a:clrFrom>
                <a:clrTo>
                  <a:srgbClr val="FE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7" t="69444" r="37844"/>
            <a:stretch/>
          </p:blipFill>
          <p:spPr bwMode="auto">
            <a:xfrm>
              <a:off x="4480719" y="1752026"/>
              <a:ext cx="3404704" cy="4270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80719" y="3084255"/>
              <a:ext cx="327642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Ôn luyện tính nhẩm các phép tính trong bảng nhân 2, nhân 5, chia 2, chia 5.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85423" y="1638012"/>
            <a:ext cx="3834296" cy="4153187"/>
            <a:chOff x="7885423" y="1638012"/>
            <a:chExt cx="3834296" cy="4153187"/>
          </a:xfrm>
        </p:grpSpPr>
        <p:pic>
          <p:nvPicPr>
            <p:cNvPr id="1030" name="Picture 6" descr="Sticker giấy note hình pin Pao và các bạn trang trí planner | Shopee Việt  Nam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D6D6"/>
                </a:clrFrom>
                <a:clrTo>
                  <a:srgbClr val="FED6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1" t="21528" r="9654" b="48437"/>
            <a:stretch/>
          </p:blipFill>
          <p:spPr bwMode="auto">
            <a:xfrm>
              <a:off x="7885423" y="1638012"/>
              <a:ext cx="3834296" cy="415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14691" y="3048000"/>
              <a:ext cx="327642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Vận dụng các bảng nhân 2, nhân 5, chia 2, chia 5 giải bài toán liên quan.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9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916505" y="430557"/>
            <a:ext cx="668614" cy="65579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1889919" y="486506"/>
            <a:ext cx="1329207" cy="606507"/>
            <a:chOff x="1870518" y="1440653"/>
            <a:chExt cx="1024872" cy="38215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382154"/>
              <a:chOff x="1870518" y="1440654"/>
              <a:chExt cx="758382" cy="382154"/>
            </a:xfrm>
          </p:grpSpPr>
          <p:sp>
            <p:nvSpPr>
              <p:cNvPr id="47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35312" cy="329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Số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264748" cy="329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49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20548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176554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7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14211"/>
          <a:stretch/>
        </p:blipFill>
        <p:spPr>
          <a:xfrm>
            <a:off x="4058225" y="2651213"/>
            <a:ext cx="7667845" cy="3809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775" y="340894"/>
            <a:ext cx="4076909" cy="22955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442119" y="340893"/>
            <a:ext cx="685800" cy="6989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280319" y="406419"/>
            <a:ext cx="630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Bà có 20 quả vải, bà chia đều cho 2 cháu. Hỏi mỗi cháu được bao nhiêu quả vải?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6530559" y="3571452"/>
            <a:ext cx="29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4244357" y="4199271"/>
            <a:ext cx="626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Mĕ cháu đư</a:t>
            </a:r>
            <a:r>
              <a:rPr lang="el-GR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ϑ</a:t>
            </a:r>
            <a:r>
              <a:rPr lang="vi-VN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 số quả vải là: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4464243" y="4827091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20 : 2 = 10 (quả)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191024" y="5426619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Đáp số: 10 quả vải.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6D14C0-76A0-44F8-961C-B69527408B6C}"/>
              </a:ext>
            </a:extLst>
          </p:cNvPr>
          <p:cNvSpPr txBox="1"/>
          <p:nvPr/>
        </p:nvSpPr>
        <p:spPr>
          <a:xfrm>
            <a:off x="594518" y="2757223"/>
            <a:ext cx="37396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i="1" dirty="0">
                <a:effectLst/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28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 cháu    </a:t>
            </a:r>
            <a:r>
              <a:rPr lang="vi-VN" sz="28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 quả vải    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cháu: </a:t>
            </a:r>
            <a:r>
              <a:rPr lang="vi-VN" sz="28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quả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vải?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4148550" y="2920425"/>
            <a:ext cx="29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3200" b="1" dirty="0">
                <a:solidFill>
                  <a:srgbClr val="660066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endParaRPr lang="vi-VN" sz="3200" b="1" dirty="0">
              <a:solidFill>
                <a:srgbClr val="660066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47119" y="8382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08703" y="838200"/>
            <a:ext cx="2767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93487" y="1295400"/>
            <a:ext cx="4773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594519" y="443814"/>
            <a:ext cx="609600" cy="66832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1363856" y="527362"/>
            <a:ext cx="1370409" cy="584776"/>
            <a:chOff x="1870518" y="1440653"/>
            <a:chExt cx="1038564" cy="4342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34275"/>
              <a:chOff x="1870518" y="1440654"/>
              <a:chExt cx="758382" cy="434275"/>
            </a:xfrm>
          </p:grpSpPr>
          <p:sp>
            <p:nvSpPr>
              <p:cNvPr id="20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67954" cy="43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Số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278440" cy="43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32493" y="2218218"/>
            <a:ext cx="441146" cy="707886"/>
          </a:xfrm>
          <a:prstGeom prst="rect">
            <a:avLst/>
          </a:prstGeom>
          <a:solidFill>
            <a:schemeClr val="tx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72536" y="2218218"/>
            <a:ext cx="697627" cy="707886"/>
          </a:xfrm>
          <a:prstGeom prst="rect">
            <a:avLst/>
          </a:prstGeom>
          <a:solidFill>
            <a:schemeClr val="tx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6023468" y="4560569"/>
            <a:ext cx="697627" cy="707886"/>
          </a:xfrm>
          <a:prstGeom prst="rect">
            <a:avLst/>
          </a:prstGeom>
          <a:solidFill>
            <a:schemeClr val="tx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63615" y="4560569"/>
            <a:ext cx="697627" cy="707886"/>
          </a:xfrm>
          <a:prstGeom prst="rect">
            <a:avLst/>
          </a:prstGeom>
          <a:solidFill>
            <a:schemeClr val="tx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id="{F05680A7-73E7-4F0F-974B-5E5128142893}"/>
              </a:ext>
            </a:extLst>
          </p:cNvPr>
          <p:cNvSpPr txBox="1">
            <a:spLocks/>
          </p:cNvSpPr>
          <p:nvPr/>
        </p:nvSpPr>
        <p:spPr>
          <a:xfrm>
            <a:off x="518319" y="2209800"/>
            <a:ext cx="10838718" cy="3570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5400" b="1">
                <a:solidFill>
                  <a:srgbClr val="FF016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3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177432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520026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39" y="228600"/>
            <a:ext cx="661457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366</Words>
  <Application>Microsoft Office PowerPoint</Application>
  <PresentationFormat>Custom</PresentationFormat>
  <Paragraphs>99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Source Sans Pro</vt:lpstr>
      <vt:lpstr>Dosis</vt:lpstr>
      <vt:lpstr>Bebas Neue</vt:lpstr>
      <vt:lpstr>Arial</vt:lpstr>
      <vt:lpstr>Quicksand</vt:lpstr>
      <vt:lpstr>Titan One</vt:lpstr>
      <vt:lpstr>Fira Sans Extra Condensed Medium</vt:lpstr>
      <vt:lpstr>HP001 4 hàng</vt:lpstr>
      <vt:lpstr>Roboto Condensed Light</vt:lpstr>
      <vt:lpstr>Times New Roman</vt:lpstr>
      <vt:lpstr>Pre-K for Christian Schools: God Created Families to Love One Another by Slidesgo</vt:lpstr>
      <vt:lpstr>PowerPoint Presentation</vt:lpstr>
      <vt:lpstr>BÀI 45 LUYỆN TẬP CHUNG Tiết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 học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QUYNHANH</cp:lastModifiedBy>
  <cp:revision>89</cp:revision>
  <dcterms:modified xsi:type="dcterms:W3CDTF">2022-02-21T03:16:13Z</dcterms:modified>
</cp:coreProperties>
</file>