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comments/comment1.xml" ContentType="application/vnd.openxmlformats-officedocument.presentationml.comment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96" r:id="rId2"/>
    <p:sldId id="275" r:id="rId3"/>
    <p:sldId id="278" r:id="rId4"/>
    <p:sldId id="282" r:id="rId5"/>
    <p:sldId id="283" r:id="rId6"/>
    <p:sldId id="285" r:id="rId7"/>
    <p:sldId id="287" r:id="rId8"/>
    <p:sldId id="288" r:id="rId9"/>
    <p:sldId id="289" r:id="rId10"/>
    <p:sldId id="290" r:id="rId11"/>
    <p:sldId id="291" r:id="rId12"/>
    <p:sldId id="269" r:id="rId13"/>
    <p:sldId id="292" r:id="rId14"/>
    <p:sldId id="277" r:id="rId15"/>
    <p:sldId id="293" r:id="rId16"/>
    <p:sldId id="294" r:id="rId17"/>
    <p:sldId id="279" r:id="rId18"/>
  </p:sldIdLst>
  <p:sldSz cx="12192000" cy="6858000"/>
  <p:notesSz cx="6858000" cy="9144000"/>
  <p:embeddedFontLst>
    <p:embeddedFont>
      <p:font typeface="等线 Light" charset="-122"/>
      <p:regular r:id="rId20"/>
    </p:embeddedFont>
    <p:embeddedFont>
      <p:font typeface="等线" charset="-122"/>
      <p:regular r:id="rId21"/>
      <p:bold r:id="rId22"/>
    </p:embeddedFont>
    <p:embeddedFont>
      <p:font typeface="UTM French Vanilla" pitchFamily="18" charset="0"/>
      <p:regular r:id="rId23"/>
    </p:embeddedFont>
    <p:embeddedFont>
      <p:font typeface="Calibri" pitchFamily="34" charset="0"/>
      <p:regular r:id="rId24"/>
      <p:bold r:id="rId25"/>
      <p:italic r:id="rId26"/>
      <p:boldItalic r:id="rId27"/>
    </p:embeddedFont>
    <p:embeddedFont>
      <p:font typeface="UTM Neutra" pitchFamily="18" charset="0"/>
      <p:regular r:id="rId28"/>
    </p:embeddedFont>
    <p:embeddedFont>
      <p:font typeface="UTM Kabel KT" pitchFamily="18" charset="0"/>
      <p:regular r:id="rId29"/>
    </p:embeddedFont>
    <p:embeddedFont>
      <p:font typeface="#9Slide05 Rukola" charset="0"/>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HOÀNG PHƯỚC HẠNH" initials="PHPH" lastIdx="1" clrIdx="0">
    <p:extLst>
      <p:ext uri="{19B8F6BF-5375-455C-9EA6-DF929625EA0E}">
        <p15:presenceInfo xmlns:p15="http://schemas.microsoft.com/office/powerpoint/2012/main" xmlns="" userId="S::2021.cdgv.phphanh@truongdoan.edu.vn::73ff0631-6b35-4eb8-aad6-1465a90061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AF70"/>
    <a:srgbClr val="008861"/>
    <a:srgbClr val="ED3237"/>
    <a:srgbClr val="FF6600"/>
    <a:srgbClr val="34BE82"/>
    <a:srgbClr val="2FDD92"/>
    <a:srgbClr val="F2F013"/>
    <a:srgbClr val="2F86A6"/>
    <a:srgbClr val="015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p:scale>
          <a:sx n="50" d="100"/>
          <a:sy n="50" d="100"/>
        </p:scale>
        <p:origin x="-1608" y="-5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6T16:35:48.660" idx="1">
    <p:pos x="7584" y="245"/>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B1253-FF7E-4534-803F-5B921882EB05}" type="datetimeFigureOut">
              <a:rPr lang="zh-CN" altLang="en-US" smtClean="0"/>
              <a:t>2022/2/9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42B90-0194-40E5-91C4-8008DFE28A53}" type="slidenum">
              <a:rPr lang="zh-CN" altLang="en-US" smtClean="0"/>
              <a:t>‹#›</a:t>
            </a:fld>
            <a:endParaRPr lang="zh-CN" altLang="en-US"/>
          </a:p>
        </p:txBody>
      </p:sp>
    </p:spTree>
    <p:extLst>
      <p:ext uri="{BB962C8B-B14F-4D97-AF65-F5344CB8AC3E}">
        <p14:creationId xmlns:p14="http://schemas.microsoft.com/office/powerpoint/2010/main" val="16494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a:t>
            </a:fld>
            <a:endParaRPr lang="zh-CN" altLang="en-US"/>
          </a:p>
        </p:txBody>
      </p:sp>
    </p:spTree>
    <p:extLst>
      <p:ext uri="{BB962C8B-B14F-4D97-AF65-F5344CB8AC3E}">
        <p14:creationId xmlns:p14="http://schemas.microsoft.com/office/powerpoint/2010/main" val="361348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2</a:t>
            </a:fld>
            <a:endParaRPr lang="zh-CN" altLang="en-US"/>
          </a:p>
        </p:txBody>
      </p:sp>
    </p:spTree>
    <p:extLst>
      <p:ext uri="{BB962C8B-B14F-4D97-AF65-F5344CB8AC3E}">
        <p14:creationId xmlns:p14="http://schemas.microsoft.com/office/powerpoint/2010/main" val="242082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3</a:t>
            </a:fld>
            <a:endParaRPr lang="zh-CN" altLang="en-US"/>
          </a:p>
        </p:txBody>
      </p:sp>
    </p:spTree>
    <p:extLst>
      <p:ext uri="{BB962C8B-B14F-4D97-AF65-F5344CB8AC3E}">
        <p14:creationId xmlns:p14="http://schemas.microsoft.com/office/powerpoint/2010/main" val="273089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12</a:t>
            </a:fld>
            <a:endParaRPr lang="zh-CN" altLang="en-US"/>
          </a:p>
        </p:txBody>
      </p:sp>
    </p:spTree>
    <p:extLst>
      <p:ext uri="{BB962C8B-B14F-4D97-AF65-F5344CB8AC3E}">
        <p14:creationId xmlns:p14="http://schemas.microsoft.com/office/powerpoint/2010/main" val="362215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13</a:t>
            </a:fld>
            <a:endParaRPr lang="zh-CN" altLang="en-US"/>
          </a:p>
        </p:txBody>
      </p:sp>
    </p:spTree>
    <p:extLst>
      <p:ext uri="{BB962C8B-B14F-4D97-AF65-F5344CB8AC3E}">
        <p14:creationId xmlns:p14="http://schemas.microsoft.com/office/powerpoint/2010/main" val="281876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14</a:t>
            </a:fld>
            <a:endParaRPr lang="zh-CN" altLang="en-US"/>
          </a:p>
        </p:txBody>
      </p:sp>
    </p:spTree>
    <p:extLst>
      <p:ext uri="{BB962C8B-B14F-4D97-AF65-F5344CB8AC3E}">
        <p14:creationId xmlns:p14="http://schemas.microsoft.com/office/powerpoint/2010/main" val="156449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15</a:t>
            </a:fld>
            <a:endParaRPr lang="zh-CN" altLang="en-US"/>
          </a:p>
        </p:txBody>
      </p:sp>
    </p:spTree>
    <p:extLst>
      <p:ext uri="{BB962C8B-B14F-4D97-AF65-F5344CB8AC3E}">
        <p14:creationId xmlns:p14="http://schemas.microsoft.com/office/powerpoint/2010/main" val="61230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16</a:t>
            </a:fld>
            <a:endParaRPr lang="zh-CN" altLang="en-US"/>
          </a:p>
        </p:txBody>
      </p:sp>
    </p:spTree>
    <p:extLst>
      <p:ext uri="{BB962C8B-B14F-4D97-AF65-F5344CB8AC3E}">
        <p14:creationId xmlns:p14="http://schemas.microsoft.com/office/powerpoint/2010/main" val="304872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17</a:t>
            </a:fld>
            <a:endParaRPr lang="zh-CN" altLang="en-US"/>
          </a:p>
        </p:txBody>
      </p:sp>
    </p:spTree>
    <p:extLst>
      <p:ext uri="{BB962C8B-B14F-4D97-AF65-F5344CB8AC3E}">
        <p14:creationId xmlns:p14="http://schemas.microsoft.com/office/powerpoint/2010/main" val="354289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2022/2/9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xmlns=""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xmlns="" id="{C2A4DC63-E24D-428D-AD97-645022F93376}"/>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xmlns="" id="{D4A0410D-204B-4119-9937-B1EB407F6E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1.xml"/><Relationship Id="rId5" Type="http://schemas.microsoft.com/office/2007/relationships/hdphoto" Target="../media/hdphoto5.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7.xml"/><Relationship Id="rId7" Type="http://schemas.openxmlformats.org/officeDocument/2006/relationships/image" Target="../media/image24.jp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9.wdp"/><Relationship Id="rId5"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8.xml"/><Relationship Id="rId7"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8.jpeg"/><Relationship Id="rId5" Type="http://schemas.openxmlformats.org/officeDocument/2006/relationships/image" Target="../media/image27.jpg"/><Relationship Id="rId10" Type="http://schemas.openxmlformats.org/officeDocument/2006/relationships/image" Target="../media/image32.jpeg"/><Relationship Id="rId4" Type="http://schemas.openxmlformats.org/officeDocument/2006/relationships/image" Target="../media/image6.png"/><Relationship Id="rId9"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comments" Target="../comments/comment1.xml"/><Relationship Id="rId4" Type="http://schemas.openxmlformats.org/officeDocument/2006/relationships/image" Target="../media/image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1.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830800" y="96097"/>
            <a:ext cx="3497336" cy="923330"/>
          </a:xfrm>
          <a:prstGeom prst="rect">
            <a:avLst/>
          </a:prstGeom>
          <a:noFill/>
        </p:spPr>
        <p:txBody>
          <a:bodyPr wrap="square" rtlCol="0">
            <a:spAutoFit/>
          </a:bodyPr>
          <a:lstStyle/>
          <a:p>
            <a:r>
              <a:rPr lang="en-US" sz="5400" b="1" dirty="0" err="1">
                <a:solidFill>
                  <a:srgbClr val="34BE82"/>
                </a:solidFill>
                <a:latin typeface="UTM French Vanilla" panose="02040603050506020204" pitchFamily="18" charset="0"/>
              </a:rPr>
              <a:t>Tập</a:t>
            </a:r>
            <a:r>
              <a:rPr lang="en-US" sz="5400" b="1" dirty="0">
                <a:solidFill>
                  <a:srgbClr val="34BE82"/>
                </a:solidFill>
                <a:latin typeface="UTM French Vanilla" panose="02040603050506020204" pitchFamily="18" charset="0"/>
              </a:rPr>
              <a:t> </a:t>
            </a:r>
            <a:r>
              <a:rPr lang="en-US" sz="5400" b="1" dirty="0" err="1">
                <a:solidFill>
                  <a:srgbClr val="34BE82"/>
                </a:solidFill>
                <a:latin typeface="UTM French Vanilla" panose="02040603050506020204" pitchFamily="18" charset="0"/>
              </a:rPr>
              <a:t>làm</a:t>
            </a:r>
            <a:r>
              <a:rPr lang="en-US" sz="5400" b="1" dirty="0">
                <a:solidFill>
                  <a:srgbClr val="34BE82"/>
                </a:solidFill>
                <a:latin typeface="UTM French Vanilla" panose="02040603050506020204" pitchFamily="18" charset="0"/>
              </a:rPr>
              <a:t> </a:t>
            </a:r>
            <a:r>
              <a:rPr lang="en-US" sz="5400" b="1" dirty="0" err="1">
                <a:solidFill>
                  <a:srgbClr val="34BE82"/>
                </a:solidFill>
                <a:latin typeface="UTM French Vanilla" panose="02040603050506020204" pitchFamily="18" charset="0"/>
              </a:rPr>
              <a:t>văn</a:t>
            </a:r>
            <a:endParaRPr lang="en-US" sz="5400" b="1" dirty="0">
              <a:solidFill>
                <a:srgbClr val="34BE82"/>
              </a:solidFill>
              <a:latin typeface="UTM French Vanilla" panose="02040603050506020204" pitchFamily="18" charset="0"/>
            </a:endParaRPr>
          </a:p>
        </p:txBody>
      </p:sp>
      <p:sp>
        <p:nvSpPr>
          <p:cNvPr id="10" name="TextBox 9"/>
          <p:cNvSpPr txBox="1"/>
          <p:nvPr/>
        </p:nvSpPr>
        <p:spPr>
          <a:xfrm>
            <a:off x="79005" y="872768"/>
            <a:ext cx="8862891" cy="2308324"/>
          </a:xfrm>
          <a:prstGeom prst="rect">
            <a:avLst/>
          </a:prstGeom>
          <a:noFill/>
        </p:spPr>
        <p:txBody>
          <a:bodyPr wrap="square" rtlCol="0">
            <a:spAutoFit/>
          </a:bodyPr>
          <a:lstStyle/>
          <a:p>
            <a:pPr algn="ctr"/>
            <a:r>
              <a:rPr lang="en-US" sz="7200" dirty="0">
                <a:solidFill>
                  <a:srgbClr val="008861"/>
                </a:solidFill>
                <a:latin typeface="UTM Kabel KT" panose="02040603050506020204" pitchFamily="18" charset="0"/>
              </a:rPr>
              <a:t>CẤU TẠO BÀI VĂN </a:t>
            </a:r>
          </a:p>
          <a:p>
            <a:pPr algn="ctr"/>
            <a:r>
              <a:rPr lang="en-US" sz="7200" dirty="0">
                <a:solidFill>
                  <a:srgbClr val="008861"/>
                </a:solidFill>
                <a:latin typeface="UTM Kabel KT" panose="02040603050506020204" pitchFamily="18" charset="0"/>
              </a:rPr>
              <a:t>MIÊU TẢ CÂY CỐI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353" y="-909550"/>
            <a:ext cx="7767550" cy="7767550"/>
          </a:xfrm>
          <a:prstGeom prst="rect">
            <a:avLst/>
          </a:prstGeom>
        </p:spPr>
      </p:pic>
    </p:spTree>
    <p:custDataLst>
      <p:tags r:id="rId1"/>
    </p:custDataLst>
    <p:extLst>
      <p:ext uri="{BB962C8B-B14F-4D97-AF65-F5344CB8AC3E}">
        <p14:creationId xmlns:p14="http://schemas.microsoft.com/office/powerpoint/2010/main" val="1495190650"/>
      </p:ext>
    </p:extLst>
  </p:cSld>
  <p:clrMapOvr>
    <a:masterClrMapping/>
  </p:clrMapOvr>
  <mc:AlternateContent xmlns:mc="http://schemas.openxmlformats.org/markup-compatibility/2006" xmlns:p14="http://schemas.microsoft.com/office/powerpoint/2010/main">
    <mc:Choice Requires="p14">
      <p:transition spd="slow" p14:dur="1500" advTm="26908">
        <p:random/>
      </p:transition>
    </mc:Choice>
    <mc:Fallback xmlns="">
      <p:transition spd="slow" advTm="26908">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圆角矩形 2"/>
          <p:cNvSpPr/>
          <p:nvPr/>
        </p:nvSpPr>
        <p:spPr>
          <a:xfrm>
            <a:off x="140189" y="160068"/>
            <a:ext cx="11899411" cy="6545532"/>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19" name="Rectangle 18"/>
          <p:cNvSpPr/>
          <p:nvPr/>
        </p:nvSpPr>
        <p:spPr>
          <a:xfrm>
            <a:off x="7080732" y="1362807"/>
            <a:ext cx="3390905" cy="5363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r="48675"/>
          <a:stretch/>
        </p:blipFill>
        <p:spPr>
          <a:xfrm>
            <a:off x="239653" y="-834883"/>
            <a:ext cx="4119712" cy="8026749"/>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4376856" y="4878614"/>
            <a:ext cx="863654" cy="676786"/>
          </a:xfrm>
          <a:prstGeom prst="rect">
            <a:avLst/>
          </a:prstGeom>
        </p:spPr>
      </p:pic>
      <p:sp>
        <p:nvSpPr>
          <p:cNvPr id="25" name="Rectangle 24"/>
          <p:cNvSpPr/>
          <p:nvPr/>
        </p:nvSpPr>
        <p:spPr>
          <a:xfrm>
            <a:off x="5240510" y="4878614"/>
            <a:ext cx="4889845" cy="646331"/>
          </a:xfrm>
          <a:prstGeom prst="rect">
            <a:avLst/>
          </a:prstGeom>
        </p:spPr>
        <p:txBody>
          <a:bodyPr wrap="square">
            <a:spAutoFit/>
          </a:bodyPr>
          <a:lstStyle/>
          <a:p>
            <a:pPr algn="ctr"/>
            <a:r>
              <a:rPr lang="en-US" sz="3600" b="1" i="1" dirty="0" err="1">
                <a:solidFill>
                  <a:srgbClr val="C00000"/>
                </a:solidFill>
                <a:latin typeface="Arial" panose="020B0604020202020204" pitchFamily="34" charset="0"/>
                <a:cs typeface="Arial" panose="020B0604020202020204" pitchFamily="34" charset="0"/>
              </a:rPr>
              <a:t>Cảm</a:t>
            </a:r>
            <a:r>
              <a:rPr lang="en-US" sz="3600" b="1" i="1" dirty="0">
                <a:solidFill>
                  <a:srgbClr val="C00000"/>
                </a:solidFill>
                <a:latin typeface="Arial" panose="020B0604020202020204" pitchFamily="34" charset="0"/>
                <a:cs typeface="Arial" panose="020B0604020202020204" pitchFamily="34" charset="0"/>
              </a:rPr>
              <a:t> </a:t>
            </a:r>
            <a:r>
              <a:rPr lang="en-US" sz="3600" b="1" i="1" dirty="0" err="1">
                <a:solidFill>
                  <a:srgbClr val="C00000"/>
                </a:solidFill>
                <a:latin typeface="Arial" panose="020B0604020202020204" pitchFamily="34" charset="0"/>
                <a:cs typeface="Arial" panose="020B0604020202020204" pitchFamily="34" charset="0"/>
              </a:rPr>
              <a:t>nghĩ</a:t>
            </a:r>
            <a:r>
              <a:rPr lang="en-US" sz="3600" b="1" i="1" dirty="0">
                <a:solidFill>
                  <a:srgbClr val="C00000"/>
                </a:solidFill>
                <a:latin typeface="Arial" panose="020B0604020202020204" pitchFamily="34" charset="0"/>
                <a:cs typeface="Arial" panose="020B0604020202020204" pitchFamily="34" charset="0"/>
              </a:rPr>
              <a:t> </a:t>
            </a:r>
            <a:r>
              <a:rPr lang="en-US" sz="3600" b="1" i="1" dirty="0" err="1">
                <a:solidFill>
                  <a:srgbClr val="C00000"/>
                </a:solidFill>
                <a:latin typeface="Arial" panose="020B0604020202020204" pitchFamily="34" charset="0"/>
                <a:cs typeface="Arial" panose="020B0604020202020204" pitchFamily="34" charset="0"/>
              </a:rPr>
              <a:t>của</a:t>
            </a:r>
            <a:r>
              <a:rPr lang="en-US" sz="3600" b="1" i="1" dirty="0">
                <a:solidFill>
                  <a:srgbClr val="C00000"/>
                </a:solidFill>
                <a:latin typeface="Arial" panose="020B0604020202020204" pitchFamily="34" charset="0"/>
                <a:cs typeface="Arial" panose="020B0604020202020204" pitchFamily="34" charset="0"/>
              </a:rPr>
              <a:t> </a:t>
            </a:r>
            <a:r>
              <a:rPr lang="en-US" sz="3600" b="1" i="1" dirty="0" err="1">
                <a:solidFill>
                  <a:srgbClr val="C00000"/>
                </a:solidFill>
                <a:latin typeface="Arial" panose="020B0604020202020204" pitchFamily="34" charset="0"/>
                <a:cs typeface="Arial" panose="020B0604020202020204" pitchFamily="34" charset="0"/>
              </a:rPr>
              <a:t>tác</a:t>
            </a:r>
            <a:r>
              <a:rPr lang="en-US" sz="3600" b="1" i="1" dirty="0">
                <a:solidFill>
                  <a:srgbClr val="C00000"/>
                </a:solidFill>
                <a:latin typeface="Arial" panose="020B0604020202020204" pitchFamily="34" charset="0"/>
                <a:cs typeface="Arial" panose="020B0604020202020204" pitchFamily="34" charset="0"/>
              </a:rPr>
              <a:t> </a:t>
            </a:r>
            <a:r>
              <a:rPr lang="en-US" sz="3600" b="1" i="1" dirty="0" err="1">
                <a:solidFill>
                  <a:srgbClr val="C00000"/>
                </a:solidFill>
                <a:latin typeface="Arial" panose="020B0604020202020204" pitchFamily="34" charset="0"/>
                <a:cs typeface="Arial" panose="020B0604020202020204" pitchFamily="34" charset="0"/>
              </a:rPr>
              <a:t>giả</a:t>
            </a:r>
            <a:r>
              <a:rPr lang="en-US" sz="3600" b="1" i="1" dirty="0">
                <a:solidFill>
                  <a:srgbClr val="C00000"/>
                </a:solidFill>
                <a:latin typeface="Arial" panose="020B0604020202020204" pitchFamily="34" charset="0"/>
                <a:cs typeface="Arial" panose="020B0604020202020204" pitchFamily="34" charset="0"/>
              </a:rPr>
              <a:t>.</a:t>
            </a:r>
            <a:endParaRPr lang="vi-VN" sz="3600" b="1" i="1" dirty="0">
              <a:solidFill>
                <a:srgbClr val="C00000"/>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4895895" y="767619"/>
            <a:ext cx="516105" cy="595188"/>
          </a:xfrm>
          <a:prstGeom prst="rect">
            <a:avLst/>
          </a:prstGeom>
        </p:spPr>
      </p:pic>
      <p:sp>
        <p:nvSpPr>
          <p:cNvPr id="3" name="Rectangle 2"/>
          <p:cNvSpPr/>
          <p:nvPr/>
        </p:nvSpPr>
        <p:spPr>
          <a:xfrm>
            <a:off x="4471145" y="767619"/>
            <a:ext cx="6926759" cy="3970318"/>
          </a:xfrm>
          <a:prstGeom prst="rect">
            <a:avLst/>
          </a:prstGeom>
        </p:spPr>
        <p:txBody>
          <a:bodyPr wrap="square">
            <a:spAutoFit/>
          </a:bodyPr>
          <a:lstStyle/>
          <a:p>
            <a:pPr algn="just"/>
            <a:r>
              <a:rPr lang="en-US" sz="3600" dirty="0">
                <a:solidFill>
                  <a:srgbClr val="002060"/>
                </a:solidFill>
                <a:latin typeface="Arial" charset="0"/>
              </a:rPr>
              <a:t>	</a:t>
            </a:r>
            <a:r>
              <a:rPr lang="vi-VN" sz="3600" dirty="0">
                <a:latin typeface="Arial" charset="0"/>
              </a:rPr>
              <a:t>Đứng bên cây ngắm hoa, xem lá, ta thầm cảm phục cái mầu nhiệm của tạo vật trong sự hào phóng và lo xa: đã có mai  vàng rực rỡ góp với muôn hoa ngày Tết, lại có mai tứ quý cần mẫn, thịnh vượng quanh năm.</a:t>
            </a:r>
          </a:p>
        </p:txBody>
      </p:sp>
    </p:spTree>
    <p:custDataLst>
      <p:tags r:id="rId1"/>
    </p:custDataLst>
    <p:extLst>
      <p:ext uri="{BB962C8B-B14F-4D97-AF65-F5344CB8AC3E}">
        <p14:creationId xmlns:p14="http://schemas.microsoft.com/office/powerpoint/2010/main" val="432421152"/>
      </p:ext>
    </p:extLst>
  </p:cSld>
  <p:clrMapOvr>
    <a:masterClrMapping/>
  </p:clrMapOvr>
  <mc:AlternateContent xmlns:mc="http://schemas.openxmlformats.org/markup-compatibility/2006" xmlns:p14="http://schemas.microsoft.com/office/powerpoint/2010/main">
    <mc:Choice Requires="p14">
      <p:transition spd="slow" p14:dur="2000" advTm="32775"/>
    </mc:Choice>
    <mc:Fallback xmlns="">
      <p:transition spd="slow" advTm="32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圆角矩形 2"/>
          <p:cNvSpPr/>
          <p:nvPr/>
        </p:nvSpPr>
        <p:spPr>
          <a:xfrm>
            <a:off x="247650" y="247650"/>
            <a:ext cx="11677650" cy="6229350"/>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65552" y="614294"/>
            <a:ext cx="4214290" cy="5624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8" name="Straight Arrow Connector 37"/>
          <p:cNvCxnSpPr/>
          <p:nvPr/>
        </p:nvCxnSpPr>
        <p:spPr>
          <a:xfrm flipH="1">
            <a:off x="6897561" y="791308"/>
            <a:ext cx="2378324"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897561" y="1534885"/>
            <a:ext cx="1475647"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6897561" y="3225002"/>
            <a:ext cx="667981"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897561" y="5023480"/>
            <a:ext cx="1697413"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flipH="1">
            <a:off x="6897561" y="4012361"/>
            <a:ext cx="1040922"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6897561" y="5388599"/>
            <a:ext cx="2516569"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897561" y="5760807"/>
            <a:ext cx="2575137"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6"/>
          <p:cNvSpPr>
            <a:spLocks noChangeArrowheads="1"/>
          </p:cNvSpPr>
          <p:nvPr/>
        </p:nvSpPr>
        <p:spPr bwMode="auto">
          <a:xfrm>
            <a:off x="5181600" y="470600"/>
            <a:ext cx="1785103" cy="523220"/>
          </a:xfrm>
          <a:prstGeom prst="rect">
            <a:avLst/>
          </a:prstGeom>
          <a:noFill/>
          <a:ln w="9525">
            <a:noFill/>
            <a:miter lim="800000"/>
            <a:headEnd/>
            <a:tailEnd/>
          </a:ln>
        </p:spPr>
        <p:txBody>
          <a:bodyPr wrap="square">
            <a:spAutoFit/>
          </a:bodyPr>
          <a:lstStyle/>
          <a:p>
            <a:pPr algn="just"/>
            <a:r>
              <a:rPr lang="en-US" sz="2800" dirty="0" err="1">
                <a:latin typeface="Arial" charset="0"/>
              </a:rPr>
              <a:t>chiều</a:t>
            </a:r>
            <a:r>
              <a:rPr lang="en-US" sz="2800" dirty="0">
                <a:latin typeface="Arial" charset="0"/>
              </a:rPr>
              <a:t> </a:t>
            </a:r>
            <a:r>
              <a:rPr lang="en-US" sz="2800" dirty="0" err="1">
                <a:latin typeface="Arial" charset="0"/>
              </a:rPr>
              <a:t>cao</a:t>
            </a:r>
            <a:endParaRPr lang="en-US" sz="2800" dirty="0">
              <a:latin typeface="Arial" charset="0"/>
            </a:endParaRPr>
          </a:p>
        </p:txBody>
      </p:sp>
      <p:sp>
        <p:nvSpPr>
          <p:cNvPr id="53" name="Rectangle 6"/>
          <p:cNvSpPr>
            <a:spLocks noChangeArrowheads="1"/>
          </p:cNvSpPr>
          <p:nvPr/>
        </p:nvSpPr>
        <p:spPr bwMode="auto">
          <a:xfrm>
            <a:off x="5870857" y="1242797"/>
            <a:ext cx="1095846" cy="523220"/>
          </a:xfrm>
          <a:prstGeom prst="rect">
            <a:avLst/>
          </a:prstGeom>
          <a:noFill/>
          <a:ln w="9525">
            <a:noFill/>
            <a:miter lim="800000"/>
            <a:headEnd/>
            <a:tailEnd/>
          </a:ln>
        </p:spPr>
        <p:txBody>
          <a:bodyPr wrap="square">
            <a:spAutoFit/>
          </a:bodyPr>
          <a:lstStyle/>
          <a:p>
            <a:pPr algn="just"/>
            <a:r>
              <a:rPr lang="en-US" sz="2800" dirty="0" err="1">
                <a:latin typeface="Arial" charset="0"/>
              </a:rPr>
              <a:t>dáng</a:t>
            </a:r>
            <a:endParaRPr lang="en-US" sz="2800" dirty="0">
              <a:latin typeface="Arial" charset="0"/>
            </a:endParaRPr>
          </a:p>
        </p:txBody>
      </p:sp>
      <p:sp>
        <p:nvSpPr>
          <p:cNvPr id="54" name="Rectangle 6"/>
          <p:cNvSpPr>
            <a:spLocks noChangeArrowheads="1"/>
          </p:cNvSpPr>
          <p:nvPr/>
        </p:nvSpPr>
        <p:spPr bwMode="auto">
          <a:xfrm>
            <a:off x="5960995" y="5077870"/>
            <a:ext cx="1095846" cy="523220"/>
          </a:xfrm>
          <a:prstGeom prst="rect">
            <a:avLst/>
          </a:prstGeom>
          <a:noFill/>
          <a:ln w="9525">
            <a:noFill/>
            <a:miter lim="800000"/>
            <a:headEnd/>
            <a:tailEnd/>
          </a:ln>
        </p:spPr>
        <p:txBody>
          <a:bodyPr wrap="square">
            <a:spAutoFit/>
          </a:bodyPr>
          <a:lstStyle/>
          <a:p>
            <a:pPr algn="just"/>
            <a:r>
              <a:rPr lang="en-US" sz="2800" dirty="0" err="1">
                <a:latin typeface="Arial" charset="0"/>
              </a:rPr>
              <a:t>thân</a:t>
            </a:r>
            <a:endParaRPr lang="en-US" sz="2800" dirty="0">
              <a:latin typeface="Arial" charset="0"/>
            </a:endParaRPr>
          </a:p>
        </p:txBody>
      </p:sp>
      <p:sp>
        <p:nvSpPr>
          <p:cNvPr id="55" name="Rectangle 6"/>
          <p:cNvSpPr>
            <a:spLocks noChangeArrowheads="1"/>
          </p:cNvSpPr>
          <p:nvPr/>
        </p:nvSpPr>
        <p:spPr bwMode="auto">
          <a:xfrm>
            <a:off x="6115351" y="2932251"/>
            <a:ext cx="1095846" cy="523220"/>
          </a:xfrm>
          <a:prstGeom prst="rect">
            <a:avLst/>
          </a:prstGeom>
          <a:noFill/>
          <a:ln w="9525">
            <a:noFill/>
            <a:miter lim="800000"/>
            <a:headEnd/>
            <a:tailEnd/>
          </a:ln>
        </p:spPr>
        <p:txBody>
          <a:bodyPr wrap="square">
            <a:spAutoFit/>
          </a:bodyPr>
          <a:lstStyle/>
          <a:p>
            <a:pPr algn="just"/>
            <a:r>
              <a:rPr lang="en-US" sz="2800" dirty="0" err="1">
                <a:latin typeface="Arial" charset="0"/>
              </a:rPr>
              <a:t>tán</a:t>
            </a:r>
            <a:endParaRPr lang="en-US" sz="2800" dirty="0">
              <a:latin typeface="Arial" charset="0"/>
            </a:endParaRPr>
          </a:p>
        </p:txBody>
      </p:sp>
      <p:sp>
        <p:nvSpPr>
          <p:cNvPr id="56" name="Rectangle 6"/>
          <p:cNvSpPr>
            <a:spLocks noChangeArrowheads="1"/>
          </p:cNvSpPr>
          <p:nvPr/>
        </p:nvSpPr>
        <p:spPr bwMode="auto">
          <a:xfrm>
            <a:off x="5692417" y="3699035"/>
            <a:ext cx="1274286" cy="523220"/>
          </a:xfrm>
          <a:prstGeom prst="rect">
            <a:avLst/>
          </a:prstGeom>
          <a:noFill/>
          <a:ln w="9525">
            <a:noFill/>
            <a:miter lim="800000"/>
            <a:headEnd/>
            <a:tailEnd/>
          </a:ln>
        </p:spPr>
        <p:txBody>
          <a:bodyPr wrap="square">
            <a:spAutoFit/>
          </a:bodyPr>
          <a:lstStyle/>
          <a:p>
            <a:pPr algn="just"/>
            <a:r>
              <a:rPr lang="en-US" sz="2800" dirty="0" err="1">
                <a:latin typeface="Arial" charset="0"/>
              </a:rPr>
              <a:t>nhánh</a:t>
            </a:r>
            <a:endParaRPr lang="en-US" sz="2800" dirty="0">
              <a:latin typeface="Arial" charset="0"/>
            </a:endParaRPr>
          </a:p>
        </p:txBody>
      </p:sp>
      <p:sp>
        <p:nvSpPr>
          <p:cNvPr id="58" name="Rectangle 6"/>
          <p:cNvSpPr>
            <a:spLocks noChangeArrowheads="1"/>
          </p:cNvSpPr>
          <p:nvPr/>
        </p:nvSpPr>
        <p:spPr bwMode="auto">
          <a:xfrm>
            <a:off x="5879257" y="4702065"/>
            <a:ext cx="1274286" cy="523220"/>
          </a:xfrm>
          <a:prstGeom prst="rect">
            <a:avLst/>
          </a:prstGeom>
          <a:noFill/>
          <a:ln w="9525">
            <a:noFill/>
            <a:miter lim="800000"/>
            <a:headEnd/>
            <a:tailEnd/>
          </a:ln>
        </p:spPr>
        <p:txBody>
          <a:bodyPr wrap="square">
            <a:spAutoFit/>
          </a:bodyPr>
          <a:lstStyle/>
          <a:p>
            <a:pPr algn="just"/>
            <a:r>
              <a:rPr lang="en-US" sz="2800" dirty="0" err="1">
                <a:latin typeface="Arial" charset="0"/>
              </a:rPr>
              <a:t>cành</a:t>
            </a:r>
            <a:endParaRPr lang="en-US" sz="2800" dirty="0">
              <a:latin typeface="Arial" charset="0"/>
            </a:endParaRPr>
          </a:p>
        </p:txBody>
      </p:sp>
      <p:sp>
        <p:nvSpPr>
          <p:cNvPr id="59" name="Rectangle 6"/>
          <p:cNvSpPr>
            <a:spLocks noChangeArrowheads="1"/>
          </p:cNvSpPr>
          <p:nvPr/>
        </p:nvSpPr>
        <p:spPr bwMode="auto">
          <a:xfrm>
            <a:off x="6012434" y="5471645"/>
            <a:ext cx="1274286" cy="523220"/>
          </a:xfrm>
          <a:prstGeom prst="rect">
            <a:avLst/>
          </a:prstGeom>
          <a:noFill/>
          <a:ln w="9525">
            <a:noFill/>
            <a:miter lim="800000"/>
            <a:headEnd/>
            <a:tailEnd/>
          </a:ln>
        </p:spPr>
        <p:txBody>
          <a:bodyPr wrap="square">
            <a:spAutoFit/>
          </a:bodyPr>
          <a:lstStyle/>
          <a:p>
            <a:pPr algn="just"/>
            <a:r>
              <a:rPr lang="en-US" sz="2800" dirty="0" err="1">
                <a:latin typeface="Arial" charset="0"/>
              </a:rPr>
              <a:t>gốc</a:t>
            </a:r>
            <a:endParaRPr lang="en-US" sz="2800" dirty="0">
              <a:latin typeface="Arial" charset="0"/>
            </a:endParaRPr>
          </a:p>
        </p:txBody>
      </p:sp>
      <p:sp>
        <p:nvSpPr>
          <p:cNvPr id="2" name="Left Brace 1"/>
          <p:cNvSpPr/>
          <p:nvPr/>
        </p:nvSpPr>
        <p:spPr>
          <a:xfrm>
            <a:off x="4496459" y="396504"/>
            <a:ext cx="847648" cy="5842277"/>
          </a:xfrm>
          <a:prstGeom prst="leftBrace">
            <a:avLst>
              <a:gd name="adj1" fmla="val 88202"/>
              <a:gd name="adj2" fmla="val 50000"/>
            </a:avLst>
          </a:prstGeom>
          <a:ln w="38100">
            <a:solidFill>
              <a:srgbClr val="ED3237"/>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0" name="Rectangle 39"/>
          <p:cNvSpPr/>
          <p:nvPr/>
        </p:nvSpPr>
        <p:spPr>
          <a:xfrm>
            <a:off x="378665" y="2116643"/>
            <a:ext cx="4192697" cy="2554545"/>
          </a:xfrm>
          <a:prstGeom prst="rect">
            <a:avLst/>
          </a:prstGeom>
        </p:spPr>
        <p:txBody>
          <a:bodyPr wrap="square">
            <a:spAutoFit/>
          </a:bodyPr>
          <a:lstStyle/>
          <a:p>
            <a:pPr algn="ctr"/>
            <a:r>
              <a:rPr lang="en-US" sz="4000" b="1" dirty="0" err="1">
                <a:solidFill>
                  <a:srgbClr val="C00000"/>
                </a:solidFill>
                <a:latin typeface="Arial" panose="020B0604020202020204" pitchFamily="34" charset="0"/>
                <a:cs typeface="Arial" panose="020B0604020202020204" pitchFamily="34" charset="0"/>
              </a:rPr>
              <a:t>Tả</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từng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bộ</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phận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cây</a:t>
            </a:r>
            <a:r>
              <a:rPr lang="en-US" sz="4000" b="1" dirty="0">
                <a:solidFill>
                  <a:srgbClr val="C00000"/>
                </a:solidFill>
                <a:latin typeface="Arial" panose="020B0604020202020204" pitchFamily="34" charset="0"/>
                <a:cs typeface="Arial" panose="020B0604020202020204" pitchFamily="34" charset="0"/>
              </a:rPr>
              <a:t>.</a:t>
            </a:r>
          </a:p>
          <a:p>
            <a:pPr algn="ctr"/>
            <a:r>
              <a:rPr lang="en-US" sz="4000" b="1" dirty="0">
                <a:solidFill>
                  <a:srgbClr val="C00000"/>
                </a:solidFill>
                <a:latin typeface="Arial" panose="020B0604020202020204" pitchFamily="34" charset="0"/>
                <a:cs typeface="Arial" panose="020B0604020202020204" pitchFamily="34" charset="0"/>
              </a:rPr>
              <a:t> </a:t>
            </a:r>
            <a:r>
              <a:rPr lang="en-US" sz="4000" b="1" i="1" dirty="0">
                <a:solidFill>
                  <a:srgbClr val="C00000"/>
                </a:solidFill>
                <a:latin typeface="Arial" panose="020B0604020202020204" pitchFamily="34" charset="0"/>
                <a:cs typeface="Arial" panose="020B0604020202020204" pitchFamily="34" charset="0"/>
              </a:rPr>
              <a:t>(</a:t>
            </a:r>
            <a:r>
              <a:rPr lang="en-US" sz="4000" b="1" i="1" dirty="0" err="1">
                <a:solidFill>
                  <a:srgbClr val="C00000"/>
                </a:solidFill>
                <a:latin typeface="Arial" panose="020B0604020202020204" pitchFamily="34" charset="0"/>
                <a:cs typeface="Arial" panose="020B0604020202020204" pitchFamily="34" charset="0"/>
              </a:rPr>
              <a:t>Trình</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tự</a:t>
            </a:r>
            <a:r>
              <a:rPr lang="en-US" sz="4000" b="1" i="1" dirty="0">
                <a:solidFill>
                  <a:srgbClr val="C00000"/>
                </a:solidFill>
                <a:latin typeface="Arial" panose="020B0604020202020204" pitchFamily="34" charset="0"/>
                <a:cs typeface="Arial" panose="020B0604020202020204" pitchFamily="34" charset="0"/>
              </a:rPr>
              <a:t> </a:t>
            </a:r>
          </a:p>
          <a:p>
            <a:pPr algn="ctr"/>
            <a:r>
              <a:rPr lang="en-US" sz="4000" b="1" i="1" dirty="0" err="1">
                <a:solidFill>
                  <a:srgbClr val="C00000"/>
                </a:solidFill>
                <a:latin typeface="Arial" panose="020B0604020202020204" pitchFamily="34" charset="0"/>
                <a:cs typeface="Arial" panose="020B0604020202020204" pitchFamily="34" charset="0"/>
              </a:rPr>
              <a:t>không</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gian</a:t>
            </a:r>
            <a:r>
              <a:rPr lang="en-US" sz="4000" b="1" i="1" dirty="0">
                <a:solidFill>
                  <a:srgbClr val="C00000"/>
                </a:solidFill>
                <a:latin typeface="Arial" panose="020B0604020202020204" pitchFamily="34" charset="0"/>
                <a:cs typeface="Arial" panose="020B0604020202020204" pitchFamily="34" charset="0"/>
              </a:rPr>
              <a:t>)</a:t>
            </a:r>
            <a:endParaRPr lang="vi-VN" sz="4000" b="1" i="1" dirty="0">
              <a:solidFill>
                <a:srgbClr val="C00000"/>
              </a:solidFill>
              <a:cs typeface="Arial" panose="020B0604020202020204" pitchFamily="34" charset="0"/>
            </a:endParaRPr>
          </a:p>
        </p:txBody>
      </p:sp>
    </p:spTree>
    <p:custDataLst>
      <p:tags r:id="rId1"/>
    </p:custDataLst>
    <p:extLst>
      <p:ext uri="{BB962C8B-B14F-4D97-AF65-F5344CB8AC3E}">
        <p14:creationId xmlns:p14="http://schemas.microsoft.com/office/powerpoint/2010/main" val="3207391383"/>
      </p:ext>
    </p:extLst>
  </p:cSld>
  <p:clrMapOvr>
    <a:masterClrMapping/>
  </p:clrMapOvr>
  <mc:AlternateContent xmlns:mc="http://schemas.openxmlformats.org/markup-compatibility/2006" xmlns:p14="http://schemas.microsoft.com/office/powerpoint/2010/main">
    <mc:Choice Requires="p14">
      <p:transition spd="slow" p14:dur="2000" advTm="36333"/>
    </mc:Choice>
    <mc:Fallback xmlns="">
      <p:transition spd="slow" advTm="36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91" y="1381125"/>
            <a:ext cx="4117046" cy="3905249"/>
          </a:xfrm>
          <a:prstGeom prst="rect">
            <a:avLst/>
          </a:prstGeom>
        </p:spPr>
      </p:pic>
      <p:sp>
        <p:nvSpPr>
          <p:cNvPr id="9" name="Rectangle 8"/>
          <p:cNvSpPr/>
          <p:nvPr/>
        </p:nvSpPr>
        <p:spPr>
          <a:xfrm>
            <a:off x="583051" y="5286374"/>
            <a:ext cx="4192697" cy="1077218"/>
          </a:xfrm>
          <a:prstGeom prst="rect">
            <a:avLst/>
          </a:prstGeom>
        </p:spPr>
        <p:txBody>
          <a:bodyPr wrap="square">
            <a:spAutoFit/>
          </a:bodyPr>
          <a:lstStyle/>
          <a:p>
            <a:pPr algn="ctr"/>
            <a:r>
              <a:rPr lang="en-US" sz="3200" b="1" dirty="0" err="1">
                <a:solidFill>
                  <a:srgbClr val="C00000"/>
                </a:solidFill>
                <a:latin typeface="Arial" panose="020B0604020202020204" pitchFamily="34" charset="0"/>
                <a:cs typeface="Arial" panose="020B0604020202020204" pitchFamily="34" charset="0"/>
              </a:rPr>
              <a:t>Cấu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tạo</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bài</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văn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miêu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tả</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cây</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cối</a:t>
            </a:r>
            <a:endParaRPr lang="vi-VN" sz="3200" b="1" i="1" dirty="0">
              <a:solidFill>
                <a:srgbClr val="C00000"/>
              </a:solidFill>
              <a:cs typeface="Arial" panose="020B0604020202020204" pitchFamily="34" charset="0"/>
            </a:endParaRPr>
          </a:p>
        </p:txBody>
      </p:sp>
      <p:cxnSp>
        <p:nvCxnSpPr>
          <p:cNvPr id="8" name="Straight Arrow Connector 7"/>
          <p:cNvCxnSpPr>
            <a:stCxn id="3" idx="3"/>
          </p:cNvCxnSpPr>
          <p:nvPr/>
        </p:nvCxnSpPr>
        <p:spPr>
          <a:xfrm flipV="1">
            <a:off x="4751237" y="1381125"/>
            <a:ext cx="1038029" cy="1952625"/>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659615" y="975984"/>
            <a:ext cx="1690183" cy="523220"/>
          </a:xfrm>
          <a:prstGeom prst="rect">
            <a:avLst/>
          </a:prstGeom>
        </p:spPr>
        <p:txBody>
          <a:bodyPr wrap="square">
            <a:spAutoFit/>
          </a:bodyPr>
          <a:lstStyle/>
          <a:p>
            <a:pPr algn="ctr"/>
            <a:r>
              <a:rPr lang="en-US" sz="2800" b="1" dirty="0" err="1">
                <a:solidFill>
                  <a:srgbClr val="C00000"/>
                </a:solidFill>
                <a:latin typeface="Arial" panose="020B0604020202020204" pitchFamily="34" charset="0"/>
                <a:cs typeface="Arial" panose="020B0604020202020204" pitchFamily="34" charset="0"/>
              </a:rPr>
              <a:t>Mở</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a:t>
            </a:r>
            <a:endParaRPr lang="vi-VN" sz="2800" b="1" i="1" dirty="0">
              <a:solidFill>
                <a:srgbClr val="C00000"/>
              </a:solidFill>
              <a:cs typeface="Arial" panose="020B0604020202020204" pitchFamily="34" charset="0"/>
            </a:endParaRPr>
          </a:p>
        </p:txBody>
      </p:sp>
      <p:sp>
        <p:nvSpPr>
          <p:cNvPr id="11" name="Rectangle 10"/>
          <p:cNvSpPr/>
          <p:nvPr/>
        </p:nvSpPr>
        <p:spPr>
          <a:xfrm>
            <a:off x="7149908" y="975984"/>
            <a:ext cx="3436750" cy="954107"/>
          </a:xfrm>
          <a:prstGeom prst="rect">
            <a:avLst/>
          </a:prstGeom>
        </p:spPr>
        <p:txBody>
          <a:bodyPr wrap="square">
            <a:spAutoFit/>
          </a:bodyPr>
          <a:lstStyle/>
          <a:p>
            <a:pPr algn="just"/>
            <a:r>
              <a:rPr lang="en-US" sz="2800" dirty="0" err="1">
                <a:solidFill>
                  <a:srgbClr val="002060"/>
                </a:solidFill>
                <a:latin typeface="Arial" panose="020B0604020202020204" pitchFamily="34" charset="0"/>
                <a:cs typeface="Arial" panose="020B0604020202020204" pitchFamily="34" charset="0"/>
              </a:rPr>
              <a:t>Tả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thiệu</a:t>
            </a:r>
            <a:r>
              <a:rPr lang="en-US" sz="2800" dirty="0">
                <a:solidFill>
                  <a:srgbClr val="002060"/>
                </a:solidFill>
                <a:latin typeface="Arial" panose="020B0604020202020204" pitchFamily="34" charset="0"/>
                <a:cs typeface="Arial" panose="020B0604020202020204" pitchFamily="34" charset="0"/>
              </a:rPr>
              <a:t> bao </a:t>
            </a:r>
            <a:r>
              <a:rPr lang="en-US" sz="2800" dirty="0" err="1">
                <a:solidFill>
                  <a:srgbClr val="002060"/>
                </a:solidFill>
                <a:latin typeface="Arial" panose="020B0604020202020204" pitchFamily="34" charset="0"/>
                <a:cs typeface="Arial" panose="020B0604020202020204" pitchFamily="34" charset="0"/>
              </a:rPr>
              <a:t>quát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endParaRPr lang="en-US" sz="2800" dirty="0"/>
          </a:p>
        </p:txBody>
      </p:sp>
      <p:sp>
        <p:nvSpPr>
          <p:cNvPr id="16" name="Rectangle 15"/>
          <p:cNvSpPr/>
          <p:nvPr/>
        </p:nvSpPr>
        <p:spPr>
          <a:xfrm>
            <a:off x="5659615" y="2970341"/>
            <a:ext cx="1878555" cy="523220"/>
          </a:xfrm>
          <a:prstGeom prst="rect">
            <a:avLst/>
          </a:prstGeom>
        </p:spPr>
        <p:txBody>
          <a:bodyPr wrap="square">
            <a:spAutoFit/>
          </a:bodyPr>
          <a:lstStyle/>
          <a:p>
            <a:pPr algn="ctr"/>
            <a:r>
              <a:rPr lang="en-US" sz="2800" b="1" dirty="0" err="1">
                <a:solidFill>
                  <a:srgbClr val="C00000"/>
                </a:solidFill>
                <a:latin typeface="Arial" panose="020B0604020202020204" pitchFamily="34" charset="0"/>
                <a:cs typeface="Arial" panose="020B0604020202020204" pitchFamily="34" charset="0"/>
              </a:rPr>
              <a:t>Thân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a:t>
            </a:r>
            <a:endParaRPr lang="vi-VN" sz="2800" b="1" i="1" dirty="0">
              <a:solidFill>
                <a:srgbClr val="C00000"/>
              </a:solidFill>
              <a:cs typeface="Arial" panose="020B0604020202020204" pitchFamily="34" charset="0"/>
            </a:endParaRPr>
          </a:p>
        </p:txBody>
      </p:sp>
      <p:sp>
        <p:nvSpPr>
          <p:cNvPr id="17" name="Rectangle 16"/>
          <p:cNvSpPr/>
          <p:nvPr/>
        </p:nvSpPr>
        <p:spPr>
          <a:xfrm>
            <a:off x="8058150" y="2191701"/>
            <a:ext cx="3381375" cy="954107"/>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Tả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endParaRPr lang="en-US" sz="2800" dirty="0">
              <a:solidFill>
                <a:srgbClr val="002060"/>
              </a:solidFill>
            </a:endParaRPr>
          </a:p>
        </p:txBody>
      </p:sp>
      <p:cxnSp>
        <p:nvCxnSpPr>
          <p:cNvPr id="22" name="Straight Arrow Connector 21"/>
          <p:cNvCxnSpPr>
            <a:stCxn id="3" idx="3"/>
          </p:cNvCxnSpPr>
          <p:nvPr/>
        </p:nvCxnSpPr>
        <p:spPr>
          <a:xfrm flipV="1">
            <a:off x="4751237" y="3333749"/>
            <a:ext cx="1038029" cy="1"/>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3"/>
            <a:endCxn id="17" idx="1"/>
          </p:cNvCxnSpPr>
          <p:nvPr/>
        </p:nvCxnSpPr>
        <p:spPr>
          <a:xfrm flipV="1">
            <a:off x="7538170" y="2668755"/>
            <a:ext cx="519980" cy="563196"/>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3"/>
          </p:cNvCxnSpPr>
          <p:nvPr/>
        </p:nvCxnSpPr>
        <p:spPr>
          <a:xfrm>
            <a:off x="7538170" y="3231951"/>
            <a:ext cx="519980" cy="591326"/>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058150" y="3533537"/>
            <a:ext cx="4381500" cy="954107"/>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Tả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phận</a:t>
            </a:r>
            <a:r>
              <a:rPr lang="en-US" sz="2800" dirty="0">
                <a:solidFill>
                  <a:srgbClr val="002060"/>
                </a:solidFill>
                <a:latin typeface="Arial" panose="020B0604020202020204" pitchFamily="34" charset="0"/>
                <a:cs typeface="Arial" panose="020B0604020202020204" pitchFamily="34" charset="0"/>
              </a:rPr>
              <a:t> </a:t>
            </a:r>
          </a:p>
          <a:p>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a:t>
            </a:r>
            <a:endParaRPr lang="en-US" sz="2800" dirty="0">
              <a:solidFill>
                <a:srgbClr val="002060"/>
              </a:solidFill>
            </a:endParaRPr>
          </a:p>
        </p:txBody>
      </p:sp>
      <p:cxnSp>
        <p:nvCxnSpPr>
          <p:cNvPr id="31" name="Straight Arrow Connector 30"/>
          <p:cNvCxnSpPr>
            <a:stCxn id="3" idx="3"/>
          </p:cNvCxnSpPr>
          <p:nvPr/>
        </p:nvCxnSpPr>
        <p:spPr>
          <a:xfrm>
            <a:off x="4751237" y="3333750"/>
            <a:ext cx="1038029" cy="1952624"/>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65428" y="4922965"/>
            <a:ext cx="1878555" cy="523220"/>
          </a:xfrm>
          <a:prstGeom prst="rect">
            <a:avLst/>
          </a:prstGeom>
        </p:spPr>
        <p:txBody>
          <a:bodyPr wrap="square">
            <a:spAutoFit/>
          </a:bodyPr>
          <a:lstStyle/>
          <a:p>
            <a:pPr algn="ctr"/>
            <a:r>
              <a:rPr lang="en-US" sz="2800" b="1" dirty="0" err="1">
                <a:solidFill>
                  <a:srgbClr val="C00000"/>
                </a:solidFill>
                <a:latin typeface="Arial" panose="020B0604020202020204" pitchFamily="34" charset="0"/>
                <a:cs typeface="Arial" panose="020B0604020202020204" pitchFamily="34" charset="0"/>
              </a:rPr>
              <a:t>Kết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a:t>
            </a:r>
            <a:endParaRPr lang="vi-VN" sz="2800" b="1" i="1" dirty="0">
              <a:solidFill>
                <a:srgbClr val="C00000"/>
              </a:solidFill>
              <a:cs typeface="Arial" panose="020B0604020202020204" pitchFamily="34" charset="0"/>
            </a:endParaRPr>
          </a:p>
        </p:txBody>
      </p:sp>
      <p:cxnSp>
        <p:nvCxnSpPr>
          <p:cNvPr id="34" name="Straight Arrow Connector 33"/>
          <p:cNvCxnSpPr/>
          <p:nvPr/>
        </p:nvCxnSpPr>
        <p:spPr>
          <a:xfrm flipV="1">
            <a:off x="7244340" y="4960409"/>
            <a:ext cx="614167" cy="261611"/>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216567" y="5222019"/>
            <a:ext cx="614167" cy="369018"/>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216567" y="5222019"/>
            <a:ext cx="614167" cy="965953"/>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886280" y="4575630"/>
            <a:ext cx="2025553" cy="523220"/>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lợi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ích</a:t>
            </a:r>
            <a:endParaRPr lang="en-US" sz="2800" dirty="0"/>
          </a:p>
        </p:txBody>
      </p:sp>
      <p:sp>
        <p:nvSpPr>
          <p:cNvPr id="42" name="Rectangle 41"/>
          <p:cNvSpPr/>
          <p:nvPr/>
        </p:nvSpPr>
        <p:spPr>
          <a:xfrm>
            <a:off x="7886280" y="5251097"/>
            <a:ext cx="3461308" cy="523220"/>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Ấn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biệt</a:t>
            </a:r>
            <a:endParaRPr lang="en-US" sz="2800" dirty="0"/>
          </a:p>
        </p:txBody>
      </p:sp>
      <p:sp>
        <p:nvSpPr>
          <p:cNvPr id="43" name="Rectangle 42"/>
          <p:cNvSpPr/>
          <p:nvPr/>
        </p:nvSpPr>
        <p:spPr>
          <a:xfrm>
            <a:off x="7830734" y="5897487"/>
            <a:ext cx="5037923" cy="523220"/>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Tình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tả</a:t>
            </a:r>
            <a:endParaRPr lang="en-US" sz="28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9705">
        <p:random/>
      </p:transition>
    </mc:Choice>
    <mc:Fallback xmlns="">
      <p:transition spd="slow" advTm="49705">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6" grpId="0"/>
      <p:bldP spid="17" grpId="0"/>
      <p:bldP spid="27" grpId="0"/>
      <p:bldP spid="32" grpId="0"/>
      <p:bldP spid="39"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20" y="-304799"/>
            <a:ext cx="6872132" cy="6872132"/>
          </a:xfrm>
          <a:prstGeom prst="rect">
            <a:avLst/>
          </a:prstGeom>
        </p:spPr>
      </p:pic>
      <p:sp>
        <p:nvSpPr>
          <p:cNvPr id="4" name="TextBox 3"/>
          <p:cNvSpPr txBox="1"/>
          <p:nvPr/>
        </p:nvSpPr>
        <p:spPr>
          <a:xfrm>
            <a:off x="152400" y="401852"/>
            <a:ext cx="7335520" cy="4401205"/>
          </a:xfrm>
          <a:prstGeom prst="rect">
            <a:avLst/>
          </a:prstGeom>
          <a:noFill/>
        </p:spPr>
        <p:txBody>
          <a:bodyPr wrap="square" rtlCol="0">
            <a:spAutoFit/>
          </a:bodyPr>
          <a:lstStyle/>
          <a:p>
            <a:pPr algn="ctr"/>
            <a:r>
              <a:rPr lang="en-US" sz="14000" b="1" dirty="0">
                <a:solidFill>
                  <a:srgbClr val="0BAF70"/>
                </a:solidFill>
                <a:latin typeface="UTM Neutra" panose="02040603050506020204" pitchFamily="18" charset="0"/>
              </a:rPr>
              <a:t>LUYỆN TẬP </a:t>
            </a:r>
          </a:p>
        </p:txBody>
      </p:sp>
    </p:spTree>
    <p:extLst>
      <p:ext uri="{BB962C8B-B14F-4D97-AF65-F5344CB8AC3E}">
        <p14:creationId xmlns:p14="http://schemas.microsoft.com/office/powerpoint/2010/main" val="1715334450"/>
      </p:ext>
    </p:extLst>
  </p:cSld>
  <p:clrMapOvr>
    <a:masterClrMapping/>
  </p:clrMapOvr>
  <mc:AlternateContent xmlns:mc="http://schemas.openxmlformats.org/markup-compatibility/2006" xmlns:p14="http://schemas.microsoft.com/office/powerpoint/2010/main">
    <mc:Choice Requires="p14">
      <p:transition spd="slow" p14:dur="1500" advTm="12108">
        <p:random/>
      </p:transition>
    </mc:Choice>
    <mc:Fallback xmlns="">
      <p:transition spd="slow" advTm="12108">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xmlns="" id="{CAF44DC9-9FFE-4FFB-9941-F5159A6F35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124460" y="33274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 Box 5"/>
          <p:cNvSpPr txBox="1">
            <a:spLocks noChangeArrowheads="1"/>
          </p:cNvSpPr>
          <p:nvPr/>
        </p:nvSpPr>
        <p:spPr bwMode="auto">
          <a:xfrm>
            <a:off x="241935" y="495300"/>
            <a:ext cx="116992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dirty="0">
                <a:solidFill>
                  <a:srgbClr val="0BAF70"/>
                </a:solidFill>
                <a:latin typeface="Arial" panose="020B0604020202020204" pitchFamily="34" charset="0"/>
                <a:cs typeface="Arial" panose="020B0604020202020204" pitchFamily="34" charset="0"/>
              </a:rPr>
              <a:t>1. </a:t>
            </a:r>
            <a:r>
              <a:rPr lang="en-US" altLang="en-US" sz="2800" b="1" dirty="0" err="1">
                <a:solidFill>
                  <a:srgbClr val="0BAF70"/>
                </a:solidFill>
                <a:latin typeface="Arial" panose="020B0604020202020204" pitchFamily="34" charset="0"/>
                <a:cs typeface="Arial" panose="020B0604020202020204" pitchFamily="34" charset="0"/>
              </a:rPr>
              <a:t>Đọc</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bài</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văn</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sau</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và</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cho</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biết</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cây</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gạo</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được</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miêu</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tả</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theo</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trình</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tự</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như</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thế</a:t>
            </a:r>
            <a:r>
              <a:rPr lang="en-US" altLang="en-US" sz="2800" b="1" dirty="0">
                <a:solidFill>
                  <a:srgbClr val="0BAF70"/>
                </a:solidFill>
                <a:latin typeface="Arial" panose="020B0604020202020204" pitchFamily="34" charset="0"/>
                <a:cs typeface="Arial" panose="020B0604020202020204" pitchFamily="34" charset="0"/>
              </a:rPr>
              <a:t> </a:t>
            </a:r>
            <a:r>
              <a:rPr lang="en-US" altLang="en-US" sz="2800" b="1" dirty="0" err="1">
                <a:solidFill>
                  <a:srgbClr val="0BAF70"/>
                </a:solidFill>
                <a:latin typeface="Arial" panose="020B0604020202020204" pitchFamily="34" charset="0"/>
                <a:cs typeface="Arial" panose="020B0604020202020204" pitchFamily="34" charset="0"/>
              </a:rPr>
              <a:t>nào</a:t>
            </a:r>
            <a:r>
              <a:rPr lang="en-US" altLang="en-US" sz="2800" b="1" dirty="0">
                <a:solidFill>
                  <a:srgbClr val="0BAF70"/>
                </a:solidFill>
                <a:latin typeface="Arial" panose="020B0604020202020204" pitchFamily="34" charset="0"/>
                <a:cs typeface="Arial" panose="020B0604020202020204" pitchFamily="34" charset="0"/>
              </a:rPr>
              <a:t> ?</a:t>
            </a:r>
          </a:p>
        </p:txBody>
      </p:sp>
      <p:sp>
        <p:nvSpPr>
          <p:cNvPr id="11" name="Text Box 7"/>
          <p:cNvSpPr txBox="1">
            <a:spLocks noChangeArrowheads="1"/>
          </p:cNvSpPr>
          <p:nvPr/>
        </p:nvSpPr>
        <p:spPr bwMode="auto">
          <a:xfrm>
            <a:off x="331152" y="1106934"/>
            <a:ext cx="11400155"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3200" b="1" dirty="0" err="1">
                <a:latin typeface="Arial" panose="020B0604020202020204" pitchFamily="34" charset="0"/>
                <a:cs typeface="Arial" panose="020B0604020202020204" pitchFamily="34" charset="0"/>
              </a:rPr>
              <a:t>Cây</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gạo</a:t>
            </a:r>
            <a:endParaRPr lang="en-US" altLang="en-US" sz="3200" b="1" dirty="0">
              <a:latin typeface="Arial" panose="020B0604020202020204" pitchFamily="34" charset="0"/>
              <a:cs typeface="Arial" panose="020B0604020202020204" pitchFamily="34" charset="0"/>
            </a:endParaRPr>
          </a:p>
          <a:p>
            <a:pPr algn="just" eaLnBrk="0" hangingPunct="0"/>
            <a:r>
              <a:rPr lang="en-US" altLang="en-US" sz="25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mỗi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năm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trở</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tuổi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xuân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cành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nặng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trĩu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đỏ</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mọng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đầy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tiếng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chim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hót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Chỉ</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cần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một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nhẹ</a:t>
            </a:r>
            <a:r>
              <a:rPr lang="en-US" altLang="en-US" sz="2400" dirty="0">
                <a:latin typeface="Arial" panose="020B0604020202020204" pitchFamily="34" charset="0"/>
                <a:cs typeface="Arial" panose="020B0604020202020204" pitchFamily="34" charset="0"/>
              </a:rPr>
              <a:t> hay </a:t>
            </a:r>
            <a:r>
              <a:rPr lang="en-US" altLang="en-US" sz="2400" dirty="0" err="1">
                <a:latin typeface="Arial" panose="020B0604020202020204" pitchFamily="34" charset="0"/>
                <a:cs typeface="Arial" panose="020B0604020202020204" pitchFamily="34" charset="0"/>
              </a:rPr>
              <a:t>một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đôi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chim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mới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đến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ngay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mấy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lìa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cành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rơi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từ</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trên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cao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đài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nặng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chúi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xuống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cánh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đỏ</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rực</a:t>
            </a:r>
            <a:r>
              <a:rPr lang="en-US" altLang="en-US" sz="2400" dirty="0">
                <a:latin typeface="Arial" panose="020B0604020202020204" pitchFamily="34" charset="0"/>
                <a:cs typeface="Arial" panose="020B0604020202020204" pitchFamily="34" charset="0"/>
              </a:rPr>
              <a:t> quay </a:t>
            </a:r>
            <a:r>
              <a:rPr lang="en-US" altLang="en-US" sz="2400" dirty="0" err="1">
                <a:latin typeface="Arial" panose="020B0604020202020204" pitchFamily="34" charset="0"/>
                <a:cs typeface="Arial" panose="020B0604020202020204" pitchFamily="34" charset="0"/>
              </a:rPr>
              <a:t>tít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chóng</a:t>
            </a:r>
            <a:r>
              <a:rPr lang="en-US" altLang="en-US" sz="2400" dirty="0">
                <a:latin typeface="Arial" panose="020B0604020202020204" pitchFamily="34" charset="0"/>
                <a:cs typeface="Arial" panose="020B0604020202020204" pitchFamily="34" charset="0"/>
              </a:rPr>
              <a:t> nom </a:t>
            </a:r>
            <a:r>
              <a:rPr lang="en-US" altLang="en-US" sz="2400" dirty="0" err="1">
                <a:latin typeface="Arial" panose="020B0604020202020204" pitchFamily="34" charset="0"/>
                <a:cs typeface="Arial" panose="020B0604020202020204" pitchFamily="34" charset="0"/>
              </a:rPr>
              <a:t>thật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đẹp</a:t>
            </a:r>
            <a:r>
              <a:rPr lang="en-US" altLang="en-US" sz="2400" dirty="0">
                <a:latin typeface="Arial" panose="020B0604020202020204" pitchFamily="34" charset="0"/>
                <a:cs typeface="Arial" panose="020B0604020202020204" pitchFamily="34" charset="0"/>
              </a:rPr>
              <a:t>.</a:t>
            </a:r>
          </a:p>
          <a:p>
            <a:pPr algn="just" eaLnBrk="0" hangingPunct="0"/>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Hết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mùa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chim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chóc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cũng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vãn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chấm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dứt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ngày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bừng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ồn</a:t>
            </a:r>
            <a:r>
              <a:rPr lang="en-US" altLang="en-US" sz="2400" dirty="0">
                <a:latin typeface="Arial" panose="020B0604020202020204" pitchFamily="34" charset="0"/>
                <a:cs typeface="Arial" panose="020B0604020202020204" pitchFamily="34" charset="0"/>
              </a:rPr>
              <a:t> ã, </a:t>
            </a:r>
            <a:r>
              <a:rPr lang="en-US" altLang="en-US" sz="2400" dirty="0" err="1">
                <a:latin typeface="Arial" panose="020B0604020202020204" pitchFamily="34" charset="0"/>
                <a:cs typeface="Arial" panose="020B0604020202020204" pitchFamily="34" charset="0"/>
              </a:rPr>
              <a:t>lại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trở</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về</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với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dáng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vẻ</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xanh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mát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trầm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tư</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đứng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im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cao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lớn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hiền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tiêu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con </a:t>
            </a:r>
            <a:r>
              <a:rPr lang="en-US" altLang="en-US" sz="2400" dirty="0" err="1">
                <a:latin typeface="Arial" panose="020B0604020202020204" pitchFamily="34" charset="0"/>
                <a:cs typeface="Arial" panose="020B0604020202020204" pitchFamily="34" charset="0"/>
              </a:rPr>
              <a:t>đò</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cập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bến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đứa</a:t>
            </a:r>
            <a:r>
              <a:rPr lang="en-US" altLang="en-US" sz="2400" dirty="0">
                <a:latin typeface="Arial" panose="020B0604020202020204" pitchFamily="34" charset="0"/>
                <a:cs typeface="Arial" panose="020B0604020202020204" pitchFamily="34" charset="0"/>
              </a:rPr>
              <a:t> con </a:t>
            </a:r>
            <a:r>
              <a:rPr lang="en-US" altLang="en-US" sz="2400" dirty="0" err="1">
                <a:latin typeface="Arial" panose="020B0604020202020204" pitchFamily="34" charset="0"/>
                <a:cs typeface="Arial" panose="020B0604020202020204" pitchFamily="34" charset="0"/>
              </a:rPr>
              <a:t>về</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thăm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quê</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mẹ</a:t>
            </a:r>
            <a:r>
              <a:rPr lang="en-US" altLang="en-US" sz="2400" dirty="0">
                <a:latin typeface="Arial" panose="020B0604020202020204" pitchFamily="34" charset="0"/>
                <a:cs typeface="Arial" panose="020B0604020202020204" pitchFamily="34" charset="0"/>
              </a:rPr>
              <a:t>.</a:t>
            </a:r>
          </a:p>
          <a:p>
            <a:pPr algn="just" eaLnBrk="0" hangingPunct="0"/>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Ngày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tháng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thật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chậm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cũng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thật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nhanh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đỏ</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ngày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nào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trở</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thành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quả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múp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míp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đầu</a:t>
            </a:r>
            <a:r>
              <a:rPr lang="en-US" altLang="en-US" sz="2400" dirty="0">
                <a:latin typeface="Arial" panose="020B0604020202020204" pitchFamily="34" charset="0"/>
                <a:cs typeface="Arial" panose="020B0604020202020204" pitchFamily="34" charset="0"/>
              </a:rPr>
              <a:t> thon </a:t>
            </a:r>
            <a:r>
              <a:rPr lang="en-US" altLang="en-US" sz="2400" dirty="0" err="1">
                <a:latin typeface="Arial" panose="020B0604020202020204" pitchFamily="34" charset="0"/>
                <a:cs typeface="Arial" panose="020B0604020202020204" pitchFamily="34" charset="0"/>
              </a:rPr>
              <a:t>vút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a:t>
            </a:r>
            <a:r>
              <a:rPr lang="en-US" altLang="en-US" sz="2400" dirty="0">
                <a:latin typeface="Arial" panose="020B0604020202020204" pitchFamily="34" charset="0"/>
                <a:cs typeface="Arial" panose="020B0604020202020204" pitchFamily="34" charset="0"/>
              </a:rPr>
              <a:t> con </a:t>
            </a:r>
            <a:r>
              <a:rPr lang="en-US" altLang="en-US" sz="2400" dirty="0" err="1">
                <a:latin typeface="Arial" panose="020B0604020202020204" pitchFamily="34" charset="0"/>
                <a:cs typeface="Arial" panose="020B0604020202020204" pitchFamily="34" charset="0"/>
              </a:rPr>
              <a:t>thoi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Sợi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trong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quả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đầy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dần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lên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mảnh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vỏ</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tách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ra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múi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nở</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đều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chín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nồi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cơm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chín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vung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cười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loá</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treo</a:t>
            </a:r>
            <a:r>
              <a:rPr lang="en-US" altLang="en-US" sz="2400" dirty="0">
                <a:latin typeface="Arial" panose="020B0604020202020204" pitchFamily="34" charset="0"/>
                <a:cs typeface="Arial" panose="020B0604020202020204" pitchFamily="34" charset="0"/>
              </a:rPr>
              <a:t> rung </a:t>
            </a:r>
            <a:r>
              <a:rPr lang="en-US" altLang="en-US" sz="2400" dirty="0" err="1">
                <a:latin typeface="Arial" panose="020B0604020202020204" pitchFamily="34" charset="0"/>
                <a:cs typeface="Arial" panose="020B0604020202020204" pitchFamily="34" charset="0"/>
              </a:rPr>
              <a:t>rinh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hàng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ngàn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nồi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cơm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mới</a:t>
            </a:r>
            <a:r>
              <a:rPr lang="en-US" altLang="en-US" sz="2400" dirty="0">
                <a:latin typeface="Arial" panose="020B0604020202020204" pitchFamily="34" charset="0"/>
                <a:cs typeface="Arial" panose="020B0604020202020204" pitchFamily="34" charset="0"/>
              </a:rPr>
              <a:t>.</a:t>
            </a:r>
          </a:p>
          <a:p>
            <a:pPr algn="r" eaLnBrk="0" hangingPunct="0"/>
            <a:r>
              <a:rPr lang="en-US" altLang="en-US" sz="2400" i="1" dirty="0">
                <a:latin typeface="Arial" panose="020B0604020202020204" pitchFamily="34" charset="0"/>
                <a:cs typeface="Arial" panose="020B0604020202020204" pitchFamily="34" charset="0"/>
              </a:rPr>
              <a:t>Theo</a:t>
            </a:r>
            <a:r>
              <a:rPr lang="en-US" altLang="en-US" sz="2400"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Vũ</a:t>
            </a:r>
            <a:r>
              <a:rPr lang="en-US" altLang="en-US" sz="2400" b="1" i="1" dirty="0">
                <a:latin typeface="Arial" panose="020B0604020202020204" pitchFamily="34" charset="0"/>
                <a:cs typeface="Arial" panose="020B0604020202020204" pitchFamily="34" charset="0"/>
              </a:rPr>
              <a:t> Tú Nam</a:t>
            </a:r>
            <a:endParaRPr lang="en-US" altLang="en-US" sz="24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843397" y="4181528"/>
            <a:ext cx="440738" cy="508272"/>
          </a:xfrm>
          <a:prstGeom prst="rect">
            <a:avLst/>
          </a:prstGeom>
        </p:spPr>
      </p:pic>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843605" y="3131039"/>
            <a:ext cx="440530" cy="488763"/>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846265" y="1499227"/>
            <a:ext cx="437870" cy="56181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60322">
        <p:random/>
      </p:transition>
    </mc:Choice>
    <mc:Fallback xmlns="">
      <p:transition spd="slow" advTm="160322">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a:extLst>
              <a:ext uri="{FF2B5EF4-FFF2-40B4-BE49-F238E27FC236}">
                <a16:creationId xmlns:a16="http://schemas.microsoft.com/office/drawing/2014/main" xmlns="" id="{97D870AE-F891-4477-B234-EED8D75ED0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124460" y="161290"/>
            <a:ext cx="11915140" cy="654431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 Box 7"/>
          <p:cNvSpPr txBox="1">
            <a:spLocks noChangeArrowheads="1"/>
          </p:cNvSpPr>
          <p:nvPr/>
        </p:nvSpPr>
        <p:spPr bwMode="auto">
          <a:xfrm>
            <a:off x="278923" y="171450"/>
            <a:ext cx="59070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000" dirty="0">
                <a:latin typeface="Arial" panose="020B0604020202020204" pitchFamily="34" charset="0"/>
                <a:cs typeface="Arial" panose="020B0604020202020204" pitchFamily="34" charset="0"/>
              </a:rPr>
              <a:t>(1) </a:t>
            </a:r>
            <a:r>
              <a:rPr lang="en-US" altLang="en-US" sz="2000" dirty="0" err="1">
                <a:latin typeface="Arial" panose="020B0604020202020204" pitchFamily="34" charset="0"/>
                <a:cs typeface="Arial" panose="020B0604020202020204" pitchFamily="34" charset="0"/>
              </a:rPr>
              <a:t>Cây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gạo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mỗi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năm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lại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lại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tuổi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xuân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nặng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trĩu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hoa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đỏ</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mọng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đầy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tiếng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chim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hót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Chỉ</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cần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một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làn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gió</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nhẹ</a:t>
            </a:r>
            <a:r>
              <a:rPr lang="en-US" altLang="en-US" sz="2000" dirty="0">
                <a:latin typeface="Arial" panose="020B0604020202020204" pitchFamily="34" charset="0"/>
                <a:cs typeface="Arial" panose="020B0604020202020204" pitchFamily="34" charset="0"/>
              </a:rPr>
              <a:t> hay </a:t>
            </a:r>
            <a:r>
              <a:rPr lang="en-US" altLang="en-US" sz="2000" dirty="0" err="1">
                <a:latin typeface="Arial" panose="020B0604020202020204" pitchFamily="34" charset="0"/>
                <a:cs typeface="Arial" panose="020B0604020202020204" pitchFamily="34" charset="0"/>
              </a:rPr>
              <a:t>một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đôi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chim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mới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đến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có</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ngay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mấy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bông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gạo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lìa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bông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hoa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rơi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từ</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trên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cao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đài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hoa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nặng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chúi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xuống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hoa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đỏ</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rực</a:t>
            </a:r>
            <a:r>
              <a:rPr lang="en-US" altLang="en-US" sz="2000" dirty="0">
                <a:latin typeface="Arial" panose="020B0604020202020204" pitchFamily="34" charset="0"/>
                <a:cs typeface="Arial" panose="020B0604020202020204" pitchFamily="34" charset="0"/>
              </a:rPr>
              <a:t> quay </a:t>
            </a:r>
            <a:r>
              <a:rPr lang="en-US" altLang="en-US" sz="2000" dirty="0" err="1">
                <a:latin typeface="Arial" panose="020B0604020202020204" pitchFamily="34" charset="0"/>
                <a:cs typeface="Arial" panose="020B0604020202020204" pitchFamily="34" charset="0"/>
              </a:rPr>
              <a:t>tít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như</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chóng</a:t>
            </a:r>
            <a:r>
              <a:rPr lang="en-US" altLang="en-US" sz="2000" dirty="0">
                <a:latin typeface="Arial" panose="020B0604020202020204" pitchFamily="34" charset="0"/>
                <a:cs typeface="Arial" panose="020B0604020202020204" pitchFamily="34" charset="0"/>
              </a:rPr>
              <a:t> nom </a:t>
            </a:r>
            <a:r>
              <a:rPr lang="en-US" altLang="en-US" sz="2000" dirty="0" err="1">
                <a:latin typeface="Arial" panose="020B0604020202020204" pitchFamily="34" charset="0"/>
                <a:cs typeface="Arial" panose="020B0604020202020204" pitchFamily="34" charset="0"/>
              </a:rPr>
              <a:t>thật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đẹp</a:t>
            </a:r>
            <a:r>
              <a:rPr lang="en-US" altLang="en-US" sz="2000" dirty="0">
                <a:latin typeface="Arial" panose="020B0604020202020204" pitchFamily="34" charset="0"/>
                <a:cs typeface="Arial" panose="020B0604020202020204" pitchFamily="34" charset="0"/>
              </a:rPr>
              <a:t>.</a:t>
            </a:r>
          </a:p>
        </p:txBody>
      </p:sp>
      <p:sp>
        <p:nvSpPr>
          <p:cNvPr id="4" name="Rectangle 3"/>
          <p:cNvSpPr/>
          <p:nvPr/>
        </p:nvSpPr>
        <p:spPr>
          <a:xfrm>
            <a:off x="184467" y="2456209"/>
            <a:ext cx="6001544" cy="1631216"/>
          </a:xfrm>
          <a:prstGeom prst="rect">
            <a:avLst/>
          </a:prstGeom>
        </p:spPr>
        <p:txBody>
          <a:bodyPr wrap="square">
            <a:spAutoFit/>
          </a:bodyPr>
          <a:lstStyle/>
          <a:p>
            <a:pPr algn="just" eaLnBrk="0" hangingPunct="0"/>
            <a:r>
              <a:rPr lang="en-US" altLang="en-US" sz="2000" dirty="0">
                <a:latin typeface="Arial" panose="020B0604020202020204" pitchFamily="34" charset="0"/>
                <a:cs typeface="Arial" panose="020B0604020202020204" pitchFamily="34" charset="0"/>
              </a:rPr>
              <a:t>(2) </a:t>
            </a:r>
            <a:r>
              <a:rPr lang="en-US" altLang="en-US" sz="2000" dirty="0" err="1">
                <a:latin typeface="Arial" panose="020B0604020202020204" pitchFamily="34" charset="0"/>
                <a:cs typeface="Arial" panose="020B0604020202020204" pitchFamily="34" charset="0"/>
              </a:rPr>
              <a:t>Hết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mùa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hoa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chim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chóc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cũng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vãn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Cây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gạo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chấm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dứt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ngày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tưng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bừng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ồn</a:t>
            </a:r>
            <a:r>
              <a:rPr lang="en-US" altLang="en-US" sz="2000" dirty="0">
                <a:latin typeface="Arial" panose="020B0604020202020204" pitchFamily="34" charset="0"/>
                <a:cs typeface="Arial" panose="020B0604020202020204" pitchFamily="34" charset="0"/>
              </a:rPr>
              <a:t> ã, </a:t>
            </a:r>
            <a:r>
              <a:rPr lang="en-US" altLang="en-US" sz="2000" dirty="0" err="1">
                <a:latin typeface="Arial" panose="020B0604020202020204" pitchFamily="34" charset="0"/>
                <a:cs typeface="Arial" panose="020B0604020202020204" pitchFamily="34" charset="0"/>
              </a:rPr>
              <a:t>lại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về</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với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dáng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vẻ</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xanh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mát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trầm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tư</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Cây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đứng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im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cao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lớn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hiền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làm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tiêu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con </a:t>
            </a:r>
            <a:r>
              <a:rPr lang="en-US" altLang="en-US" sz="2000" dirty="0" err="1">
                <a:latin typeface="Arial" panose="020B0604020202020204" pitchFamily="34" charset="0"/>
                <a:cs typeface="Arial" panose="020B0604020202020204" pitchFamily="34" charset="0"/>
              </a:rPr>
              <a:t>đò</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cập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bến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đứa</a:t>
            </a:r>
            <a:r>
              <a:rPr lang="en-US" altLang="en-US" sz="2000" dirty="0">
                <a:latin typeface="Arial" panose="020B0604020202020204" pitchFamily="34" charset="0"/>
                <a:cs typeface="Arial" panose="020B0604020202020204" pitchFamily="34" charset="0"/>
              </a:rPr>
              <a:t> con </a:t>
            </a:r>
            <a:r>
              <a:rPr lang="en-US" altLang="en-US" sz="2000" dirty="0" err="1">
                <a:latin typeface="Arial" panose="020B0604020202020204" pitchFamily="34" charset="0"/>
                <a:cs typeface="Arial" panose="020B0604020202020204" pitchFamily="34" charset="0"/>
              </a:rPr>
              <a:t>về</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thăm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quê</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mẹ</a:t>
            </a:r>
            <a:r>
              <a:rPr lang="en-US" altLang="en-US" sz="2000" dirty="0">
                <a:latin typeface="Arial" panose="020B0604020202020204" pitchFamily="34" charset="0"/>
                <a:cs typeface="Arial" panose="020B0604020202020204" pitchFamily="34" charset="0"/>
              </a:rPr>
              <a:t>.</a:t>
            </a:r>
          </a:p>
        </p:txBody>
      </p:sp>
      <p:sp>
        <p:nvSpPr>
          <p:cNvPr id="5" name="Rectangle 4"/>
          <p:cNvSpPr/>
          <p:nvPr/>
        </p:nvSpPr>
        <p:spPr>
          <a:xfrm>
            <a:off x="184467" y="4168070"/>
            <a:ext cx="6001544" cy="2554545"/>
          </a:xfrm>
          <a:prstGeom prst="rect">
            <a:avLst/>
          </a:prstGeom>
        </p:spPr>
        <p:txBody>
          <a:bodyPr wrap="square">
            <a:spAutoFit/>
          </a:bodyPr>
          <a:lstStyle/>
          <a:p>
            <a:pPr algn="just" eaLnBrk="0" hangingPunct="0"/>
            <a:r>
              <a:rPr lang="en-US" altLang="en-US" sz="2000" dirty="0">
                <a:latin typeface="Arial" panose="020B0604020202020204" pitchFamily="34" charset="0"/>
                <a:cs typeface="Arial" panose="020B0604020202020204" pitchFamily="34" charset="0"/>
              </a:rPr>
              <a:t>(3) </a:t>
            </a:r>
            <a:r>
              <a:rPr lang="en-US" altLang="en-US" sz="2000" dirty="0" err="1">
                <a:latin typeface="Arial" panose="020B0604020202020204" pitchFamily="34" charset="0"/>
                <a:cs typeface="Arial" panose="020B0604020202020204" pitchFamily="34" charset="0"/>
              </a:rPr>
              <a:t>Ngày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tháng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chậm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cũng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nhanh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bông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hoa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đỏ</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ngày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nào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đã</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quả</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gạo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múp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míp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hai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đầu</a:t>
            </a:r>
            <a:r>
              <a:rPr lang="en-US" altLang="en-US" sz="2000" dirty="0">
                <a:latin typeface="Arial" panose="020B0604020202020204" pitchFamily="34" charset="0"/>
                <a:cs typeface="Arial" panose="020B0604020202020204" pitchFamily="34" charset="0"/>
              </a:rPr>
              <a:t> thon </a:t>
            </a:r>
            <a:r>
              <a:rPr lang="en-US" altLang="en-US" sz="2000" dirty="0" err="1">
                <a:latin typeface="Arial" panose="020B0604020202020204" pitchFamily="34" charset="0"/>
                <a:cs typeface="Arial" panose="020B0604020202020204" pitchFamily="34" charset="0"/>
              </a:rPr>
              <a:t>vút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như</a:t>
            </a:r>
            <a:r>
              <a:rPr lang="en-US" altLang="en-US" sz="2000" dirty="0">
                <a:latin typeface="Arial" panose="020B0604020202020204" pitchFamily="34" charset="0"/>
                <a:cs typeface="Arial" panose="020B0604020202020204" pitchFamily="34" charset="0"/>
              </a:rPr>
              <a:t> con </a:t>
            </a:r>
            <a:r>
              <a:rPr lang="en-US" altLang="en-US" sz="2000" dirty="0" err="1">
                <a:latin typeface="Arial" panose="020B0604020202020204" pitchFamily="34" charset="0"/>
                <a:cs typeface="Arial" panose="020B0604020202020204" pitchFamily="34" charset="0"/>
              </a:rPr>
              <a:t>thoi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Sợi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bông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trong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quả</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đầy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dần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lên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mảnh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vỏ</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tách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ra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múi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bông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đều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chín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như</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nồi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cơm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chín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đội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vung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cười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trắng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loá</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Cây</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gạo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như</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treo</a:t>
            </a:r>
            <a:r>
              <a:rPr lang="en-US" altLang="en-US" sz="2000" dirty="0">
                <a:latin typeface="Arial" panose="020B0604020202020204" pitchFamily="34" charset="0"/>
                <a:cs typeface="Arial" panose="020B0604020202020204" pitchFamily="34" charset="0"/>
              </a:rPr>
              <a:t> rung </a:t>
            </a:r>
            <a:r>
              <a:rPr lang="en-US" altLang="en-US" sz="2000" dirty="0" err="1">
                <a:latin typeface="Arial" panose="020B0604020202020204" pitchFamily="34" charset="0"/>
                <a:cs typeface="Arial" panose="020B0604020202020204" pitchFamily="34" charset="0"/>
              </a:rPr>
              <a:t>rinh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hàng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ngàn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nồi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cơm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gạo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mới</a:t>
            </a:r>
            <a:r>
              <a:rPr lang="en-US" altLang="en-US" sz="2000"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6186011" y="975360"/>
            <a:ext cx="688875" cy="539824"/>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6186010" y="2880975"/>
            <a:ext cx="688875" cy="539824"/>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6186010" y="5028450"/>
            <a:ext cx="688875" cy="539824"/>
          </a:xfrm>
          <a:prstGeom prst="rect">
            <a:avLst/>
          </a:prstGeom>
        </p:spPr>
      </p:pic>
      <p:sp>
        <p:nvSpPr>
          <p:cNvPr id="13" name="Text Box 7"/>
          <p:cNvSpPr txBox="1">
            <a:spLocks noChangeArrowheads="1"/>
          </p:cNvSpPr>
          <p:nvPr/>
        </p:nvSpPr>
        <p:spPr bwMode="auto">
          <a:xfrm>
            <a:off x="6874885" y="891329"/>
            <a:ext cx="22894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400" b="1" dirty="0" err="1">
                <a:solidFill>
                  <a:srgbClr val="C00000"/>
                </a:solidFill>
                <a:latin typeface="Arial" panose="020B0604020202020204" pitchFamily="34" charset="0"/>
                <a:cs typeface="Arial" panose="020B0604020202020204" pitchFamily="34" charset="0"/>
              </a:rPr>
              <a:t>Tả</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bao</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quát</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cây</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vào</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mùa</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hoa</a:t>
            </a:r>
            <a:r>
              <a:rPr lang="en-US" altLang="en-US" sz="2400" b="1" dirty="0">
                <a:solidFill>
                  <a:srgbClr val="C00000"/>
                </a:solidFill>
                <a:latin typeface="Arial" panose="020B0604020202020204" pitchFamily="34" charset="0"/>
                <a:cs typeface="Arial" panose="020B0604020202020204" pitchFamily="34" charset="0"/>
              </a:rPr>
              <a:t>.</a:t>
            </a:r>
          </a:p>
        </p:txBody>
      </p:sp>
      <p:sp>
        <p:nvSpPr>
          <p:cNvPr id="14" name="Text Box 7"/>
          <p:cNvSpPr txBox="1">
            <a:spLocks noChangeArrowheads="1"/>
          </p:cNvSpPr>
          <p:nvPr/>
        </p:nvSpPr>
        <p:spPr bwMode="auto">
          <a:xfrm>
            <a:off x="6874884" y="2796944"/>
            <a:ext cx="22894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400" b="1" dirty="0" err="1">
                <a:solidFill>
                  <a:srgbClr val="C00000"/>
                </a:solidFill>
                <a:latin typeface="Arial" panose="020B0604020202020204" pitchFamily="34" charset="0"/>
                <a:cs typeface="Arial" panose="020B0604020202020204" pitchFamily="34" charset="0"/>
              </a:rPr>
              <a:t>Tả</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cây</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gạo</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già</a:t>
            </a:r>
            <a:r>
              <a:rPr lang="en-US" altLang="en-US" sz="2400" b="1" dirty="0">
                <a:solidFill>
                  <a:srgbClr val="C00000"/>
                </a:solidFill>
                <a:latin typeface="Arial" panose="020B0604020202020204" pitchFamily="34" charset="0"/>
                <a:cs typeface="Arial" panose="020B0604020202020204" pitchFamily="34" charset="0"/>
              </a:rPr>
              <a:t> </a:t>
            </a:r>
          </a:p>
          <a:p>
            <a:pPr algn="just" eaLnBrk="0" hangingPunct="0"/>
            <a:r>
              <a:rPr lang="en-US" altLang="en-US" sz="2400" b="1" dirty="0" err="1">
                <a:solidFill>
                  <a:srgbClr val="C00000"/>
                </a:solidFill>
                <a:latin typeface="Arial" panose="020B0604020202020204" pitchFamily="34" charset="0"/>
                <a:cs typeface="Arial" panose="020B0604020202020204" pitchFamily="34" charset="0"/>
              </a:rPr>
              <a:t>sau</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mùa</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hoa</a:t>
            </a:r>
            <a:r>
              <a:rPr lang="en-US" altLang="en-US" sz="2400" b="1" dirty="0">
                <a:solidFill>
                  <a:srgbClr val="C00000"/>
                </a:solidFill>
                <a:latin typeface="Arial" panose="020B0604020202020204" pitchFamily="34" charset="0"/>
                <a:cs typeface="Arial" panose="020B0604020202020204" pitchFamily="34" charset="0"/>
              </a:rPr>
              <a:t>.</a:t>
            </a:r>
          </a:p>
        </p:txBody>
      </p:sp>
      <p:sp>
        <p:nvSpPr>
          <p:cNvPr id="15" name="Text Box 7"/>
          <p:cNvSpPr txBox="1">
            <a:spLocks noChangeArrowheads="1"/>
          </p:cNvSpPr>
          <p:nvPr/>
        </p:nvSpPr>
        <p:spPr bwMode="auto">
          <a:xfrm>
            <a:off x="6874884" y="5016650"/>
            <a:ext cx="22894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400" b="1" dirty="0" err="1">
                <a:solidFill>
                  <a:srgbClr val="C00000"/>
                </a:solidFill>
                <a:latin typeface="Arial" panose="020B0604020202020204" pitchFamily="34" charset="0"/>
                <a:cs typeface="Arial" panose="020B0604020202020204" pitchFamily="34" charset="0"/>
              </a:rPr>
              <a:t>Tả</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cây</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gạo</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già</a:t>
            </a:r>
            <a:r>
              <a:rPr lang="en-US" altLang="en-US" sz="2400" b="1" dirty="0">
                <a:solidFill>
                  <a:srgbClr val="C00000"/>
                </a:solidFill>
                <a:latin typeface="Arial" panose="020B0604020202020204" pitchFamily="34" charset="0"/>
                <a:cs typeface="Arial" panose="020B0604020202020204" pitchFamily="34" charset="0"/>
              </a:rPr>
              <a:t> </a:t>
            </a:r>
          </a:p>
          <a:p>
            <a:pPr algn="just" eaLnBrk="0" hangingPunct="0"/>
            <a:r>
              <a:rPr lang="en-US" altLang="en-US" sz="2400" b="1" dirty="0" err="1">
                <a:solidFill>
                  <a:srgbClr val="C00000"/>
                </a:solidFill>
                <a:latin typeface="Arial" panose="020B0604020202020204" pitchFamily="34" charset="0"/>
                <a:cs typeface="Arial" panose="020B0604020202020204" pitchFamily="34" charset="0"/>
              </a:rPr>
              <a:t>khi</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có</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quả</a:t>
            </a:r>
            <a:r>
              <a:rPr lang="en-US" altLang="en-US" sz="2400" b="1" dirty="0">
                <a:solidFill>
                  <a:srgbClr val="C0000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0225" y="4734029"/>
            <a:ext cx="2314416" cy="174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2552" y="2238375"/>
            <a:ext cx="1810068" cy="2106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2552" y="373192"/>
            <a:ext cx="2139528" cy="147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Left Brace 16"/>
          <p:cNvSpPr/>
          <p:nvPr/>
        </p:nvSpPr>
        <p:spPr>
          <a:xfrm>
            <a:off x="5264629" y="362461"/>
            <a:ext cx="847648" cy="5842277"/>
          </a:xfrm>
          <a:prstGeom prst="leftBrace">
            <a:avLst>
              <a:gd name="adj1" fmla="val 88202"/>
              <a:gd name="adj2" fmla="val 50000"/>
            </a:avLst>
          </a:prstGeom>
          <a:ln w="38100">
            <a:solidFill>
              <a:srgbClr val="ED3237"/>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8" name="Rectangle 17"/>
          <p:cNvSpPr/>
          <p:nvPr/>
        </p:nvSpPr>
        <p:spPr>
          <a:xfrm>
            <a:off x="477803" y="2082600"/>
            <a:ext cx="4861729" cy="2554545"/>
          </a:xfrm>
          <a:prstGeom prst="rect">
            <a:avLst/>
          </a:prstGeom>
        </p:spPr>
        <p:txBody>
          <a:bodyPr wrap="square">
            <a:spAutoFit/>
          </a:bodyPr>
          <a:lstStyle/>
          <a:p>
            <a:pPr algn="ctr"/>
            <a:r>
              <a:rPr lang="en-US" sz="4000" b="1" dirty="0" err="1">
                <a:solidFill>
                  <a:srgbClr val="C00000"/>
                </a:solidFill>
                <a:latin typeface="Arial" panose="020B0604020202020204" pitchFamily="34" charset="0"/>
                <a:cs typeface="Arial" panose="020B0604020202020204" pitchFamily="34" charset="0"/>
              </a:rPr>
              <a:t>Trình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tự</a:t>
            </a:r>
            <a:r>
              <a:rPr lang="en-US" sz="4000" b="1" dirty="0">
                <a:solidFill>
                  <a:srgbClr val="C00000"/>
                </a:solidFill>
                <a:latin typeface="Arial" panose="020B0604020202020204" pitchFamily="34" charset="0"/>
                <a:cs typeface="Arial" panose="020B0604020202020204" pitchFamily="34" charset="0"/>
              </a:rPr>
              <a:t> </a:t>
            </a:r>
          </a:p>
          <a:p>
            <a:pPr algn="ctr"/>
            <a:r>
              <a:rPr lang="en-US" sz="4000" b="1" dirty="0" err="1">
                <a:solidFill>
                  <a:srgbClr val="C00000"/>
                </a:solidFill>
                <a:latin typeface="Arial" panose="020B0604020202020204" pitchFamily="34" charset="0"/>
                <a:cs typeface="Arial" panose="020B0604020202020204" pitchFamily="34" charset="0"/>
              </a:rPr>
              <a:t>thời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gian</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i="1" dirty="0">
                <a:solidFill>
                  <a:srgbClr val="C00000"/>
                </a:solidFill>
                <a:latin typeface="Arial" panose="020B0604020202020204" pitchFamily="34" charset="0"/>
                <a:cs typeface="Arial" panose="020B0604020202020204" pitchFamily="34" charset="0"/>
              </a:rPr>
              <a:t>(</a:t>
            </a:r>
            <a:r>
              <a:rPr lang="en-US" sz="4000" b="1" i="1" dirty="0" err="1">
                <a:solidFill>
                  <a:srgbClr val="C00000"/>
                </a:solidFill>
                <a:latin typeface="Arial" panose="020B0604020202020204" pitchFamily="34" charset="0"/>
                <a:cs typeface="Arial" panose="020B0604020202020204" pitchFamily="34" charset="0"/>
              </a:rPr>
              <a:t>tả</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từng</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thời</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kì</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phát</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triển</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của</a:t>
            </a:r>
            <a:r>
              <a:rPr lang="en-US" sz="4000" b="1" i="1" dirty="0">
                <a:solidFill>
                  <a:srgbClr val="C00000"/>
                </a:solidFill>
                <a:latin typeface="Arial" panose="020B0604020202020204" pitchFamily="34" charset="0"/>
                <a:cs typeface="Arial" panose="020B0604020202020204" pitchFamily="34" charset="0"/>
              </a:rPr>
              <a:t> </a:t>
            </a:r>
            <a:r>
              <a:rPr lang="en-US" sz="4000" b="1" i="1" dirty="0" err="1">
                <a:solidFill>
                  <a:srgbClr val="C00000"/>
                </a:solidFill>
                <a:latin typeface="Arial" panose="020B0604020202020204" pitchFamily="34" charset="0"/>
                <a:cs typeface="Arial" panose="020B0604020202020204" pitchFamily="34" charset="0"/>
              </a:rPr>
              <a:t>cây</a:t>
            </a:r>
            <a:r>
              <a:rPr lang="en-US" sz="4000" b="1" i="1" dirty="0">
                <a:solidFill>
                  <a:srgbClr val="C00000"/>
                </a:solidFill>
                <a:latin typeface="Arial" panose="020B0604020202020204" pitchFamily="34" charset="0"/>
                <a:cs typeface="Arial" panose="020B0604020202020204" pitchFamily="34" charset="0"/>
              </a:rPr>
              <a:t>)</a:t>
            </a:r>
            <a:endParaRPr lang="vi-VN" sz="4000" b="1" i="1" dirty="0">
              <a:solidFill>
                <a:srgbClr val="C00000"/>
              </a:solidFill>
              <a:cs typeface="Arial" panose="020B0604020202020204" pitchFamily="34" charset="0"/>
            </a:endParaRPr>
          </a:p>
        </p:txBody>
      </p:sp>
      <p:cxnSp>
        <p:nvCxnSpPr>
          <p:cNvPr id="19" name="Straight Connector 18"/>
          <p:cNvCxnSpPr/>
          <p:nvPr/>
        </p:nvCxnSpPr>
        <p:spPr>
          <a:xfrm>
            <a:off x="758283" y="526423"/>
            <a:ext cx="533771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392523" y="810903"/>
            <a:ext cx="570347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392523" y="1105543"/>
            <a:ext cx="36576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758283" y="2796944"/>
            <a:ext cx="418963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278923" y="4824103"/>
            <a:ext cx="581707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299243" y="5139063"/>
            <a:ext cx="570347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869764880"/>
      </p:ext>
    </p:extLst>
  </p:cSld>
  <p:clrMapOvr>
    <a:masterClrMapping/>
  </p:clrMapOvr>
  <mc:AlternateContent xmlns:mc="http://schemas.openxmlformats.org/markup-compatibility/2006" xmlns:p14="http://schemas.microsoft.com/office/powerpoint/2010/main">
    <mc:Choice Requires="p14">
      <p:transition spd="slow" p14:dur="1500" advTm="162386">
        <p:random/>
      </p:transition>
    </mc:Choice>
    <mc:Fallback xmlns="">
      <p:transition spd="slow" advTm="162386">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par>
                                <p:cTn id="57" presetID="22" presetClass="entr" presetSubtype="8"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1"/>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5"/>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7"/>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8"/>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p:bldP spid="13" grpId="0"/>
      <p:bldP spid="14" grpId="0"/>
      <p:bldP spid="15" grpId="0"/>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xmlns="" id="{E1871E08-9C55-4AC9-90C2-E4E376334F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124460" y="161290"/>
            <a:ext cx="11915140" cy="654431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 Box 5"/>
          <p:cNvSpPr txBox="1">
            <a:spLocks noChangeArrowheads="1"/>
          </p:cNvSpPr>
          <p:nvPr/>
        </p:nvSpPr>
        <p:spPr bwMode="auto">
          <a:xfrm>
            <a:off x="241935" y="344170"/>
            <a:ext cx="116992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vi-VN" altLang="en-US" sz="2800" b="1" dirty="0">
                <a:solidFill>
                  <a:srgbClr val="0BAF70"/>
                </a:solidFill>
                <a:cs typeface="Arial" panose="020B0604020202020204" pitchFamily="34" charset="0"/>
              </a:rPr>
              <a:t>2. Lập dàn ý miêu tả một cây ăn quả quen thuộc theo một trong hai cách đã học:</a:t>
            </a:r>
          </a:p>
          <a:p>
            <a:pPr algn="just" eaLnBrk="0" hangingPunct="0"/>
            <a:r>
              <a:rPr lang="vi-VN" altLang="en-US" sz="2800" b="1" dirty="0">
                <a:solidFill>
                  <a:srgbClr val="0BAF70"/>
                </a:solidFill>
                <a:cs typeface="Arial" panose="020B0604020202020204" pitchFamily="34" charset="0"/>
              </a:rPr>
              <a:t>     a) Tả lần lượt từng bộ phận của cây.</a:t>
            </a:r>
          </a:p>
          <a:p>
            <a:pPr algn="just" eaLnBrk="0" hangingPunct="0"/>
            <a:r>
              <a:rPr lang="vi-VN" altLang="en-US" sz="2800" b="1" dirty="0">
                <a:solidFill>
                  <a:srgbClr val="0BAF70"/>
                </a:solidFill>
                <a:cs typeface="Arial" panose="020B0604020202020204" pitchFamily="34" charset="0"/>
              </a:rPr>
              <a:t>     b) Tả lần lượt từng thời kì phát triển của cây.</a:t>
            </a:r>
          </a:p>
        </p:txBody>
      </p:sp>
      <p:grpSp>
        <p:nvGrpSpPr>
          <p:cNvPr id="15" name="Group 14"/>
          <p:cNvGrpSpPr/>
          <p:nvPr/>
        </p:nvGrpSpPr>
        <p:grpSpPr>
          <a:xfrm>
            <a:off x="4374445" y="2553970"/>
            <a:ext cx="3239770" cy="2725946"/>
            <a:chOff x="4374445" y="2553970"/>
            <a:chExt cx="3239770" cy="2725946"/>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445" y="2553970"/>
              <a:ext cx="3163570" cy="2696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7720" y="3585736"/>
              <a:ext cx="1726495" cy="1694180"/>
            </a:xfrm>
            <a:prstGeom prst="ellipse">
              <a:avLst/>
            </a:prstGeom>
            <a:ln>
              <a:noFill/>
            </a:ln>
            <a:effectLst>
              <a:softEdge rad="112500"/>
            </a:effectLst>
          </p:spPr>
        </p:pic>
      </p:grpSp>
      <p:grpSp>
        <p:nvGrpSpPr>
          <p:cNvPr id="16" name="Group 15"/>
          <p:cNvGrpSpPr/>
          <p:nvPr/>
        </p:nvGrpSpPr>
        <p:grpSpPr>
          <a:xfrm>
            <a:off x="7891201" y="2553970"/>
            <a:ext cx="3974440" cy="2811780"/>
            <a:chOff x="7891201" y="2553970"/>
            <a:chExt cx="3974440" cy="2811780"/>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1201" y="2553970"/>
              <a:ext cx="3898240" cy="273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3191" y="3686785"/>
              <a:ext cx="1822450" cy="1678965"/>
            </a:xfrm>
            <a:prstGeom prst="ellipse">
              <a:avLst/>
            </a:prstGeom>
            <a:ln>
              <a:noFill/>
            </a:ln>
            <a:effectLst>
              <a:softEdge rad="112500"/>
            </a:effectLst>
          </p:spPr>
        </p:pic>
      </p:grpSp>
      <p:grpSp>
        <p:nvGrpSpPr>
          <p:cNvPr id="13" name="Group 12"/>
          <p:cNvGrpSpPr/>
          <p:nvPr/>
        </p:nvGrpSpPr>
        <p:grpSpPr>
          <a:xfrm>
            <a:off x="325120" y="2553970"/>
            <a:ext cx="3708400" cy="2725946"/>
            <a:chOff x="325120" y="2553970"/>
            <a:chExt cx="3708400" cy="2725946"/>
          </a:xfrm>
        </p:grpSpPr>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120" y="2553970"/>
              <a:ext cx="3708400" cy="266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002" y="3762025"/>
              <a:ext cx="1786059" cy="1517891"/>
            </a:xfrm>
            <a:prstGeom prst="ellipse">
              <a:avLst/>
            </a:prstGeom>
            <a:ln>
              <a:noFill/>
            </a:ln>
            <a:effectLst>
              <a:softEdge rad="112500"/>
            </a:effectLst>
          </p:spPr>
        </p:pic>
      </p:grpSp>
    </p:spTree>
    <p:custDataLst>
      <p:tags r:id="rId1"/>
    </p:custDataLst>
    <p:extLst>
      <p:ext uri="{BB962C8B-B14F-4D97-AF65-F5344CB8AC3E}">
        <p14:creationId xmlns:p14="http://schemas.microsoft.com/office/powerpoint/2010/main" val="2457389248"/>
      </p:ext>
    </p:extLst>
  </p:cSld>
  <p:clrMapOvr>
    <a:masterClrMapping/>
  </p:clrMapOvr>
  <mc:AlternateContent xmlns:mc="http://schemas.openxmlformats.org/markup-compatibility/2006" xmlns:p14="http://schemas.microsoft.com/office/powerpoint/2010/main">
    <mc:Choice Requires="p14">
      <p:transition spd="slow" p14:dur="1500" advTm="42108">
        <p:random/>
      </p:transition>
    </mc:Choice>
    <mc:Fallback xmlns="">
      <p:transition spd="slow" advTm="42108">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165EF30A-25BC-47B7-BC7B-9A6AD10665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1201021" y="1475213"/>
            <a:ext cx="12827629" cy="2800767"/>
          </a:xfrm>
          <a:prstGeom prst="rect">
            <a:avLst/>
          </a:prstGeom>
        </p:spPr>
        <p:txBody>
          <a:bodyPr wrap="square">
            <a:spAutoFit/>
          </a:bodyPr>
          <a:lstStyle/>
          <a:p>
            <a:pPr indent="1647825" algn="ctr"/>
            <a:r>
              <a:rPr lang="en-US" sz="8800" b="1" dirty="0">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CHÀO </a:t>
            </a:r>
          </a:p>
          <a:p>
            <a:pPr indent="1647825" algn="ctr"/>
            <a:r>
              <a:rPr lang="en-US" sz="8800" b="1" dirty="0">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TẠM BIỆT</a:t>
            </a:r>
            <a:endParaRPr lang="en-US" sz="8800" b="1" dirty="0">
              <a:solidFill>
                <a:srgbClr val="0BAF70"/>
              </a:solidFill>
              <a:latin typeface="UTM Neutra" panose="02040603050506020204" pitchFamily="18" charset="0"/>
              <a:ea typeface="Calibri" panose="020F0502020204030204" pitchFamily="34"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1317">
        <p:random/>
      </p:transition>
    </mc:Choice>
    <mc:Fallback xmlns="">
      <p:transition spd="slow" advTm="11317">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xmlns="" id="{FD832AA4-0B45-43AB-8F1A-B43FCA557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9359"/>
          <a:stretch/>
        </p:blipFill>
        <p:spPr>
          <a:xfrm>
            <a:off x="579636" y="456756"/>
            <a:ext cx="10718479" cy="6102305"/>
          </a:xfrm>
          <a:prstGeom prst="rect">
            <a:avLst/>
          </a:prstGeom>
        </p:spPr>
      </p:pic>
      <p:sp>
        <p:nvSpPr>
          <p:cNvPr id="16" name="Rectangle 15"/>
          <p:cNvSpPr/>
          <p:nvPr/>
        </p:nvSpPr>
        <p:spPr>
          <a:xfrm>
            <a:off x="-1191496" y="625107"/>
            <a:ext cx="12827629" cy="2157257"/>
          </a:xfrm>
          <a:prstGeom prst="rect">
            <a:avLst/>
          </a:prstGeom>
        </p:spPr>
        <p:txBody>
          <a:bodyPr wrap="square">
            <a:spAutoFit/>
          </a:bodyPr>
          <a:lstStyle/>
          <a:p>
            <a:pPr indent="1647825" algn="ctr">
              <a:lnSpc>
                <a:spcPct val="107000"/>
              </a:lnSpc>
              <a:spcAft>
                <a:spcPts val="1200"/>
              </a:spcAft>
            </a:pP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Khởi</a:t>
            </a:r>
            <a:r>
              <a:rPr lang="en-US" sz="13800" b="1" dirty="0">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 </a:t>
            </a: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động</a:t>
            </a:r>
            <a:endParaRPr lang="en-US" sz="13800" b="1" dirty="0">
              <a:solidFill>
                <a:srgbClr val="0BAF70"/>
              </a:solidFill>
              <a:latin typeface="UTM Neutra"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12540">
        <p:random/>
      </p:transition>
    </mc:Choice>
    <mc:Fallback xmlns="">
      <p:transition spd="slow" advTm="1254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0271B6A0-09B2-40E9-9E1E-13E815BD68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830800" y="96097"/>
            <a:ext cx="3497336" cy="923330"/>
          </a:xfrm>
          <a:prstGeom prst="rect">
            <a:avLst/>
          </a:prstGeom>
          <a:noFill/>
        </p:spPr>
        <p:txBody>
          <a:bodyPr wrap="square" rtlCol="0">
            <a:spAutoFit/>
          </a:bodyPr>
          <a:lstStyle/>
          <a:p>
            <a:r>
              <a:rPr lang="en-US" sz="5400" b="1" dirty="0" err="1">
                <a:solidFill>
                  <a:srgbClr val="34BE82"/>
                </a:solidFill>
                <a:latin typeface="UTM French Vanilla" panose="02040603050506020204" pitchFamily="18" charset="0"/>
              </a:rPr>
              <a:t>Tập</a:t>
            </a:r>
            <a:r>
              <a:rPr lang="en-US" sz="5400" b="1" dirty="0">
                <a:solidFill>
                  <a:srgbClr val="34BE82"/>
                </a:solidFill>
                <a:latin typeface="UTM French Vanilla" panose="02040603050506020204" pitchFamily="18" charset="0"/>
              </a:rPr>
              <a:t> </a:t>
            </a:r>
            <a:r>
              <a:rPr lang="en-US" sz="5400" b="1" dirty="0" err="1">
                <a:solidFill>
                  <a:srgbClr val="34BE82"/>
                </a:solidFill>
                <a:latin typeface="UTM French Vanilla" panose="02040603050506020204" pitchFamily="18" charset="0"/>
              </a:rPr>
              <a:t>làm</a:t>
            </a:r>
            <a:r>
              <a:rPr lang="en-US" sz="5400" b="1" dirty="0">
                <a:solidFill>
                  <a:srgbClr val="34BE82"/>
                </a:solidFill>
                <a:latin typeface="UTM French Vanilla" panose="02040603050506020204" pitchFamily="18" charset="0"/>
              </a:rPr>
              <a:t> </a:t>
            </a:r>
            <a:r>
              <a:rPr lang="en-US" sz="5400" b="1" dirty="0" err="1">
                <a:solidFill>
                  <a:srgbClr val="34BE82"/>
                </a:solidFill>
                <a:latin typeface="UTM French Vanilla" panose="02040603050506020204" pitchFamily="18" charset="0"/>
              </a:rPr>
              <a:t>văn</a:t>
            </a:r>
            <a:endParaRPr lang="en-US" sz="5400" b="1" dirty="0">
              <a:solidFill>
                <a:srgbClr val="34BE82"/>
              </a:solidFill>
              <a:latin typeface="UTM French Vanilla" panose="02040603050506020204" pitchFamily="18" charset="0"/>
            </a:endParaRPr>
          </a:p>
        </p:txBody>
      </p:sp>
      <p:sp>
        <p:nvSpPr>
          <p:cNvPr id="10" name="TextBox 9"/>
          <p:cNvSpPr txBox="1"/>
          <p:nvPr/>
        </p:nvSpPr>
        <p:spPr>
          <a:xfrm>
            <a:off x="79005" y="872768"/>
            <a:ext cx="8862891" cy="2308324"/>
          </a:xfrm>
          <a:prstGeom prst="rect">
            <a:avLst/>
          </a:prstGeom>
          <a:noFill/>
        </p:spPr>
        <p:txBody>
          <a:bodyPr wrap="square" rtlCol="0">
            <a:spAutoFit/>
          </a:bodyPr>
          <a:lstStyle/>
          <a:p>
            <a:pPr algn="ctr"/>
            <a:r>
              <a:rPr lang="en-US" sz="7200" dirty="0">
                <a:solidFill>
                  <a:srgbClr val="008861"/>
                </a:solidFill>
                <a:latin typeface="UTM Kabel KT" panose="02040603050506020204" pitchFamily="18" charset="0"/>
              </a:rPr>
              <a:t>CẤU TẠO BÀI VĂN </a:t>
            </a:r>
          </a:p>
          <a:p>
            <a:pPr algn="ctr"/>
            <a:r>
              <a:rPr lang="en-US" sz="7200" dirty="0">
                <a:solidFill>
                  <a:srgbClr val="008861"/>
                </a:solidFill>
                <a:latin typeface="UTM Kabel KT" panose="02040603050506020204" pitchFamily="18" charset="0"/>
              </a:rPr>
              <a:t>MIÊU TẢ CÂY CỐI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353" y="-909550"/>
            <a:ext cx="7767550" cy="77675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6908">
        <p:random/>
      </p:transition>
    </mc:Choice>
    <mc:Fallback xmlns="">
      <p:transition spd="slow" advTm="26908">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 b="-3000"/>
          </a:stretch>
        </a:blipFill>
        <a:effectLst/>
      </p:bgPr>
    </p:bg>
    <p:spTree>
      <p:nvGrpSpPr>
        <p:cNvPr id="1" name=""/>
        <p:cNvGrpSpPr/>
        <p:nvPr/>
      </p:nvGrpSpPr>
      <p:grpSpPr>
        <a:xfrm>
          <a:off x="0" y="0"/>
          <a:ext cx="0" cy="0"/>
          <a:chOff x="0" y="0"/>
          <a:chExt cx="0" cy="0"/>
        </a:xfrm>
      </p:grpSpPr>
      <p:sp>
        <p:nvSpPr>
          <p:cNvPr id="2" name="圆角矩形 2"/>
          <p:cNvSpPr/>
          <p:nvPr/>
        </p:nvSpPr>
        <p:spPr>
          <a:xfrm>
            <a:off x="140189" y="388668"/>
            <a:ext cx="11899411" cy="6012132"/>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3" name="Rectangle 2"/>
          <p:cNvSpPr/>
          <p:nvPr/>
        </p:nvSpPr>
        <p:spPr>
          <a:xfrm>
            <a:off x="255831" y="1083719"/>
            <a:ext cx="11668125" cy="5293757"/>
          </a:xfrm>
          <a:prstGeom prst="rect">
            <a:avLst/>
          </a:prstGeom>
        </p:spPr>
        <p:txBody>
          <a:bodyPr wrap="square">
            <a:spAutoFit/>
          </a:bodyPr>
          <a:lstStyle/>
          <a:p>
            <a:pPr algn="ctr"/>
            <a:r>
              <a:rPr lang="vi-VN" sz="4000" b="1" dirty="0">
                <a:latin typeface="Arial" panose="020B0604020202020204" pitchFamily="34" charset="0"/>
                <a:cs typeface="Arial" panose="020B0604020202020204" pitchFamily="34" charset="0"/>
              </a:rPr>
              <a:t>Bãi ngô</a:t>
            </a:r>
            <a:endParaRPr lang="vi-VN" sz="40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	</a:t>
            </a:r>
            <a:r>
              <a:rPr lang="vi-VN" sz="2700" dirty="0">
                <a:latin typeface="Arial" panose="020B0604020202020204" pitchFamily="34" charset="0"/>
                <a:cs typeface="Arial" panose="020B0604020202020204" pitchFamily="34" charset="0"/>
              </a:rPr>
              <a:t>Bãi ngô quê em ngày càng xanh tốt. Mới dạo nào </a:t>
            </a:r>
            <a:r>
              <a:rPr lang="en-US" sz="2700" dirty="0" err="1">
                <a:latin typeface="Arial" panose="020B0604020202020204" pitchFamily="34" charset="0"/>
                <a:cs typeface="Arial" panose="020B0604020202020204" pitchFamily="34" charset="0"/>
              </a:rPr>
              <a:t>những</a:t>
            </a:r>
            <a:r>
              <a:rPr lang="en-US" sz="2700" dirty="0">
                <a:latin typeface="Arial" panose="020B0604020202020204" pitchFamily="34" charset="0"/>
                <a:cs typeface="Arial" panose="020B0604020202020204" pitchFamily="34" charset="0"/>
              </a:rPr>
              <a:t> </a:t>
            </a:r>
            <a:r>
              <a:rPr lang="vi-VN" sz="2700" dirty="0">
                <a:latin typeface="Arial" panose="020B0604020202020204" pitchFamily="34" charset="0"/>
                <a:cs typeface="Arial" panose="020B0604020202020204" pitchFamily="34" charset="0"/>
              </a:rPr>
              <a:t>cây ngô còn lấm tấm như mạ non. Thế mà chỉ ít lâu sau, ngô đã thành cây rung rung trước gió và ánh nắng. Những lá ngô rộng dài, trổ </a:t>
            </a:r>
            <a:r>
              <a:rPr lang="en-US" sz="2700" dirty="0" err="1">
                <a:latin typeface="Arial" panose="020B0604020202020204" pitchFamily="34" charset="0"/>
                <a:cs typeface="Arial" panose="020B0604020202020204" pitchFamily="34" charset="0"/>
              </a:rPr>
              <a:t>ra</a:t>
            </a:r>
            <a:r>
              <a:rPr lang="en-US" sz="2700" dirty="0">
                <a:latin typeface="Arial" panose="020B0604020202020204" pitchFamily="34" charset="0"/>
                <a:cs typeface="Arial" panose="020B0604020202020204" pitchFamily="34" charset="0"/>
              </a:rPr>
              <a:t> </a:t>
            </a:r>
            <a:r>
              <a:rPr lang="vi-VN" sz="2700" dirty="0">
                <a:latin typeface="Arial" panose="020B0604020202020204" pitchFamily="34" charset="0"/>
                <a:cs typeface="Arial" panose="020B0604020202020204" pitchFamily="34" charset="0"/>
              </a:rPr>
              <a:t>mạnh mẽ, nõn nà.</a:t>
            </a:r>
          </a:p>
          <a:p>
            <a:pPr algn="just"/>
            <a:r>
              <a:rPr lang="en-US" sz="2700" dirty="0">
                <a:latin typeface="Arial" panose="020B0604020202020204" pitchFamily="34" charset="0"/>
                <a:cs typeface="Arial" panose="020B0604020202020204" pitchFamily="34" charset="0"/>
              </a:rPr>
              <a:t>	</a:t>
            </a:r>
            <a:r>
              <a:rPr lang="vi-VN" sz="2700" dirty="0">
                <a:latin typeface="Arial" panose="020B0604020202020204" pitchFamily="34" charset="0"/>
                <a:cs typeface="Arial" panose="020B0604020202020204" pitchFamily="34" charset="0"/>
              </a:rPr>
              <a:t>Trên ngọn, một thứ búp như kết bằng nhung và phấn vươn lên. Những đàn bướm trắng, bướm vàng bay đến, thoáng đỗ rồi bay đi. Núp trong cuống lá, những búp ngô non nhú lên và lớn dần. Mình có nhiều khía vàng vàng và những sợi tơ hung hung bọc trong làn áo mỏng óng ánh.</a:t>
            </a:r>
          </a:p>
          <a:p>
            <a:pPr algn="just"/>
            <a:r>
              <a:rPr lang="en-US" sz="2700" dirty="0">
                <a:latin typeface="Arial" panose="020B0604020202020204" pitchFamily="34" charset="0"/>
                <a:cs typeface="Arial" panose="020B0604020202020204" pitchFamily="34" charset="0"/>
              </a:rPr>
              <a:t>	</a:t>
            </a:r>
            <a:r>
              <a:rPr lang="vi-VN" sz="2700" dirty="0">
                <a:latin typeface="Arial" panose="020B0604020202020204" pitchFamily="34" charset="0"/>
                <a:cs typeface="Arial" panose="020B0604020202020204" pitchFamily="34" charset="0"/>
              </a:rPr>
              <a:t>Trời nắng chang chang, tiếng tu hú gần xa ran ran. Hoa ngô xơ xác như cỏ may. Lá ngô quắt lại rủ xuống. Những bắp ngô đã mập và chắc, chỉ còn chờ tay người đến bẻ mang về.</a:t>
            </a:r>
          </a:p>
          <a:p>
            <a:pPr algn="r"/>
            <a:r>
              <a:rPr lang="vi-VN" sz="2700" b="1" dirty="0">
                <a:latin typeface="Arial" panose="020B0604020202020204" pitchFamily="34" charset="0"/>
                <a:cs typeface="Arial" panose="020B0604020202020204" pitchFamily="34" charset="0"/>
              </a:rPr>
              <a:t>Nguyên</a:t>
            </a:r>
            <a:r>
              <a:rPr lang="en-US" sz="2700" b="1" dirty="0">
                <a:latin typeface="Arial" panose="020B0604020202020204" pitchFamily="34" charset="0"/>
                <a:cs typeface="Arial" panose="020B0604020202020204" pitchFamily="34" charset="0"/>
              </a:rPr>
              <a:t> </a:t>
            </a:r>
            <a:r>
              <a:rPr lang="vi-VN" sz="2700" b="1" dirty="0">
                <a:latin typeface="Arial" panose="020B0604020202020204" pitchFamily="34" charset="0"/>
                <a:cs typeface="Arial" panose="020B0604020202020204" pitchFamily="34" charset="0"/>
              </a:rPr>
              <a:t>Hồng</a:t>
            </a:r>
            <a:endParaRPr lang="zh-CN" altLang="en-US" sz="2700" dirty="0">
              <a:latin typeface="Arial" panose="020B0604020202020204" pitchFamily="34" charset="0"/>
              <a:cs typeface="Arial" panose="020B0604020202020204" pitchFamily="34" charset="0"/>
            </a:endParaRPr>
          </a:p>
        </p:txBody>
      </p:sp>
      <p:sp>
        <p:nvSpPr>
          <p:cNvPr id="5" name="TextBox 4"/>
          <p:cNvSpPr txBox="1"/>
          <p:nvPr/>
        </p:nvSpPr>
        <p:spPr>
          <a:xfrm>
            <a:off x="391137" y="522399"/>
            <a:ext cx="12164280" cy="523220"/>
          </a:xfrm>
          <a:prstGeom prst="rect">
            <a:avLst/>
          </a:prstGeom>
          <a:noFill/>
        </p:spPr>
        <p:txBody>
          <a:bodyPr wrap="square" rtlCol="0">
            <a:spAutoFit/>
          </a:bodyPr>
          <a:lstStyle/>
          <a:p>
            <a:r>
              <a:rPr lang="en-US" sz="2800" b="1" dirty="0">
                <a:solidFill>
                  <a:srgbClr val="008861"/>
                </a:solidFill>
                <a:latin typeface="Arial" panose="020B0604020202020204" pitchFamily="34" charset="0"/>
                <a:cs typeface="Arial" panose="020B0604020202020204" pitchFamily="34" charset="0"/>
              </a:rPr>
              <a:t>1. </a:t>
            </a:r>
            <a:r>
              <a:rPr lang="en-US" sz="2800" b="1" dirty="0" err="1">
                <a:solidFill>
                  <a:srgbClr val="008861"/>
                </a:solidFill>
                <a:latin typeface="Arial" panose="020B0604020202020204" pitchFamily="34" charset="0"/>
                <a:cs typeface="Arial" panose="020B0604020202020204" pitchFamily="34" charset="0"/>
              </a:rPr>
              <a:t>Đọc</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bài</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sau</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đây</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Xác</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định</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các</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đoạn</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văn</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và</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nội</a:t>
            </a:r>
            <a:r>
              <a:rPr lang="en-US" sz="2800" b="1" dirty="0">
                <a:solidFill>
                  <a:srgbClr val="008861"/>
                </a:solidFill>
                <a:latin typeface="Arial" panose="020B0604020202020204" pitchFamily="34" charset="0"/>
                <a:cs typeface="Arial" panose="020B0604020202020204" pitchFamily="34" charset="0"/>
              </a:rPr>
              <a:t> dung </a:t>
            </a:r>
            <a:r>
              <a:rPr lang="en-US" sz="2800" b="1" dirty="0" err="1">
                <a:solidFill>
                  <a:srgbClr val="008861"/>
                </a:solidFill>
                <a:latin typeface="Arial" panose="020B0604020202020204" pitchFamily="34" charset="0"/>
                <a:cs typeface="Arial" panose="020B0604020202020204" pitchFamily="34" charset="0"/>
              </a:rPr>
              <a:t>từng</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đoạn</a:t>
            </a:r>
            <a:r>
              <a:rPr lang="en-US" sz="2800" b="1" dirty="0">
                <a:solidFill>
                  <a:srgbClr val="008861"/>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848071" y="4618960"/>
            <a:ext cx="440738" cy="508272"/>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829783" y="2952681"/>
            <a:ext cx="440530" cy="488763"/>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832339" y="1591406"/>
            <a:ext cx="437870" cy="561814"/>
          </a:xfrm>
          <a:prstGeom prst="rect">
            <a:avLst/>
          </a:prstGeom>
        </p:spPr>
      </p:pic>
      <p:sp>
        <p:nvSpPr>
          <p:cNvPr id="4" name="TextBox 3">
            <a:extLst>
              <a:ext uri="{FF2B5EF4-FFF2-40B4-BE49-F238E27FC236}">
                <a16:creationId xmlns:a16="http://schemas.microsoft.com/office/drawing/2014/main" xmlns="" id="{BEBA2DAF-89A6-40F9-91F1-E6015A1EF401}"/>
              </a:ext>
            </a:extLst>
          </p:cNvPr>
          <p:cNvSpPr txBox="1"/>
          <p:nvPr/>
        </p:nvSpPr>
        <p:spPr>
          <a:xfrm>
            <a:off x="-1143000" y="6304002"/>
            <a:ext cx="819150" cy="553998"/>
          </a:xfrm>
          <a:prstGeom prst="rect">
            <a:avLst/>
          </a:prstGeom>
          <a:noFill/>
        </p:spPr>
        <p:txBody>
          <a:bodyPr wrap="square" rtlCol="0">
            <a:spAutoFit/>
          </a:bodyPr>
          <a:lstStyle/>
          <a:p>
            <a:r>
              <a:rPr lang="en-US" sz="3000" dirty="0" err="1">
                <a:latin typeface="#9Slide05 Rukola" panose="02000506050000020003" pitchFamily="2" charset="0"/>
              </a:rPr>
              <a:t>ktuts</a:t>
            </a:r>
            <a:endParaRPr lang="en-US" sz="3000" dirty="0">
              <a:latin typeface="#9Slide05 Rukola" panose="02000506050000020003" pitchFamily="2" charset="0"/>
            </a:endParaRPr>
          </a:p>
        </p:txBody>
      </p:sp>
    </p:spTree>
    <p:custDataLst>
      <p:tags r:id="rId1"/>
    </p:custDataLst>
    <p:extLst>
      <p:ext uri="{BB962C8B-B14F-4D97-AF65-F5344CB8AC3E}">
        <p14:creationId xmlns:p14="http://schemas.microsoft.com/office/powerpoint/2010/main" val="2838759041"/>
      </p:ext>
    </p:extLst>
  </p:cSld>
  <p:clrMapOvr>
    <a:masterClrMapping/>
  </p:clrMapOvr>
  <mc:AlternateContent xmlns:mc="http://schemas.openxmlformats.org/markup-compatibility/2006" xmlns:p14="http://schemas.microsoft.com/office/powerpoint/2010/main">
    <mc:Choice Requires="p14">
      <p:transition spd="slow" p14:dur="2000" advTm="142947"/>
    </mc:Choice>
    <mc:Fallback xmlns="">
      <p:transition spd="slow" advTm="1429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 t="-1000" b="-3000"/>
          </a:stretch>
        </a:blipFill>
        <a:effectLst/>
      </p:bgPr>
    </p:bg>
    <p:spTree>
      <p:nvGrpSpPr>
        <p:cNvPr id="1" name=""/>
        <p:cNvGrpSpPr/>
        <p:nvPr/>
      </p:nvGrpSpPr>
      <p:grpSpPr>
        <a:xfrm>
          <a:off x="0" y="0"/>
          <a:ext cx="0" cy="0"/>
          <a:chOff x="0" y="0"/>
          <a:chExt cx="0" cy="0"/>
        </a:xfrm>
      </p:grpSpPr>
      <p:sp>
        <p:nvSpPr>
          <p:cNvPr id="2" name="圆角矩形 2"/>
          <p:cNvSpPr/>
          <p:nvPr/>
        </p:nvSpPr>
        <p:spPr>
          <a:xfrm>
            <a:off x="140189" y="1019604"/>
            <a:ext cx="11899411" cy="4686252"/>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3" name="Rectangle 2"/>
          <p:cNvSpPr/>
          <p:nvPr/>
        </p:nvSpPr>
        <p:spPr>
          <a:xfrm>
            <a:off x="476432" y="1905868"/>
            <a:ext cx="11401040" cy="2062103"/>
          </a:xfrm>
          <a:prstGeom prst="rect">
            <a:avLst/>
          </a:prstGeom>
        </p:spPr>
        <p:txBody>
          <a:bodyPr wrap="square">
            <a:spAutoFit/>
          </a:bodyPr>
          <a:lstStyle/>
          <a:p>
            <a:pPr algn="just"/>
            <a:r>
              <a:rPr lang="en-US" sz="3200" dirty="0">
                <a:solidFill>
                  <a:schemeClr val="accent5">
                    <a:lumMod val="50000"/>
                  </a:schemeClr>
                </a:solidFill>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Bãi ngô quê em ngày càng xanh tốt. Mới dạo nào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cây ngô còn lấm tấm như mạ non. Thế mà chỉ ít lâu sau, ngô đã thành cây rung rung trước gió và ánh nắng. Những lá ngô rộng dài, trổ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mạnh mẽ, nõn nà.</a:t>
            </a:r>
          </a:p>
        </p:txBody>
      </p:sp>
      <p:sp>
        <p:nvSpPr>
          <p:cNvPr id="5" name="TextBox 4"/>
          <p:cNvSpPr txBox="1"/>
          <p:nvPr/>
        </p:nvSpPr>
        <p:spPr>
          <a:xfrm>
            <a:off x="391137" y="1153335"/>
            <a:ext cx="6558303" cy="584775"/>
          </a:xfrm>
          <a:prstGeom prst="rect">
            <a:avLst/>
          </a:prstGeom>
          <a:noFill/>
        </p:spPr>
        <p:txBody>
          <a:bodyPr wrap="square" rtlCol="0">
            <a:spAutoFit/>
          </a:bodyPr>
          <a:lstStyle/>
          <a:p>
            <a:r>
              <a:rPr lang="en-US" sz="3200" b="1" dirty="0">
                <a:solidFill>
                  <a:srgbClr val="008861"/>
                </a:solidFill>
                <a:latin typeface="Arial" panose="020B0604020202020204" pitchFamily="34" charset="0"/>
                <a:cs typeface="Arial" panose="020B0604020202020204" pitchFamily="34" charset="0"/>
              </a:rPr>
              <a:t>1. </a:t>
            </a:r>
            <a:r>
              <a:rPr lang="en-US" sz="3200" b="1" dirty="0" err="1">
                <a:solidFill>
                  <a:srgbClr val="008861"/>
                </a:solidFill>
                <a:latin typeface="Arial" panose="020B0604020202020204" pitchFamily="34" charset="0"/>
                <a:cs typeface="Arial" panose="020B0604020202020204" pitchFamily="34" charset="0"/>
              </a:rPr>
              <a:t>Xác</a:t>
            </a:r>
            <a:r>
              <a:rPr lang="en-US" sz="3200" b="1" dirty="0">
                <a:solidFill>
                  <a:srgbClr val="008861"/>
                </a:solidFill>
                <a:latin typeface="Arial" panose="020B0604020202020204" pitchFamily="34" charset="0"/>
                <a:cs typeface="Arial" panose="020B0604020202020204" pitchFamily="34" charset="0"/>
              </a:rPr>
              <a:t> </a:t>
            </a:r>
            <a:r>
              <a:rPr lang="en-US" sz="3200" b="1" dirty="0" err="1">
                <a:solidFill>
                  <a:srgbClr val="008861"/>
                </a:solidFill>
                <a:latin typeface="Arial" panose="020B0604020202020204" pitchFamily="34" charset="0"/>
                <a:cs typeface="Arial" panose="020B0604020202020204" pitchFamily="34" charset="0"/>
              </a:rPr>
              <a:t>định</a:t>
            </a:r>
            <a:r>
              <a:rPr lang="en-US" sz="3200" b="1" dirty="0">
                <a:solidFill>
                  <a:srgbClr val="008861"/>
                </a:solidFill>
                <a:latin typeface="Arial" panose="020B0604020202020204" pitchFamily="34" charset="0"/>
                <a:cs typeface="Arial" panose="020B0604020202020204" pitchFamily="34" charset="0"/>
              </a:rPr>
              <a:t> </a:t>
            </a:r>
            <a:r>
              <a:rPr lang="en-US" sz="3200" b="1" dirty="0" err="1">
                <a:solidFill>
                  <a:srgbClr val="008861"/>
                </a:solidFill>
                <a:latin typeface="Arial" panose="020B0604020202020204" pitchFamily="34" charset="0"/>
                <a:cs typeface="Arial" panose="020B0604020202020204" pitchFamily="34" charset="0"/>
              </a:rPr>
              <a:t>nội</a:t>
            </a:r>
            <a:r>
              <a:rPr lang="en-US" sz="3200" b="1" dirty="0">
                <a:solidFill>
                  <a:srgbClr val="008861"/>
                </a:solidFill>
                <a:latin typeface="Arial" panose="020B0604020202020204" pitchFamily="34" charset="0"/>
                <a:cs typeface="Arial" panose="020B0604020202020204" pitchFamily="34" charset="0"/>
              </a:rPr>
              <a:t> dung </a:t>
            </a:r>
            <a:r>
              <a:rPr lang="en-US" sz="3200" b="1" dirty="0" err="1">
                <a:solidFill>
                  <a:srgbClr val="008861"/>
                </a:solidFill>
                <a:latin typeface="Arial" panose="020B0604020202020204" pitchFamily="34" charset="0"/>
                <a:cs typeface="Arial" panose="020B0604020202020204" pitchFamily="34" charset="0"/>
              </a:rPr>
              <a:t>từng</a:t>
            </a:r>
            <a:r>
              <a:rPr lang="en-US" sz="3200" b="1" dirty="0">
                <a:solidFill>
                  <a:srgbClr val="008861"/>
                </a:solidFill>
                <a:latin typeface="Arial" panose="020B0604020202020204" pitchFamily="34" charset="0"/>
                <a:cs typeface="Arial" panose="020B0604020202020204" pitchFamily="34" charset="0"/>
              </a:rPr>
              <a:t> </a:t>
            </a:r>
            <a:r>
              <a:rPr lang="en-US" sz="3200" b="1" dirty="0" err="1">
                <a:solidFill>
                  <a:srgbClr val="008861"/>
                </a:solidFill>
                <a:latin typeface="Arial" panose="020B0604020202020204" pitchFamily="34" charset="0"/>
                <a:cs typeface="Arial" panose="020B0604020202020204" pitchFamily="34" charset="0"/>
              </a:rPr>
              <a:t>đoạn</a:t>
            </a:r>
            <a:r>
              <a:rPr lang="en-US" sz="3200" b="1" dirty="0">
                <a:solidFill>
                  <a:srgbClr val="008861"/>
                </a:solidFill>
                <a:latin typeface="Arial" panose="020B0604020202020204" pitchFamily="34" charset="0"/>
                <a:cs typeface="Arial" panose="020B0604020202020204" pitchFamily="34" charset="0"/>
              </a:rPr>
              <a:t>.</a:t>
            </a:r>
          </a:p>
        </p:txBody>
      </p:sp>
      <p:cxnSp>
        <p:nvCxnSpPr>
          <p:cNvPr id="7" name="Straight Connector 6"/>
          <p:cNvCxnSpPr/>
          <p:nvPr/>
        </p:nvCxnSpPr>
        <p:spPr>
          <a:xfrm>
            <a:off x="1485899" y="2409486"/>
            <a:ext cx="655887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787328" y="4104483"/>
            <a:ext cx="809490" cy="676786"/>
          </a:xfrm>
          <a:prstGeom prst="rect">
            <a:avLst/>
          </a:prstGeom>
        </p:spPr>
      </p:pic>
      <p:sp>
        <p:nvSpPr>
          <p:cNvPr id="11" name="Rectangle 10"/>
          <p:cNvSpPr/>
          <p:nvPr/>
        </p:nvSpPr>
        <p:spPr>
          <a:xfrm>
            <a:off x="1504571" y="4090967"/>
            <a:ext cx="6772157" cy="646331"/>
          </a:xfrm>
          <a:prstGeom prst="rect">
            <a:avLst/>
          </a:prstGeom>
        </p:spPr>
        <p:txBody>
          <a:bodyPr wrap="square">
            <a:spAutoFit/>
          </a:bodyPr>
          <a:lstStyle/>
          <a:p>
            <a:pPr algn="just"/>
            <a:r>
              <a:rPr lang="en-US" sz="3600" b="1" i="1" dirty="0" err="1">
                <a:solidFill>
                  <a:srgbClr val="0BAF70"/>
                </a:solidFill>
                <a:latin typeface="Arial" panose="020B0604020202020204" pitchFamily="34" charset="0"/>
                <a:cs typeface="Arial" panose="020B0604020202020204" pitchFamily="34" charset="0"/>
              </a:rPr>
              <a:t>Giới</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thiệu</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bao</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quát</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về</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bãi</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ngô</a:t>
            </a:r>
            <a:endParaRPr lang="vi-VN" sz="3600" b="1" i="1" dirty="0">
              <a:solidFill>
                <a:srgbClr val="0BAF7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2171701" y="2882986"/>
            <a:ext cx="378948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10392507" y="3385004"/>
            <a:ext cx="115179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587618" y="3864794"/>
            <a:ext cx="143461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2252295" y="3864794"/>
            <a:ext cx="432360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8117545" y="4090970"/>
            <a:ext cx="3275879" cy="646331"/>
          </a:xfrm>
          <a:prstGeom prst="rect">
            <a:avLst/>
          </a:prstGeom>
        </p:spPr>
        <p:txBody>
          <a:bodyPr wrap="square">
            <a:spAutoFit/>
          </a:bodyPr>
          <a:lstStyle/>
          <a:p>
            <a:pPr algn="just"/>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sự</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phát</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triển</a:t>
            </a:r>
            <a:r>
              <a:rPr lang="en-US" sz="3600" b="1" i="1" dirty="0">
                <a:solidFill>
                  <a:srgbClr val="0BAF70"/>
                </a:solidFill>
                <a:latin typeface="Arial" panose="020B0604020202020204" pitchFamily="34" charset="0"/>
                <a:cs typeface="Arial" panose="020B0604020202020204" pitchFamily="34" charset="0"/>
              </a:rPr>
              <a:t>  </a:t>
            </a:r>
            <a:endParaRPr lang="vi-VN" sz="3600" b="1" i="1" dirty="0">
              <a:solidFill>
                <a:srgbClr val="0BAF70"/>
              </a:solidFill>
              <a:latin typeface="Arial" panose="020B0604020202020204" pitchFamily="34" charset="0"/>
              <a:cs typeface="Arial" panose="020B0604020202020204" pitchFamily="34" charset="0"/>
            </a:endParaRPr>
          </a:p>
        </p:txBody>
      </p:sp>
      <p:sp>
        <p:nvSpPr>
          <p:cNvPr id="29" name="Rectangle 28"/>
          <p:cNvSpPr/>
          <p:nvPr/>
        </p:nvSpPr>
        <p:spPr>
          <a:xfrm>
            <a:off x="1504571" y="4666042"/>
            <a:ext cx="9888853" cy="646331"/>
          </a:xfrm>
          <a:prstGeom prst="rect">
            <a:avLst/>
          </a:prstGeom>
        </p:spPr>
        <p:txBody>
          <a:bodyPr wrap="square">
            <a:spAutoFit/>
          </a:bodyPr>
          <a:lstStyle/>
          <a:p>
            <a:pPr algn="just"/>
            <a:r>
              <a:rPr lang="en-US" sz="3600" b="1" i="1" dirty="0" err="1">
                <a:solidFill>
                  <a:srgbClr val="0BAF70"/>
                </a:solidFill>
                <a:latin typeface="Arial" panose="020B0604020202020204" pitchFamily="34" charset="0"/>
                <a:cs typeface="Arial" panose="020B0604020202020204" pitchFamily="34" charset="0"/>
              </a:rPr>
              <a:t>mạnh</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mẽ</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nhanh</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chóng</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của</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những</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cây</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ngô</a:t>
            </a:r>
            <a:r>
              <a:rPr lang="en-US" sz="3600" b="1" i="1" dirty="0">
                <a:solidFill>
                  <a:srgbClr val="0BAF70"/>
                </a:solidFill>
                <a:latin typeface="Arial" panose="020B0604020202020204" pitchFamily="34" charset="0"/>
                <a:cs typeface="Arial" panose="020B0604020202020204" pitchFamily="34" charset="0"/>
              </a:rPr>
              <a:t>. </a:t>
            </a:r>
            <a:endParaRPr lang="vi-VN" sz="3600" b="1" i="1" dirty="0">
              <a:solidFill>
                <a:srgbClr val="0BAF7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587618" y="3385004"/>
            <a:ext cx="178067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2" name="Oval 31"/>
          <p:cNvSpPr/>
          <p:nvPr/>
        </p:nvSpPr>
        <p:spPr>
          <a:xfrm>
            <a:off x="7946977" y="1899273"/>
            <a:ext cx="2679192" cy="606183"/>
          </a:xfrm>
          <a:prstGeom prst="ellipse">
            <a:avLst/>
          </a:prstGeom>
          <a:noFill/>
          <a:ln w="38100">
            <a:solidFill>
              <a:srgbClr val="008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8414426" y="2474082"/>
            <a:ext cx="2547986" cy="521038"/>
          </a:xfrm>
          <a:prstGeom prst="ellipse">
            <a:avLst/>
          </a:prstGeom>
          <a:noFill/>
          <a:ln w="38100">
            <a:solidFill>
              <a:srgbClr val="008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974740" y="1943642"/>
            <a:ext cx="437870" cy="561814"/>
          </a:xfrm>
          <a:prstGeom prst="rect">
            <a:avLst/>
          </a:prstGeom>
        </p:spPr>
      </p:pic>
    </p:spTree>
    <p:custDataLst>
      <p:tags r:id="rId1"/>
    </p:custDataLst>
    <p:extLst>
      <p:ext uri="{BB962C8B-B14F-4D97-AF65-F5344CB8AC3E}">
        <p14:creationId xmlns:p14="http://schemas.microsoft.com/office/powerpoint/2010/main" val="86989456"/>
      </p:ext>
    </p:extLst>
  </p:cSld>
  <p:clrMapOvr>
    <a:masterClrMapping/>
  </p:clrMapOvr>
  <mc:AlternateContent xmlns:mc="http://schemas.openxmlformats.org/markup-compatibility/2006" xmlns:p14="http://schemas.microsoft.com/office/powerpoint/2010/main">
    <mc:Choice Requires="p14">
      <p:transition spd="slow" p14:dur="2000" advTm="83867"/>
    </mc:Choice>
    <mc:Fallback xmlns="">
      <p:transition spd="slow" advTm="838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 b="-3000"/>
          </a:stretch>
        </a:blipFill>
        <a:effectLst/>
      </p:bgPr>
    </p:bg>
    <p:spTree>
      <p:nvGrpSpPr>
        <p:cNvPr id="1" name=""/>
        <p:cNvGrpSpPr/>
        <p:nvPr/>
      </p:nvGrpSpPr>
      <p:grpSpPr>
        <a:xfrm>
          <a:off x="0" y="0"/>
          <a:ext cx="0" cy="0"/>
          <a:chOff x="0" y="0"/>
          <a:chExt cx="0" cy="0"/>
        </a:xfrm>
      </p:grpSpPr>
      <p:sp>
        <p:nvSpPr>
          <p:cNvPr id="2" name="圆角矩形 2"/>
          <p:cNvSpPr/>
          <p:nvPr/>
        </p:nvSpPr>
        <p:spPr>
          <a:xfrm>
            <a:off x="149333" y="1129332"/>
            <a:ext cx="11899411" cy="4146756"/>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3" name="Rectangle 2"/>
          <p:cNvSpPr/>
          <p:nvPr/>
        </p:nvSpPr>
        <p:spPr>
          <a:xfrm>
            <a:off x="485576" y="2015596"/>
            <a:ext cx="11164583" cy="2062103"/>
          </a:xfrm>
          <a:prstGeom prst="rect">
            <a:avLst/>
          </a:prstGeom>
        </p:spPr>
        <p:txBody>
          <a:bodyPr wrap="square">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vi-VN" sz="3200" dirty="0">
                <a:cs typeface="Arial" panose="020B0604020202020204" pitchFamily="34" charset="0"/>
              </a:rPr>
              <a:t>Trời nắng chang chang, tiếng tu hú gần xa ran ran. Hoa ngô xơ xác như cỏ may. Lá ngô quắt lại rủ xuống. Những bắp ngô đã mập và chắc, chỉ còn chờ tay người đến bẻ mang về.</a:t>
            </a:r>
          </a:p>
        </p:txBody>
      </p:sp>
      <p:sp>
        <p:nvSpPr>
          <p:cNvPr id="5" name="TextBox 4"/>
          <p:cNvSpPr txBox="1"/>
          <p:nvPr/>
        </p:nvSpPr>
        <p:spPr>
          <a:xfrm>
            <a:off x="485576" y="1360149"/>
            <a:ext cx="6558303" cy="584775"/>
          </a:xfrm>
          <a:prstGeom prst="rect">
            <a:avLst/>
          </a:prstGeom>
          <a:noFill/>
        </p:spPr>
        <p:txBody>
          <a:bodyPr wrap="square" rtlCol="0">
            <a:spAutoFit/>
          </a:bodyPr>
          <a:lstStyle/>
          <a:p>
            <a:r>
              <a:rPr lang="en-US" sz="3200" b="1" dirty="0">
                <a:solidFill>
                  <a:srgbClr val="008861"/>
                </a:solidFill>
                <a:latin typeface="Arial" panose="020B0604020202020204" pitchFamily="34" charset="0"/>
                <a:cs typeface="Arial" panose="020B0604020202020204" pitchFamily="34" charset="0"/>
              </a:rPr>
              <a:t>1. </a:t>
            </a:r>
            <a:r>
              <a:rPr lang="en-US" sz="3200" b="1" dirty="0" err="1">
                <a:solidFill>
                  <a:srgbClr val="008861"/>
                </a:solidFill>
                <a:latin typeface="Arial" panose="020B0604020202020204" pitchFamily="34" charset="0"/>
                <a:cs typeface="Arial" panose="020B0604020202020204" pitchFamily="34" charset="0"/>
              </a:rPr>
              <a:t>Xác</a:t>
            </a:r>
            <a:r>
              <a:rPr lang="en-US" sz="3200" b="1" dirty="0">
                <a:solidFill>
                  <a:srgbClr val="008861"/>
                </a:solidFill>
                <a:latin typeface="Arial" panose="020B0604020202020204" pitchFamily="34" charset="0"/>
                <a:cs typeface="Arial" panose="020B0604020202020204" pitchFamily="34" charset="0"/>
              </a:rPr>
              <a:t> </a:t>
            </a:r>
            <a:r>
              <a:rPr lang="en-US" sz="3200" b="1" dirty="0" err="1">
                <a:solidFill>
                  <a:srgbClr val="008861"/>
                </a:solidFill>
                <a:latin typeface="Arial" panose="020B0604020202020204" pitchFamily="34" charset="0"/>
                <a:cs typeface="Arial" panose="020B0604020202020204" pitchFamily="34" charset="0"/>
              </a:rPr>
              <a:t>định</a:t>
            </a:r>
            <a:r>
              <a:rPr lang="en-US" sz="3200" b="1" dirty="0">
                <a:solidFill>
                  <a:srgbClr val="008861"/>
                </a:solidFill>
                <a:latin typeface="Arial" panose="020B0604020202020204" pitchFamily="34" charset="0"/>
                <a:cs typeface="Arial" panose="020B0604020202020204" pitchFamily="34" charset="0"/>
              </a:rPr>
              <a:t> </a:t>
            </a:r>
            <a:r>
              <a:rPr lang="en-US" sz="3200" b="1" dirty="0" err="1">
                <a:solidFill>
                  <a:srgbClr val="008861"/>
                </a:solidFill>
                <a:latin typeface="Arial" panose="020B0604020202020204" pitchFamily="34" charset="0"/>
                <a:cs typeface="Arial" panose="020B0604020202020204" pitchFamily="34" charset="0"/>
              </a:rPr>
              <a:t>nội</a:t>
            </a:r>
            <a:r>
              <a:rPr lang="en-US" sz="3200" b="1" dirty="0">
                <a:solidFill>
                  <a:srgbClr val="008861"/>
                </a:solidFill>
                <a:latin typeface="Arial" panose="020B0604020202020204" pitchFamily="34" charset="0"/>
                <a:cs typeface="Arial" panose="020B0604020202020204" pitchFamily="34" charset="0"/>
              </a:rPr>
              <a:t> dung </a:t>
            </a:r>
            <a:r>
              <a:rPr lang="en-US" sz="3200" b="1" dirty="0" err="1">
                <a:solidFill>
                  <a:srgbClr val="008861"/>
                </a:solidFill>
                <a:latin typeface="Arial" panose="020B0604020202020204" pitchFamily="34" charset="0"/>
                <a:cs typeface="Arial" panose="020B0604020202020204" pitchFamily="34" charset="0"/>
              </a:rPr>
              <a:t>từng</a:t>
            </a:r>
            <a:r>
              <a:rPr lang="en-US" sz="3200" b="1" dirty="0">
                <a:solidFill>
                  <a:srgbClr val="008861"/>
                </a:solidFill>
                <a:latin typeface="Arial" panose="020B0604020202020204" pitchFamily="34" charset="0"/>
                <a:cs typeface="Arial" panose="020B0604020202020204" pitchFamily="34" charset="0"/>
              </a:rPr>
              <a:t> </a:t>
            </a:r>
            <a:r>
              <a:rPr lang="en-US" sz="3200" b="1" dirty="0" err="1">
                <a:solidFill>
                  <a:srgbClr val="008861"/>
                </a:solidFill>
                <a:latin typeface="Arial" panose="020B0604020202020204" pitchFamily="34" charset="0"/>
                <a:cs typeface="Arial" panose="020B0604020202020204" pitchFamily="34" charset="0"/>
              </a:rPr>
              <a:t>đoạn</a:t>
            </a:r>
            <a:r>
              <a:rPr lang="en-US" sz="3200" b="1" dirty="0">
                <a:solidFill>
                  <a:srgbClr val="008861"/>
                </a:solidFill>
                <a:latin typeface="Arial" panose="020B0604020202020204" pitchFamily="34" charset="0"/>
                <a:cs typeface="Arial" panose="020B0604020202020204" pitchFamily="34" charset="0"/>
              </a:rPr>
              <a:t>.</a:t>
            </a:r>
          </a:p>
        </p:txBody>
      </p:sp>
      <p:cxnSp>
        <p:nvCxnSpPr>
          <p:cNvPr id="7" name="Straight Connector 6"/>
          <p:cNvCxnSpPr/>
          <p:nvPr/>
        </p:nvCxnSpPr>
        <p:spPr>
          <a:xfrm>
            <a:off x="10844784" y="2511775"/>
            <a:ext cx="7040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265013" y="4113620"/>
            <a:ext cx="809490" cy="676786"/>
          </a:xfrm>
          <a:prstGeom prst="rect">
            <a:avLst/>
          </a:prstGeom>
        </p:spPr>
      </p:pic>
      <p:sp>
        <p:nvSpPr>
          <p:cNvPr id="11" name="Rectangle 10"/>
          <p:cNvSpPr/>
          <p:nvPr/>
        </p:nvSpPr>
        <p:spPr>
          <a:xfrm>
            <a:off x="1074503" y="4085792"/>
            <a:ext cx="10691551" cy="646331"/>
          </a:xfrm>
          <a:prstGeom prst="rect">
            <a:avLst/>
          </a:prstGeom>
        </p:spPr>
        <p:txBody>
          <a:bodyPr wrap="square">
            <a:spAutoFit/>
          </a:bodyPr>
          <a:lstStyle/>
          <a:p>
            <a:pPr algn="just"/>
            <a:r>
              <a:rPr lang="en-US" sz="3600" b="1" i="1" dirty="0" err="1">
                <a:solidFill>
                  <a:srgbClr val="0BAF70"/>
                </a:solidFill>
                <a:latin typeface="Arial" panose="020B0604020202020204" pitchFamily="34" charset="0"/>
                <a:cs typeface="Arial" panose="020B0604020202020204" pitchFamily="34" charset="0"/>
              </a:rPr>
              <a:t>Tả</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cây</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ngô</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trong</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giai</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đoạn</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đã</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có</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thể</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thu</a:t>
            </a:r>
            <a:r>
              <a:rPr lang="en-US" sz="3600" b="1" i="1" dirty="0">
                <a:solidFill>
                  <a:srgbClr val="0BAF70"/>
                </a:solidFill>
                <a:latin typeface="Arial" panose="020B0604020202020204" pitchFamily="34" charset="0"/>
                <a:cs typeface="Arial" panose="020B0604020202020204" pitchFamily="34" charset="0"/>
              </a:rPr>
              <a:t> </a:t>
            </a:r>
            <a:r>
              <a:rPr lang="en-US" sz="3600" b="1" i="1" dirty="0" err="1">
                <a:solidFill>
                  <a:srgbClr val="0BAF70"/>
                </a:solidFill>
                <a:latin typeface="Arial" panose="020B0604020202020204" pitchFamily="34" charset="0"/>
                <a:cs typeface="Arial" panose="020B0604020202020204" pitchFamily="34" charset="0"/>
              </a:rPr>
              <a:t>hoạch</a:t>
            </a:r>
            <a:r>
              <a:rPr lang="en-US" sz="3600" b="1" i="1" dirty="0">
                <a:solidFill>
                  <a:srgbClr val="0BAF70"/>
                </a:solidFill>
                <a:latin typeface="Arial" panose="020B0604020202020204" pitchFamily="34" charset="0"/>
                <a:cs typeface="Arial" panose="020B0604020202020204" pitchFamily="34" charset="0"/>
              </a:rPr>
              <a:t>.</a:t>
            </a:r>
            <a:endParaRPr lang="vi-VN" sz="3600" b="1" i="1" dirty="0">
              <a:solidFill>
                <a:srgbClr val="0BAF7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600950" y="3001858"/>
            <a:ext cx="210567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591806" y="3489890"/>
            <a:ext cx="494031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2" name="Picture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1074503" y="2035465"/>
            <a:ext cx="440738" cy="508272"/>
          </a:xfrm>
          <a:prstGeom prst="rect">
            <a:avLst/>
          </a:prstGeom>
        </p:spPr>
      </p:pic>
      <p:cxnSp>
        <p:nvCxnSpPr>
          <p:cNvPr id="14" name="Straight Connector 13"/>
          <p:cNvCxnSpPr/>
          <p:nvPr/>
        </p:nvCxnSpPr>
        <p:spPr>
          <a:xfrm>
            <a:off x="5412602" y="3013980"/>
            <a:ext cx="469151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509500774"/>
      </p:ext>
    </p:extLst>
  </p:cSld>
  <p:clrMapOvr>
    <a:masterClrMapping/>
  </p:clrMapOvr>
  <mc:AlternateContent xmlns:mc="http://schemas.openxmlformats.org/markup-compatibility/2006" xmlns:p14="http://schemas.microsoft.com/office/powerpoint/2010/main">
    <mc:Choice Requires="p14">
      <p:transition spd="slow" p14:dur="2000" advTm="39577"/>
    </mc:Choice>
    <mc:Fallback xmlns="">
      <p:transition spd="slow" advTm="39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圆角矩形 2"/>
          <p:cNvSpPr/>
          <p:nvPr/>
        </p:nvSpPr>
        <p:spPr>
          <a:xfrm>
            <a:off x="140189" y="293418"/>
            <a:ext cx="11899411" cy="6240732"/>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4" name="Rectangle 3"/>
          <p:cNvSpPr/>
          <p:nvPr/>
        </p:nvSpPr>
        <p:spPr>
          <a:xfrm>
            <a:off x="388143" y="374358"/>
            <a:ext cx="11403501" cy="954107"/>
          </a:xfrm>
          <a:prstGeom prst="rect">
            <a:avLst/>
          </a:prstGeom>
        </p:spPr>
        <p:txBody>
          <a:bodyPr wrap="square">
            <a:spAutoFit/>
          </a:bodyPr>
          <a:lstStyle/>
          <a:p>
            <a:pPr algn="just"/>
            <a:r>
              <a:rPr lang="en-US" sz="2800" b="1" dirty="0">
                <a:solidFill>
                  <a:srgbClr val="008861"/>
                </a:solidFill>
                <a:latin typeface="Arial" panose="020B0604020202020204" pitchFamily="34" charset="0"/>
                <a:cs typeface="Arial" panose="020B0604020202020204" pitchFamily="34" charset="0"/>
              </a:rPr>
              <a:t>2. </a:t>
            </a:r>
            <a:r>
              <a:rPr lang="en-US" sz="2800" b="1" dirty="0" err="1">
                <a:solidFill>
                  <a:srgbClr val="008861"/>
                </a:solidFill>
                <a:latin typeface="Arial" panose="020B0604020202020204" pitchFamily="34" charset="0"/>
                <a:cs typeface="Arial" panose="020B0604020202020204" pitchFamily="34" charset="0"/>
              </a:rPr>
              <a:t>Đọc</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lại</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bài</a:t>
            </a:r>
            <a:r>
              <a:rPr lang="en-US" sz="2800" b="1" dirty="0">
                <a:solidFill>
                  <a:srgbClr val="008861"/>
                </a:solidFill>
                <a:latin typeface="Arial" panose="020B0604020202020204" pitchFamily="34" charset="0"/>
                <a:cs typeface="Arial" panose="020B0604020202020204" pitchFamily="34" charset="0"/>
              </a:rPr>
              <a:t> </a:t>
            </a:r>
            <a:r>
              <a:rPr lang="en-US" sz="2800" b="1" i="1" dirty="0" err="1">
                <a:solidFill>
                  <a:srgbClr val="008861"/>
                </a:solidFill>
                <a:latin typeface="Arial" panose="020B0604020202020204" pitchFamily="34" charset="0"/>
                <a:cs typeface="Arial" panose="020B0604020202020204" pitchFamily="34" charset="0"/>
              </a:rPr>
              <a:t>Cây</a:t>
            </a:r>
            <a:r>
              <a:rPr lang="en-US" sz="2800" b="1" i="1" dirty="0">
                <a:solidFill>
                  <a:srgbClr val="008861"/>
                </a:solidFill>
                <a:latin typeface="Arial" panose="020B0604020202020204" pitchFamily="34" charset="0"/>
                <a:cs typeface="Arial" panose="020B0604020202020204" pitchFamily="34" charset="0"/>
              </a:rPr>
              <a:t> </a:t>
            </a:r>
            <a:r>
              <a:rPr lang="en-US" sz="2800" b="1" i="1" dirty="0" err="1">
                <a:solidFill>
                  <a:srgbClr val="008861"/>
                </a:solidFill>
                <a:latin typeface="Arial" panose="020B0604020202020204" pitchFamily="34" charset="0"/>
                <a:cs typeface="Arial" panose="020B0604020202020204" pitchFamily="34" charset="0"/>
              </a:rPr>
              <a:t>mai</a:t>
            </a:r>
            <a:r>
              <a:rPr lang="en-US" sz="2800" b="1" i="1" dirty="0">
                <a:solidFill>
                  <a:srgbClr val="008861"/>
                </a:solidFill>
                <a:latin typeface="Arial" panose="020B0604020202020204" pitchFamily="34" charset="0"/>
                <a:cs typeface="Arial" panose="020B0604020202020204" pitchFamily="34" charset="0"/>
              </a:rPr>
              <a:t> </a:t>
            </a:r>
            <a:r>
              <a:rPr lang="en-US" sz="2800" b="1" i="1" dirty="0" err="1">
                <a:solidFill>
                  <a:srgbClr val="008861"/>
                </a:solidFill>
                <a:latin typeface="Arial" panose="020B0604020202020204" pitchFamily="34" charset="0"/>
                <a:cs typeface="Arial" panose="020B0604020202020204" pitchFamily="34" charset="0"/>
              </a:rPr>
              <a:t>tứ</a:t>
            </a:r>
            <a:r>
              <a:rPr lang="en-US" sz="2800" b="1" i="1" dirty="0">
                <a:solidFill>
                  <a:srgbClr val="008861"/>
                </a:solidFill>
                <a:latin typeface="Arial" panose="020B0604020202020204" pitchFamily="34" charset="0"/>
                <a:cs typeface="Arial" panose="020B0604020202020204" pitchFamily="34" charset="0"/>
              </a:rPr>
              <a:t> </a:t>
            </a:r>
            <a:r>
              <a:rPr lang="en-US" sz="2800" b="1" i="1" dirty="0" err="1">
                <a:solidFill>
                  <a:srgbClr val="008861"/>
                </a:solidFill>
                <a:latin typeface="Arial" panose="020B0604020202020204" pitchFamily="34" charset="0"/>
                <a:cs typeface="Arial" panose="020B0604020202020204" pitchFamily="34" charset="0"/>
              </a:rPr>
              <a:t>quý</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Trình</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tự</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miêu</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tả</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trong</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bài</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ấy</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có</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điểm</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gì</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khác</a:t>
            </a:r>
            <a:r>
              <a:rPr lang="en-US" sz="2800" b="1" dirty="0">
                <a:solidFill>
                  <a:srgbClr val="008861"/>
                </a:solidFill>
                <a:latin typeface="Arial" panose="020B0604020202020204" pitchFamily="34" charset="0"/>
                <a:cs typeface="Arial" panose="020B0604020202020204" pitchFamily="34" charset="0"/>
              </a:rPr>
              <a:t> </a:t>
            </a:r>
            <a:r>
              <a:rPr lang="en-US" sz="2800" b="1" dirty="0" err="1">
                <a:solidFill>
                  <a:srgbClr val="008861"/>
                </a:solidFill>
                <a:latin typeface="Arial" panose="020B0604020202020204" pitchFamily="34" charset="0"/>
                <a:cs typeface="Arial" panose="020B0604020202020204" pitchFamily="34" charset="0"/>
              </a:rPr>
              <a:t>bài</a:t>
            </a:r>
            <a:r>
              <a:rPr lang="en-US" sz="2800" b="1" dirty="0">
                <a:solidFill>
                  <a:srgbClr val="008861"/>
                </a:solidFill>
                <a:latin typeface="Arial" panose="020B0604020202020204" pitchFamily="34" charset="0"/>
                <a:cs typeface="Arial" panose="020B0604020202020204" pitchFamily="34" charset="0"/>
              </a:rPr>
              <a:t> </a:t>
            </a:r>
            <a:r>
              <a:rPr lang="en-US" sz="2800" b="1" i="1" dirty="0" err="1">
                <a:solidFill>
                  <a:srgbClr val="008861"/>
                </a:solidFill>
                <a:latin typeface="Arial" panose="020B0604020202020204" pitchFamily="34" charset="0"/>
                <a:cs typeface="Arial" panose="020B0604020202020204" pitchFamily="34" charset="0"/>
              </a:rPr>
              <a:t>Bãi</a:t>
            </a:r>
            <a:r>
              <a:rPr lang="en-US" sz="2800" b="1" i="1" dirty="0">
                <a:solidFill>
                  <a:srgbClr val="008861"/>
                </a:solidFill>
                <a:latin typeface="Arial" panose="020B0604020202020204" pitchFamily="34" charset="0"/>
                <a:cs typeface="Arial" panose="020B0604020202020204" pitchFamily="34" charset="0"/>
              </a:rPr>
              <a:t> </a:t>
            </a:r>
            <a:r>
              <a:rPr lang="en-US" sz="2800" b="1" i="1" dirty="0" err="1">
                <a:solidFill>
                  <a:srgbClr val="008861"/>
                </a:solidFill>
                <a:latin typeface="Arial" panose="020B0604020202020204" pitchFamily="34" charset="0"/>
                <a:cs typeface="Arial" panose="020B0604020202020204" pitchFamily="34" charset="0"/>
              </a:rPr>
              <a:t>ngô</a:t>
            </a:r>
            <a:r>
              <a:rPr lang="en-US" sz="2800" b="1" dirty="0">
                <a:solidFill>
                  <a:srgbClr val="008861"/>
                </a:solidFill>
                <a:latin typeface="Arial" panose="020B0604020202020204" pitchFamily="34" charset="0"/>
                <a:cs typeface="Arial" panose="020B0604020202020204" pitchFamily="34" charset="0"/>
              </a:rPr>
              <a:t>?</a:t>
            </a:r>
          </a:p>
        </p:txBody>
      </p:sp>
      <p:sp>
        <p:nvSpPr>
          <p:cNvPr id="9" name="Rectangle 6"/>
          <p:cNvSpPr>
            <a:spLocks noChangeArrowheads="1"/>
          </p:cNvSpPr>
          <p:nvPr/>
        </p:nvSpPr>
        <p:spPr bwMode="auto">
          <a:xfrm>
            <a:off x="388142" y="1300365"/>
            <a:ext cx="11403501" cy="5216813"/>
          </a:xfrm>
          <a:prstGeom prst="rect">
            <a:avLst/>
          </a:prstGeom>
          <a:noFill/>
          <a:ln w="9525">
            <a:noFill/>
            <a:miter lim="800000"/>
            <a:headEnd/>
            <a:tailEnd/>
          </a:ln>
        </p:spPr>
        <p:txBody>
          <a:bodyPr wrap="square">
            <a:spAutoFit/>
          </a:bodyPr>
          <a:lstStyle/>
          <a:p>
            <a:pPr algn="ctr"/>
            <a:r>
              <a:rPr lang="en-US" sz="3600" b="1" dirty="0" err="1">
                <a:latin typeface="Arial" charset="0"/>
              </a:rPr>
              <a:t>Cây</a:t>
            </a:r>
            <a:r>
              <a:rPr lang="en-US" sz="3600" b="1" dirty="0">
                <a:latin typeface="Arial" charset="0"/>
              </a:rPr>
              <a:t> </a:t>
            </a:r>
            <a:r>
              <a:rPr lang="en-US" sz="3600" b="1" dirty="0" err="1">
                <a:latin typeface="Arial" charset="0"/>
              </a:rPr>
              <a:t>mai</a:t>
            </a:r>
            <a:r>
              <a:rPr lang="en-US" sz="3600" b="1" dirty="0">
                <a:latin typeface="Arial" charset="0"/>
              </a:rPr>
              <a:t> </a:t>
            </a:r>
            <a:r>
              <a:rPr lang="en-US" sz="3600" b="1" dirty="0" err="1">
                <a:latin typeface="Arial" charset="0"/>
              </a:rPr>
              <a:t>tứ</a:t>
            </a:r>
            <a:r>
              <a:rPr lang="en-US" sz="3600" b="1" dirty="0">
                <a:latin typeface="Arial" charset="0"/>
              </a:rPr>
              <a:t> </a:t>
            </a:r>
            <a:r>
              <a:rPr lang="en-US" sz="3600" b="1" dirty="0" err="1">
                <a:latin typeface="Arial" charset="0"/>
              </a:rPr>
              <a:t>quý</a:t>
            </a:r>
            <a:endParaRPr lang="en-US" sz="3600" b="1" dirty="0">
              <a:latin typeface="Arial" charset="0"/>
            </a:endParaRPr>
          </a:p>
          <a:p>
            <a:pPr algn="just"/>
            <a:r>
              <a:rPr lang="en-US" sz="2600" dirty="0">
                <a:latin typeface="Arial" charset="0"/>
              </a:rPr>
              <a:t>	</a:t>
            </a:r>
            <a:r>
              <a:rPr lang="en-US" sz="2700" dirty="0" err="1">
                <a:latin typeface="Arial" charset="0"/>
              </a:rPr>
              <a:t>Cây</a:t>
            </a:r>
            <a:r>
              <a:rPr lang="en-US" sz="2700" dirty="0">
                <a:latin typeface="Arial" charset="0"/>
              </a:rPr>
              <a:t> </a:t>
            </a:r>
            <a:r>
              <a:rPr lang="en-US" sz="2700" dirty="0" err="1">
                <a:latin typeface="Arial" charset="0"/>
              </a:rPr>
              <a:t>mai</a:t>
            </a:r>
            <a:r>
              <a:rPr lang="en-US" sz="2700" dirty="0">
                <a:latin typeface="Arial" charset="0"/>
              </a:rPr>
              <a:t> </a:t>
            </a:r>
            <a:r>
              <a:rPr lang="en-US" sz="2700" dirty="0" err="1">
                <a:latin typeface="Arial" charset="0"/>
              </a:rPr>
              <a:t>cao</a:t>
            </a:r>
            <a:r>
              <a:rPr lang="en-US" sz="2700" dirty="0">
                <a:latin typeface="Arial" charset="0"/>
              </a:rPr>
              <a:t> </a:t>
            </a:r>
            <a:r>
              <a:rPr lang="en-US" sz="2700" dirty="0" err="1">
                <a:latin typeface="Arial" charset="0"/>
              </a:rPr>
              <a:t>trên</a:t>
            </a:r>
            <a:r>
              <a:rPr lang="en-US" sz="2700" dirty="0">
                <a:latin typeface="Arial" charset="0"/>
              </a:rPr>
              <a:t> </a:t>
            </a:r>
            <a:r>
              <a:rPr lang="en-US" sz="2700" dirty="0" err="1">
                <a:latin typeface="Arial" charset="0"/>
              </a:rPr>
              <a:t>hai</a:t>
            </a:r>
            <a:r>
              <a:rPr lang="en-US" sz="2700" dirty="0">
                <a:latin typeface="Arial" charset="0"/>
              </a:rPr>
              <a:t> </a:t>
            </a:r>
            <a:r>
              <a:rPr lang="en-US" sz="2700" dirty="0" err="1">
                <a:latin typeface="Arial" charset="0"/>
              </a:rPr>
              <a:t>mét</a:t>
            </a:r>
            <a:r>
              <a:rPr lang="en-US" sz="2700" dirty="0">
                <a:latin typeface="Arial" charset="0"/>
              </a:rPr>
              <a:t>, </a:t>
            </a:r>
            <a:r>
              <a:rPr lang="en-US" sz="2700" dirty="0" err="1">
                <a:latin typeface="Arial" charset="0"/>
              </a:rPr>
              <a:t>dáng</a:t>
            </a:r>
            <a:r>
              <a:rPr lang="en-US" sz="2700" dirty="0">
                <a:latin typeface="Arial" charset="0"/>
              </a:rPr>
              <a:t> </a:t>
            </a:r>
            <a:r>
              <a:rPr lang="en-US" sz="2700" dirty="0" err="1">
                <a:latin typeface="Arial" charset="0"/>
              </a:rPr>
              <a:t>thanh</a:t>
            </a:r>
            <a:r>
              <a:rPr lang="en-US" sz="2700" dirty="0">
                <a:latin typeface="Arial" charset="0"/>
              </a:rPr>
              <a:t>, </a:t>
            </a:r>
            <a:r>
              <a:rPr lang="en-US" sz="2700" dirty="0" err="1">
                <a:latin typeface="Arial" charset="0"/>
              </a:rPr>
              <a:t>thân</a:t>
            </a:r>
            <a:r>
              <a:rPr lang="en-US" sz="2700" dirty="0">
                <a:latin typeface="Arial" charset="0"/>
              </a:rPr>
              <a:t> </a:t>
            </a:r>
            <a:r>
              <a:rPr lang="en-US" sz="2700" dirty="0" err="1">
                <a:latin typeface="Arial" charset="0"/>
              </a:rPr>
              <a:t>thẳng</a:t>
            </a:r>
            <a:r>
              <a:rPr lang="en-US" sz="2700" dirty="0">
                <a:latin typeface="Arial" charset="0"/>
              </a:rPr>
              <a:t> </a:t>
            </a:r>
            <a:r>
              <a:rPr lang="en-US" sz="2700" dirty="0" err="1">
                <a:latin typeface="Arial" charset="0"/>
              </a:rPr>
              <a:t>như</a:t>
            </a:r>
            <a:r>
              <a:rPr lang="en-US" sz="2700" dirty="0">
                <a:latin typeface="Arial" charset="0"/>
              </a:rPr>
              <a:t> </a:t>
            </a:r>
            <a:r>
              <a:rPr lang="en-US" sz="2700" dirty="0" err="1">
                <a:latin typeface="Arial" charset="0"/>
              </a:rPr>
              <a:t>thân</a:t>
            </a:r>
            <a:r>
              <a:rPr lang="en-US" sz="2700" dirty="0">
                <a:latin typeface="Arial" charset="0"/>
              </a:rPr>
              <a:t> </a:t>
            </a:r>
            <a:r>
              <a:rPr lang="en-US" sz="2700" dirty="0" err="1">
                <a:latin typeface="Arial" charset="0"/>
              </a:rPr>
              <a:t>trúc</a:t>
            </a:r>
            <a:r>
              <a:rPr lang="en-US" sz="2700" dirty="0">
                <a:latin typeface="Arial" charset="0"/>
              </a:rPr>
              <a:t>. </a:t>
            </a:r>
            <a:r>
              <a:rPr lang="en-US" sz="2700" dirty="0" err="1">
                <a:latin typeface="Arial" charset="0"/>
              </a:rPr>
              <a:t>Tán</a:t>
            </a:r>
            <a:r>
              <a:rPr lang="en-US" sz="2700" dirty="0">
                <a:latin typeface="Arial" charset="0"/>
              </a:rPr>
              <a:t> </a:t>
            </a:r>
            <a:r>
              <a:rPr lang="en-US" sz="2700" dirty="0" err="1">
                <a:latin typeface="Arial" charset="0"/>
              </a:rPr>
              <a:t>tròn</a:t>
            </a:r>
            <a:r>
              <a:rPr lang="en-US" sz="2700" dirty="0">
                <a:latin typeface="Arial" charset="0"/>
              </a:rPr>
              <a:t> </a:t>
            </a:r>
            <a:r>
              <a:rPr lang="en-US" sz="2700" dirty="0" err="1">
                <a:latin typeface="Arial" charset="0"/>
              </a:rPr>
              <a:t>tự</a:t>
            </a:r>
            <a:r>
              <a:rPr lang="en-US" sz="2700" dirty="0">
                <a:latin typeface="Arial" charset="0"/>
              </a:rPr>
              <a:t> </a:t>
            </a:r>
            <a:r>
              <a:rPr lang="en-US" sz="2700" dirty="0" err="1">
                <a:latin typeface="Arial" charset="0"/>
              </a:rPr>
              <a:t>nhiên</a:t>
            </a:r>
            <a:r>
              <a:rPr lang="en-US" sz="2700" dirty="0">
                <a:latin typeface="Arial" charset="0"/>
              </a:rPr>
              <a:t> </a:t>
            </a:r>
            <a:r>
              <a:rPr lang="en-US" sz="2700" dirty="0" err="1">
                <a:latin typeface="Arial" charset="0"/>
              </a:rPr>
              <a:t>xoè</a:t>
            </a:r>
            <a:r>
              <a:rPr lang="en-US" sz="2700" dirty="0">
                <a:latin typeface="Arial" charset="0"/>
              </a:rPr>
              <a:t> </a:t>
            </a:r>
            <a:r>
              <a:rPr lang="en-US" sz="2700" dirty="0" err="1">
                <a:latin typeface="Arial" charset="0"/>
              </a:rPr>
              <a:t>rộng</a:t>
            </a:r>
            <a:r>
              <a:rPr lang="en-US" sz="2700" dirty="0">
                <a:latin typeface="Arial" charset="0"/>
              </a:rPr>
              <a:t> ở </a:t>
            </a:r>
            <a:r>
              <a:rPr lang="en-US" sz="2700" dirty="0" err="1">
                <a:latin typeface="Arial" charset="0"/>
              </a:rPr>
              <a:t>phần</a:t>
            </a:r>
            <a:r>
              <a:rPr lang="en-US" sz="2700" dirty="0">
                <a:latin typeface="Arial" charset="0"/>
              </a:rPr>
              <a:t> </a:t>
            </a:r>
            <a:r>
              <a:rPr lang="en-US" sz="2700" dirty="0" err="1">
                <a:latin typeface="Arial" charset="0"/>
              </a:rPr>
              <a:t>gốc</a:t>
            </a:r>
            <a:r>
              <a:rPr lang="en-US" sz="2700" dirty="0">
                <a:latin typeface="Arial" charset="0"/>
              </a:rPr>
              <a:t>, </a:t>
            </a:r>
            <a:r>
              <a:rPr lang="en-US" sz="2700" dirty="0" err="1">
                <a:latin typeface="Arial" charset="0"/>
              </a:rPr>
              <a:t>thu</a:t>
            </a:r>
            <a:r>
              <a:rPr lang="en-US" sz="2700" dirty="0">
                <a:latin typeface="Arial" charset="0"/>
              </a:rPr>
              <a:t> </a:t>
            </a:r>
            <a:r>
              <a:rPr lang="en-US" sz="2700" dirty="0" err="1">
                <a:latin typeface="Arial" charset="0"/>
              </a:rPr>
              <a:t>dần</a:t>
            </a:r>
            <a:r>
              <a:rPr lang="en-US" sz="2700" dirty="0">
                <a:latin typeface="Arial" charset="0"/>
              </a:rPr>
              <a:t> </a:t>
            </a:r>
            <a:r>
              <a:rPr lang="en-US" sz="2700" dirty="0" err="1">
                <a:latin typeface="Arial" charset="0"/>
              </a:rPr>
              <a:t>thành</a:t>
            </a:r>
            <a:r>
              <a:rPr lang="en-US" sz="2700" dirty="0">
                <a:latin typeface="Arial" charset="0"/>
              </a:rPr>
              <a:t> </a:t>
            </a:r>
            <a:r>
              <a:rPr lang="en-US" sz="2700" dirty="0" err="1">
                <a:latin typeface="Arial" charset="0"/>
              </a:rPr>
              <a:t>một</a:t>
            </a:r>
            <a:r>
              <a:rPr lang="en-US" sz="2700" dirty="0">
                <a:latin typeface="Arial" charset="0"/>
              </a:rPr>
              <a:t> </a:t>
            </a:r>
            <a:r>
              <a:rPr lang="en-US" sz="2700" dirty="0" err="1">
                <a:latin typeface="Arial" charset="0"/>
              </a:rPr>
              <a:t>điểm</a:t>
            </a:r>
            <a:r>
              <a:rPr lang="en-US" sz="2700" dirty="0">
                <a:latin typeface="Arial" charset="0"/>
              </a:rPr>
              <a:t> ở </a:t>
            </a:r>
            <a:r>
              <a:rPr lang="en-US" sz="2700" dirty="0" err="1">
                <a:latin typeface="Arial" charset="0"/>
              </a:rPr>
              <a:t>đỉnh</a:t>
            </a:r>
            <a:r>
              <a:rPr lang="en-US" sz="2700" dirty="0">
                <a:latin typeface="Arial" charset="0"/>
              </a:rPr>
              <a:t> </a:t>
            </a:r>
            <a:r>
              <a:rPr lang="en-US" sz="2700" dirty="0" err="1">
                <a:latin typeface="Arial" charset="0"/>
              </a:rPr>
              <a:t>ngọn</a:t>
            </a:r>
            <a:r>
              <a:rPr lang="en-US" sz="2700" dirty="0">
                <a:latin typeface="Arial" charset="0"/>
              </a:rPr>
              <a:t>. </a:t>
            </a:r>
            <a:r>
              <a:rPr lang="en-US" sz="2700" dirty="0" err="1">
                <a:latin typeface="Arial" charset="0"/>
              </a:rPr>
              <a:t>Gốc</a:t>
            </a:r>
            <a:r>
              <a:rPr lang="en-US" sz="2700" dirty="0">
                <a:latin typeface="Arial" charset="0"/>
              </a:rPr>
              <a:t> </a:t>
            </a:r>
            <a:r>
              <a:rPr lang="en-US" sz="2700" dirty="0" err="1">
                <a:latin typeface="Arial" charset="0"/>
              </a:rPr>
              <a:t>lớn</a:t>
            </a:r>
            <a:r>
              <a:rPr lang="en-US" sz="2700" dirty="0">
                <a:latin typeface="Arial" charset="0"/>
              </a:rPr>
              <a:t> </a:t>
            </a:r>
            <a:r>
              <a:rPr lang="en-US" sz="2700" dirty="0" err="1">
                <a:latin typeface="Arial" charset="0"/>
              </a:rPr>
              <a:t>bằng</a:t>
            </a:r>
            <a:r>
              <a:rPr lang="en-US" sz="2700" dirty="0">
                <a:latin typeface="Arial" charset="0"/>
              </a:rPr>
              <a:t> </a:t>
            </a:r>
            <a:r>
              <a:rPr lang="en-US" sz="2700" dirty="0" err="1">
                <a:latin typeface="Arial" charset="0"/>
              </a:rPr>
              <a:t>bắp</a:t>
            </a:r>
            <a:r>
              <a:rPr lang="en-US" sz="2700" dirty="0">
                <a:latin typeface="Arial" charset="0"/>
              </a:rPr>
              <a:t> </a:t>
            </a:r>
            <a:r>
              <a:rPr lang="en-US" sz="2700" dirty="0" err="1">
                <a:latin typeface="Arial" charset="0"/>
              </a:rPr>
              <a:t>tay</a:t>
            </a:r>
            <a:r>
              <a:rPr lang="en-US" sz="2700" dirty="0">
                <a:latin typeface="Arial" charset="0"/>
              </a:rPr>
              <a:t>, </a:t>
            </a:r>
            <a:r>
              <a:rPr lang="en-US" sz="2700" dirty="0" err="1">
                <a:latin typeface="Arial" charset="0"/>
              </a:rPr>
              <a:t>cành</a:t>
            </a:r>
            <a:r>
              <a:rPr lang="en-US" sz="2700" dirty="0">
                <a:latin typeface="Arial" charset="0"/>
              </a:rPr>
              <a:t> </a:t>
            </a:r>
            <a:r>
              <a:rPr lang="en-US" sz="2700" dirty="0" err="1">
                <a:latin typeface="Arial" charset="0"/>
              </a:rPr>
              <a:t>vươn</a:t>
            </a:r>
            <a:r>
              <a:rPr lang="en-US" sz="2700" dirty="0">
                <a:latin typeface="Arial" charset="0"/>
              </a:rPr>
              <a:t> </a:t>
            </a:r>
            <a:r>
              <a:rPr lang="en-US" sz="2700" dirty="0" err="1">
                <a:latin typeface="Arial" charset="0"/>
              </a:rPr>
              <a:t>đều</a:t>
            </a:r>
            <a:r>
              <a:rPr lang="en-US" sz="2700" dirty="0">
                <a:latin typeface="Arial" charset="0"/>
              </a:rPr>
              <a:t>, </a:t>
            </a:r>
            <a:r>
              <a:rPr lang="en-US" sz="2700" dirty="0" err="1">
                <a:latin typeface="Arial" charset="0"/>
              </a:rPr>
              <a:t>nhánh</a:t>
            </a:r>
            <a:r>
              <a:rPr lang="en-US" sz="2700" dirty="0">
                <a:latin typeface="Arial" charset="0"/>
              </a:rPr>
              <a:t> </a:t>
            </a:r>
            <a:r>
              <a:rPr lang="en-US" sz="2700" dirty="0" err="1">
                <a:latin typeface="Arial" charset="0"/>
              </a:rPr>
              <a:t>nào</a:t>
            </a:r>
            <a:r>
              <a:rPr lang="en-US" sz="2700" dirty="0">
                <a:latin typeface="Arial" charset="0"/>
              </a:rPr>
              <a:t> </a:t>
            </a:r>
            <a:r>
              <a:rPr lang="en-US" sz="2700" dirty="0" err="1">
                <a:latin typeface="Arial" charset="0"/>
              </a:rPr>
              <a:t>cũng</a:t>
            </a:r>
            <a:r>
              <a:rPr lang="en-US" sz="2700" dirty="0">
                <a:latin typeface="Arial" charset="0"/>
              </a:rPr>
              <a:t> </a:t>
            </a:r>
            <a:r>
              <a:rPr lang="en-US" sz="2700" dirty="0" err="1">
                <a:latin typeface="Arial" charset="0"/>
              </a:rPr>
              <a:t>rắn</a:t>
            </a:r>
            <a:r>
              <a:rPr lang="en-US" sz="2700" dirty="0">
                <a:latin typeface="Arial" charset="0"/>
              </a:rPr>
              <a:t> </a:t>
            </a:r>
            <a:r>
              <a:rPr lang="en-US" sz="2700" dirty="0" err="1">
                <a:latin typeface="Arial" charset="0"/>
              </a:rPr>
              <a:t>chắc</a:t>
            </a:r>
            <a:r>
              <a:rPr lang="en-US" sz="2700" dirty="0">
                <a:latin typeface="Arial" charset="0"/>
              </a:rPr>
              <a:t>.</a:t>
            </a:r>
          </a:p>
          <a:p>
            <a:pPr algn="just"/>
            <a:r>
              <a:rPr lang="en-US" sz="2700" dirty="0">
                <a:latin typeface="Arial" charset="0"/>
              </a:rPr>
              <a:t>	</a:t>
            </a:r>
            <a:r>
              <a:rPr lang="vi-VN" sz="2700" dirty="0">
                <a:latin typeface="Arial" charset="0"/>
              </a:rPr>
              <a:t>Mai tứ quý nở bốn mùa, cánh hoa vàng thẫm xếp làm ba lớp. Năm cánh </a:t>
            </a:r>
            <a:r>
              <a:rPr lang="en-US" sz="2700" dirty="0">
                <a:latin typeface="Arial" charset="0"/>
              </a:rPr>
              <a:t>đ</a:t>
            </a:r>
            <a:r>
              <a:rPr lang="vi-VN" sz="2700" dirty="0">
                <a:latin typeface="Arial" charset="0"/>
              </a:rPr>
              <a:t>ài đỏ tía như ức gà chọi, đỏ suốt từ đời hoa sang đời kết trái. Trái kết màu chín đậm, óng ánh như những hạt cườm đính trên tầng áo lá lúc nào cũng xum xuê một màu xanh chắc bền.</a:t>
            </a:r>
            <a:endParaRPr lang="en-US" sz="2700" dirty="0">
              <a:latin typeface="Arial" charset="0"/>
            </a:endParaRPr>
          </a:p>
          <a:p>
            <a:pPr algn="just"/>
            <a:r>
              <a:rPr lang="en-US" sz="2700" dirty="0">
                <a:latin typeface="Arial" charset="0"/>
              </a:rPr>
              <a:t>	</a:t>
            </a:r>
            <a:r>
              <a:rPr lang="vi-VN" sz="2700" dirty="0">
                <a:latin typeface="Arial" charset="0"/>
              </a:rPr>
              <a:t>Đứng bên cây ngắm hoa, xem lá, ta thầm cảm phục cái mầu nhiệm của tạo vật trong sự hào phóng và lo xa: đã có mai vàng rực rỡ góp với muôn hoa ngày Tết, lại có mai tứ quý cần mẫn, thịnh vượng quanh năm.</a:t>
            </a:r>
          </a:p>
          <a:p>
            <a:pPr algn="r"/>
            <a:r>
              <a:rPr lang="vi-VN" sz="2700" b="1" i="1" dirty="0">
                <a:latin typeface="Arial" charset="0"/>
              </a:rPr>
              <a:t>Theo</a:t>
            </a:r>
            <a:r>
              <a:rPr lang="vi-VN" sz="2700" b="1" dirty="0">
                <a:latin typeface="Arial" charset="0"/>
              </a:rPr>
              <a:t> Nguyễn Vũ Tiềm</a:t>
            </a:r>
            <a:endParaRPr lang="en-US" sz="2700" b="1" dirty="0">
              <a:latin typeface="Arial"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945205" y="4740651"/>
            <a:ext cx="440738" cy="508272"/>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945205" y="3133993"/>
            <a:ext cx="440530" cy="488763"/>
          </a:xfrm>
          <a:prstGeom prst="rect">
            <a:avLst/>
          </a:prstGeom>
        </p:spPr>
      </p:pic>
      <p:pic>
        <p:nvPicPr>
          <p:cNvPr id="12" name="Picture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946639" y="1773598"/>
            <a:ext cx="437870" cy="561814"/>
          </a:xfrm>
          <a:prstGeom prst="rect">
            <a:avLst/>
          </a:prstGeom>
        </p:spPr>
      </p:pic>
    </p:spTree>
    <p:custDataLst>
      <p:tags r:id="rId1"/>
    </p:custDataLst>
    <p:extLst>
      <p:ext uri="{BB962C8B-B14F-4D97-AF65-F5344CB8AC3E}">
        <p14:creationId xmlns:p14="http://schemas.microsoft.com/office/powerpoint/2010/main" val="2027100129"/>
      </p:ext>
    </p:extLst>
  </p:cSld>
  <p:clrMapOvr>
    <a:masterClrMapping/>
  </p:clrMapOvr>
  <mc:AlternateContent xmlns:mc="http://schemas.openxmlformats.org/markup-compatibility/2006" xmlns:p14="http://schemas.microsoft.com/office/powerpoint/2010/main">
    <mc:Choice Requires="p14">
      <p:transition spd="slow" p14:dur="2000" advTm="131341"/>
    </mc:Choice>
    <mc:Fallback xmlns="">
      <p:transition spd="slow" advTm="131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圆角矩形 2"/>
          <p:cNvSpPr/>
          <p:nvPr/>
        </p:nvSpPr>
        <p:spPr>
          <a:xfrm>
            <a:off x="140189" y="160068"/>
            <a:ext cx="11899411" cy="6545532"/>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1087596" y="371945"/>
            <a:ext cx="437870" cy="561814"/>
          </a:xfrm>
          <a:prstGeom prst="rect">
            <a:avLst/>
          </a:prstGeom>
        </p:spPr>
      </p:pic>
      <p:sp>
        <p:nvSpPr>
          <p:cNvPr id="3" name="Rectangle 2"/>
          <p:cNvSpPr/>
          <p:nvPr/>
        </p:nvSpPr>
        <p:spPr>
          <a:xfrm>
            <a:off x="3446581" y="499442"/>
            <a:ext cx="729761" cy="4343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66313" y="989758"/>
            <a:ext cx="973700" cy="4526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15066" y="1481767"/>
            <a:ext cx="832731" cy="4023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638022" y="1963832"/>
            <a:ext cx="709521" cy="4232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27775" y="3367451"/>
            <a:ext cx="906830" cy="4321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29947" y="3933452"/>
            <a:ext cx="908982" cy="3571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966733" y="4405268"/>
            <a:ext cx="1256733" cy="4083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67314" y="1401129"/>
            <a:ext cx="151960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1812347" y="1901665"/>
            <a:ext cx="95722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3991705" y="1401129"/>
            <a:ext cx="98705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584652" y="2387124"/>
            <a:ext cx="70366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615066" y="2881411"/>
            <a:ext cx="17324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629789" y="3337613"/>
            <a:ext cx="139243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4531698" y="3821003"/>
            <a:ext cx="6117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667314" y="4813659"/>
            <a:ext cx="191733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a:off x="1640897" y="5303340"/>
            <a:ext cx="153312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65552" y="614294"/>
            <a:ext cx="4214290" cy="5624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8" name="Straight Arrow Connector 37"/>
          <p:cNvCxnSpPr/>
          <p:nvPr/>
        </p:nvCxnSpPr>
        <p:spPr>
          <a:xfrm flipH="1">
            <a:off x="6897561" y="791308"/>
            <a:ext cx="2378324"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897561" y="1534885"/>
            <a:ext cx="1475647"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897561" y="3225002"/>
            <a:ext cx="667981"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897561" y="5023480"/>
            <a:ext cx="1697413"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897561" y="4012361"/>
            <a:ext cx="1040922"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6897561" y="5388599"/>
            <a:ext cx="2516569"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897561" y="5760807"/>
            <a:ext cx="2575137"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6"/>
          <p:cNvSpPr>
            <a:spLocks noChangeArrowheads="1"/>
          </p:cNvSpPr>
          <p:nvPr/>
        </p:nvSpPr>
        <p:spPr bwMode="auto">
          <a:xfrm>
            <a:off x="5375295" y="470600"/>
            <a:ext cx="1591408"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chiều</a:t>
            </a:r>
            <a:r>
              <a:rPr lang="en-US" sz="2400" dirty="0">
                <a:solidFill>
                  <a:srgbClr val="008861"/>
                </a:solidFill>
                <a:latin typeface="Arial" charset="0"/>
              </a:rPr>
              <a:t> </a:t>
            </a:r>
            <a:r>
              <a:rPr lang="en-US" sz="2400" dirty="0" err="1">
                <a:solidFill>
                  <a:srgbClr val="008861"/>
                </a:solidFill>
                <a:latin typeface="Arial" charset="0"/>
              </a:rPr>
              <a:t>cao</a:t>
            </a:r>
            <a:endParaRPr lang="en-US" sz="2400" dirty="0">
              <a:solidFill>
                <a:srgbClr val="008861"/>
              </a:solidFill>
              <a:latin typeface="Arial" charset="0"/>
            </a:endParaRPr>
          </a:p>
        </p:txBody>
      </p:sp>
      <p:sp>
        <p:nvSpPr>
          <p:cNvPr id="53" name="Rectangle 6"/>
          <p:cNvSpPr>
            <a:spLocks noChangeArrowheads="1"/>
          </p:cNvSpPr>
          <p:nvPr/>
        </p:nvSpPr>
        <p:spPr bwMode="auto">
          <a:xfrm>
            <a:off x="5989763" y="1242797"/>
            <a:ext cx="976940"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dáng</a:t>
            </a:r>
            <a:endParaRPr lang="en-US" sz="2400" dirty="0">
              <a:solidFill>
                <a:srgbClr val="008861"/>
              </a:solidFill>
              <a:latin typeface="Arial" charset="0"/>
            </a:endParaRPr>
          </a:p>
        </p:txBody>
      </p:sp>
      <p:sp>
        <p:nvSpPr>
          <p:cNvPr id="54" name="Rectangle 6"/>
          <p:cNvSpPr>
            <a:spLocks noChangeArrowheads="1"/>
          </p:cNvSpPr>
          <p:nvPr/>
        </p:nvSpPr>
        <p:spPr bwMode="auto">
          <a:xfrm>
            <a:off x="6079901" y="5077870"/>
            <a:ext cx="976940"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thân</a:t>
            </a:r>
            <a:endParaRPr lang="en-US" sz="2400" dirty="0">
              <a:solidFill>
                <a:srgbClr val="008861"/>
              </a:solidFill>
              <a:latin typeface="Arial" charset="0"/>
            </a:endParaRPr>
          </a:p>
        </p:txBody>
      </p:sp>
      <p:sp>
        <p:nvSpPr>
          <p:cNvPr id="55" name="Rectangle 6"/>
          <p:cNvSpPr>
            <a:spLocks noChangeArrowheads="1"/>
          </p:cNvSpPr>
          <p:nvPr/>
        </p:nvSpPr>
        <p:spPr bwMode="auto">
          <a:xfrm>
            <a:off x="6234257" y="2932251"/>
            <a:ext cx="976940"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tán</a:t>
            </a:r>
            <a:endParaRPr lang="en-US" sz="2400" dirty="0">
              <a:solidFill>
                <a:srgbClr val="008861"/>
              </a:solidFill>
              <a:latin typeface="Arial" charset="0"/>
            </a:endParaRPr>
          </a:p>
        </p:txBody>
      </p:sp>
      <p:sp>
        <p:nvSpPr>
          <p:cNvPr id="56" name="Rectangle 6"/>
          <p:cNvSpPr>
            <a:spLocks noChangeArrowheads="1"/>
          </p:cNvSpPr>
          <p:nvPr/>
        </p:nvSpPr>
        <p:spPr bwMode="auto">
          <a:xfrm>
            <a:off x="5830685" y="3699035"/>
            <a:ext cx="1136018"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nhánh</a:t>
            </a:r>
            <a:endParaRPr lang="en-US" sz="2400" dirty="0">
              <a:solidFill>
                <a:srgbClr val="008861"/>
              </a:solidFill>
              <a:latin typeface="Arial" charset="0"/>
            </a:endParaRPr>
          </a:p>
        </p:txBody>
      </p:sp>
      <p:sp>
        <p:nvSpPr>
          <p:cNvPr id="58" name="Rectangle 6"/>
          <p:cNvSpPr>
            <a:spLocks noChangeArrowheads="1"/>
          </p:cNvSpPr>
          <p:nvPr/>
        </p:nvSpPr>
        <p:spPr bwMode="auto">
          <a:xfrm>
            <a:off x="6017525" y="4702065"/>
            <a:ext cx="1136018"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cành</a:t>
            </a:r>
            <a:endParaRPr lang="en-US" sz="2400" dirty="0">
              <a:solidFill>
                <a:srgbClr val="008861"/>
              </a:solidFill>
              <a:latin typeface="Arial" charset="0"/>
            </a:endParaRPr>
          </a:p>
        </p:txBody>
      </p:sp>
      <p:sp>
        <p:nvSpPr>
          <p:cNvPr id="59" name="Rectangle 6"/>
          <p:cNvSpPr>
            <a:spLocks noChangeArrowheads="1"/>
          </p:cNvSpPr>
          <p:nvPr/>
        </p:nvSpPr>
        <p:spPr bwMode="auto">
          <a:xfrm>
            <a:off x="6150702" y="5471645"/>
            <a:ext cx="1136018" cy="461665"/>
          </a:xfrm>
          <a:prstGeom prst="rect">
            <a:avLst/>
          </a:prstGeom>
          <a:noFill/>
          <a:ln w="9525">
            <a:noFill/>
            <a:miter lim="800000"/>
            <a:headEnd/>
            <a:tailEnd/>
          </a:ln>
        </p:spPr>
        <p:txBody>
          <a:bodyPr wrap="square">
            <a:spAutoFit/>
          </a:bodyPr>
          <a:lstStyle/>
          <a:p>
            <a:pPr algn="just"/>
            <a:r>
              <a:rPr lang="en-US" sz="2400" dirty="0" err="1">
                <a:solidFill>
                  <a:srgbClr val="008861"/>
                </a:solidFill>
                <a:latin typeface="Arial" charset="0"/>
              </a:rPr>
              <a:t>gốc</a:t>
            </a:r>
            <a:endParaRPr lang="en-US" sz="2400" dirty="0">
              <a:solidFill>
                <a:srgbClr val="008861"/>
              </a:solidFill>
              <a:latin typeface="Arial" charset="0"/>
            </a:endParaRPr>
          </a:p>
        </p:txBody>
      </p:sp>
      <p:pic>
        <p:nvPicPr>
          <p:cNvPr id="60" name="Picture 5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585755" y="5489569"/>
            <a:ext cx="809490" cy="676786"/>
          </a:xfrm>
          <a:prstGeom prst="rect">
            <a:avLst/>
          </a:prstGeom>
        </p:spPr>
      </p:pic>
      <p:sp>
        <p:nvSpPr>
          <p:cNvPr id="61" name="Rectangle 60"/>
          <p:cNvSpPr/>
          <p:nvPr/>
        </p:nvSpPr>
        <p:spPr>
          <a:xfrm>
            <a:off x="1096504" y="5471645"/>
            <a:ext cx="3779084" cy="1077218"/>
          </a:xfrm>
          <a:prstGeom prst="rect">
            <a:avLst/>
          </a:prstGeom>
        </p:spPr>
        <p:txBody>
          <a:bodyPr wrap="square">
            <a:spAutoFit/>
          </a:bodyPr>
          <a:lstStyle/>
          <a:p>
            <a:pPr algn="ctr"/>
            <a:r>
              <a:rPr lang="en-US" sz="3200" b="1" i="1" dirty="0" err="1">
                <a:solidFill>
                  <a:srgbClr val="C00000"/>
                </a:solidFill>
                <a:latin typeface="Arial" panose="020B0604020202020204" pitchFamily="34" charset="0"/>
                <a:cs typeface="Arial" panose="020B0604020202020204" pitchFamily="34" charset="0"/>
              </a:rPr>
              <a:t>Giới</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thiệu</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và</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tả</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bao</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quát</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cây</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mai</a:t>
            </a:r>
            <a:r>
              <a:rPr lang="en-US" sz="3200" b="1" i="1" dirty="0">
                <a:solidFill>
                  <a:srgbClr val="C00000"/>
                </a:solidFill>
                <a:latin typeface="Arial" panose="020B0604020202020204" pitchFamily="34" charset="0"/>
                <a:cs typeface="Arial" panose="020B0604020202020204" pitchFamily="34" charset="0"/>
              </a:rPr>
              <a:t>.</a:t>
            </a:r>
            <a:endParaRPr lang="vi-VN" sz="3200" b="1" i="1" dirty="0">
              <a:solidFill>
                <a:srgbClr val="C00000"/>
              </a:solidFill>
              <a:latin typeface="Arial" panose="020B0604020202020204" pitchFamily="34" charset="0"/>
              <a:cs typeface="Arial" panose="020B0604020202020204" pitchFamily="34" charset="0"/>
            </a:endParaRPr>
          </a:p>
        </p:txBody>
      </p:sp>
      <p:sp>
        <p:nvSpPr>
          <p:cNvPr id="9" name="Rectangle 6"/>
          <p:cNvSpPr>
            <a:spLocks noChangeArrowheads="1"/>
          </p:cNvSpPr>
          <p:nvPr/>
        </p:nvSpPr>
        <p:spPr bwMode="auto">
          <a:xfrm>
            <a:off x="523356" y="402814"/>
            <a:ext cx="4681687" cy="5509200"/>
          </a:xfrm>
          <a:prstGeom prst="rect">
            <a:avLst/>
          </a:prstGeom>
          <a:noFill/>
          <a:ln w="9525">
            <a:noFill/>
            <a:miter lim="800000"/>
            <a:headEnd/>
            <a:tailEnd/>
          </a:ln>
        </p:spPr>
        <p:txBody>
          <a:bodyPr wrap="square">
            <a:spAutoFit/>
          </a:bodyPr>
          <a:lstStyle/>
          <a:p>
            <a:pPr algn="just"/>
            <a:r>
              <a:rPr lang="en-US" sz="3200" dirty="0">
                <a:solidFill>
                  <a:srgbClr val="002060"/>
                </a:solidFill>
                <a:latin typeface="Arial" charset="0"/>
              </a:rPr>
              <a:t>	</a:t>
            </a:r>
            <a:r>
              <a:rPr lang="en-US" sz="3200" dirty="0" err="1">
                <a:latin typeface="Arial" charset="0"/>
              </a:rPr>
              <a:t>Cây</a:t>
            </a:r>
            <a:r>
              <a:rPr lang="en-US" sz="3200" dirty="0">
                <a:latin typeface="Arial" charset="0"/>
              </a:rPr>
              <a:t> </a:t>
            </a:r>
            <a:r>
              <a:rPr lang="en-US" sz="3200" dirty="0" err="1">
                <a:latin typeface="Arial" charset="0"/>
              </a:rPr>
              <a:t>mai</a:t>
            </a:r>
            <a:r>
              <a:rPr lang="en-US" sz="3200" dirty="0">
                <a:latin typeface="Arial" charset="0"/>
              </a:rPr>
              <a:t> </a:t>
            </a:r>
            <a:r>
              <a:rPr lang="en-US" sz="3200" dirty="0" err="1">
                <a:latin typeface="Arial" charset="0"/>
              </a:rPr>
              <a:t>cao</a:t>
            </a:r>
            <a:r>
              <a:rPr lang="en-US" sz="3200" dirty="0">
                <a:latin typeface="Arial" charset="0"/>
              </a:rPr>
              <a:t> </a:t>
            </a:r>
            <a:r>
              <a:rPr lang="en-US" sz="3200" dirty="0" err="1">
                <a:latin typeface="Arial" charset="0"/>
              </a:rPr>
              <a:t>trên</a:t>
            </a:r>
            <a:r>
              <a:rPr lang="en-US" sz="3200" dirty="0">
                <a:latin typeface="Arial" charset="0"/>
              </a:rPr>
              <a:t> </a:t>
            </a:r>
            <a:r>
              <a:rPr lang="en-US" sz="3200" dirty="0" err="1">
                <a:latin typeface="Arial" charset="0"/>
              </a:rPr>
              <a:t>hai</a:t>
            </a:r>
            <a:r>
              <a:rPr lang="en-US" sz="3200" dirty="0">
                <a:latin typeface="Arial" charset="0"/>
              </a:rPr>
              <a:t> </a:t>
            </a:r>
            <a:r>
              <a:rPr lang="en-US" sz="3200" dirty="0" err="1">
                <a:latin typeface="Arial" charset="0"/>
              </a:rPr>
              <a:t>mét</a:t>
            </a:r>
            <a:r>
              <a:rPr lang="en-US" sz="3200" dirty="0">
                <a:latin typeface="Arial" charset="0"/>
              </a:rPr>
              <a:t>, </a:t>
            </a:r>
            <a:r>
              <a:rPr lang="en-US" sz="3200" dirty="0" err="1">
                <a:latin typeface="Arial" charset="0"/>
              </a:rPr>
              <a:t>dáng</a:t>
            </a:r>
            <a:r>
              <a:rPr lang="en-US" sz="3200" dirty="0">
                <a:latin typeface="Arial" charset="0"/>
              </a:rPr>
              <a:t> </a:t>
            </a:r>
            <a:r>
              <a:rPr lang="en-US" sz="3200" dirty="0" err="1">
                <a:latin typeface="Arial" charset="0"/>
              </a:rPr>
              <a:t>thanh</a:t>
            </a:r>
            <a:r>
              <a:rPr lang="en-US" sz="3200" dirty="0">
                <a:latin typeface="Arial" charset="0"/>
              </a:rPr>
              <a:t>, </a:t>
            </a:r>
            <a:r>
              <a:rPr lang="en-US" sz="3200" dirty="0" err="1">
                <a:latin typeface="Arial" charset="0"/>
              </a:rPr>
              <a:t>thân</a:t>
            </a:r>
            <a:r>
              <a:rPr lang="en-US" sz="3200" dirty="0">
                <a:latin typeface="Arial" charset="0"/>
              </a:rPr>
              <a:t> </a:t>
            </a:r>
            <a:r>
              <a:rPr lang="en-US" sz="3200" dirty="0" err="1">
                <a:latin typeface="Arial" charset="0"/>
              </a:rPr>
              <a:t>thẳng</a:t>
            </a:r>
            <a:r>
              <a:rPr lang="en-US" sz="3200" dirty="0">
                <a:latin typeface="Arial" charset="0"/>
              </a:rPr>
              <a:t> </a:t>
            </a:r>
            <a:r>
              <a:rPr lang="en-US" sz="3200" dirty="0" err="1">
                <a:latin typeface="Arial" charset="0"/>
              </a:rPr>
              <a:t>như</a:t>
            </a:r>
            <a:r>
              <a:rPr lang="en-US" sz="3200" dirty="0">
                <a:latin typeface="Arial" charset="0"/>
              </a:rPr>
              <a:t> </a:t>
            </a:r>
            <a:r>
              <a:rPr lang="en-US" sz="3200" dirty="0" err="1">
                <a:latin typeface="Arial" charset="0"/>
              </a:rPr>
              <a:t>thân</a:t>
            </a:r>
            <a:r>
              <a:rPr lang="en-US" sz="3200" dirty="0">
                <a:latin typeface="Arial" charset="0"/>
              </a:rPr>
              <a:t> </a:t>
            </a:r>
            <a:r>
              <a:rPr lang="en-US" sz="3200" dirty="0" err="1">
                <a:latin typeface="Arial" charset="0"/>
              </a:rPr>
              <a:t>trúc</a:t>
            </a:r>
            <a:r>
              <a:rPr lang="en-US" sz="3200" dirty="0">
                <a:latin typeface="Arial" charset="0"/>
              </a:rPr>
              <a:t>. </a:t>
            </a:r>
            <a:r>
              <a:rPr lang="en-US" sz="3200" dirty="0" err="1">
                <a:latin typeface="Arial" charset="0"/>
              </a:rPr>
              <a:t>Tán</a:t>
            </a:r>
            <a:r>
              <a:rPr lang="en-US" sz="3200" dirty="0">
                <a:latin typeface="Arial" charset="0"/>
              </a:rPr>
              <a:t> </a:t>
            </a:r>
            <a:r>
              <a:rPr lang="en-US" sz="3200" dirty="0" err="1">
                <a:latin typeface="Arial" charset="0"/>
              </a:rPr>
              <a:t>tròn</a:t>
            </a:r>
            <a:r>
              <a:rPr lang="en-US" sz="3200" dirty="0">
                <a:latin typeface="Arial" charset="0"/>
              </a:rPr>
              <a:t> </a:t>
            </a:r>
            <a:r>
              <a:rPr lang="en-US" sz="3200" dirty="0" err="1">
                <a:latin typeface="Arial" charset="0"/>
              </a:rPr>
              <a:t>tự</a:t>
            </a:r>
            <a:r>
              <a:rPr lang="en-US" sz="3200" dirty="0">
                <a:latin typeface="Arial" charset="0"/>
              </a:rPr>
              <a:t> </a:t>
            </a:r>
            <a:r>
              <a:rPr lang="en-US" sz="3200" dirty="0" err="1">
                <a:latin typeface="Arial" charset="0"/>
              </a:rPr>
              <a:t>nhiên</a:t>
            </a:r>
            <a:r>
              <a:rPr lang="en-US" sz="3200" dirty="0">
                <a:latin typeface="Arial" charset="0"/>
              </a:rPr>
              <a:t> </a:t>
            </a:r>
            <a:r>
              <a:rPr lang="en-US" sz="3200" dirty="0" err="1">
                <a:latin typeface="Arial" charset="0"/>
              </a:rPr>
              <a:t>xoè</a:t>
            </a:r>
            <a:r>
              <a:rPr lang="en-US" sz="3200" dirty="0">
                <a:latin typeface="Arial" charset="0"/>
              </a:rPr>
              <a:t> </a:t>
            </a:r>
            <a:r>
              <a:rPr lang="en-US" sz="3200" dirty="0" err="1">
                <a:latin typeface="Arial" charset="0"/>
              </a:rPr>
              <a:t>rộng</a:t>
            </a:r>
            <a:r>
              <a:rPr lang="en-US" sz="3200" dirty="0">
                <a:latin typeface="Arial" charset="0"/>
              </a:rPr>
              <a:t> ở </a:t>
            </a:r>
            <a:r>
              <a:rPr lang="en-US" sz="3200" dirty="0" err="1">
                <a:latin typeface="Arial" charset="0"/>
              </a:rPr>
              <a:t>phần</a:t>
            </a:r>
            <a:r>
              <a:rPr lang="en-US" sz="3200" dirty="0">
                <a:latin typeface="Arial" charset="0"/>
              </a:rPr>
              <a:t> </a:t>
            </a:r>
            <a:r>
              <a:rPr lang="en-US" sz="3200" dirty="0" err="1">
                <a:latin typeface="Arial" charset="0"/>
              </a:rPr>
              <a:t>gốc</a:t>
            </a:r>
            <a:r>
              <a:rPr lang="en-US" sz="3200" dirty="0">
                <a:latin typeface="Arial" charset="0"/>
              </a:rPr>
              <a:t>, </a:t>
            </a:r>
            <a:r>
              <a:rPr lang="en-US" sz="3200" dirty="0" err="1">
                <a:latin typeface="Arial" charset="0"/>
              </a:rPr>
              <a:t>thu</a:t>
            </a:r>
            <a:r>
              <a:rPr lang="en-US" sz="3200" dirty="0">
                <a:latin typeface="Arial" charset="0"/>
              </a:rPr>
              <a:t> </a:t>
            </a:r>
            <a:r>
              <a:rPr lang="en-US" sz="3200" dirty="0" err="1">
                <a:latin typeface="Arial" charset="0"/>
              </a:rPr>
              <a:t>dần</a:t>
            </a:r>
            <a:r>
              <a:rPr lang="en-US" sz="3200" dirty="0">
                <a:latin typeface="Arial" charset="0"/>
              </a:rPr>
              <a:t> </a:t>
            </a:r>
            <a:r>
              <a:rPr lang="en-US" sz="3200" dirty="0" err="1">
                <a:latin typeface="Arial" charset="0"/>
              </a:rPr>
              <a:t>thành</a:t>
            </a:r>
            <a:r>
              <a:rPr lang="en-US" sz="3200" dirty="0">
                <a:latin typeface="Arial" charset="0"/>
              </a:rPr>
              <a:t> </a:t>
            </a:r>
            <a:r>
              <a:rPr lang="en-US" sz="3200" dirty="0" err="1">
                <a:latin typeface="Arial" charset="0"/>
              </a:rPr>
              <a:t>một</a:t>
            </a:r>
            <a:r>
              <a:rPr lang="en-US" sz="3200" dirty="0">
                <a:latin typeface="Arial" charset="0"/>
              </a:rPr>
              <a:t> </a:t>
            </a:r>
            <a:r>
              <a:rPr lang="en-US" sz="3200" dirty="0" err="1">
                <a:latin typeface="Arial" charset="0"/>
              </a:rPr>
              <a:t>điểm</a:t>
            </a:r>
            <a:r>
              <a:rPr lang="en-US" sz="3200" dirty="0">
                <a:latin typeface="Arial" charset="0"/>
              </a:rPr>
              <a:t> ở </a:t>
            </a:r>
            <a:r>
              <a:rPr lang="en-US" sz="3200" dirty="0" err="1">
                <a:latin typeface="Arial" charset="0"/>
              </a:rPr>
              <a:t>đỉnh</a:t>
            </a:r>
            <a:r>
              <a:rPr lang="en-US" sz="3200" dirty="0">
                <a:latin typeface="Arial" charset="0"/>
              </a:rPr>
              <a:t> </a:t>
            </a:r>
            <a:r>
              <a:rPr lang="en-US" sz="3200" dirty="0" err="1">
                <a:latin typeface="Arial" charset="0"/>
              </a:rPr>
              <a:t>ngọn</a:t>
            </a:r>
            <a:r>
              <a:rPr lang="en-US" sz="3200" dirty="0">
                <a:latin typeface="Arial" charset="0"/>
              </a:rPr>
              <a:t>. </a:t>
            </a:r>
            <a:r>
              <a:rPr lang="en-US" sz="3200" dirty="0" err="1">
                <a:latin typeface="Arial" charset="0"/>
              </a:rPr>
              <a:t>Gốc</a:t>
            </a:r>
            <a:r>
              <a:rPr lang="en-US" sz="3200" dirty="0">
                <a:latin typeface="Arial" charset="0"/>
              </a:rPr>
              <a:t> </a:t>
            </a:r>
            <a:r>
              <a:rPr lang="en-US" sz="3200" dirty="0" err="1">
                <a:latin typeface="Arial" charset="0"/>
              </a:rPr>
              <a:t>lớn</a:t>
            </a:r>
            <a:r>
              <a:rPr lang="en-US" sz="3200" dirty="0">
                <a:latin typeface="Arial" charset="0"/>
              </a:rPr>
              <a:t> </a:t>
            </a:r>
            <a:r>
              <a:rPr lang="en-US" sz="3200" dirty="0" err="1">
                <a:latin typeface="Arial" charset="0"/>
              </a:rPr>
              <a:t>bằng</a:t>
            </a:r>
            <a:r>
              <a:rPr lang="en-US" sz="3200" dirty="0">
                <a:latin typeface="Arial" charset="0"/>
              </a:rPr>
              <a:t> </a:t>
            </a:r>
            <a:r>
              <a:rPr lang="en-US" sz="3200" dirty="0" err="1">
                <a:latin typeface="Arial" charset="0"/>
              </a:rPr>
              <a:t>bắp</a:t>
            </a:r>
            <a:r>
              <a:rPr lang="en-US" sz="3200" dirty="0">
                <a:latin typeface="Arial" charset="0"/>
              </a:rPr>
              <a:t> </a:t>
            </a:r>
            <a:r>
              <a:rPr lang="en-US" sz="3200" dirty="0" err="1">
                <a:latin typeface="Arial" charset="0"/>
              </a:rPr>
              <a:t>tay</a:t>
            </a:r>
            <a:r>
              <a:rPr lang="en-US" sz="3200" dirty="0">
                <a:latin typeface="Arial" charset="0"/>
              </a:rPr>
              <a:t>, </a:t>
            </a:r>
            <a:r>
              <a:rPr lang="en-US" sz="3200" dirty="0" err="1">
                <a:latin typeface="Arial" charset="0"/>
              </a:rPr>
              <a:t>cành</a:t>
            </a:r>
            <a:r>
              <a:rPr lang="en-US" sz="3200" dirty="0">
                <a:latin typeface="Arial" charset="0"/>
              </a:rPr>
              <a:t> </a:t>
            </a:r>
            <a:r>
              <a:rPr lang="en-US" sz="3200" dirty="0" err="1">
                <a:latin typeface="Arial" charset="0"/>
              </a:rPr>
              <a:t>vươn</a:t>
            </a:r>
            <a:r>
              <a:rPr lang="en-US" sz="3200" dirty="0">
                <a:latin typeface="Arial" charset="0"/>
              </a:rPr>
              <a:t> </a:t>
            </a:r>
            <a:r>
              <a:rPr lang="en-US" sz="3200" dirty="0" err="1">
                <a:latin typeface="Arial" charset="0"/>
              </a:rPr>
              <a:t>đều</a:t>
            </a:r>
            <a:r>
              <a:rPr lang="en-US" sz="3200" dirty="0">
                <a:latin typeface="Arial" charset="0"/>
              </a:rPr>
              <a:t>, </a:t>
            </a:r>
            <a:r>
              <a:rPr lang="en-US" sz="3200" dirty="0" err="1">
                <a:latin typeface="Arial" charset="0"/>
              </a:rPr>
              <a:t>nhánh</a:t>
            </a:r>
            <a:r>
              <a:rPr lang="en-US" sz="3200" dirty="0">
                <a:latin typeface="Arial" charset="0"/>
              </a:rPr>
              <a:t> </a:t>
            </a:r>
            <a:r>
              <a:rPr lang="en-US" sz="3200" dirty="0" err="1">
                <a:latin typeface="Arial" charset="0"/>
              </a:rPr>
              <a:t>nào</a:t>
            </a:r>
            <a:r>
              <a:rPr lang="en-US" sz="3200" dirty="0">
                <a:latin typeface="Arial" charset="0"/>
              </a:rPr>
              <a:t> </a:t>
            </a:r>
            <a:r>
              <a:rPr lang="en-US" sz="3200" dirty="0" err="1">
                <a:latin typeface="Arial" charset="0"/>
              </a:rPr>
              <a:t>cũng</a:t>
            </a:r>
            <a:r>
              <a:rPr lang="en-US" sz="3200" dirty="0">
                <a:latin typeface="Arial" charset="0"/>
              </a:rPr>
              <a:t> </a:t>
            </a:r>
            <a:r>
              <a:rPr lang="en-US" sz="3200" dirty="0" err="1">
                <a:latin typeface="Arial" charset="0"/>
              </a:rPr>
              <a:t>rắn</a:t>
            </a:r>
            <a:r>
              <a:rPr lang="en-US" sz="3200" dirty="0">
                <a:latin typeface="Arial" charset="0"/>
              </a:rPr>
              <a:t> </a:t>
            </a:r>
            <a:r>
              <a:rPr lang="en-US" sz="3200" dirty="0" err="1">
                <a:latin typeface="Arial" charset="0"/>
              </a:rPr>
              <a:t>chắc</a:t>
            </a:r>
            <a:r>
              <a:rPr lang="en-US" sz="3200" dirty="0">
                <a:latin typeface="Arial" charset="0"/>
              </a:rPr>
              <a:t>.</a:t>
            </a:r>
          </a:p>
          <a:p>
            <a:pPr algn="just"/>
            <a:r>
              <a:rPr lang="en-US" sz="3200" dirty="0">
                <a:solidFill>
                  <a:srgbClr val="002060"/>
                </a:solidFill>
                <a:latin typeface="Arial" charset="0"/>
              </a:rPr>
              <a:t>	</a:t>
            </a:r>
            <a:endParaRPr lang="en-US" sz="3200" b="1" dirty="0">
              <a:solidFill>
                <a:srgbClr val="002060"/>
              </a:solidFill>
              <a:latin typeface="Arial" charset="0"/>
            </a:endParaRPr>
          </a:p>
        </p:txBody>
      </p:sp>
    </p:spTree>
    <p:custDataLst>
      <p:tags r:id="rId1"/>
    </p:custDataLst>
    <p:extLst>
      <p:ext uri="{BB962C8B-B14F-4D97-AF65-F5344CB8AC3E}">
        <p14:creationId xmlns:p14="http://schemas.microsoft.com/office/powerpoint/2010/main" val="869307076"/>
      </p:ext>
    </p:extLst>
  </p:cSld>
  <p:clrMapOvr>
    <a:masterClrMapping/>
  </p:clrMapOvr>
  <mc:AlternateContent xmlns:mc="http://schemas.openxmlformats.org/markup-compatibility/2006" xmlns:p14="http://schemas.microsoft.com/office/powerpoint/2010/main">
    <mc:Choice Requires="p14">
      <p:transition spd="slow" p14:dur="2000" advTm="75509"/>
    </mc:Choice>
    <mc:Fallback xmlns="">
      <p:transition spd="slow" advTm="755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22" presetClass="entr" presetSubtype="8"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2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par>
                                <p:cTn id="68" presetID="10" presetClass="entr" presetSubtype="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par>
                                <p:cTn id="79" presetID="22" presetClass="entr" presetSubtype="8"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par>
                                <p:cTn id="82" presetID="22" presetClass="entr" presetSubtype="8"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par>
                                <p:cTn id="85" presetID="22" presetClass="entr" presetSubtype="8"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par>
                                <p:cTn id="93" presetID="10"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500"/>
                                        <p:tgtEl>
                                          <p:spTgt spid="50"/>
                                        </p:tgtEl>
                                      </p:cBhvr>
                                    </p:animEffect>
                                  </p:childTnLst>
                                </p:cTn>
                              </p:par>
                              <p:par>
                                <p:cTn id="96" presetID="22" presetClass="entr" presetSubtype="8"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22" presetClass="entr" presetSubtype="8" fill="hold"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wipe(left)">
                                      <p:cBhvr>
                                        <p:cTn id="109" dur="500"/>
                                        <p:tgtEl>
                                          <p:spTgt spid="3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500"/>
                                        <p:tgtEl>
                                          <p:spTgt spid="56"/>
                                        </p:tgtEl>
                                      </p:cBhvr>
                                    </p:animEffect>
                                  </p:childTnLst>
                                </p:cTn>
                              </p:par>
                              <p:par>
                                <p:cTn id="115" presetID="10" presetClass="entr" presetSubtype="0" fill="hold"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par>
                                <p:cTn id="118" presetID="22" presetClass="entr" presetSubtype="8"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left)">
                                      <p:cBhvr>
                                        <p:cTn id="120" dur="500"/>
                                        <p:tgtEl>
                                          <p:spTgt spid="3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60"/>
                                        </p:tgtEl>
                                        <p:attrNameLst>
                                          <p:attrName>style.visibility</p:attrName>
                                        </p:attrNameLst>
                                      </p:cBhvr>
                                      <p:to>
                                        <p:strVal val="visible"/>
                                      </p:to>
                                    </p:set>
                                    <p:animEffect transition="in" filter="fade">
                                      <p:cBhvr>
                                        <p:cTn id="125" dur="500"/>
                                        <p:tgtEl>
                                          <p:spTgt spid="6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7" grpId="0" animBg="1"/>
      <p:bldP spid="18" grpId="0" animBg="1"/>
      <p:bldP spid="52" grpId="0"/>
      <p:bldP spid="53" grpId="0"/>
      <p:bldP spid="54" grpId="0"/>
      <p:bldP spid="55" grpId="0"/>
      <p:bldP spid="56" grpId="0"/>
      <p:bldP spid="58" grpId="0"/>
      <p:bldP spid="59"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圆角矩形 2"/>
          <p:cNvSpPr/>
          <p:nvPr/>
        </p:nvSpPr>
        <p:spPr>
          <a:xfrm>
            <a:off x="140189" y="381000"/>
            <a:ext cx="11899411" cy="5886450"/>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40" name="Rectangle 39"/>
          <p:cNvSpPr/>
          <p:nvPr/>
        </p:nvSpPr>
        <p:spPr>
          <a:xfrm>
            <a:off x="7411907" y="1114904"/>
            <a:ext cx="1776050" cy="4343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090988" y="3072893"/>
            <a:ext cx="742953" cy="4343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9494786" y="1549221"/>
            <a:ext cx="195279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a:off x="9662741" y="3507210"/>
            <a:ext cx="167493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a:off x="6315803" y="4011303"/>
            <a:ext cx="51317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a:off x="6247494" y="4497810"/>
            <a:ext cx="10852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508" b="31795"/>
          <a:stretch/>
        </p:blipFill>
        <p:spPr>
          <a:xfrm rot="5400000">
            <a:off x="601612" y="583464"/>
            <a:ext cx="2470072" cy="2709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865" y="3416992"/>
            <a:ext cx="3290132" cy="2189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1" name="Straight Arrow Connector 50"/>
          <p:cNvCxnSpPr/>
          <p:nvPr/>
        </p:nvCxnSpPr>
        <p:spPr>
          <a:xfrm>
            <a:off x="2417885" y="1740877"/>
            <a:ext cx="1529861"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6"/>
          <p:cNvSpPr>
            <a:spLocks noChangeArrowheads="1"/>
          </p:cNvSpPr>
          <p:nvPr/>
        </p:nvSpPr>
        <p:spPr bwMode="auto">
          <a:xfrm>
            <a:off x="3957271" y="1438658"/>
            <a:ext cx="1746730" cy="523220"/>
          </a:xfrm>
          <a:prstGeom prst="rect">
            <a:avLst/>
          </a:prstGeom>
          <a:noFill/>
          <a:ln w="9525">
            <a:noFill/>
            <a:miter lim="800000"/>
            <a:headEnd/>
            <a:tailEnd/>
          </a:ln>
        </p:spPr>
        <p:txBody>
          <a:bodyPr wrap="square">
            <a:spAutoFit/>
          </a:bodyPr>
          <a:lstStyle/>
          <a:p>
            <a:pPr algn="just"/>
            <a:r>
              <a:rPr lang="en-US" sz="2800" dirty="0" err="1">
                <a:solidFill>
                  <a:srgbClr val="008861"/>
                </a:solidFill>
                <a:latin typeface="Arial" charset="0"/>
              </a:rPr>
              <a:t>cánh</a:t>
            </a:r>
            <a:r>
              <a:rPr lang="en-US" sz="2800" dirty="0">
                <a:solidFill>
                  <a:srgbClr val="008861"/>
                </a:solidFill>
                <a:latin typeface="Arial" charset="0"/>
              </a:rPr>
              <a:t> </a:t>
            </a:r>
            <a:r>
              <a:rPr lang="en-US" sz="2800" dirty="0" err="1">
                <a:solidFill>
                  <a:srgbClr val="008861"/>
                </a:solidFill>
                <a:latin typeface="Arial" charset="0"/>
              </a:rPr>
              <a:t>hoa</a:t>
            </a:r>
            <a:endParaRPr lang="en-US" sz="2800" dirty="0">
              <a:solidFill>
                <a:srgbClr val="008861"/>
              </a:solidFill>
              <a:latin typeface="Arial" charset="0"/>
            </a:endParaRPr>
          </a:p>
        </p:txBody>
      </p:sp>
      <p:cxnSp>
        <p:nvCxnSpPr>
          <p:cNvPr id="62" name="Straight Arrow Connector 61"/>
          <p:cNvCxnSpPr/>
          <p:nvPr/>
        </p:nvCxnSpPr>
        <p:spPr>
          <a:xfrm flipH="1">
            <a:off x="1991453" y="4664946"/>
            <a:ext cx="1475647" cy="0"/>
          </a:xfrm>
          <a:prstGeom prst="straightConnector1">
            <a:avLst/>
          </a:prstGeom>
          <a:ln w="38100">
            <a:solidFill>
              <a:srgbClr val="008861"/>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
          <p:cNvSpPr>
            <a:spLocks noChangeArrowheads="1"/>
          </p:cNvSpPr>
          <p:nvPr/>
        </p:nvSpPr>
        <p:spPr bwMode="auto">
          <a:xfrm>
            <a:off x="1246056" y="4403336"/>
            <a:ext cx="706555" cy="523220"/>
          </a:xfrm>
          <a:prstGeom prst="rect">
            <a:avLst/>
          </a:prstGeom>
          <a:noFill/>
          <a:ln w="9525">
            <a:noFill/>
            <a:miter lim="800000"/>
            <a:headEnd/>
            <a:tailEnd/>
          </a:ln>
        </p:spPr>
        <p:txBody>
          <a:bodyPr wrap="square">
            <a:spAutoFit/>
          </a:bodyPr>
          <a:lstStyle/>
          <a:p>
            <a:pPr algn="just"/>
            <a:r>
              <a:rPr lang="en-US" sz="2800" dirty="0" err="1">
                <a:solidFill>
                  <a:srgbClr val="008861"/>
                </a:solidFill>
                <a:latin typeface="Arial" charset="0"/>
              </a:rPr>
              <a:t>trái</a:t>
            </a:r>
            <a:endParaRPr lang="en-US" sz="2800" dirty="0">
              <a:solidFill>
                <a:srgbClr val="008861"/>
              </a:solidFill>
              <a:latin typeface="Arial" charset="0"/>
            </a:endParaRPr>
          </a:p>
        </p:txBody>
      </p:sp>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750" b="30400" l="9800" r="30450"/>
                    </a14:imgEffect>
                  </a14:imgLayer>
                </a14:imgProps>
              </a:ext>
              <a:ext uri="{28A0092B-C50C-407E-A947-70E740481C1C}">
                <a14:useLocalDpi xmlns:a14="http://schemas.microsoft.com/office/drawing/2010/main" val="0"/>
              </a:ext>
            </a:extLst>
          </a:blip>
          <a:srcRect l="7521" t="11795" r="69017" b="68590"/>
          <a:stretch/>
        </p:blipFill>
        <p:spPr>
          <a:xfrm>
            <a:off x="6154742" y="5582226"/>
            <a:ext cx="863654" cy="676786"/>
          </a:xfrm>
          <a:prstGeom prst="rect">
            <a:avLst/>
          </a:prstGeom>
        </p:spPr>
      </p:pic>
      <p:sp>
        <p:nvSpPr>
          <p:cNvPr id="65" name="Rectangle 64"/>
          <p:cNvSpPr/>
          <p:nvPr/>
        </p:nvSpPr>
        <p:spPr>
          <a:xfrm>
            <a:off x="6876384" y="5590797"/>
            <a:ext cx="4889845" cy="584775"/>
          </a:xfrm>
          <a:prstGeom prst="rect">
            <a:avLst/>
          </a:prstGeom>
        </p:spPr>
        <p:txBody>
          <a:bodyPr wrap="square">
            <a:spAutoFit/>
          </a:bodyPr>
          <a:lstStyle/>
          <a:p>
            <a:pPr algn="ctr"/>
            <a:r>
              <a:rPr lang="en-US" sz="3200" b="1" i="1" dirty="0" err="1">
                <a:solidFill>
                  <a:srgbClr val="C00000"/>
                </a:solidFill>
                <a:latin typeface="Arial" panose="020B0604020202020204" pitchFamily="34" charset="0"/>
                <a:cs typeface="Arial" panose="020B0604020202020204" pitchFamily="34" charset="0"/>
              </a:rPr>
              <a:t>Tả</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cánh</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hoa</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và</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trái</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mai</a:t>
            </a:r>
            <a:r>
              <a:rPr lang="en-US" sz="3200" b="1" i="1" dirty="0">
                <a:solidFill>
                  <a:srgbClr val="C00000"/>
                </a:solidFill>
                <a:latin typeface="Arial" panose="020B0604020202020204" pitchFamily="34" charset="0"/>
                <a:cs typeface="Arial" panose="020B0604020202020204" pitchFamily="34" charset="0"/>
              </a:rPr>
              <a:t>.</a:t>
            </a:r>
            <a:endParaRPr lang="vi-VN" sz="3200" b="1" i="1" dirty="0">
              <a:solidFill>
                <a:srgbClr val="C00000"/>
              </a:solidFill>
              <a:latin typeface="Arial" panose="020B0604020202020204" pitchFamily="34" charset="0"/>
              <a:cs typeface="Arial" panose="020B0604020202020204" pitchFamily="34" charset="0"/>
            </a:endParaRPr>
          </a:p>
        </p:txBody>
      </p:sp>
      <p:pic>
        <p:nvPicPr>
          <p:cNvPr id="66" name="Picture 6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6562323" y="501981"/>
            <a:ext cx="528665" cy="586548"/>
          </a:xfrm>
          <a:prstGeom prst="rect">
            <a:avLst/>
          </a:prstGeom>
        </p:spPr>
      </p:pic>
      <p:sp>
        <p:nvSpPr>
          <p:cNvPr id="2" name="Rectangle 1"/>
          <p:cNvSpPr/>
          <p:nvPr/>
        </p:nvSpPr>
        <p:spPr>
          <a:xfrm>
            <a:off x="6163403" y="564514"/>
            <a:ext cx="5407270" cy="5016758"/>
          </a:xfrm>
          <a:prstGeom prst="rect">
            <a:avLst/>
          </a:prstGeom>
        </p:spPr>
        <p:txBody>
          <a:bodyPr wrap="square">
            <a:spAutoFit/>
          </a:bodyPr>
          <a:lstStyle/>
          <a:p>
            <a:pPr algn="just"/>
            <a:r>
              <a:rPr lang="en-US" sz="3200" dirty="0">
                <a:solidFill>
                  <a:srgbClr val="002060"/>
                </a:solidFill>
                <a:latin typeface="Arial" charset="0"/>
              </a:rPr>
              <a:t>	</a:t>
            </a:r>
            <a:r>
              <a:rPr lang="vi-VN" sz="3200" dirty="0">
                <a:latin typeface="Arial" charset="0"/>
              </a:rPr>
              <a:t>Mai tứ quý nở bốn mùa, cánh hoa vàng thẫm xếp làm ba lớp. Năm cánh </a:t>
            </a:r>
            <a:r>
              <a:rPr lang="en-US" sz="3200" dirty="0">
                <a:latin typeface="Arial" charset="0"/>
              </a:rPr>
              <a:t>đ</a:t>
            </a:r>
            <a:r>
              <a:rPr lang="vi-VN" sz="3200" dirty="0">
                <a:latin typeface="Arial" charset="0"/>
              </a:rPr>
              <a:t>ài đỏ tía như ức gà chọi, đỏ suốt từ đời hoa sang đời kết trái. Trái kết màu chín đậm, óng ánh như những hạt  cườm đính trên tầng áo lá lúc nào cũng xum xuê một màu xanh chắc bền.</a:t>
            </a:r>
            <a:endParaRPr lang="en-US" sz="3200" dirty="0">
              <a:latin typeface="Arial" charset="0"/>
            </a:endParaRPr>
          </a:p>
        </p:txBody>
      </p:sp>
    </p:spTree>
    <p:custDataLst>
      <p:tags r:id="rId1"/>
    </p:custDataLst>
    <p:extLst>
      <p:ext uri="{BB962C8B-B14F-4D97-AF65-F5344CB8AC3E}">
        <p14:creationId xmlns:p14="http://schemas.microsoft.com/office/powerpoint/2010/main" val="1531451787"/>
      </p:ext>
    </p:extLst>
  </p:cSld>
  <p:clrMapOvr>
    <a:masterClrMapping/>
  </p:clrMapOvr>
  <mc:AlternateContent xmlns:mc="http://schemas.openxmlformats.org/markup-compatibility/2006" xmlns:p14="http://schemas.microsoft.com/office/powerpoint/2010/main">
    <mc:Choice Requires="p14">
      <p:transition spd="slow" p14:dur="2000" advTm="63397"/>
    </mc:Choice>
    <mc:Fallback xmlns="">
      <p:transition spd="slow" advTm="63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22" presetClass="entr" presetSubtype="8"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22" presetClass="entr" presetSubtype="8"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par>
                                <p:cTn id="44" presetID="22" presetClass="entr" presetSubtype="8"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57" grpId="0"/>
      <p:bldP spid="63" grpId="0"/>
      <p:bldP spid="6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TIMING" val="|5.6|22.5"/>
</p:tagLst>
</file>

<file path=ppt/tags/tag11.xml><?xml version="1.0" encoding="utf-8"?>
<p:tagLst xmlns:a="http://schemas.openxmlformats.org/drawingml/2006/main" xmlns:r="http://schemas.openxmlformats.org/officeDocument/2006/relationships" xmlns:p="http://schemas.openxmlformats.org/presentationml/2006/main">
  <p:tag name="TIMING" val="|24.3"/>
</p:tagLst>
</file>

<file path=ppt/tags/tag12.xml><?xml version="1.0" encoding="utf-8"?>
<p:tagLst xmlns:a="http://schemas.openxmlformats.org/drawingml/2006/main" xmlns:r="http://schemas.openxmlformats.org/officeDocument/2006/relationships" xmlns:p="http://schemas.openxmlformats.org/presentationml/2006/main">
  <p:tag name="TIMING" val="|10.7|2.1|3.2|1.8|5.5|4.1|1.8"/>
</p:tagLst>
</file>

<file path=ppt/tags/tag13.xml><?xml version="1.0" encoding="utf-8"?>
<p:tagLst xmlns:a="http://schemas.openxmlformats.org/drawingml/2006/main" xmlns:r="http://schemas.openxmlformats.org/officeDocument/2006/relationships" xmlns:p="http://schemas.openxmlformats.org/presentationml/2006/main">
  <p:tag name="TIMING" val="|127.4|8|10.5"/>
</p:tagLst>
</file>

<file path=ppt/tags/tag14.xml><?xml version="1.0" encoding="utf-8"?>
<p:tagLst xmlns:a="http://schemas.openxmlformats.org/drawingml/2006/main" xmlns:r="http://schemas.openxmlformats.org/officeDocument/2006/relationships" xmlns:p="http://schemas.openxmlformats.org/presentationml/2006/main">
  <p:tag name="TIMING" val="|20.6|12.8|10.5|7.3|7.7|4.9|20.7|1.4"/>
</p:tagLst>
</file>

<file path=ppt/tags/tag15.xml><?xml version="1.0" encoding="utf-8"?>
<p:tagLst xmlns:a="http://schemas.openxmlformats.org/drawingml/2006/main" xmlns:r="http://schemas.openxmlformats.org/officeDocument/2006/relationships" xmlns:p="http://schemas.openxmlformats.org/presentationml/2006/main">
  <p:tag name="TIMING" val="|33.9|2|2.2"/>
</p:tagLst>
</file>

<file path=ppt/tags/tag16.xml><?xml version="1.0" encoding="utf-8"?>
<p:tagLst xmlns:a="http://schemas.openxmlformats.org/drawingml/2006/main" xmlns:r="http://schemas.openxmlformats.org/officeDocument/2006/relationships" xmlns:p="http://schemas.openxmlformats.org/presentationml/2006/main">
  <p:tag name="TIMING" val="|5.8"/>
</p:tagLst>
</file>

<file path=ppt/tags/tag2.xml><?xml version="1.0" encoding="utf-8"?>
<p:tagLst xmlns:a="http://schemas.openxmlformats.org/drawingml/2006/main" xmlns:r="http://schemas.openxmlformats.org/officeDocument/2006/relationships" xmlns:p="http://schemas.openxmlformats.org/presentationml/2006/main">
  <p:tag name="TIMING" val="|20.3|1.1"/>
</p:tagLst>
</file>

<file path=ppt/tags/tag3.xml><?xml version="1.0" encoding="utf-8"?>
<p:tagLst xmlns:a="http://schemas.openxmlformats.org/drawingml/2006/main" xmlns:r="http://schemas.openxmlformats.org/officeDocument/2006/relationships" xmlns:p="http://schemas.openxmlformats.org/presentationml/2006/main">
  <p:tag name="TIMING" val="|20.3|1.1"/>
</p:tagLst>
</file>

<file path=ppt/tags/tag4.xml><?xml version="1.0" encoding="utf-8"?>
<p:tagLst xmlns:a="http://schemas.openxmlformats.org/drawingml/2006/main" xmlns:r="http://schemas.openxmlformats.org/officeDocument/2006/relationships" xmlns:p="http://schemas.openxmlformats.org/presentationml/2006/main">
  <p:tag name="TIMING" val="|115.4|8|7.7"/>
</p:tagLst>
</file>

<file path=ppt/tags/tag5.xml><?xml version="1.0" encoding="utf-8"?>
<p:tagLst xmlns:a="http://schemas.openxmlformats.org/drawingml/2006/main" xmlns:r="http://schemas.openxmlformats.org/officeDocument/2006/relationships" xmlns:p="http://schemas.openxmlformats.org/presentationml/2006/main">
  <p:tag name="TIMING" val="|20.1|4.5|15.6|16.5|7.1|3.8|8.5"/>
</p:tagLst>
</file>

<file path=ppt/tags/tag6.xml><?xml version="1.0" encoding="utf-8"?>
<p:tagLst xmlns:a="http://schemas.openxmlformats.org/drawingml/2006/main" xmlns:r="http://schemas.openxmlformats.org/officeDocument/2006/relationships" xmlns:p="http://schemas.openxmlformats.org/presentationml/2006/main">
  <p:tag name="TIMING" val="|15.6|3|4.3|9.9"/>
</p:tagLst>
</file>

<file path=ppt/tags/tag7.xml><?xml version="1.0" encoding="utf-8"?>
<p:tagLst xmlns:a="http://schemas.openxmlformats.org/drawingml/2006/main" xmlns:r="http://schemas.openxmlformats.org/officeDocument/2006/relationships" xmlns:p="http://schemas.openxmlformats.org/presentationml/2006/main">
  <p:tag name="TIMING" val="|14.2|88|8.4|8"/>
</p:tagLst>
</file>

<file path=ppt/tags/tag8.xml><?xml version="1.0" encoding="utf-8"?>
<p:tagLst xmlns:a="http://schemas.openxmlformats.org/drawingml/2006/main" xmlns:r="http://schemas.openxmlformats.org/officeDocument/2006/relationships" xmlns:p="http://schemas.openxmlformats.org/presentationml/2006/main">
  <p:tag name="TIMING" val="|14.4|2.2|2.2|1.9|2.1|1.9|2.2|5.1|3.2|2.1|3.1|8|2.8|2.7|7.6"/>
</p:tagLst>
</file>

<file path=ppt/tags/tag9.xml><?xml version="1.0" encoding="utf-8"?>
<p:tagLst xmlns:a="http://schemas.openxmlformats.org/drawingml/2006/main" xmlns:r="http://schemas.openxmlformats.org/officeDocument/2006/relationships" xmlns:p="http://schemas.openxmlformats.org/presentationml/2006/main">
  <p:tag name="TIMING" val="|16.1|1.4|4.3|14.8|1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TotalTime>
  <Words>576</Words>
  <Application>Microsoft Office PowerPoint</Application>
  <PresentationFormat>Custom</PresentationFormat>
  <Paragraphs>97</Paragraphs>
  <Slides>17</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Times New Roman</vt:lpstr>
      <vt:lpstr>等线 Light</vt:lpstr>
      <vt:lpstr>等线</vt:lpstr>
      <vt:lpstr>UTM French Vanilla</vt:lpstr>
      <vt:lpstr>Calibri</vt:lpstr>
      <vt:lpstr>UTM Neutra</vt:lpstr>
      <vt:lpstr>UTM Kabel KT</vt:lpstr>
      <vt:lpstr>#9Slide05 Rukola</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VIETBAO</dc:creator>
  <cp:lastModifiedBy>HP</cp:lastModifiedBy>
  <cp:revision>66</cp:revision>
  <dcterms:created xsi:type="dcterms:W3CDTF">2019-06-18T11:41:00Z</dcterms:created>
  <dcterms:modified xsi:type="dcterms:W3CDTF">2022-02-09T00:49:01Z</dcterms:modified>
  <cp:version>B04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