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65" r:id="rId3"/>
    <p:sldId id="267" r:id="rId4"/>
    <p:sldId id="268" r:id="rId5"/>
    <p:sldId id="269" r:id="rId6"/>
    <p:sldId id="270" r:id="rId7"/>
    <p:sldId id="281" r:id="rId8"/>
    <p:sldId id="271" r:id="rId9"/>
    <p:sldId id="282" r:id="rId10"/>
    <p:sldId id="272" r:id="rId11"/>
    <p:sldId id="273" r:id="rId12"/>
    <p:sldId id="274" r:id="rId13"/>
    <p:sldId id="275" r:id="rId14"/>
    <p:sldId id="280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115" d="100"/>
          <a:sy n="115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D397D-D2CE-42EF-A486-CB0F8E250E4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BDDB0-EA02-4311-ACCA-4F6D79E434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9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 ảnh có liên qu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76"/>
            <a:ext cx="4953000" cy="68503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312862"/>
            <a:ext cx="4572000" cy="2084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 ĐỌC 4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 PHỤC TÊN CƯỚP BIỂN</a:t>
            </a:r>
          </a:p>
        </p:txBody>
      </p:sp>
    </p:spTree>
    <p:extLst>
      <p:ext uri="{BB962C8B-B14F-4D97-AF65-F5344CB8AC3E}">
        <p14:creationId xmlns:p14="http://schemas.microsoft.com/office/powerpoint/2010/main" val="27171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" y="476672"/>
            <a:ext cx="86106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chemeClr val="dk1"/>
                </a:solidFill>
                <a:ea typeface="Times New Roman" panose="02020603050405020304" pitchFamily="18" charset="0"/>
              </a:rPr>
              <a:t>Vì sao bác sĩ Ly khuất phục được tên cướp biển hung hãn?</a:t>
            </a:r>
            <a:endParaRPr lang="en-US" sz="3200" b="1" dirty="0">
              <a:solidFill>
                <a:schemeClr val="dk1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4" y="2084548"/>
            <a:ext cx="728830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Vì bác sĩ khỏe hơn tên cướp biển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94" y="3190645"/>
            <a:ext cx="821653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Vì bác sĩ dọa đưa tên cướp biển ra tòa.</a:t>
            </a:r>
            <a:endParaRPr lang="en-US" sz="3200" b="1" dirty="0">
              <a:solidFill>
                <a:schemeClr val="dk1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76" y="4080646"/>
            <a:ext cx="911262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Vì bác sĩ bình tĩnh và cương quyết bảo vệ lẽ phải.</a:t>
            </a:r>
            <a:endParaRPr lang="en-US" sz="3200" b="1" dirty="0">
              <a:solidFill>
                <a:schemeClr val="dk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7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9992" y="1149048"/>
            <a:ext cx="76200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tĩnh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cương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quyết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. (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cướp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tòa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hắn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khuất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hắn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nể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764704"/>
            <a:ext cx="8784976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Nội</a:t>
            </a:r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 dung: 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Ca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ngợi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dũng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cảm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bác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sĩ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Ly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cuộc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đối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đầu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cướp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biển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hung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hãn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8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509713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>
                <a:latin typeface="+mn-lt"/>
              </a:rPr>
              <a:t>Hoạt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động</a:t>
            </a:r>
            <a:r>
              <a:rPr lang="en-US" dirty="0">
                <a:latin typeface="+mn-lt"/>
              </a:rPr>
              <a:t> 3: </a:t>
            </a:r>
            <a:r>
              <a:rPr lang="en-US" dirty="0" err="1">
                <a:latin typeface="+mn-lt"/>
              </a:rPr>
              <a:t>Đọc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diễn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cảm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946" y="1484784"/>
            <a:ext cx="69723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just"/>
            <a:r>
              <a:rPr lang="en-US" dirty="0" err="1">
                <a:latin typeface="+mn-lt"/>
              </a:rPr>
              <a:t>Toàn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bài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đọc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với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giọng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rõ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ràng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dứt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khoát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dần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theo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diễn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biến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câu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chuyện</a:t>
            </a:r>
            <a:endParaRPr lang="en-US" dirty="0">
              <a:latin typeface="+mn-lt"/>
            </a:endParaRPr>
          </a:p>
          <a:p>
            <a:pPr algn="just"/>
            <a:r>
              <a:rPr lang="en-US" dirty="0" err="1">
                <a:latin typeface="+mn-lt"/>
              </a:rPr>
              <a:t>Lời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tên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cướp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cục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cằn</a:t>
            </a:r>
            <a:r>
              <a:rPr lang="en-US" dirty="0">
                <a:latin typeface="+mn-lt"/>
              </a:rPr>
              <a:t>, hung </a:t>
            </a:r>
            <a:r>
              <a:rPr lang="en-US" dirty="0" err="1">
                <a:latin typeface="+mn-lt"/>
              </a:rPr>
              <a:t>dữ</a:t>
            </a:r>
            <a:r>
              <a:rPr lang="en-US" dirty="0">
                <a:latin typeface="+mn-lt"/>
              </a:rPr>
              <a:t>.</a:t>
            </a:r>
          </a:p>
          <a:p>
            <a:pPr algn="just"/>
            <a:r>
              <a:rPr lang="en-US" dirty="0" err="1">
                <a:latin typeface="+mn-lt"/>
              </a:rPr>
              <a:t>Lời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bác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sĩ</a:t>
            </a:r>
            <a:r>
              <a:rPr lang="en-US" dirty="0">
                <a:latin typeface="+mn-lt"/>
              </a:rPr>
              <a:t> Ly: </a:t>
            </a:r>
            <a:r>
              <a:rPr lang="en-US" dirty="0" err="1">
                <a:latin typeface="+mn-lt"/>
              </a:rPr>
              <a:t>điềm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tĩnh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kiên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định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đầy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sức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thuyết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phục</a:t>
            </a:r>
            <a:r>
              <a:rPr lang="en-US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2895600"/>
            <a:ext cx="842493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khuất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cướp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72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64704"/>
            <a:ext cx="8928992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Nội</a:t>
            </a:r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 dung: 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Ca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ngợi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dũng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cảm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bác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sĩ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Ly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cuộc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đối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đầu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cướp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biển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 hung </a:t>
            </a:r>
            <a:r>
              <a:rPr lang="en-US" sz="54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hãn</a:t>
            </a:r>
            <a:r>
              <a:rPr lang="en-US" sz="5400" b="1" dirty="0">
                <a:solidFill>
                  <a:schemeClr val="dk1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231794">
            <a:off x="975946" y="2003424"/>
            <a:ext cx="7075358" cy="230832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Chúc</a:t>
            </a:r>
            <a:r>
              <a:rPr lang="en-US" sz="7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72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các</a:t>
            </a:r>
            <a:r>
              <a:rPr lang="en-US" sz="7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72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em</a:t>
            </a:r>
            <a:r>
              <a:rPr lang="en-US" sz="7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72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học</a:t>
            </a:r>
            <a:r>
              <a:rPr lang="en-US" sz="7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72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tốt</a:t>
            </a:r>
            <a:r>
              <a:rPr lang="en-US" sz="72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ảnh có liên qu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599"/>
            <a:ext cx="4953000" cy="61242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34000" y="228599"/>
            <a:ext cx="35052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a typeface="Times New Roman" panose="02020603050405020304" pitchFamily="18" charset="0"/>
              </a:rPr>
              <a:t>Tuần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này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chúng</a:t>
            </a:r>
            <a:r>
              <a:rPr lang="en-US" sz="3200" b="1" dirty="0"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chủ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ea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067300" y="1512943"/>
            <a:ext cx="4038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err="1">
                <a:ea typeface="Times New Roman" panose="02020603050405020304" pitchFamily="18" charset="0"/>
              </a:rPr>
              <a:t>Những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người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quả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cảm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105400" y="1020500"/>
            <a:ext cx="405727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124072" y="3061977"/>
            <a:ext cx="40386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dũng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gan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dạ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dám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hy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83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uopBi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 descr="disney-jake-and-the-neverland-pirates-clip-art-images--2966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4267200"/>
            <a:ext cx="2286000" cy="1981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495800" y="1627002"/>
            <a:ext cx="4648200" cy="1639788"/>
          </a:xfrm>
          <a:prstGeom prst="cloudCallout">
            <a:avLst>
              <a:gd name="adj1" fmla="val -44994"/>
              <a:gd name="adj2" fmla="val 1029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Mời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video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4482" y="404664"/>
            <a:ext cx="4267200" cy="6469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video </a:t>
            </a:r>
            <a:r>
              <a:rPr lang="en-US" sz="3200" b="1" dirty="0" err="1"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4504765" y="392141"/>
            <a:ext cx="4305300" cy="173664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video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hình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ảnh</a:t>
            </a:r>
            <a:r>
              <a:rPr lang="en-US" sz="3200" b="1">
                <a:ea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dk1"/>
                </a:solidFill>
                <a:ea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cướp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140298" y="1017932"/>
            <a:ext cx="5562600" cy="523046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859621" y="985314"/>
            <a:ext cx="2700777" cy="22814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9622" y="4031343"/>
            <a:ext cx="270077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cướp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778 L -3.33333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2743200"/>
            <a:ext cx="7239000" cy="14477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KHUẤT PHỤC TÊN CƯỚP BIỂN</a:t>
            </a:r>
          </a:p>
          <a:p>
            <a:pPr algn="r"/>
            <a:r>
              <a:rPr lang="en-US" sz="4400" dirty="0" err="1"/>
              <a:t>Xti-ven-xơn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333750" y="1474022"/>
            <a:ext cx="20955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44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03" y="548680"/>
            <a:ext cx="48006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>
                <a:latin typeface="+mn-lt"/>
              </a:rPr>
              <a:t>Hoạt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động</a:t>
            </a:r>
            <a:r>
              <a:rPr lang="en-US" dirty="0">
                <a:latin typeface="+mn-lt"/>
              </a:rPr>
              <a:t> 1: </a:t>
            </a:r>
            <a:r>
              <a:rPr lang="en-US" dirty="0" err="1">
                <a:latin typeface="+mn-lt"/>
              </a:rPr>
              <a:t>Luyện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đọc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16832"/>
            <a:ext cx="8763000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algn="just">
              <a:spcAft>
                <a:spcPts val="0"/>
              </a:spcAft>
            </a:pPr>
            <a:r>
              <a:rPr lang="en-US" sz="3200" b="1" dirty="0"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Tên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chúa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tàu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bài</a:t>
            </a:r>
            <a:r>
              <a:rPr lang="en-US" sz="3200" b="1" i="1" dirty="0">
                <a:ea typeface="Times New Roman" panose="02020603050405020304" pitchFamily="18" charset="0"/>
              </a:rPr>
              <a:t> ca man </a:t>
            </a:r>
            <a:r>
              <a:rPr lang="en-US" sz="3200" b="1" i="1" dirty="0" err="1">
                <a:ea typeface="Times New Roman" panose="02020603050405020304" pitchFamily="18" charset="0"/>
              </a:rPr>
              <a:t>rợ</a:t>
            </a:r>
            <a:r>
              <a:rPr lang="en-US" sz="3200" b="1" i="1" dirty="0">
                <a:ea typeface="Times New Roman" panose="02020603050405020304" pitchFamily="18" charset="0"/>
              </a:rPr>
              <a:t>.</a:t>
            </a:r>
            <a:endParaRPr lang="en-US" sz="3200" b="1" dirty="0"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sz="3200" b="1" dirty="0"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Một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lần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tôi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quyết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làm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cho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anh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bị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treo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cổ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trong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phiên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tòa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sắp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tới</a:t>
            </a:r>
            <a:r>
              <a:rPr lang="en-US" sz="3200" b="1" i="1" dirty="0">
                <a:ea typeface="Times New Roman" panose="02020603050405020304" pitchFamily="18" charset="0"/>
              </a:rPr>
              <a:t>.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</a:p>
          <a:p>
            <a:pPr marL="457200" algn="just">
              <a:spcAft>
                <a:spcPts val="0"/>
              </a:spcAft>
            </a:pPr>
            <a:r>
              <a:rPr lang="en-US" sz="3200" b="1" dirty="0"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ea typeface="Times New Roman" panose="02020603050405020304" pitchFamily="18" charset="0"/>
              </a:rPr>
              <a:t> 3: </a:t>
            </a:r>
            <a:r>
              <a:rPr lang="en-US" sz="3200" b="1" dirty="0" err="1"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Trông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bác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sĩ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lúc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này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im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như</a:t>
            </a:r>
            <a:r>
              <a:rPr lang="en-US" sz="3200" b="1" i="1" dirty="0"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a typeface="Times New Roman" panose="02020603050405020304" pitchFamily="18" charset="0"/>
              </a:rPr>
              <a:t>thóc</a:t>
            </a:r>
            <a:r>
              <a:rPr lang="en-US" sz="3200" b="1" i="1" dirty="0">
                <a:ea typeface="Times New Roman" panose="02020603050405020304" pitchFamily="18" charset="0"/>
              </a:rPr>
              <a:t>.</a:t>
            </a:r>
            <a:endParaRPr lang="en-US" sz="3200" b="1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66218"/>
              </p:ext>
            </p:extLst>
          </p:nvPr>
        </p:nvGraphicFramePr>
        <p:xfrm>
          <a:off x="381000" y="2060848"/>
          <a:ext cx="746760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059073653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720278963"/>
                    </a:ext>
                  </a:extLst>
                </a:gridCol>
              </a:tblGrid>
              <a:tr h="392583">
                <a:tc>
                  <a:txBody>
                    <a:bodyPr/>
                    <a:lstStyle/>
                    <a:p>
                      <a:r>
                        <a:rPr lang="en-US" sz="3600" dirty="0" err="1"/>
                        <a:t>Từ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ngữ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/>
                        <a:t>Luyện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đọc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384474"/>
                  </a:ext>
                </a:extLst>
              </a:tr>
              <a:tr h="1258417"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effectLst/>
                        </a:rPr>
                        <a:t>- </a:t>
                      </a:r>
                      <a:r>
                        <a:rPr lang="en-US" sz="3600" kern="1200" dirty="0" err="1">
                          <a:effectLst/>
                        </a:rPr>
                        <a:t>trắng</a:t>
                      </a:r>
                      <a:r>
                        <a:rPr lang="en-US" sz="3600" kern="1200" dirty="0">
                          <a:effectLst/>
                        </a:rPr>
                        <a:t> </a:t>
                      </a:r>
                      <a:r>
                        <a:rPr lang="en-US" sz="3600" kern="1200" dirty="0" err="1">
                          <a:effectLst/>
                        </a:rPr>
                        <a:t>bệch</a:t>
                      </a:r>
                      <a:endParaRPr lang="en-US" sz="3600" kern="1200" dirty="0">
                        <a:effectLst/>
                      </a:endParaRPr>
                    </a:p>
                    <a:p>
                      <a:r>
                        <a:rPr lang="en-US" sz="3600" kern="1200" dirty="0">
                          <a:effectLst/>
                        </a:rPr>
                        <a:t>- </a:t>
                      </a:r>
                      <a:r>
                        <a:rPr lang="en-US" sz="3600" kern="1200" dirty="0" err="1">
                          <a:effectLst/>
                        </a:rPr>
                        <a:t>loạn</a:t>
                      </a:r>
                      <a:r>
                        <a:rPr lang="en-US" sz="3600" kern="1200" dirty="0">
                          <a:effectLst/>
                        </a:rPr>
                        <a:t> </a:t>
                      </a:r>
                      <a:r>
                        <a:rPr lang="en-US" sz="3600" kern="1200" dirty="0" err="1">
                          <a:effectLst/>
                        </a:rPr>
                        <a:t>óc</a:t>
                      </a:r>
                      <a:endParaRPr lang="en-US" sz="3600" kern="1200" dirty="0">
                        <a:effectLst/>
                      </a:endParaRPr>
                    </a:p>
                    <a:p>
                      <a:r>
                        <a:rPr lang="en-US" sz="3600" kern="1200" dirty="0">
                          <a:effectLst/>
                        </a:rPr>
                        <a:t>- </a:t>
                      </a:r>
                      <a:r>
                        <a:rPr lang="en-US" sz="3600" kern="1200" dirty="0" err="1">
                          <a:effectLst/>
                        </a:rPr>
                        <a:t>lăm</a:t>
                      </a:r>
                      <a:r>
                        <a:rPr lang="en-US" sz="3600" kern="1200" dirty="0">
                          <a:effectLst/>
                        </a:rPr>
                        <a:t> </a:t>
                      </a:r>
                      <a:r>
                        <a:rPr lang="en-US" sz="3600" kern="1200" dirty="0" err="1">
                          <a:effectLst/>
                        </a:rPr>
                        <a:t>lăm</a:t>
                      </a:r>
                      <a:endParaRPr lang="en-US" sz="3600" dirty="0"/>
                    </a:p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600" dirty="0" err="1"/>
                        <a:t>Có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câm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mồm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không</a:t>
                      </a:r>
                      <a:r>
                        <a:rPr lang="en-US" sz="3600" baseline="0" dirty="0"/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600" baseline="0" dirty="0"/>
                        <a:t>Anh </a:t>
                      </a:r>
                      <a:r>
                        <a:rPr lang="en-US" sz="3600" baseline="0" dirty="0" err="1"/>
                        <a:t>bảo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tôi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phải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không</a:t>
                      </a:r>
                      <a:r>
                        <a:rPr lang="en-US" sz="3600" baseline="0" dirty="0"/>
                        <a:t>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600" baseline="0" dirty="0" err="1"/>
                        <a:t>Nghiêm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nghị</a:t>
                      </a:r>
                      <a:endParaRPr lang="en-US" sz="3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78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1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548680"/>
            <a:ext cx="509713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>
                <a:latin typeface="+mn-lt"/>
              </a:rPr>
              <a:t>Hoạt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động</a:t>
            </a:r>
            <a:r>
              <a:rPr lang="en-US" dirty="0">
                <a:latin typeface="+mn-lt"/>
              </a:rPr>
              <a:t> 2: </a:t>
            </a:r>
            <a:r>
              <a:rPr lang="en-US" dirty="0" err="1">
                <a:latin typeface="+mn-lt"/>
              </a:rPr>
              <a:t>Tìm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hiểu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bài</a:t>
            </a:r>
            <a:endParaRPr lang="en-US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731483"/>
            <a:ext cx="67056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thấy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chúa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tàu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rất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dữ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tợn</a:t>
            </a:r>
            <a:r>
              <a:rPr lang="en-US" sz="3200" b="1" dirty="0">
                <a:ea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3144077"/>
            <a:ext cx="763792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ea typeface="Times New Roman" panose="02020603050405020304" pitchFamily="18" charset="0"/>
              </a:rPr>
              <a:t>Trên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má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vết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sẹo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chém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dọc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xuống</a:t>
            </a:r>
            <a:r>
              <a:rPr lang="en-US" sz="3200" b="1" dirty="0"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a typeface="Times New Roman" panose="02020603050405020304" pitchFamily="18" charset="0"/>
              </a:rPr>
              <a:t>trắng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bệch</a:t>
            </a:r>
            <a:r>
              <a:rPr lang="en-US" sz="3200" b="1" dirty="0"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a typeface="Times New Roman" panose="02020603050405020304" pitchFamily="18" charset="0"/>
              </a:rPr>
              <a:t>uống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rượu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nhiều</a:t>
            </a:r>
            <a:r>
              <a:rPr lang="en-US" sz="3200" b="1" dirty="0"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cơn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loạn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óc</a:t>
            </a:r>
            <a:r>
              <a:rPr lang="en-US" sz="3200" b="1" dirty="0"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a typeface="Times New Roman" panose="02020603050405020304" pitchFamily="18" charset="0"/>
              </a:rPr>
              <a:t>hát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ea typeface="Times New Roman" panose="02020603050405020304" pitchFamily="18" charset="0"/>
              </a:rPr>
              <a:t> ca man </a:t>
            </a:r>
            <a:r>
              <a:rPr lang="en-US" sz="3200" b="1" dirty="0" err="1">
                <a:ea typeface="Times New Roman" panose="02020603050405020304" pitchFamily="18" charset="0"/>
              </a:rPr>
              <a:t>rợ</a:t>
            </a:r>
            <a:r>
              <a:rPr lang="en-US" sz="3200" b="1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9310" y="1904600"/>
            <a:ext cx="67078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1,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6311" y="3636519"/>
            <a:ext cx="4800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chúa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tàu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0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597C0-8341-41E3-9127-22FDCCF8EB14}"/>
              </a:ext>
            </a:extLst>
          </p:cNvPr>
          <p:cNvSpPr txBox="1"/>
          <p:nvPr/>
        </p:nvSpPr>
        <p:spPr>
          <a:xfrm>
            <a:off x="467544" y="116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Chi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hung </a:t>
            </a:r>
            <a:r>
              <a:rPr lang="en-US" sz="2800" dirty="0" err="1"/>
              <a:t>hãn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chúa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054F8F-127B-478D-8D05-74AA6E668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65591"/>
              </p:ext>
            </p:extLst>
          </p:nvPr>
        </p:nvGraphicFramePr>
        <p:xfrm>
          <a:off x="176808" y="1340768"/>
          <a:ext cx="7704856" cy="45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11408497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70182805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44425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1361091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075613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3048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3E76D8-9A1E-4726-B2BC-C8A9F6C35E9D}"/>
              </a:ext>
            </a:extLst>
          </p:cNvPr>
          <p:cNvSpPr txBox="1"/>
          <p:nvPr/>
        </p:nvSpPr>
        <p:spPr>
          <a:xfrm>
            <a:off x="611560" y="1340768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chúa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vạm</a:t>
            </a:r>
            <a:r>
              <a:rPr lang="en-US" sz="2800" dirty="0"/>
              <a:t> </a:t>
            </a:r>
            <a:r>
              <a:rPr lang="en-US" sz="2800" dirty="0" err="1"/>
              <a:t>vỡ</a:t>
            </a:r>
            <a:r>
              <a:rPr lang="en-US" sz="2800" dirty="0"/>
              <a:t>, da </a:t>
            </a:r>
            <a:r>
              <a:rPr lang="en-US" sz="2800" dirty="0" err="1"/>
              <a:t>lưng</a:t>
            </a:r>
            <a:r>
              <a:rPr lang="en-US" sz="2800" dirty="0"/>
              <a:t> </a:t>
            </a:r>
            <a:r>
              <a:rPr lang="en-US" sz="2800" dirty="0" err="1"/>
              <a:t>sạm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gạch</a:t>
            </a:r>
            <a:r>
              <a:rPr lang="en-US" sz="2800" dirty="0"/>
              <a:t> </a:t>
            </a:r>
            <a:r>
              <a:rPr lang="en-US" sz="2800" dirty="0" err="1"/>
              <a:t>nung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CCE99-5007-422C-83DB-E988BEEFA2F6}"/>
              </a:ext>
            </a:extLst>
          </p:cNvPr>
          <p:cNvSpPr txBox="1"/>
          <p:nvPr/>
        </p:nvSpPr>
        <p:spPr>
          <a:xfrm>
            <a:off x="615405" y="2474893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Hắn</a:t>
            </a:r>
            <a:r>
              <a:rPr lang="en-US" sz="2800" dirty="0"/>
              <a:t> </a:t>
            </a:r>
            <a:r>
              <a:rPr lang="en-US" sz="2800" dirty="0" err="1"/>
              <a:t>quen</a:t>
            </a:r>
            <a:r>
              <a:rPr lang="en-US" sz="2800" dirty="0"/>
              <a:t> </a:t>
            </a:r>
            <a:r>
              <a:rPr lang="en-US" sz="2800" dirty="0" err="1"/>
              <a:t>lệ</a:t>
            </a:r>
            <a:r>
              <a:rPr lang="en-US" sz="2800" dirty="0"/>
              <a:t> </a:t>
            </a:r>
            <a:r>
              <a:rPr lang="en-US" sz="2800" dirty="0" err="1"/>
              <a:t>đập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quát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C96A5-78CD-4307-9277-B237A522DE6D}"/>
              </a:ext>
            </a:extLst>
          </p:cNvPr>
          <p:cNvSpPr txBox="1"/>
          <p:nvPr/>
        </p:nvSpPr>
        <p:spPr>
          <a:xfrm>
            <a:off x="611560" y="3609019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hắn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vết</a:t>
            </a:r>
            <a:r>
              <a:rPr lang="en-US" sz="2800" dirty="0"/>
              <a:t> </a:t>
            </a:r>
            <a:r>
              <a:rPr lang="en-US" sz="2800" dirty="0" err="1"/>
              <a:t>sẹo</a:t>
            </a:r>
            <a:r>
              <a:rPr lang="en-US" sz="2800" dirty="0"/>
              <a:t> </a:t>
            </a:r>
            <a:r>
              <a:rPr lang="en-US" sz="2800" dirty="0" err="1"/>
              <a:t>chém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bệch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4C459-949B-4F59-A65D-E6EAA28F98B8}"/>
              </a:ext>
            </a:extLst>
          </p:cNvPr>
          <p:cNvSpPr txBox="1"/>
          <p:nvPr/>
        </p:nvSpPr>
        <p:spPr>
          <a:xfrm>
            <a:off x="683568" y="4645149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soạt</a:t>
            </a:r>
            <a:r>
              <a:rPr lang="en-US" sz="2800" dirty="0"/>
              <a:t> </a:t>
            </a:r>
            <a:r>
              <a:rPr lang="en-US" sz="2800" dirty="0" err="1"/>
              <a:t>dao</a:t>
            </a:r>
            <a:r>
              <a:rPr lang="en-US" sz="2800" dirty="0"/>
              <a:t> ra </a:t>
            </a:r>
            <a:r>
              <a:rPr lang="en-US" sz="2800" dirty="0" err="1"/>
              <a:t>chực</a:t>
            </a:r>
            <a:r>
              <a:rPr lang="en-US" sz="2800" dirty="0"/>
              <a:t> </a:t>
            </a:r>
            <a:r>
              <a:rPr lang="en-US" sz="2800" dirty="0" err="1"/>
              <a:t>đâm</a:t>
            </a:r>
            <a:endParaRPr lang="en-US" sz="28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FAB98AA-785A-468D-9151-A663AD1F4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90790"/>
              </p:ext>
            </p:extLst>
          </p:nvPr>
        </p:nvGraphicFramePr>
        <p:xfrm>
          <a:off x="7900266" y="1376771"/>
          <a:ext cx="851756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756">
                  <a:extLst>
                    <a:ext uri="{9D8B030D-6E8A-4147-A177-3AD203B41FA5}">
                      <a16:colId xmlns:a16="http://schemas.microsoft.com/office/drawing/2014/main" val="329653391"/>
                    </a:ext>
                  </a:extLst>
                </a:gridCol>
              </a:tblGrid>
              <a:tr h="11161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667254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111149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020935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828845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F2D39B3-72AA-40B7-B1ED-D0C879871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40084"/>
              </p:ext>
            </p:extLst>
          </p:nvPr>
        </p:nvGraphicFramePr>
        <p:xfrm>
          <a:off x="179512" y="1011011"/>
          <a:ext cx="85863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5277">
                  <a:extLst>
                    <a:ext uri="{9D8B030D-6E8A-4147-A177-3AD203B41FA5}">
                      <a16:colId xmlns:a16="http://schemas.microsoft.com/office/drawing/2014/main" val="560444588"/>
                    </a:ext>
                  </a:extLst>
                </a:gridCol>
                <a:gridCol w="856910">
                  <a:extLst>
                    <a:ext uri="{9D8B030D-6E8A-4147-A177-3AD203B41FA5}">
                      <a16:colId xmlns:a16="http://schemas.microsoft.com/office/drawing/2014/main" val="135725582"/>
                    </a:ext>
                  </a:extLst>
                </a:gridCol>
                <a:gridCol w="874165">
                  <a:extLst>
                    <a:ext uri="{9D8B030D-6E8A-4147-A177-3AD203B41FA5}">
                      <a16:colId xmlns:a16="http://schemas.microsoft.com/office/drawing/2014/main" val="3205246430"/>
                    </a:ext>
                  </a:extLst>
                </a:gridCol>
              </a:tblGrid>
              <a:tr h="3004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 </a:t>
                      </a:r>
                      <a:r>
                        <a:rPr lang="en-US" dirty="0" err="1"/>
                        <a:t>TIẾT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ĐÚNG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58445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9B2F577-3FBA-4C5A-8238-0D7F80D1C391}"/>
              </a:ext>
            </a:extLst>
          </p:cNvPr>
          <p:cNvSpPr txBox="1"/>
          <p:nvPr/>
        </p:nvSpPr>
        <p:spPr>
          <a:xfrm>
            <a:off x="8051551" y="16288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82360-FCBB-4271-98CF-A2EB7B13203A}"/>
              </a:ext>
            </a:extLst>
          </p:cNvPr>
          <p:cNvSpPr txBox="1"/>
          <p:nvPr/>
        </p:nvSpPr>
        <p:spPr>
          <a:xfrm>
            <a:off x="7014246" y="2759293"/>
            <a:ext cx="10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218538-0823-46A1-9D74-D51D1FA83F38}"/>
              </a:ext>
            </a:extLst>
          </p:cNvPr>
          <p:cNvSpPr txBox="1"/>
          <p:nvPr/>
        </p:nvSpPr>
        <p:spPr>
          <a:xfrm>
            <a:off x="8028445" y="385523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38E639-69F1-40C8-8806-FCEC296AC33D}"/>
              </a:ext>
            </a:extLst>
          </p:cNvPr>
          <p:cNvSpPr txBox="1"/>
          <p:nvPr/>
        </p:nvSpPr>
        <p:spPr>
          <a:xfrm>
            <a:off x="6940315" y="4871954"/>
            <a:ext cx="10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428" y="601015"/>
            <a:ext cx="791556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Thấy tên cướp như vậy, bác sĩ Ly đã làm gì?</a:t>
            </a:r>
            <a:endParaRPr lang="en-US" sz="3200" b="1" dirty="0">
              <a:solidFill>
                <a:schemeClr val="dk1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28" y="1872349"/>
            <a:ext cx="825307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Bác sĩ Ly dõng dạc và quả quyết: nếu hắn không cất đao sẽ đưa hắn ra tòa.</a:t>
            </a:r>
            <a:endParaRPr lang="en-US" sz="3200" b="1" dirty="0">
              <a:solidFill>
                <a:schemeClr val="dk1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92" y="990461"/>
            <a:ext cx="730627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Những lời nói, cử chỉ đó của bác sĩ Ly cho thấy ông là người như thế nào?</a:t>
            </a:r>
            <a:endParaRPr lang="en-US" sz="3200" b="1" dirty="0">
              <a:solidFill>
                <a:schemeClr val="dk1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383" y="2156338"/>
            <a:ext cx="450559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ea typeface="Times New Roman" panose="02020603050405020304" pitchFamily="18" charset="0"/>
              </a:rPr>
              <a:t> 2 </a:t>
            </a:r>
            <a:r>
              <a:rPr lang="en-US" sz="3200" b="1" dirty="0" err="1">
                <a:ea typeface="Times New Roman" panose="02020603050405020304" pitchFamily="18" charset="0"/>
              </a:rPr>
              <a:t>kể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7476" y="3411389"/>
            <a:ext cx="588290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2 </a:t>
            </a:r>
            <a:r>
              <a:rPr lang="vi-VN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kể lại cuộc đối đầu giữa bác sĩ Ly và tên cướp biển.</a:t>
            </a:r>
            <a:endParaRPr lang="en-US" sz="3200" b="1" dirty="0">
              <a:solidFill>
                <a:schemeClr val="dk1"/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1450" y="3671111"/>
            <a:ext cx="687495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Là người rất </a:t>
            </a:r>
            <a:r>
              <a:rPr lang="vi-VN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nhân từ, điềm đạm nhưng cũng rất </a:t>
            </a:r>
            <a:r>
              <a:rPr lang="en-US" sz="32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cương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quyết</a:t>
            </a:r>
            <a:r>
              <a:rPr lang="vi-VN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, dũng cảm.</a:t>
            </a:r>
            <a:endParaRPr lang="en-US" sz="3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38688" y="1872349"/>
            <a:ext cx="3229112" cy="15147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chemeClr val="dk1"/>
                </a:solidFill>
                <a:ea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07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B3B55B-C612-4E33-B86E-C479A1829AA0}"/>
              </a:ext>
            </a:extLst>
          </p:cNvPr>
          <p:cNvSpPr/>
          <p:nvPr/>
        </p:nvSpPr>
        <p:spPr>
          <a:xfrm>
            <a:off x="185601" y="0"/>
            <a:ext cx="877279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Cặp câu nào trong bài khắc họa hai hình ảnh đối nghịch nhau của bác sĩ Ly và tên cướp biển?</a:t>
            </a:r>
            <a:endParaRPr lang="en-US" sz="2800" b="1" dirty="0">
              <a:solidFill>
                <a:schemeClr val="dk1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38D55D-0E9A-405E-B59F-CAACC4C8D0E3}"/>
              </a:ext>
            </a:extLst>
          </p:cNvPr>
          <p:cNvSpPr/>
          <p:nvPr/>
        </p:nvSpPr>
        <p:spPr>
          <a:xfrm>
            <a:off x="190958" y="1268760"/>
            <a:ext cx="876743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a.Trông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gã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kia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vực</a:t>
            </a:r>
            <a:r>
              <a:rPr lang="en-US" sz="2800" b="1" dirty="0"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822D0-8C22-4553-917A-783D9AEF8AED}"/>
              </a:ext>
            </a:extLst>
          </p:cNvPr>
          <p:cNvSpPr/>
          <p:nvPr/>
        </p:nvSpPr>
        <p:spPr>
          <a:xfrm>
            <a:off x="185601" y="2459385"/>
            <a:ext cx="876743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ea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.Một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đằng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đức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hiền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lành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nghiêm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đằng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nanh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ác</a:t>
            </a:r>
            <a:r>
              <a:rPr lang="en-US" sz="2800" b="1" dirty="0">
                <a:ea typeface="Times New Roman" panose="02020603050405020304" pitchFamily="18" charset="0"/>
              </a:rPr>
              <a:t> hung </a:t>
            </a:r>
            <a:r>
              <a:rPr lang="en-US" sz="2800" b="1" dirty="0" err="1">
                <a:ea typeface="Times New Roman" panose="02020603050405020304" pitchFamily="18" charset="0"/>
              </a:rPr>
              <a:t>hăng</a:t>
            </a:r>
            <a:endParaRPr lang="en-US" sz="2800" b="1" dirty="0">
              <a:solidFill>
                <a:schemeClr val="dk1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1300D-1D54-4F92-903C-78267B41BA9E}"/>
              </a:ext>
            </a:extLst>
          </p:cNvPr>
          <p:cNvSpPr/>
          <p:nvPr/>
        </p:nvSpPr>
        <p:spPr>
          <a:xfrm>
            <a:off x="185600" y="3768180"/>
            <a:ext cx="876743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ea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.Hai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gườm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gườm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cướp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cúi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gằm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ea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dk1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51FFBD-7ED5-495B-88C1-F71A10DF92FC}"/>
              </a:ext>
            </a:extLst>
          </p:cNvPr>
          <p:cNvSpPr/>
          <p:nvPr/>
        </p:nvSpPr>
        <p:spPr>
          <a:xfrm>
            <a:off x="185600" y="2459385"/>
            <a:ext cx="876743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b.Một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đằng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đức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hiền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lành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nghiêm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đằng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nanh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ác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 hung </a:t>
            </a:r>
            <a:r>
              <a:rPr lang="en-US" sz="28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hăng</a:t>
            </a:r>
            <a:endParaRPr lang="en-US" sz="2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754</Words>
  <Application>Microsoft Office PowerPoint</Application>
  <PresentationFormat>On-screen Show (4:3)</PresentationFormat>
  <Paragraphs>69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Tuấn Nguyễn Anh</dc:creator>
  <cp:lastModifiedBy>admin</cp:lastModifiedBy>
  <cp:revision>93</cp:revision>
  <dcterms:created xsi:type="dcterms:W3CDTF">2006-08-16T00:00:00Z</dcterms:created>
  <dcterms:modified xsi:type="dcterms:W3CDTF">2022-03-08T01:01:03Z</dcterms:modified>
</cp:coreProperties>
</file>